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9" r:id="rId2"/>
    <p:sldId id="295" r:id="rId3"/>
    <p:sldId id="281" r:id="rId4"/>
    <p:sldId id="280" r:id="rId5"/>
    <p:sldId id="284" r:id="rId6"/>
    <p:sldId id="285" r:id="rId7"/>
    <p:sldId id="282" r:id="rId8"/>
    <p:sldId id="288" r:id="rId9"/>
    <p:sldId id="286" r:id="rId10"/>
    <p:sldId id="287" r:id="rId11"/>
    <p:sldId id="290" r:id="rId12"/>
    <p:sldId id="291" r:id="rId13"/>
    <p:sldId id="292" r:id="rId14"/>
    <p:sldId id="296" r:id="rId15"/>
    <p:sldId id="293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2" autoAdjust="0"/>
  </p:normalViewPr>
  <p:slideViewPr>
    <p:cSldViewPr>
      <p:cViewPr varScale="1">
        <p:scale>
          <a:sx n="92" d="100"/>
          <a:sy n="92" d="100"/>
        </p:scale>
        <p:origin x="-12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7" d="100"/>
          <a:sy n="137" d="100"/>
        </p:scale>
        <p:origin x="-45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49C67-8DCD-4F01-B7BE-F8A140DE526E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CE53C-1F75-4ED7-ABE4-505700EA8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LHC-b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" y="6367435"/>
            <a:ext cx="938706" cy="365730"/>
          </a:xfrm>
          <a:prstGeom prst="rect">
            <a:avLst/>
          </a:prstGeom>
        </p:spPr>
      </p:pic>
      <p:pic>
        <p:nvPicPr>
          <p:cNvPr id="9" name="Picture 8" descr="nlmlogo-small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62800" y="6367405"/>
            <a:ext cx="365760" cy="365760"/>
          </a:xfrm>
          <a:prstGeom prst="rect">
            <a:avLst/>
          </a:prstGeom>
        </p:spPr>
      </p:pic>
      <p:pic>
        <p:nvPicPr>
          <p:cNvPr id="10" name="Picture 9" descr="nih_logo_2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72173" y="6367405"/>
            <a:ext cx="490013" cy="365760"/>
          </a:xfrm>
          <a:prstGeom prst="rect">
            <a:avLst/>
          </a:prstGeom>
        </p:spPr>
      </p:pic>
      <p:pic>
        <p:nvPicPr>
          <p:cNvPr id="11" name="Picture 10" descr="hhs_logo_2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305800" y="6367405"/>
            <a:ext cx="305459" cy="365760"/>
          </a:xfrm>
          <a:prstGeom prst="rect">
            <a:avLst/>
          </a:prstGeom>
        </p:spPr>
      </p:pic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Isosceles Triangle 8"/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4740E90-B0F3-4C86-B554-311829444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686800" y="6356350"/>
            <a:ext cx="4572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740E90-B0F3-4C86-B554-311829444404}" type="slidenum">
              <a:rPr lang="en-US" sz="1600" b="1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Picture 14" descr="LHC-bw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" y="6367435"/>
            <a:ext cx="938706" cy="365730"/>
          </a:xfrm>
          <a:prstGeom prst="rect">
            <a:avLst/>
          </a:prstGeom>
        </p:spPr>
      </p:pic>
      <p:pic>
        <p:nvPicPr>
          <p:cNvPr id="16" name="Picture 15" descr="nlmlogo-small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62800" y="6367405"/>
            <a:ext cx="365760" cy="365760"/>
          </a:xfrm>
          <a:prstGeom prst="rect">
            <a:avLst/>
          </a:prstGeom>
        </p:spPr>
      </p:pic>
      <p:pic>
        <p:nvPicPr>
          <p:cNvPr id="17" name="Picture 16" descr="nih_logo_2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672173" y="6367405"/>
            <a:ext cx="490013" cy="365760"/>
          </a:xfrm>
          <a:prstGeom prst="rect">
            <a:avLst/>
          </a:prstGeom>
        </p:spPr>
      </p:pic>
      <p:pic>
        <p:nvPicPr>
          <p:cNvPr id="18" name="Picture 17" descr="hhs_logo_2.gi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8305800" y="6367405"/>
            <a:ext cx="305459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NLM Value Set Authority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Curation and delivery of value sets for </a:t>
            </a:r>
            <a:r>
              <a:rPr lang="en-US" dirty="0" err="1" smtClean="0"/>
              <a:t>eMeasures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6858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Bookman Old Style" pitchFamily="18" charset="0"/>
              </a:rPr>
              <a:t>eMeasures</a:t>
            </a:r>
            <a:r>
              <a:rPr lang="en-US" sz="2000" dirty="0" smtClean="0">
                <a:latin typeface="Bookman Old Style" pitchFamily="18" charset="0"/>
              </a:rPr>
              <a:t> Issues Group (</a:t>
            </a:r>
            <a:r>
              <a:rPr lang="en-US" sz="2000" dirty="0" err="1" smtClean="0">
                <a:latin typeface="Bookman Old Style" pitchFamily="18" charset="0"/>
              </a:rPr>
              <a:t>eMIG</a:t>
            </a:r>
            <a:r>
              <a:rPr lang="en-US" sz="2000" dirty="0" smtClean="0">
                <a:latin typeface="Bookman Old Style" pitchFamily="18" charset="0"/>
              </a:rPr>
              <a:t>)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man Old Style" pitchFamily="18" charset="0"/>
              </a:rPr>
              <a:t>May 24, 2012</a:t>
            </a:r>
            <a:endParaRPr lang="en-US" sz="20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00" y="15240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Bookman Old Style" pitchFamily="18" charset="0"/>
              </a:rPr>
              <a:t>NLM</a:t>
            </a:r>
          </a:p>
        </p:txBody>
      </p:sp>
      <p:pic>
        <p:nvPicPr>
          <p:cNvPr id="6" name="Picture 4" descr="NLM LOGO-JPEG" title="nlm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666" y="762000"/>
            <a:ext cx="1792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0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  </a:t>
            </a:r>
            <a:r>
              <a:rPr lang="en-US" dirty="0" smtClean="0">
                <a:solidFill>
                  <a:srgbClr val="7030A0"/>
                </a:solidFill>
              </a:rPr>
              <a:t>UMLS (cont.)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Unified Medical Language System (UMLS)</a:t>
            </a:r>
          </a:p>
          <a:p>
            <a:pPr lvl="1"/>
            <a:r>
              <a:rPr lang="en-US" dirty="0" smtClean="0"/>
              <a:t>Multiple interfaces</a:t>
            </a:r>
          </a:p>
          <a:p>
            <a:pPr lvl="2"/>
            <a:r>
              <a:rPr lang="en-US" dirty="0" smtClean="0"/>
              <a:t>Graphical – UTS browser</a:t>
            </a:r>
          </a:p>
          <a:p>
            <a:pPr lvl="2"/>
            <a:r>
              <a:rPr lang="en-US" dirty="0" smtClean="0"/>
              <a:t>Application Programming Interface (API)</a:t>
            </a:r>
          </a:p>
          <a:p>
            <a:pPr lvl="1"/>
            <a:r>
              <a:rPr lang="en-US" dirty="0" smtClean="0"/>
              <a:t>Ensures protection of intellectual property</a:t>
            </a:r>
          </a:p>
          <a:p>
            <a:pPr lvl="2"/>
            <a:r>
              <a:rPr lang="en-US" dirty="0" smtClean="0"/>
              <a:t>UMLS license agreement</a:t>
            </a:r>
          </a:p>
          <a:p>
            <a:pPr lvl="2"/>
            <a:r>
              <a:rPr lang="en-US" dirty="0"/>
              <a:t>UTS authentication</a:t>
            </a:r>
            <a:endParaRPr lang="en-US" dirty="0" smtClean="0"/>
          </a:p>
        </p:txBody>
      </p:sp>
      <p:pic>
        <p:nvPicPr>
          <p:cNvPr id="4" name="Picture 2" descr="C:\Documents and Settings\obodenreider\My Documents\shared\papers\--logos\UTS\jpg\ULMS.NOTYPE.jpg" title="ut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64" y="152400"/>
            <a:ext cx="803275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3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Terminology services  </a:t>
            </a:r>
            <a:r>
              <a:rPr lang="en-US" dirty="0" smtClean="0">
                <a:solidFill>
                  <a:srgbClr val="7030A0"/>
                </a:solidFill>
              </a:rPr>
              <a:t>RxNorm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RxNorm</a:t>
            </a:r>
          </a:p>
          <a:p>
            <a:pPr lvl="1"/>
            <a:r>
              <a:rPr lang="en-US" dirty="0" smtClean="0"/>
              <a:t>Integrates names and codes from multiple drug information sources</a:t>
            </a:r>
            <a:br>
              <a:rPr lang="en-US" dirty="0" smtClean="0"/>
            </a:br>
            <a:r>
              <a:rPr lang="en-US" dirty="0" smtClean="0"/>
              <a:t>(First </a:t>
            </a:r>
            <a:r>
              <a:rPr lang="en-US" dirty="0" err="1" smtClean="0"/>
              <a:t>DataBank</a:t>
            </a:r>
            <a:r>
              <a:rPr lang="en-US" dirty="0" smtClean="0"/>
              <a:t>, </a:t>
            </a:r>
            <a:r>
              <a:rPr lang="en-US" dirty="0" err="1" smtClean="0"/>
              <a:t>Multum</a:t>
            </a:r>
            <a:r>
              <a:rPr lang="en-US" dirty="0" smtClean="0"/>
              <a:t>, SNOMED CT, NDF-RT, Structured Product Labels,…)</a:t>
            </a:r>
          </a:p>
          <a:p>
            <a:pPr lvl="1"/>
            <a:r>
              <a:rPr lang="en-US" dirty="0" smtClean="0"/>
              <a:t>Updated monthly (with weekly additions)</a:t>
            </a:r>
          </a:p>
          <a:p>
            <a:pPr lvl="1"/>
            <a:r>
              <a:rPr lang="en-US" dirty="0" smtClean="0"/>
              <a:t>Provides terminology services (similar to UTS)</a:t>
            </a:r>
          </a:p>
          <a:p>
            <a:pPr lvl="1"/>
            <a:r>
              <a:rPr lang="en-US" dirty="0"/>
              <a:t>Multiple interfaces</a:t>
            </a:r>
          </a:p>
          <a:p>
            <a:pPr lvl="2"/>
            <a:r>
              <a:rPr lang="en-US" dirty="0"/>
              <a:t>Graphical – </a:t>
            </a:r>
            <a:r>
              <a:rPr lang="en-US" dirty="0" err="1" smtClean="0"/>
              <a:t>RxNav</a:t>
            </a:r>
            <a:r>
              <a:rPr lang="en-US" dirty="0" smtClean="0"/>
              <a:t> </a:t>
            </a:r>
            <a:r>
              <a:rPr lang="en-US" dirty="0"/>
              <a:t>browser</a:t>
            </a:r>
          </a:p>
          <a:p>
            <a:pPr lvl="2"/>
            <a:r>
              <a:rPr lang="en-US" dirty="0"/>
              <a:t>Application Programming Interface (API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RxN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0075"/>
            <a:ext cx="16002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services and value set curation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Terminology services are useful for value set curation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Referential integrity</a:t>
            </a:r>
          </a:p>
          <a:p>
            <a:pPr lvl="2"/>
            <a:r>
              <a:rPr lang="en-US" dirty="0" smtClean="0"/>
              <a:t>Identify if a code exists in a code system</a:t>
            </a:r>
          </a:p>
          <a:p>
            <a:pPr lvl="3"/>
            <a:r>
              <a:rPr lang="en-US" dirty="0" smtClean="0"/>
              <a:t>Including specific versions</a:t>
            </a:r>
          </a:p>
          <a:p>
            <a:pPr lvl="3"/>
            <a:r>
              <a:rPr lang="en-US" dirty="0" smtClean="0"/>
              <a:t>Map obsolete codes to current codes</a:t>
            </a:r>
          </a:p>
          <a:p>
            <a:pPr lvl="2"/>
            <a:r>
              <a:rPr lang="en-US" dirty="0" smtClean="0"/>
              <a:t>Identify if a term corresponds to a code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Similarity</a:t>
            </a:r>
          </a:p>
          <a:p>
            <a:pPr lvl="2"/>
            <a:r>
              <a:rPr lang="en-US" dirty="0" smtClean="0"/>
              <a:t>Identify similar value sets</a:t>
            </a:r>
          </a:p>
          <a:p>
            <a:pPr lvl="3"/>
            <a:r>
              <a:rPr lang="en-US" dirty="0" smtClean="0"/>
              <a:t>Across code systems through UMLS mappings</a:t>
            </a:r>
          </a:p>
          <a:p>
            <a:pPr lvl="3"/>
            <a:r>
              <a:rPr lang="en-US" dirty="0" smtClean="0"/>
              <a:t>Between </a:t>
            </a:r>
            <a:r>
              <a:rPr lang="en-US" dirty="0" err="1" smtClean="0"/>
              <a:t>intensional</a:t>
            </a:r>
            <a:r>
              <a:rPr lang="en-US" dirty="0" smtClean="0"/>
              <a:t> and extensional definitions</a:t>
            </a:r>
          </a:p>
          <a:p>
            <a:r>
              <a:rPr lang="en-US" dirty="0" smtClean="0"/>
              <a:t>Value set curation also involves</a:t>
            </a:r>
          </a:p>
          <a:p>
            <a:pPr lvl="1"/>
            <a:r>
              <a:rPr lang="en-US" dirty="0" smtClean="0"/>
              <a:t>Informing VS developers of changes to the code systems</a:t>
            </a:r>
          </a:p>
          <a:p>
            <a:pPr lvl="1"/>
            <a:r>
              <a:rPr lang="en-US" dirty="0" smtClean="0"/>
              <a:t>Coordinating with VS developers for validating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Terminology services and value set </a:t>
            </a:r>
            <a:r>
              <a:rPr lang="en-US" sz="2600" dirty="0" smtClean="0"/>
              <a:t>development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Interface between terminology services and value set authoring tools</a:t>
            </a:r>
          </a:p>
          <a:p>
            <a:pPr lvl="1"/>
            <a:r>
              <a:rPr lang="en-US" dirty="0" smtClean="0"/>
              <a:t>Integration through APIs (Phase 2)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Ensure referential integrity</a:t>
            </a:r>
          </a:p>
          <a:p>
            <a:pPr lvl="1"/>
            <a:r>
              <a:rPr lang="en-US" dirty="0" smtClean="0"/>
              <a:t>Access to the latest version of code systems</a:t>
            </a:r>
          </a:p>
          <a:p>
            <a:pPr lvl="1"/>
            <a:r>
              <a:rPr lang="en-US" dirty="0" smtClean="0"/>
              <a:t>VS authoring tools can focus on VS, not terminology</a:t>
            </a:r>
          </a:p>
        </p:txBody>
      </p:sp>
      <p:pic>
        <p:nvPicPr>
          <p:cNvPr id="7170" name="Picture 2" descr="Interface between terminology services and value set authoring tools" title="Integration through APIs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40595"/>
            <a:ext cx="2986087" cy="237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4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set repository  </a:t>
            </a:r>
            <a:r>
              <a:rPr lang="en-US" dirty="0" err="1" smtClean="0">
                <a:solidFill>
                  <a:srgbClr val="7030A0"/>
                </a:solidFill>
              </a:rPr>
              <a:t>Charateristics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One-stop shop for all value sets for MU</a:t>
            </a:r>
          </a:p>
          <a:p>
            <a:r>
              <a:rPr lang="en-US" dirty="0" smtClean="0"/>
              <a:t>Authoritative source</a:t>
            </a:r>
          </a:p>
          <a:p>
            <a:pPr lvl="1"/>
            <a:r>
              <a:rPr lang="en-US" dirty="0" smtClean="0"/>
              <a:t>Curated value sets</a:t>
            </a:r>
          </a:p>
          <a:p>
            <a:pPr lvl="1"/>
            <a:r>
              <a:rPr lang="en-US" dirty="0"/>
              <a:t>Latest version (&amp; archived previous versions)</a:t>
            </a:r>
            <a:endParaRPr lang="en-US" dirty="0" smtClean="0"/>
          </a:p>
          <a:p>
            <a:r>
              <a:rPr lang="en-US" dirty="0" smtClean="0"/>
              <a:t>Publicly available</a:t>
            </a:r>
          </a:p>
          <a:p>
            <a:pPr lvl="1"/>
            <a:r>
              <a:rPr lang="en-US" dirty="0"/>
              <a:t>But does not mean value sets are in the public domain; copyrights and, in some cases licensing restrictions, apply</a:t>
            </a:r>
            <a:endParaRPr lang="en-US" dirty="0" smtClean="0"/>
          </a:p>
          <a:p>
            <a:r>
              <a:rPr lang="en-US" dirty="0" smtClean="0"/>
              <a:t>Used by</a:t>
            </a:r>
          </a:p>
          <a:p>
            <a:pPr lvl="1"/>
            <a:r>
              <a:rPr lang="en-US" dirty="0" err="1" smtClean="0"/>
              <a:t>eMeasure</a:t>
            </a:r>
            <a:r>
              <a:rPr lang="en-US" dirty="0" smtClean="0"/>
              <a:t> developers (check existing value sets)</a:t>
            </a:r>
          </a:p>
          <a:p>
            <a:pPr lvl="1"/>
            <a:r>
              <a:rPr lang="en-US" dirty="0" smtClean="0"/>
              <a:t>Value set developers (get terminology, validate value sets)</a:t>
            </a:r>
          </a:p>
          <a:p>
            <a:pPr lvl="1"/>
            <a:r>
              <a:rPr lang="en-US" dirty="0" err="1" smtClean="0"/>
              <a:t>eMeasure</a:t>
            </a:r>
            <a:r>
              <a:rPr lang="en-US" dirty="0" smtClean="0"/>
              <a:t> implementers (get curated value sets)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 value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metadata schemata</a:t>
            </a:r>
          </a:p>
          <a:p>
            <a:pPr lvl="1"/>
            <a:r>
              <a:rPr lang="en-US" dirty="0" smtClean="0"/>
              <a:t>CTS2 (Common Terminology Services)</a:t>
            </a:r>
          </a:p>
          <a:p>
            <a:pPr lvl="1"/>
            <a:r>
              <a:rPr lang="en-US" dirty="0" smtClean="0"/>
              <a:t>IHE SVS (Sharing Value Sets)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Major metadata elements</a:t>
            </a:r>
          </a:p>
          <a:p>
            <a:pPr lvl="1"/>
            <a:r>
              <a:rPr lang="en-US" dirty="0" smtClean="0"/>
              <a:t>Value set identification (OID) + version</a:t>
            </a:r>
          </a:p>
          <a:p>
            <a:pPr lvl="1"/>
            <a:r>
              <a:rPr lang="en-US" dirty="0" smtClean="0"/>
              <a:t>Code system + version</a:t>
            </a:r>
          </a:p>
          <a:p>
            <a:pPr lvl="1"/>
            <a:r>
              <a:rPr lang="en-US" dirty="0" smtClean="0"/>
              <a:t>Author</a:t>
            </a:r>
          </a:p>
          <a:p>
            <a:pPr lvl="1"/>
            <a:r>
              <a:rPr lang="en-US" dirty="0" smtClean="0"/>
              <a:t>Creation date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err="1" smtClean="0"/>
              <a:t>eMeasures</a:t>
            </a:r>
            <a:r>
              <a:rPr lang="en-US" dirty="0" smtClean="0"/>
              <a:t> associated with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set delivery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Search for published value sets</a:t>
            </a:r>
          </a:p>
          <a:p>
            <a:pPr lvl="1"/>
            <a:r>
              <a:rPr lang="en-US" dirty="0" smtClean="0"/>
              <a:t>By name, identifier (OID), members (codes)</a:t>
            </a:r>
          </a:p>
          <a:p>
            <a:pPr lvl="2"/>
            <a:r>
              <a:rPr lang="en-US" dirty="0" smtClean="0"/>
              <a:t>Additional metadata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author, date, measure(s), message segment(s), etc.)</a:t>
            </a:r>
            <a:endParaRPr lang="en-US" dirty="0" smtClean="0"/>
          </a:p>
          <a:p>
            <a:r>
              <a:rPr lang="en-US" dirty="0" smtClean="0"/>
              <a:t>Retrieve value sets and their metadata</a:t>
            </a:r>
          </a:p>
          <a:p>
            <a:pPr lvl="1"/>
            <a:r>
              <a:rPr lang="en-US" dirty="0" smtClean="0"/>
              <a:t>Human consumption</a:t>
            </a:r>
          </a:p>
          <a:p>
            <a:pPr lvl="2"/>
            <a:r>
              <a:rPr lang="en-US" dirty="0" smtClean="0"/>
              <a:t>Web display</a:t>
            </a:r>
          </a:p>
          <a:p>
            <a:pPr lvl="2"/>
            <a:r>
              <a:rPr lang="en-US" dirty="0" smtClean="0"/>
              <a:t>HTML-based</a:t>
            </a:r>
          </a:p>
          <a:p>
            <a:pPr lvl="1"/>
            <a:r>
              <a:rPr lang="en-US" dirty="0" smtClean="0"/>
              <a:t>Machine consumption</a:t>
            </a:r>
          </a:p>
          <a:p>
            <a:pPr lvl="2"/>
            <a:r>
              <a:rPr lang="en-US" dirty="0" smtClean="0"/>
              <a:t>Download</a:t>
            </a:r>
            <a:br>
              <a:rPr lang="en-US" dirty="0" smtClean="0"/>
            </a:br>
            <a:r>
              <a:rPr lang="en-US" dirty="0" smtClean="0"/>
              <a:t>+ Access through an API</a:t>
            </a:r>
          </a:p>
          <a:p>
            <a:pPr lvl="2"/>
            <a:r>
              <a:rPr lang="en-US" dirty="0" smtClean="0"/>
              <a:t>XML-based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this image tell you Human consumption and machine consumption" title="Retrieve value sets and their meta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34132"/>
            <a:ext cx="3919537" cy="276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6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 for a Value Set Authority Center at NLM</a:t>
            </a:r>
          </a:p>
          <a:p>
            <a:r>
              <a:rPr lang="en-US" dirty="0" smtClean="0"/>
              <a:t>NLM Terminology services</a:t>
            </a:r>
          </a:p>
          <a:p>
            <a:pPr lvl="1"/>
            <a:r>
              <a:rPr lang="en-US" dirty="0" smtClean="0"/>
              <a:t>In support of </a:t>
            </a:r>
            <a:r>
              <a:rPr lang="en-US" dirty="0"/>
              <a:t>value set</a:t>
            </a:r>
            <a:r>
              <a:rPr lang="en-US" dirty="0" smtClean="0"/>
              <a:t> curation</a:t>
            </a:r>
          </a:p>
          <a:p>
            <a:pPr lvl="1"/>
            <a:r>
              <a:rPr lang="en-US" dirty="0" smtClean="0"/>
              <a:t>In support of </a:t>
            </a:r>
            <a:r>
              <a:rPr lang="en-US" dirty="0"/>
              <a:t>value set</a:t>
            </a:r>
            <a:r>
              <a:rPr lang="en-US" dirty="0" smtClean="0"/>
              <a:t> development</a:t>
            </a:r>
          </a:p>
          <a:p>
            <a:r>
              <a:rPr lang="en-US" dirty="0" smtClean="0"/>
              <a:t>Value set repository</a:t>
            </a:r>
          </a:p>
          <a:p>
            <a:r>
              <a:rPr lang="en-US" dirty="0" smtClean="0"/>
              <a:t>Value set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</a:t>
            </a:r>
            <a:r>
              <a:rPr lang="en-US" dirty="0" err="1" smtClean="0"/>
              <a:t>eMeasures</a:t>
            </a:r>
            <a:r>
              <a:rPr lang="en-US" dirty="0" smtClean="0"/>
              <a:t> and Code Systems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32944" y="1635752"/>
            <a:ext cx="2209800" cy="1981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Sets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666744" y="1635752"/>
            <a:ext cx="2209800" cy="1981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eMeasures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218944" y="3921752"/>
            <a:ext cx="2209800" cy="1981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Systems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 descr="Connect from eMeasures and Value Sets" title="Arrow connector "/>
          <p:cNvCxnSpPr>
            <a:stCxn id="6" idx="2"/>
            <a:endCxn id="5" idx="6"/>
          </p:cNvCxnSpPr>
          <p:nvPr/>
        </p:nvCxnSpPr>
        <p:spPr>
          <a:xfrm flipH="1">
            <a:off x="3142744" y="2626352"/>
            <a:ext cx="1524000" cy="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 descr="Conect from Value Sets to Code Systems" title="Straight arrow connector"/>
          <p:cNvCxnSpPr>
            <a:stCxn id="5" idx="5"/>
            <a:endCxn id="7" idx="1"/>
          </p:cNvCxnSpPr>
          <p:nvPr/>
        </p:nvCxnSpPr>
        <p:spPr>
          <a:xfrm>
            <a:off x="2819126" y="3326812"/>
            <a:ext cx="723436" cy="885080"/>
          </a:xfrm>
          <a:prstGeom prst="straightConnector1">
            <a:avLst/>
          </a:prstGeom>
          <a:ln w="381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 descr="This is a group between Value Sets and Code Systems" title="Value set curation"/>
          <p:cNvGrpSpPr/>
          <p:nvPr/>
        </p:nvGrpSpPr>
        <p:grpSpPr>
          <a:xfrm>
            <a:off x="1219200" y="988617"/>
            <a:ext cx="3083172" cy="5572421"/>
            <a:chOff x="1219200" y="988617"/>
            <a:chExt cx="3083172" cy="5572421"/>
          </a:xfrm>
        </p:grpSpPr>
        <p:sp>
          <p:nvSpPr>
            <p:cNvPr id="21" name="Rounded Rectangle 20"/>
            <p:cNvSpPr/>
            <p:nvPr/>
          </p:nvSpPr>
          <p:spPr>
            <a:xfrm rot="2700000">
              <a:off x="373161" y="2631828"/>
              <a:ext cx="5572421" cy="2286000"/>
            </a:xfrm>
            <a:prstGeom prst="roundRect">
              <a:avLst/>
            </a:prstGeom>
            <a:noFill/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648200"/>
              <a:ext cx="10252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Value set</a:t>
              </a:r>
              <a:br>
                <a:rPr lang="en-US" dirty="0" smtClean="0">
                  <a:solidFill>
                    <a:srgbClr val="00B0F0"/>
                  </a:solidFill>
                </a:rPr>
              </a:br>
              <a:r>
                <a:rPr lang="en-US" dirty="0" smtClean="0">
                  <a:solidFill>
                    <a:srgbClr val="00B0F0"/>
                  </a:solidFill>
                </a:rPr>
                <a:t>curation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5" name="Group 24" descr="This is a group of Value Sets and Value Sets" title="eMeasure development"/>
          <p:cNvGrpSpPr/>
          <p:nvPr/>
        </p:nvGrpSpPr>
        <p:grpSpPr>
          <a:xfrm>
            <a:off x="475744" y="1483352"/>
            <a:ext cx="8324261" cy="2286000"/>
            <a:chOff x="475744" y="1483352"/>
            <a:chExt cx="8324261" cy="2286000"/>
          </a:xfrm>
        </p:grpSpPr>
        <p:sp>
          <p:nvSpPr>
            <p:cNvPr id="20" name="Rounded Rectangle 19"/>
            <p:cNvSpPr/>
            <p:nvPr/>
          </p:nvSpPr>
          <p:spPr>
            <a:xfrm>
              <a:off x="475744" y="1483352"/>
              <a:ext cx="6781800" cy="2286000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09944" y="2303187"/>
              <a:ext cx="13900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B050"/>
                  </a:solidFill>
                </a:rPr>
                <a:t>eMeasure</a:t>
              </a:r>
              <a:endParaRPr lang="en-US" dirty="0" smtClean="0">
                <a:solidFill>
                  <a:srgbClr val="00B050"/>
                </a:solidFill>
              </a:endParaRPr>
            </a:p>
            <a:p>
              <a:r>
                <a:rPr lang="en-US" dirty="0" smtClean="0">
                  <a:solidFill>
                    <a:srgbClr val="00B050"/>
                  </a:solidFill>
                </a:rPr>
                <a:t>development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65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 </a:t>
            </a:r>
            <a:r>
              <a:rPr lang="en-US" dirty="0" smtClean="0">
                <a:solidFill>
                  <a:srgbClr val="7030A0"/>
                </a:solidFill>
              </a:rPr>
              <a:t>Value set development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set development requires integration with </a:t>
            </a:r>
            <a:r>
              <a:rPr lang="en-US" dirty="0" smtClean="0">
                <a:solidFill>
                  <a:srgbClr val="00B0F0"/>
                </a:solidFill>
              </a:rPr>
              <a:t>terminology services</a:t>
            </a:r>
          </a:p>
          <a:p>
            <a:pPr lvl="1"/>
            <a:r>
              <a:rPr lang="en-US" dirty="0" smtClean="0"/>
              <a:t>Find codes using synonyms, approximate matches, …</a:t>
            </a:r>
          </a:p>
          <a:p>
            <a:pPr lvl="1"/>
            <a:r>
              <a:rPr lang="en-US" dirty="0" smtClean="0"/>
              <a:t>Exploit the structure of code systems</a:t>
            </a:r>
          </a:p>
          <a:p>
            <a:pPr lvl="3"/>
            <a:r>
              <a:rPr lang="en-US" dirty="0" smtClean="0"/>
              <a:t>All procedures requiring fluoroscopy</a:t>
            </a:r>
          </a:p>
          <a:p>
            <a:pPr lvl="3"/>
            <a:r>
              <a:rPr lang="en-US" dirty="0" smtClean="0"/>
              <a:t>All </a:t>
            </a:r>
            <a:r>
              <a:rPr lang="en-US" dirty="0"/>
              <a:t>drugs containing </a:t>
            </a:r>
            <a:r>
              <a:rPr lang="en-US" dirty="0" smtClean="0"/>
              <a:t>“Macrolides” as an ingredient</a:t>
            </a:r>
          </a:p>
        </p:txBody>
      </p:sp>
    </p:spTree>
    <p:extLst>
      <p:ext uri="{BB962C8B-B14F-4D97-AF65-F5344CB8AC3E}">
        <p14:creationId xmlns:p14="http://schemas.microsoft.com/office/powerpoint/2010/main" val="8063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 </a:t>
            </a:r>
            <a:r>
              <a:rPr lang="en-US" dirty="0" smtClean="0">
                <a:solidFill>
                  <a:srgbClr val="7030A0"/>
                </a:solidFill>
              </a:rPr>
              <a:t>Value set curation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set curation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Ensure </a:t>
            </a:r>
            <a:r>
              <a:rPr lang="en-US" dirty="0" smtClean="0">
                <a:solidFill>
                  <a:srgbClr val="00B0F0"/>
                </a:solidFill>
              </a:rPr>
              <a:t>referential integrity</a:t>
            </a:r>
          </a:p>
          <a:p>
            <a:pPr lvl="2"/>
            <a:r>
              <a:rPr lang="en-US" dirty="0" smtClean="0"/>
              <a:t>All codes in a VS are valid codes in the corresponding code system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2474318017</a:t>
            </a:r>
            <a:r>
              <a:rPr lang="en-US" dirty="0" smtClean="0"/>
              <a:t> (urine screen for chlamydia)</a:t>
            </a:r>
            <a:r>
              <a:rPr lang="en-US" dirty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 code for the term (wrong)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412761009</a:t>
            </a:r>
            <a:r>
              <a:rPr lang="en-US" dirty="0" smtClean="0"/>
              <a:t> (urine screen for chlamydia)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 code for the concept (OK)</a:t>
            </a:r>
          </a:p>
          <a:p>
            <a:pPr lvl="2"/>
            <a:r>
              <a:rPr lang="en-US" dirty="0" smtClean="0"/>
              <a:t>Update VSs when the code systems are updated (no “stale” codes)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346892</a:t>
            </a:r>
            <a:r>
              <a:rPr lang="en-US" dirty="0"/>
              <a:t>	</a:t>
            </a:r>
            <a:r>
              <a:rPr lang="en-US" dirty="0" smtClean="0"/>
              <a:t>(Amoxicillin </a:t>
            </a:r>
            <a:r>
              <a:rPr lang="en-US" dirty="0"/>
              <a:t>25 MG/ML Oral </a:t>
            </a:r>
            <a:r>
              <a:rPr lang="en-US" dirty="0" smtClean="0"/>
              <a:t>Suspension)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obsolete code</a:t>
            </a:r>
            <a:endParaRPr lang="en-US" dirty="0" smtClean="0"/>
          </a:p>
          <a:p>
            <a:pPr lvl="3"/>
            <a:r>
              <a:rPr lang="en-US" dirty="0">
                <a:solidFill>
                  <a:srgbClr val="00B050"/>
                </a:solidFill>
              </a:rPr>
              <a:t>313797</a:t>
            </a:r>
            <a:r>
              <a:rPr lang="en-US" dirty="0"/>
              <a:t>	</a:t>
            </a:r>
            <a:r>
              <a:rPr lang="en-US" dirty="0" smtClean="0"/>
              <a:t>(Amoxicillin </a:t>
            </a:r>
            <a:r>
              <a:rPr lang="en-US" dirty="0"/>
              <a:t>25 MG/ML Oral </a:t>
            </a:r>
            <a:r>
              <a:rPr lang="en-US" dirty="0" smtClean="0"/>
              <a:t>Suspension)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active code</a:t>
            </a:r>
            <a:endParaRPr lang="en-US" dirty="0" smtClean="0"/>
          </a:p>
          <a:p>
            <a:pPr lvl="1"/>
            <a:r>
              <a:rPr lang="en-US" dirty="0" smtClean="0"/>
              <a:t>Avoid </a:t>
            </a:r>
            <a:r>
              <a:rPr lang="en-US" dirty="0" smtClean="0">
                <a:solidFill>
                  <a:srgbClr val="00B0F0"/>
                </a:solidFill>
              </a:rPr>
              <a:t>duplication</a:t>
            </a:r>
          </a:p>
          <a:p>
            <a:pPr lvl="2"/>
            <a:r>
              <a:rPr lang="en-US" dirty="0" smtClean="0"/>
              <a:t>Find value sets having similar members</a:t>
            </a:r>
          </a:p>
          <a:p>
            <a:pPr lvl="3"/>
            <a:r>
              <a:rPr lang="en-US" dirty="0" smtClean="0"/>
              <a:t>In the same code system</a:t>
            </a:r>
          </a:p>
          <a:p>
            <a:pPr lvl="3"/>
            <a:r>
              <a:rPr lang="en-US" dirty="0" smtClean="0"/>
              <a:t>Across code systems (using UMLS concept mappings)</a:t>
            </a:r>
          </a:p>
          <a:p>
            <a:pPr lvl="3"/>
            <a:r>
              <a:rPr lang="en-US" dirty="0" smtClean="0"/>
              <a:t>Between </a:t>
            </a:r>
            <a:r>
              <a:rPr lang="en-US" dirty="0" err="1" smtClean="0"/>
              <a:t>intensional</a:t>
            </a:r>
            <a:r>
              <a:rPr lang="en-US" dirty="0" smtClean="0"/>
              <a:t> and extensional definitions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8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 </a:t>
            </a:r>
            <a:r>
              <a:rPr lang="en-US" dirty="0" smtClean="0">
                <a:solidFill>
                  <a:srgbClr val="7030A0"/>
                </a:solidFill>
              </a:rPr>
              <a:t>Value set delivery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set delivery</a:t>
            </a:r>
          </a:p>
          <a:p>
            <a:pPr lvl="1"/>
            <a:r>
              <a:rPr lang="en-US" dirty="0" smtClean="0"/>
              <a:t>Authoritative</a:t>
            </a:r>
          </a:p>
          <a:p>
            <a:pPr lvl="2"/>
            <a:r>
              <a:rPr lang="en-US" dirty="0" smtClean="0"/>
              <a:t>Curated value sets</a:t>
            </a:r>
          </a:p>
          <a:p>
            <a:pPr lvl="2"/>
            <a:r>
              <a:rPr lang="en-US" dirty="0" smtClean="0"/>
              <a:t>Latest version</a:t>
            </a:r>
          </a:p>
          <a:p>
            <a:pPr lvl="3"/>
            <a:r>
              <a:rPr lang="en-US" dirty="0"/>
              <a:t>Previous versions archived &amp; available for reference</a:t>
            </a:r>
            <a:endParaRPr lang="en-US" dirty="0" smtClean="0"/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smtClean="0"/>
              <a:t>Human-readable </a:t>
            </a:r>
            <a:r>
              <a:rPr lang="en-US" dirty="0"/>
              <a:t>format</a:t>
            </a:r>
          </a:p>
          <a:p>
            <a:pPr lvl="3"/>
            <a:r>
              <a:rPr lang="en-US" dirty="0" smtClean="0"/>
              <a:t>Web site, HTML-based</a:t>
            </a:r>
          </a:p>
          <a:p>
            <a:pPr lvl="2"/>
            <a:r>
              <a:rPr lang="en-US" dirty="0" smtClean="0"/>
              <a:t>Machine-readable format</a:t>
            </a:r>
          </a:p>
          <a:p>
            <a:pPr lvl="3"/>
            <a:r>
              <a:rPr lang="en-US" dirty="0" smtClean="0"/>
              <a:t>Web service, XML-based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48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developers and consumers of VSs</a:t>
            </a:r>
            <a:endParaRPr lang="en-US" dirty="0"/>
          </a:p>
        </p:txBody>
      </p:sp>
      <p:grpSp>
        <p:nvGrpSpPr>
          <p:cNvPr id="38" name="Group 37" descr="this is an image of phase 1 and phase between developers and consumers of VSs" title="Between devlopers and consumers of VSs"/>
          <p:cNvGrpSpPr/>
          <p:nvPr/>
        </p:nvGrpSpPr>
        <p:grpSpPr>
          <a:xfrm>
            <a:off x="494312" y="1219200"/>
            <a:ext cx="8155377" cy="4267200"/>
            <a:chOff x="494312" y="1219200"/>
            <a:chExt cx="8155377" cy="4267200"/>
          </a:xfrm>
        </p:grpSpPr>
        <p:sp>
          <p:nvSpPr>
            <p:cNvPr id="36" name="Rectangle 35"/>
            <p:cNvSpPr/>
            <p:nvPr/>
          </p:nvSpPr>
          <p:spPr>
            <a:xfrm>
              <a:off x="3740150" y="1828800"/>
              <a:ext cx="4909539" cy="2667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" name="Can 3"/>
            <p:cNvSpPr/>
            <p:nvPr/>
          </p:nvSpPr>
          <p:spPr>
            <a:xfrm>
              <a:off x="3942223" y="2362200"/>
              <a:ext cx="1574799" cy="1752600"/>
            </a:xfrm>
            <a:prstGeom prst="can">
              <a:avLst>
                <a:gd name="adj" fmla="val 17988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6329824" y="1828800"/>
              <a:ext cx="2015816" cy="3124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Consumption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08823" y="1828800"/>
              <a:ext cx="2783343" cy="2667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Curation</a:t>
              </a: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      Delivery     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4312" y="1828800"/>
              <a:ext cx="3168509" cy="2667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Authorship    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558418" y="2514600"/>
              <a:ext cx="1600200" cy="749441"/>
            </a:xfrm>
            <a:custGeom>
              <a:avLst/>
              <a:gdLst>
                <a:gd name="connsiteX0" fmla="*/ 0 w 1195461"/>
                <a:gd name="connsiteY0" fmla="*/ 95671 h 574012"/>
                <a:gd name="connsiteX1" fmla="*/ 95671 w 1195461"/>
                <a:gd name="connsiteY1" fmla="*/ 0 h 574012"/>
                <a:gd name="connsiteX2" fmla="*/ 1099790 w 1195461"/>
                <a:gd name="connsiteY2" fmla="*/ 0 h 574012"/>
                <a:gd name="connsiteX3" fmla="*/ 1195461 w 1195461"/>
                <a:gd name="connsiteY3" fmla="*/ 95671 h 574012"/>
                <a:gd name="connsiteX4" fmla="*/ 1195461 w 1195461"/>
                <a:gd name="connsiteY4" fmla="*/ 478341 h 574012"/>
                <a:gd name="connsiteX5" fmla="*/ 1099790 w 1195461"/>
                <a:gd name="connsiteY5" fmla="*/ 574012 h 574012"/>
                <a:gd name="connsiteX6" fmla="*/ 95671 w 1195461"/>
                <a:gd name="connsiteY6" fmla="*/ 574012 h 574012"/>
                <a:gd name="connsiteX7" fmla="*/ 0 w 1195461"/>
                <a:gd name="connsiteY7" fmla="*/ 478341 h 574012"/>
                <a:gd name="connsiteX8" fmla="*/ 0 w 1195461"/>
                <a:gd name="connsiteY8" fmla="*/ 95671 h 574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5461" h="574012">
                  <a:moveTo>
                    <a:pt x="0" y="95671"/>
                  </a:moveTo>
                  <a:cubicBezTo>
                    <a:pt x="0" y="42833"/>
                    <a:pt x="42833" y="0"/>
                    <a:pt x="95671" y="0"/>
                  </a:cubicBezTo>
                  <a:lnTo>
                    <a:pt x="1099790" y="0"/>
                  </a:lnTo>
                  <a:cubicBezTo>
                    <a:pt x="1152628" y="0"/>
                    <a:pt x="1195461" y="42833"/>
                    <a:pt x="1195461" y="95671"/>
                  </a:cubicBezTo>
                  <a:lnTo>
                    <a:pt x="1195461" y="478341"/>
                  </a:lnTo>
                  <a:cubicBezTo>
                    <a:pt x="1195461" y="531179"/>
                    <a:pt x="1152628" y="574012"/>
                    <a:pt x="1099790" y="574012"/>
                  </a:cubicBezTo>
                  <a:lnTo>
                    <a:pt x="95671" y="574012"/>
                  </a:lnTo>
                  <a:cubicBezTo>
                    <a:pt x="42833" y="574012"/>
                    <a:pt x="0" y="531179"/>
                    <a:pt x="0" y="478341"/>
                  </a:cubicBezTo>
                  <a:lnTo>
                    <a:pt x="0" y="956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071" tIns="47071" rIns="47071" bIns="47071" numCol="1" spcCol="1270" anchor="t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Web page population for </a:t>
              </a:r>
              <a:r>
                <a:rPr lang="en-US" sz="1400" dirty="0"/>
                <a:t>human </a:t>
              </a:r>
              <a:r>
                <a:rPr lang="en-US" sz="1400" dirty="0" smtClean="0"/>
                <a:t>consumption</a:t>
              </a:r>
              <a:endParaRPr lang="en-US" sz="1100" kern="12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38272" y="2252133"/>
              <a:ext cx="1834555" cy="877380"/>
              <a:chOff x="0" y="378139"/>
              <a:chExt cx="1834555" cy="505213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0" y="378139"/>
                <a:ext cx="1834555" cy="505213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ounded Rectangle 4"/>
              <p:cNvSpPr/>
              <p:nvPr/>
            </p:nvSpPr>
            <p:spPr>
              <a:xfrm>
                <a:off x="24662" y="402801"/>
                <a:ext cx="1785231" cy="4558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Integration with </a:t>
                </a:r>
                <a:r>
                  <a:rPr lang="en-US" sz="1400" dirty="0" smtClean="0"/>
                  <a:t>Authoring Tool(s) to support value set authorship</a:t>
                </a:r>
                <a:endParaRPr lang="en-US" sz="1400" kern="1200" dirty="0" smtClean="0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6566888" y="3297903"/>
              <a:ext cx="1600200" cy="880538"/>
            </a:xfrm>
            <a:custGeom>
              <a:avLst/>
              <a:gdLst>
                <a:gd name="connsiteX0" fmla="*/ 0 w 1195461"/>
                <a:gd name="connsiteY0" fmla="*/ 95671 h 574012"/>
                <a:gd name="connsiteX1" fmla="*/ 95671 w 1195461"/>
                <a:gd name="connsiteY1" fmla="*/ 0 h 574012"/>
                <a:gd name="connsiteX2" fmla="*/ 1099790 w 1195461"/>
                <a:gd name="connsiteY2" fmla="*/ 0 h 574012"/>
                <a:gd name="connsiteX3" fmla="*/ 1195461 w 1195461"/>
                <a:gd name="connsiteY3" fmla="*/ 95671 h 574012"/>
                <a:gd name="connsiteX4" fmla="*/ 1195461 w 1195461"/>
                <a:gd name="connsiteY4" fmla="*/ 478341 h 574012"/>
                <a:gd name="connsiteX5" fmla="*/ 1099790 w 1195461"/>
                <a:gd name="connsiteY5" fmla="*/ 574012 h 574012"/>
                <a:gd name="connsiteX6" fmla="*/ 95671 w 1195461"/>
                <a:gd name="connsiteY6" fmla="*/ 574012 h 574012"/>
                <a:gd name="connsiteX7" fmla="*/ 0 w 1195461"/>
                <a:gd name="connsiteY7" fmla="*/ 478341 h 574012"/>
                <a:gd name="connsiteX8" fmla="*/ 0 w 1195461"/>
                <a:gd name="connsiteY8" fmla="*/ 95671 h 574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5461" h="574012">
                  <a:moveTo>
                    <a:pt x="0" y="95671"/>
                  </a:moveTo>
                  <a:cubicBezTo>
                    <a:pt x="0" y="42833"/>
                    <a:pt x="42833" y="0"/>
                    <a:pt x="95671" y="0"/>
                  </a:cubicBezTo>
                  <a:lnTo>
                    <a:pt x="1099790" y="0"/>
                  </a:lnTo>
                  <a:cubicBezTo>
                    <a:pt x="1152628" y="0"/>
                    <a:pt x="1195461" y="42833"/>
                    <a:pt x="1195461" y="95671"/>
                  </a:cubicBezTo>
                  <a:lnTo>
                    <a:pt x="1195461" y="478341"/>
                  </a:lnTo>
                  <a:cubicBezTo>
                    <a:pt x="1195461" y="531179"/>
                    <a:pt x="1152628" y="574012"/>
                    <a:pt x="1099790" y="574012"/>
                  </a:cubicBezTo>
                  <a:lnTo>
                    <a:pt x="95671" y="574012"/>
                  </a:lnTo>
                  <a:cubicBezTo>
                    <a:pt x="42833" y="574012"/>
                    <a:pt x="0" y="531179"/>
                    <a:pt x="0" y="478341"/>
                  </a:cubicBezTo>
                  <a:lnTo>
                    <a:pt x="0" y="956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071" tIns="47071" rIns="47071" bIns="47071" numCol="1" spcCol="1270" anchor="t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Web download / web services for machine consumption</a:t>
              </a:r>
              <a:endParaRPr lang="en-US" sz="1100" kern="12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38271" y="3177750"/>
              <a:ext cx="1834555" cy="826982"/>
              <a:chOff x="0" y="378139"/>
              <a:chExt cx="1834555" cy="50521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0" y="378139"/>
                <a:ext cx="1834555" cy="505213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>
                <a:off x="24662" y="402801"/>
                <a:ext cx="1785231" cy="4558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 smtClean="0"/>
                  <a:t>Free-standing, web-based value set authoring tool(s) </a:t>
                </a:r>
                <a:endParaRPr lang="en-US" sz="1400" kern="1200" dirty="0" smtClean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129250" y="2937931"/>
              <a:ext cx="482772" cy="461721"/>
              <a:chOff x="0" y="470643"/>
              <a:chExt cx="1834555" cy="388046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0" y="470643"/>
                <a:ext cx="1834555" cy="38673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ounded Rectangle 4"/>
              <p:cNvSpPr/>
              <p:nvPr/>
            </p:nvSpPr>
            <p:spPr>
              <a:xfrm>
                <a:off x="24662" y="470644"/>
                <a:ext cx="1785230" cy="3880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dirty="0" smtClean="0"/>
                  <a:t>API</a:t>
                </a:r>
                <a:endParaRPr lang="en-US" sz="1500" kern="1200" dirty="0" smtClean="0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2799223" y="2937932"/>
              <a:ext cx="338494" cy="148751"/>
            </a:xfrm>
            <a:prstGeom prst="straightConnector1">
              <a:avLst/>
            </a:prstGeom>
            <a:ln w="15875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799223" y="3128430"/>
              <a:ext cx="457200" cy="271223"/>
            </a:xfrm>
            <a:prstGeom prst="straightConnector1">
              <a:avLst/>
            </a:prstGeom>
            <a:ln w="15875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740149" y="1219200"/>
              <a:ext cx="4909539" cy="533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Phase 1 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4315" y="1219200"/>
              <a:ext cx="3168506" cy="533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Phase 2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662459" y="3372968"/>
              <a:ext cx="667362" cy="428565"/>
              <a:chOff x="115262" y="198482"/>
              <a:chExt cx="1785230" cy="50521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388447" y="198482"/>
                <a:ext cx="1242266" cy="505214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115262" y="224610"/>
                <a:ext cx="1785230" cy="45589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lvl="0" algn="ctr" defTabSz="666750">
                  <a:lnSpc>
                    <a:spcPts val="1500"/>
                  </a:lnSpc>
                  <a:spcBef>
                    <a:spcPct val="0"/>
                  </a:spcBef>
                </a:pPr>
                <a:r>
                  <a:rPr lang="en-US" sz="1500" dirty="0" smtClean="0"/>
                  <a:t>API</a:t>
                </a:r>
                <a:endParaRPr lang="en-US" sz="1500" kern="1200" dirty="0" smtClean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3662531" y="3158065"/>
              <a:ext cx="220426" cy="0"/>
            </a:xfrm>
            <a:prstGeom prst="straightConnector1">
              <a:avLst/>
            </a:prstGeom>
            <a:ln w="158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5533957" y="2893775"/>
              <a:ext cx="947516" cy="0"/>
            </a:xfrm>
            <a:prstGeom prst="straightConnector1">
              <a:avLst/>
            </a:prstGeom>
            <a:ln w="15875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4780423" y="1888066"/>
              <a:ext cx="2" cy="3293534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069222" y="2743200"/>
              <a:ext cx="1278469" cy="11823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sz="1400" dirty="0" smtClean="0">
                  <a:solidFill>
                    <a:schemeClr val="bg1"/>
                  </a:solidFill>
                </a:rPr>
                <a:t>Controlled </a:t>
              </a:r>
              <a:r>
                <a:rPr lang="en-US" sz="1400" dirty="0">
                  <a:solidFill>
                    <a:schemeClr val="bg1"/>
                  </a:solidFill>
                </a:rPr>
                <a:t>Value </a:t>
              </a:r>
              <a:r>
                <a:rPr lang="en-US" sz="1400" dirty="0" smtClean="0">
                  <a:solidFill>
                    <a:schemeClr val="bg1"/>
                  </a:solidFill>
                </a:rPr>
                <a:t>Set Repository &amp; Validation Engine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1089" y="4572000"/>
              <a:ext cx="20574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Value Set / Measure Authors</a:t>
              </a:r>
            </a:p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Consensus Organization(s)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91889" y="4572000"/>
              <a:ext cx="1316567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NLM</a:t>
              </a:r>
            </a:p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ONC</a:t>
              </a:r>
            </a:p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Consensus Org(s)</a:t>
              </a:r>
            </a:p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533663" y="3581400"/>
              <a:ext cx="220426" cy="0"/>
            </a:xfrm>
            <a:prstGeom prst="straightConnector1">
              <a:avLst/>
            </a:prstGeom>
            <a:ln w="1587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253328" y="3581400"/>
              <a:ext cx="220426" cy="0"/>
            </a:xfrm>
            <a:prstGeom prst="straightConnector1">
              <a:avLst/>
            </a:prstGeom>
            <a:ln w="1587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666122" y="4572000"/>
              <a:ext cx="1316567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NLM</a:t>
              </a:r>
            </a:p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68489" y="4572000"/>
              <a:ext cx="1435096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Vendors</a:t>
              </a:r>
            </a:p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Providers</a:t>
              </a:r>
            </a:p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Public Health Orgs</a:t>
              </a:r>
            </a:p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351752" y="5715000"/>
            <a:ext cx="22979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schemeClr val="tx2"/>
                </a:solidFill>
              </a:rPr>
              <a:t>Courtesy of J. </a:t>
            </a:r>
            <a:r>
              <a:rPr lang="en-US" sz="1600" i="1" dirty="0" err="1" smtClean="0">
                <a:solidFill>
                  <a:schemeClr val="tx2"/>
                </a:solidFill>
              </a:rPr>
              <a:t>Reider</a:t>
            </a:r>
            <a:r>
              <a:rPr lang="en-US" sz="1600" i="1" dirty="0" smtClean="0">
                <a:solidFill>
                  <a:schemeClr val="tx2"/>
                </a:solidFill>
              </a:rPr>
              <a:t> (ONC)</a:t>
            </a:r>
            <a:endParaRPr lang="en-US" sz="1600" i="1" dirty="0"/>
          </a:p>
        </p:txBody>
      </p:sp>
      <p:sp>
        <p:nvSpPr>
          <p:cNvPr id="40" name="Rounded Rectangle 39" descr="This image tell you &quot;controlled value set repository and validation engine and API" title="Curation and Delivery"/>
          <p:cNvSpPr/>
          <p:nvPr/>
        </p:nvSpPr>
        <p:spPr>
          <a:xfrm>
            <a:off x="3020848" y="1752600"/>
            <a:ext cx="3342693" cy="35814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at NLM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NLM has a long tradition of integrating terminologies</a:t>
            </a:r>
          </a:p>
          <a:p>
            <a:pPr lvl="1"/>
            <a:r>
              <a:rPr lang="en-US" dirty="0" smtClean="0"/>
              <a:t>Unified Medical Language System (UMLS)</a:t>
            </a:r>
          </a:p>
          <a:p>
            <a:pPr lvl="1"/>
            <a:r>
              <a:rPr lang="en-US" dirty="0" smtClean="0"/>
              <a:t>RxNorm</a:t>
            </a:r>
          </a:p>
          <a:p>
            <a:r>
              <a:rPr lang="en-US" dirty="0"/>
              <a:t>NLM </a:t>
            </a:r>
            <a:r>
              <a:rPr lang="en-US" dirty="0" smtClean="0"/>
              <a:t>provides </a:t>
            </a:r>
            <a:r>
              <a:rPr lang="en-US" dirty="0" smtClean="0">
                <a:solidFill>
                  <a:srgbClr val="00B0F0"/>
                </a:solidFill>
              </a:rPr>
              <a:t>terminology </a:t>
            </a:r>
            <a:r>
              <a:rPr lang="en-US" dirty="0">
                <a:solidFill>
                  <a:srgbClr val="00B0F0"/>
                </a:solidFill>
              </a:rPr>
              <a:t>services</a:t>
            </a:r>
          </a:p>
          <a:p>
            <a:pPr lvl="1"/>
            <a:r>
              <a:rPr lang="en-US" dirty="0" smtClean="0"/>
              <a:t>UMLS Terminology Services (UTS) API</a:t>
            </a:r>
            <a:endParaRPr lang="en-US" dirty="0"/>
          </a:p>
          <a:p>
            <a:pPr lvl="1"/>
            <a:r>
              <a:rPr lang="en-US" dirty="0" smtClean="0"/>
              <a:t>RxNorm API</a:t>
            </a:r>
            <a:endParaRPr lang="en-US" dirty="0"/>
          </a:p>
          <a:p>
            <a:r>
              <a:rPr lang="en-US" dirty="0" smtClean="0"/>
              <a:t>NLM is involved in terminology development</a:t>
            </a:r>
          </a:p>
          <a:p>
            <a:pPr lvl="1"/>
            <a:r>
              <a:rPr lang="en-US" dirty="0" smtClean="0"/>
              <a:t>In house development</a:t>
            </a:r>
          </a:p>
          <a:p>
            <a:pPr lvl="2"/>
            <a:r>
              <a:rPr lang="en-US" dirty="0" smtClean="0"/>
              <a:t>Medical Subject Headings (</a:t>
            </a:r>
            <a:r>
              <a:rPr lang="en-US" dirty="0" err="1" smtClean="0"/>
              <a:t>MeSH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U.S. extension of SNOMED CT</a:t>
            </a:r>
          </a:p>
          <a:p>
            <a:pPr lvl="1"/>
            <a:r>
              <a:rPr lang="en-US" dirty="0" smtClean="0"/>
              <a:t>Funding support</a:t>
            </a:r>
          </a:p>
          <a:p>
            <a:pPr lvl="2"/>
            <a:r>
              <a:rPr lang="en-US" dirty="0" smtClean="0"/>
              <a:t>SNOMED CT, LOINC, …</a:t>
            </a:r>
          </a:p>
        </p:txBody>
      </p:sp>
    </p:spTree>
    <p:extLst>
      <p:ext uri="{BB962C8B-B14F-4D97-AF65-F5344CB8AC3E}">
        <p14:creationId xmlns:p14="http://schemas.microsoft.com/office/powerpoint/2010/main" val="19886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  </a:t>
            </a:r>
            <a:r>
              <a:rPr lang="en-US" dirty="0" smtClean="0">
                <a:solidFill>
                  <a:srgbClr val="7030A0"/>
                </a:solidFill>
              </a:rPr>
              <a:t>UMLS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Unified Medical Language System (UMLS)</a:t>
            </a:r>
          </a:p>
          <a:p>
            <a:pPr lvl="1"/>
            <a:r>
              <a:rPr lang="en-US" dirty="0" smtClean="0"/>
              <a:t>Contains all major terminologies required for MU2</a:t>
            </a:r>
            <a:br>
              <a:rPr lang="en-US" dirty="0" smtClean="0"/>
            </a:br>
            <a:r>
              <a:rPr lang="en-US" dirty="0" smtClean="0"/>
              <a:t>(SNOMED CT, RxNorm, LOINC, …)</a:t>
            </a:r>
          </a:p>
          <a:p>
            <a:pPr lvl="1"/>
            <a:r>
              <a:rPr lang="en-US" dirty="0" smtClean="0"/>
              <a:t>Updated twice a year (May and November)</a:t>
            </a:r>
          </a:p>
          <a:p>
            <a:pPr lvl="1"/>
            <a:r>
              <a:rPr lang="en-US" dirty="0" smtClean="0"/>
              <a:t>Provides terminology services (UTS = UMLS Terminology Services)</a:t>
            </a:r>
          </a:p>
          <a:p>
            <a:pPr lvl="2"/>
            <a:r>
              <a:rPr lang="en-US" dirty="0" smtClean="0"/>
              <a:t>Search by name, by code</a:t>
            </a:r>
          </a:p>
          <a:p>
            <a:pPr lvl="3"/>
            <a:r>
              <a:rPr lang="en-US" dirty="0" smtClean="0"/>
              <a:t>Exact, normalized, approximate matches</a:t>
            </a:r>
          </a:p>
          <a:p>
            <a:pPr lvl="3"/>
            <a:r>
              <a:rPr lang="en-US" dirty="0" smtClean="0"/>
              <a:t>Within or across code systems</a:t>
            </a:r>
          </a:p>
          <a:p>
            <a:pPr lvl="2"/>
            <a:r>
              <a:rPr lang="en-US" dirty="0" smtClean="0"/>
              <a:t>Access to the structure of a code system</a:t>
            </a:r>
          </a:p>
          <a:p>
            <a:pPr lvl="3"/>
            <a:r>
              <a:rPr lang="en-US" dirty="0" smtClean="0"/>
              <a:t>Hierarchical and other relations</a:t>
            </a:r>
          </a:p>
        </p:txBody>
      </p:sp>
      <p:pic>
        <p:nvPicPr>
          <p:cNvPr id="5" name="Picture 2" descr="C:\Documents and Settings\obodenreider\My Documents\shared\papers\--logos\UTS\jpg\ULMS.NOTYPE.jpg" title="ut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64" y="152400"/>
            <a:ext cx="803275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7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1945</TotalTime>
  <Words>684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NLM Value Set Authority Center</vt:lpstr>
      <vt:lpstr>Overview</vt:lpstr>
      <vt:lpstr>Between eMeasures and Code Systems</vt:lpstr>
      <vt:lpstr>Motivation  Value set development</vt:lpstr>
      <vt:lpstr>Motivation  Value set curation</vt:lpstr>
      <vt:lpstr>Motivation  Value set delivery</vt:lpstr>
      <vt:lpstr>Between developers and consumers of VSs</vt:lpstr>
      <vt:lpstr>Terminology at NLM</vt:lpstr>
      <vt:lpstr>Terminology services  UMLS</vt:lpstr>
      <vt:lpstr>Terminology services  UMLS (cont.)</vt:lpstr>
      <vt:lpstr>Terminology services  RxNorm</vt:lpstr>
      <vt:lpstr>Terminology services and value set curation</vt:lpstr>
      <vt:lpstr>Terminology services and value set development</vt:lpstr>
      <vt:lpstr>Value set repository  Charateristics</vt:lpstr>
      <vt:lpstr>Metadata for value sets</vt:lpstr>
      <vt:lpstr>Value set delivery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Demner-Fushman</dc:creator>
  <cp:lastModifiedBy>nlmlocal</cp:lastModifiedBy>
  <cp:revision>236</cp:revision>
  <dcterms:created xsi:type="dcterms:W3CDTF">2012-03-19T03:00:04Z</dcterms:created>
  <dcterms:modified xsi:type="dcterms:W3CDTF">2012-06-06T13:49:35Z</dcterms:modified>
</cp:coreProperties>
</file>