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9" r:id="rId1"/>
  </p:sldMasterIdLst>
  <p:notesMasterIdLst>
    <p:notesMasterId r:id="rId21"/>
  </p:notesMasterIdLst>
  <p:sldIdLst>
    <p:sldId id="256" r:id="rId2"/>
    <p:sldId id="323" r:id="rId3"/>
    <p:sldId id="327" r:id="rId4"/>
    <p:sldId id="345" r:id="rId5"/>
    <p:sldId id="346" r:id="rId6"/>
    <p:sldId id="328" r:id="rId7"/>
    <p:sldId id="337" r:id="rId8"/>
    <p:sldId id="338" r:id="rId9"/>
    <p:sldId id="344" r:id="rId10"/>
    <p:sldId id="339" r:id="rId11"/>
    <p:sldId id="347" r:id="rId12"/>
    <p:sldId id="334" r:id="rId13"/>
    <p:sldId id="335" r:id="rId14"/>
    <p:sldId id="336" r:id="rId15"/>
    <p:sldId id="329" r:id="rId16"/>
    <p:sldId id="330" r:id="rId17"/>
    <p:sldId id="331" r:id="rId18"/>
    <p:sldId id="304" r:id="rId19"/>
    <p:sldId id="286" r:id="rId20"/>
  </p:sldIdLst>
  <p:sldSz cx="9144000" cy="6858000" type="screen4x3"/>
  <p:notesSz cx="6985000" cy="9271000"/>
  <p:defaultTextStyle>
    <a:defPPr>
      <a:defRPr lang="en-US"/>
    </a:defPPr>
    <a:lvl1pPr algn="l" rtl="0" fontAlgn="base">
      <a:lnSpc>
        <a:spcPts val="4000"/>
      </a:lnSpc>
      <a:spcBef>
        <a:spcPct val="0"/>
      </a:spcBef>
      <a:spcAft>
        <a:spcPct val="0"/>
      </a:spcAft>
      <a:defRPr b="1" kern="1200">
        <a:solidFill>
          <a:schemeClr val="bg1"/>
        </a:solidFill>
        <a:latin typeface="Arial Narrow" charset="0"/>
        <a:ea typeface="+mn-ea"/>
        <a:cs typeface="+mn-cs"/>
      </a:defRPr>
    </a:lvl1pPr>
    <a:lvl2pPr marL="457200" algn="l" rtl="0" fontAlgn="base">
      <a:lnSpc>
        <a:spcPts val="4000"/>
      </a:lnSpc>
      <a:spcBef>
        <a:spcPct val="0"/>
      </a:spcBef>
      <a:spcAft>
        <a:spcPct val="0"/>
      </a:spcAft>
      <a:defRPr b="1" kern="1200">
        <a:solidFill>
          <a:schemeClr val="bg1"/>
        </a:solidFill>
        <a:latin typeface="Arial Narrow" charset="0"/>
        <a:ea typeface="+mn-ea"/>
        <a:cs typeface="+mn-cs"/>
      </a:defRPr>
    </a:lvl2pPr>
    <a:lvl3pPr marL="914400" algn="l" rtl="0" fontAlgn="base">
      <a:lnSpc>
        <a:spcPts val="4000"/>
      </a:lnSpc>
      <a:spcBef>
        <a:spcPct val="0"/>
      </a:spcBef>
      <a:spcAft>
        <a:spcPct val="0"/>
      </a:spcAft>
      <a:defRPr b="1" kern="1200">
        <a:solidFill>
          <a:schemeClr val="bg1"/>
        </a:solidFill>
        <a:latin typeface="Arial Narrow" charset="0"/>
        <a:ea typeface="+mn-ea"/>
        <a:cs typeface="+mn-cs"/>
      </a:defRPr>
    </a:lvl3pPr>
    <a:lvl4pPr marL="1371600" algn="l" rtl="0" fontAlgn="base">
      <a:lnSpc>
        <a:spcPts val="4000"/>
      </a:lnSpc>
      <a:spcBef>
        <a:spcPct val="0"/>
      </a:spcBef>
      <a:spcAft>
        <a:spcPct val="0"/>
      </a:spcAft>
      <a:defRPr b="1" kern="1200">
        <a:solidFill>
          <a:schemeClr val="bg1"/>
        </a:solidFill>
        <a:latin typeface="Arial Narrow" charset="0"/>
        <a:ea typeface="+mn-ea"/>
        <a:cs typeface="+mn-cs"/>
      </a:defRPr>
    </a:lvl4pPr>
    <a:lvl5pPr marL="1828800" algn="l" rtl="0" fontAlgn="base">
      <a:lnSpc>
        <a:spcPts val="4000"/>
      </a:lnSpc>
      <a:spcBef>
        <a:spcPct val="0"/>
      </a:spcBef>
      <a:spcAft>
        <a:spcPct val="0"/>
      </a:spcAft>
      <a:defRPr b="1" kern="1200">
        <a:solidFill>
          <a:schemeClr val="bg1"/>
        </a:solidFill>
        <a:latin typeface="Arial Narrow" charset="0"/>
        <a:ea typeface="+mn-ea"/>
        <a:cs typeface="+mn-cs"/>
      </a:defRPr>
    </a:lvl5pPr>
    <a:lvl6pPr marL="2286000" algn="l" defTabSz="457200" rtl="0" eaLnBrk="1" latinLnBrk="0" hangingPunct="1">
      <a:defRPr b="1" kern="1200">
        <a:solidFill>
          <a:schemeClr val="bg1"/>
        </a:solidFill>
        <a:latin typeface="Arial Narrow" charset="0"/>
        <a:ea typeface="+mn-ea"/>
        <a:cs typeface="+mn-cs"/>
      </a:defRPr>
    </a:lvl6pPr>
    <a:lvl7pPr marL="2743200" algn="l" defTabSz="457200" rtl="0" eaLnBrk="1" latinLnBrk="0" hangingPunct="1">
      <a:defRPr b="1" kern="1200">
        <a:solidFill>
          <a:schemeClr val="bg1"/>
        </a:solidFill>
        <a:latin typeface="Arial Narrow" charset="0"/>
        <a:ea typeface="+mn-ea"/>
        <a:cs typeface="+mn-cs"/>
      </a:defRPr>
    </a:lvl7pPr>
    <a:lvl8pPr marL="3200400" algn="l" defTabSz="457200" rtl="0" eaLnBrk="1" latinLnBrk="0" hangingPunct="1">
      <a:defRPr b="1" kern="1200">
        <a:solidFill>
          <a:schemeClr val="bg1"/>
        </a:solidFill>
        <a:latin typeface="Arial Narrow" charset="0"/>
        <a:ea typeface="+mn-ea"/>
        <a:cs typeface="+mn-cs"/>
      </a:defRPr>
    </a:lvl8pPr>
    <a:lvl9pPr marL="3657600" algn="l" defTabSz="457200" rtl="0" eaLnBrk="1" latinLnBrk="0" hangingPunct="1">
      <a:defRPr b="1" kern="1200">
        <a:solidFill>
          <a:schemeClr val="bg1"/>
        </a:solidFill>
        <a:latin typeface="Arial Narrow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40617"/>
    <a:srgbClr val="FFFF00"/>
    <a:srgbClr val="777777"/>
    <a:srgbClr val="666699"/>
    <a:srgbClr val="7296CE"/>
    <a:srgbClr val="8086C1"/>
    <a:srgbClr val="FA71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34551" autoAdjust="0"/>
    <p:restoredTop sz="86456" autoAdjust="0"/>
  </p:normalViewPr>
  <p:slideViewPr>
    <p:cSldViewPr>
      <p:cViewPr>
        <p:scale>
          <a:sx n="66" d="100"/>
          <a:sy n="66" d="100"/>
        </p:scale>
        <p:origin x="-2416" y="-1328"/>
      </p:cViewPr>
      <p:guideLst>
        <p:guide orient="horz" pos="2160"/>
        <p:guide orient="horz" pos="4168"/>
        <p:guide orient="horz" pos="1120"/>
        <p:guide pos="2880"/>
      </p:guideLst>
    </p:cSldViewPr>
  </p:slideViewPr>
  <p:outlineViewPr>
    <p:cViewPr>
      <p:scale>
        <a:sx n="33" d="100"/>
        <a:sy n="33" d="100"/>
      </p:scale>
      <p:origin x="0" y="7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46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FAA29C0-CCA4-8747-B287-1E4AD19D91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DAACC0-38F7-7447-8FD6-CDD72A9FA6E2}" type="slidenum">
              <a:rPr lang="en-US"/>
              <a:pPr/>
              <a:t>1</a:t>
            </a:fld>
            <a:endParaRPr 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024355-32F8-814A-AD3D-5B3C448E930B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C42F29-9C7E-4041-A9A6-83BFB00A124F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B4A79C-091A-8B4D-825F-3D4F9A9D7B4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8C9B95-BF24-6543-9FD1-643B26A00ECE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0A55CA-8A5F-CB42-8E89-D11972884527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CDB9E8-FCF5-0D47-93ED-C2DA63BB3C94}" type="slidenum">
              <a:rPr lang="en-US"/>
              <a:pPr/>
              <a:t>7</a:t>
            </a:fld>
            <a:endParaRPr lang="en-US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0363"/>
          </a:xfrm>
          <a:noFill/>
          <a:ln/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/>
              <a:t>Outcomes varied widely in whether reported, what reported, how reported, and timing of outcome measurement</a:t>
            </a:r>
          </a:p>
          <a:p>
            <a:pPr eaLnBrk="1" hangingPunct="1">
              <a:buClr>
                <a:schemeClr val="tx2"/>
              </a:buClr>
            </a:pPr>
            <a:endParaRPr lang="en-US"/>
          </a:p>
          <a:p>
            <a:pPr eaLnBrk="1" hangingPunct="1">
              <a:buClr>
                <a:schemeClr val="tx2"/>
              </a:buClr>
            </a:pPr>
            <a:r>
              <a:rPr lang="en-US"/>
              <a:t>GIVEN THAT MANY INTERVENTIONS SPECIFIC TO OLDER ADULTS ARE COMPLEX , MULTICOMPONENT INTERVENTIONS THAT MAY BE TARGETED TO SPECIFIC RISK GROUPS OR TAILORED TO INDIVIDUAL RISK FACTORS (SUCH AS DISABILITY PREVENTION, RE-HOSPITALIZATION PREVENTION, FALLS PREVENTIONS) AND MEASURE A LARGE NUMBER OF RELATED OUTCOMES,  WE ARE WORKING TO UNDERSTAND CURRENT THINKING IN THE FIELD ABOUT THE BEST WAY TO FAIRLY SYNTHESIZE THESE FOR PRACTITIONERS AND POLICY MAKERS. </a:t>
            </a:r>
          </a:p>
          <a:p>
            <a:pPr eaLnBrk="1" hangingPunct="1">
              <a:buClr>
                <a:schemeClr val="tx2"/>
              </a:buClr>
            </a:pPr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73CFE2-2218-8D47-99CA-82DC7C5B13CF}" type="slidenum">
              <a:rPr lang="en-US"/>
              <a:pPr/>
              <a:t>8</a:t>
            </a:fld>
            <a:endParaRPr lang="en-US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0363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639F6D-684D-1B4B-B3E0-5DC052B001A7}" type="slidenum">
              <a:rPr lang="en-US"/>
              <a:pPr/>
              <a:t>9</a:t>
            </a:fld>
            <a:endParaRPr lang="en-US"/>
          </a:p>
        </p:txBody>
      </p:sp>
      <p:sp>
        <p:nvSpPr>
          <p:cNvPr id="30723" name="Rectangle 7"/>
          <p:cNvSpPr txBox="1">
            <a:spLocks noGrp="1" noChangeArrowheads="1"/>
          </p:cNvSpPr>
          <p:nvPr/>
        </p:nvSpPr>
        <p:spPr bwMode="auto">
          <a:xfrm>
            <a:off x="3957638" y="8809038"/>
            <a:ext cx="30273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63" tIns="46431" rIns="92863" bIns="46431" anchor="b">
            <a:prstTxWarp prst="textNoShape">
              <a:avLst/>
            </a:prstTxWarp>
          </a:bodyPr>
          <a:lstStyle/>
          <a:p>
            <a:pPr algn="r" defTabSz="928688" eaLnBrk="0" hangingPunct="0">
              <a:lnSpc>
                <a:spcPct val="100000"/>
              </a:lnSpc>
            </a:pPr>
            <a:fld id="{589A6C2C-4E8C-4349-A8C8-F67D4C638CED}" type="slidenum">
              <a:rPr lang="en-US" sz="1200">
                <a:solidFill>
                  <a:schemeClr val="tx1"/>
                </a:solidFill>
                <a:latin typeface="Arial" charset="0"/>
              </a:rPr>
              <a:pPr algn="r" defTabSz="928688" eaLnBrk="0" hangingPunct="0">
                <a:lnSpc>
                  <a:spcPct val="100000"/>
                </a:lnSpc>
              </a:pPr>
              <a:t>9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724" name="Rectangle 7"/>
          <p:cNvSpPr txBox="1">
            <a:spLocks noGrp="1" noChangeArrowheads="1"/>
          </p:cNvSpPr>
          <p:nvPr/>
        </p:nvSpPr>
        <p:spPr bwMode="auto">
          <a:xfrm>
            <a:off x="3957638" y="8809038"/>
            <a:ext cx="30273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63" tIns="46431" rIns="92863" bIns="46431" anchor="b">
            <a:prstTxWarp prst="textNoShape">
              <a:avLst/>
            </a:prstTxWarp>
          </a:bodyPr>
          <a:lstStyle/>
          <a:p>
            <a:pPr algn="r" defTabSz="928688" eaLnBrk="0" hangingPunct="0">
              <a:lnSpc>
                <a:spcPct val="100000"/>
              </a:lnSpc>
            </a:pPr>
            <a:fld id="{C74FDC8E-35B4-5E4D-8BFA-8D10B2A1D4C0}" type="slidenum">
              <a:rPr lang="en-US" sz="1200">
                <a:solidFill>
                  <a:schemeClr val="tx1"/>
                </a:solidFill>
                <a:latin typeface="Arial" charset="0"/>
              </a:rPr>
              <a:pPr algn="r" defTabSz="928688" eaLnBrk="0" hangingPunct="0">
                <a:lnSpc>
                  <a:spcPct val="100000"/>
                </a:lnSpc>
              </a:pPr>
              <a:t>9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72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0363"/>
          </a:xfrm>
          <a:noFill/>
          <a:ln/>
        </p:spPr>
        <p:txBody>
          <a:bodyPr lIns="92863" tIns="46431" rIns="92863" bIns="46431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Both slides illustrate the selection biases associated with following only those who survive and remain in the community or only those who survive.</a:t>
            </a:r>
          </a:p>
          <a:p>
            <a:r>
              <a:rPr lang="en-US"/>
              <a:t> </a:t>
            </a:r>
          </a:p>
          <a:p>
            <a:r>
              <a:rPr lang="en-US"/>
              <a:t>The “effect” of the “living and dead” for males illustrates their higher rates of mortality.</a:t>
            </a:r>
          </a:p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DEAFDB-244D-334E-9EF6-3205E9285A7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1588" y="3433763"/>
            <a:ext cx="9144000" cy="2535237"/>
          </a:xfrm>
          <a:prstGeom prst="rect">
            <a:avLst/>
          </a:prstGeom>
          <a:solidFill>
            <a:srgbClr val="7296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19" descr="Low-Res_15b_Blue01_RGB"/>
          <p:cNvPicPr>
            <a:picLocks noChangeAspect="1" noChangeArrowheads="1"/>
          </p:cNvPicPr>
          <p:nvPr userDrawn="1"/>
        </p:nvPicPr>
        <p:blipFill>
          <a:blip r:embed="rId2"/>
          <a:srcRect t="32114"/>
          <a:stretch>
            <a:fillRect/>
          </a:stretch>
        </p:blipFill>
        <p:spPr bwMode="auto">
          <a:xfrm>
            <a:off x="1588" y="241300"/>
            <a:ext cx="9144000" cy="365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0"/>
          <p:cNvSpPr txBox="1">
            <a:spLocks noChangeArrowheads="1"/>
          </p:cNvSpPr>
          <p:nvPr userDrawn="1"/>
        </p:nvSpPr>
        <p:spPr bwMode="auto">
          <a:xfrm>
            <a:off x="233363" y="6481763"/>
            <a:ext cx="325913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000">
                <a:solidFill>
                  <a:srgbClr val="7296CE"/>
                </a:solidFill>
                <a:latin typeface="Arial" charset="0"/>
              </a:rPr>
              <a:t>©</a:t>
            </a:r>
            <a:r>
              <a:rPr lang="en-US" sz="800">
                <a:solidFill>
                  <a:srgbClr val="7296CE"/>
                </a:solidFill>
                <a:latin typeface="Arial" charset="0"/>
              </a:rPr>
              <a:t> 2010, KAISER PERMANENTE CENTER FOR HEALTH RESEARCH</a:t>
            </a:r>
            <a:endParaRPr lang="en-US" b="0">
              <a:solidFill>
                <a:srgbClr val="7296CE"/>
              </a:solidFill>
              <a:latin typeface="Arial" charset="0"/>
            </a:endParaRPr>
          </a:p>
        </p:txBody>
      </p:sp>
      <p:pic>
        <p:nvPicPr>
          <p:cNvPr id="7" name="Picture 12" descr="CHR-Logo-Black&amp;PMS349_Small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97800" y="6124575"/>
            <a:ext cx="10763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6515100" y="6046788"/>
            <a:ext cx="105251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defRPr/>
            </a:pPr>
            <a:r>
              <a:rPr lang="en-US" sz="2000" i="1">
                <a:solidFill>
                  <a:srgbClr val="6B9BFA"/>
                </a:solidFill>
                <a:latin typeface="Comic Sans MS" pitchFamily="66" charset="0"/>
              </a:rPr>
              <a:t>Oregon</a:t>
            </a:r>
          </a:p>
          <a:p>
            <a:pPr algn="ctr" eaLnBrk="0" hangingPunct="0">
              <a:lnSpc>
                <a:spcPct val="100000"/>
              </a:lnSpc>
              <a:defRPr/>
            </a:pPr>
            <a:r>
              <a:rPr lang="en-US" i="1">
                <a:solidFill>
                  <a:srgbClr val="6B9BFA"/>
                </a:solidFill>
                <a:latin typeface="Comic Sans MS" pitchFamily="66" charset="0"/>
              </a:rPr>
              <a:t>EPC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923925" y="1431925"/>
            <a:ext cx="7534275" cy="2457450"/>
          </a:xfrm>
        </p:spPr>
        <p:txBody>
          <a:bodyPr anchor="b"/>
          <a:lstStyle>
            <a:lvl1pPr>
              <a:lnSpc>
                <a:spcPts val="42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7078663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b="1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9538" y="241300"/>
            <a:ext cx="1998662" cy="5854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1963" y="241300"/>
            <a:ext cx="5845175" cy="5854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3" y="241300"/>
            <a:ext cx="7996237" cy="1306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23925" y="1981200"/>
            <a:ext cx="7534275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925" y="1981200"/>
            <a:ext cx="36909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981200"/>
            <a:ext cx="36909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Low-Res_15b_Blue01_RGB"/>
          <p:cNvPicPr>
            <a:picLocks noChangeAspect="1" noChangeArrowheads="1"/>
          </p:cNvPicPr>
          <p:nvPr userDrawn="1"/>
        </p:nvPicPr>
        <p:blipFill>
          <a:blip r:embed="rId14"/>
          <a:srcRect t="27525" b="39420"/>
          <a:stretch>
            <a:fillRect/>
          </a:stretch>
        </p:blipFill>
        <p:spPr bwMode="auto">
          <a:xfrm>
            <a:off x="0" y="0"/>
            <a:ext cx="9144000" cy="177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8" descr="CHR-Logo-Black&amp;PMS349_Small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797800" y="6124575"/>
            <a:ext cx="10763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1963" y="241300"/>
            <a:ext cx="7996237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1981200"/>
            <a:ext cx="7534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086" name="Text Box 14"/>
          <p:cNvSpPr txBox="1">
            <a:spLocks noChangeArrowheads="1"/>
          </p:cNvSpPr>
          <p:nvPr userDrawn="1"/>
        </p:nvSpPr>
        <p:spPr bwMode="auto">
          <a:xfrm>
            <a:off x="233363" y="6481763"/>
            <a:ext cx="325913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000">
                <a:solidFill>
                  <a:srgbClr val="7296CE"/>
                </a:solidFill>
                <a:latin typeface="Arial" charset="0"/>
              </a:rPr>
              <a:t>©</a:t>
            </a:r>
            <a:r>
              <a:rPr lang="en-US" sz="800">
                <a:solidFill>
                  <a:srgbClr val="7296CE"/>
                </a:solidFill>
                <a:latin typeface="Arial" charset="0"/>
              </a:rPr>
              <a:t> 2010, KAISER PERMANENTE CENTER FOR HEALTH RESEARCH</a:t>
            </a:r>
            <a:endParaRPr lang="en-US" b="0">
              <a:solidFill>
                <a:srgbClr val="7296CE"/>
              </a:solidFill>
              <a:latin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6515100" y="6046788"/>
            <a:ext cx="105251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defRPr/>
            </a:pPr>
            <a:r>
              <a:rPr lang="en-US" sz="2000" i="1">
                <a:solidFill>
                  <a:srgbClr val="6B9BFA"/>
                </a:solidFill>
                <a:latin typeface="Comic Sans MS" pitchFamily="66" charset="0"/>
              </a:rPr>
              <a:t>Oregon</a:t>
            </a:r>
          </a:p>
          <a:p>
            <a:pPr algn="ctr" eaLnBrk="0" hangingPunct="0">
              <a:lnSpc>
                <a:spcPct val="100000"/>
              </a:lnSpc>
              <a:defRPr/>
            </a:pPr>
            <a:r>
              <a:rPr lang="en-US" i="1">
                <a:solidFill>
                  <a:srgbClr val="6B9BFA"/>
                </a:solidFill>
                <a:latin typeface="Comic Sans MS" pitchFamily="66" charset="0"/>
              </a:rPr>
              <a:t>EPC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9pPr>
    </p:titleStyle>
    <p:bodyStyle>
      <a:lvl1pPr marL="288925" indent="-288925" algn="l" rtl="0" eaLnBrk="0" fontAlgn="base" hangingPunct="0">
        <a:spcBef>
          <a:spcPct val="20000"/>
        </a:spcBef>
        <a:spcAft>
          <a:spcPct val="0"/>
        </a:spcAft>
        <a:buClr>
          <a:srgbClr val="7296CE"/>
        </a:buClr>
        <a:buFont typeface="Wingdings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1825" indent="-228600" algn="l" rtl="0" eaLnBrk="0" fontAlgn="base" hangingPunct="0">
        <a:spcBef>
          <a:spcPct val="20000"/>
        </a:spcBef>
        <a:spcAft>
          <a:spcPct val="0"/>
        </a:spcAft>
        <a:buClr>
          <a:srgbClr val="7296CE"/>
        </a:buClr>
        <a:buFont typeface="Wingdings" charset="2"/>
        <a:buChar char="§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974725" indent="-228600" algn="l" rtl="0" eaLnBrk="0" fontAlgn="base" hangingPunct="0">
        <a:spcBef>
          <a:spcPct val="20000"/>
        </a:spcBef>
        <a:spcAft>
          <a:spcPct val="0"/>
        </a:spcAft>
        <a:buClr>
          <a:srgbClr val="7296CE"/>
        </a:buClr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3pPr>
      <a:lvl4pPr marL="1317625" indent="-228600" algn="l" rtl="0" eaLnBrk="0" fontAlgn="base" hangingPunct="0">
        <a:spcBef>
          <a:spcPct val="20000"/>
        </a:spcBef>
        <a:spcAft>
          <a:spcPct val="0"/>
        </a:spcAft>
        <a:buClr>
          <a:srgbClr val="7296CE"/>
        </a:buClr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4pPr>
      <a:lvl5pPr marL="1660525" indent="-228600" algn="l" rtl="0" eaLnBrk="0" fontAlgn="base" hangingPunct="0">
        <a:spcBef>
          <a:spcPct val="20000"/>
        </a:spcBef>
        <a:spcAft>
          <a:spcPct val="0"/>
        </a:spcAft>
        <a:buClr>
          <a:srgbClr val="8086C1"/>
        </a:buClr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5pPr>
      <a:lvl6pPr marL="2117725" indent="-228600" algn="l" rtl="0" fontAlgn="base">
        <a:spcBef>
          <a:spcPct val="20000"/>
        </a:spcBef>
        <a:spcAft>
          <a:spcPct val="0"/>
        </a:spcAft>
        <a:buClr>
          <a:srgbClr val="8086C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574925" indent="-228600" algn="l" rtl="0" fontAlgn="base">
        <a:spcBef>
          <a:spcPct val="20000"/>
        </a:spcBef>
        <a:spcAft>
          <a:spcPct val="0"/>
        </a:spcAft>
        <a:buClr>
          <a:srgbClr val="8086C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032125" indent="-228600" algn="l" rtl="0" fontAlgn="base">
        <a:spcBef>
          <a:spcPct val="20000"/>
        </a:spcBef>
        <a:spcAft>
          <a:spcPct val="0"/>
        </a:spcAft>
        <a:buClr>
          <a:srgbClr val="8086C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489325" indent="-228600" algn="l" rtl="0" fontAlgn="base">
        <a:spcBef>
          <a:spcPct val="20000"/>
        </a:spcBef>
        <a:spcAft>
          <a:spcPct val="0"/>
        </a:spcAft>
        <a:buClr>
          <a:srgbClr val="8086C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95300" y="1409700"/>
            <a:ext cx="8039100" cy="2135188"/>
          </a:xfrm>
        </p:spPr>
        <p:txBody>
          <a:bodyPr/>
          <a:lstStyle/>
          <a:p>
            <a:pPr algn="ctr" eaLnBrk="1" hangingPunct="1"/>
            <a:r>
              <a:rPr lang="en-US" sz="3200" dirty="0"/>
              <a:t>Improving Preventive Care for Older Americans</a:t>
            </a:r>
            <a:br>
              <a:rPr lang="en-US" sz="3200" dirty="0"/>
            </a:b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Oregon Evidence-Based  Practice Center/</a:t>
            </a:r>
            <a:br>
              <a:rPr lang="en-US" sz="3200" dirty="0"/>
            </a:br>
            <a:r>
              <a:rPr lang="en-US" sz="3200" dirty="0"/>
              <a:t>Kaiser Permanente Center for Health Research</a:t>
            </a:r>
            <a:endParaRPr lang="en-US" sz="2400" i="1" dirty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62025" y="3967163"/>
            <a:ext cx="7488238" cy="1958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800"/>
              <a:t>Principal Investigator: Evelyn P. Whitlock, MD, MPH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800"/>
              <a:t>Elizabeth Eckstrom, MD, MPH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800"/>
              <a:t>David Feeny, PhD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800"/>
              <a:t>Jennifer Lin, MD, MCR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800"/>
              <a:t>Rongwei Fu, PhD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800"/>
              <a:t>Leslie A. Perdue, MPH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800"/>
              <a:t>Tracy L. Beil, MS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8205788" y="-26988"/>
            <a:ext cx="393700" cy="600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fld id="{67811B82-4C1E-F64B-9A32-C82F49CFB522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How do you think these challenges are different for older adults than for younger adults?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lack of research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Older adults are relatively understudied as a group, and extrapolation from younger adults may not be accurate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Trajectories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Older people with similar baseline health status may decline at markedly different rates</a:t>
            </a:r>
          </a:p>
          <a:p>
            <a:r>
              <a:rPr lang="en-US" dirty="0"/>
              <a:t>Concept of “Compression of Morbidity”</a:t>
            </a:r>
          </a:p>
          <a:p>
            <a:r>
              <a:rPr lang="en-US" dirty="0"/>
              <a:t>Large, population-based cohort studies needed to ascertain range of possible trajectories and define predictors for those trajectories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   </a:t>
            </a:r>
          </a:p>
        </p:txBody>
      </p:sp>
      <p:grpSp>
        <p:nvGrpSpPr>
          <p:cNvPr id="15363" name="Group 7"/>
          <p:cNvGrpSpPr>
            <a:grpSpLocks/>
          </p:cNvGrpSpPr>
          <p:nvPr/>
        </p:nvGrpSpPr>
        <p:grpSpPr bwMode="auto">
          <a:xfrm>
            <a:off x="533400" y="76200"/>
            <a:ext cx="8001000" cy="6721475"/>
            <a:chOff x="336" y="48"/>
            <a:chExt cx="5040" cy="4234"/>
          </a:xfrm>
        </p:grpSpPr>
        <p:pic>
          <p:nvPicPr>
            <p:cNvPr id="15364" name="Picture 4" descr="Figure 1 - Feeny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0" y="48"/>
              <a:ext cx="5016" cy="4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65" name="Text Box 6"/>
            <p:cNvSpPr txBox="1">
              <a:spLocks noChangeArrowheads="1"/>
            </p:cNvSpPr>
            <p:nvPr/>
          </p:nvSpPr>
          <p:spPr bwMode="auto">
            <a:xfrm>
              <a:off x="336" y="4032"/>
              <a:ext cx="441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Orpana, Heather M., Nancy Ross, David Feeny, Bentson McFarland, Julie Bernier, and Mark S. Kaplan, “The Natural History of Health-Related Quality of Life: A 10-year Cohort Study.”</a:t>
              </a:r>
              <a:r>
                <a:rPr lang="en-US" sz="1000" i="1"/>
                <a:t> Health Reports</a:t>
              </a:r>
              <a:r>
                <a:rPr lang="en-US" sz="1000"/>
                <a:t>, Vol. 20, No. 1, March, 2009, pp 29-35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8"/>
          <p:cNvGrpSpPr>
            <a:grpSpLocks/>
          </p:cNvGrpSpPr>
          <p:nvPr/>
        </p:nvGrpSpPr>
        <p:grpSpPr bwMode="auto">
          <a:xfrm>
            <a:off x="566738" y="58738"/>
            <a:ext cx="7853362" cy="6723062"/>
            <a:chOff x="357" y="37"/>
            <a:chExt cx="4947" cy="4235"/>
          </a:xfrm>
        </p:grpSpPr>
        <p:pic>
          <p:nvPicPr>
            <p:cNvPr id="16387" name="Picture 5" descr="Figure 2 - Feeny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60" y="37"/>
              <a:ext cx="4944" cy="4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88" name="Rectangle 6"/>
            <p:cNvSpPr>
              <a:spLocks noChangeArrowheads="1"/>
            </p:cNvSpPr>
            <p:nvPr/>
          </p:nvSpPr>
          <p:spPr bwMode="auto">
            <a:xfrm>
              <a:off x="357" y="4022"/>
              <a:ext cx="4464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Orpana, Heather M., Nancy Ross, David Feeny, Bentson McFarland, Julie Bernier, and Mark S. Kaplan, “The Natural History of Health-Related Quality of Life: A 10-year Cohort Study.”</a:t>
              </a:r>
              <a:r>
                <a:rPr lang="en-US" sz="1000" i="1"/>
                <a:t> Health Reports</a:t>
              </a:r>
              <a:r>
                <a:rPr lang="en-US" sz="1000"/>
                <a:t>, Vol. 20, No. 1, March, 2009, pp 29-35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Assessing Net Benefit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47700" y="1905000"/>
            <a:ext cx="7010400" cy="41910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2800" dirty="0"/>
              <a:t>Measuring net benefit for functional outcomes</a:t>
            </a:r>
          </a:p>
          <a:p>
            <a:pPr lvl="1"/>
            <a:r>
              <a:rPr lang="en-US" sz="2600" dirty="0"/>
              <a:t>Many different functional scales (Katz ADL, Lawton/ Brody IADL, SF-36 Physical Function, etc)</a:t>
            </a:r>
          </a:p>
          <a:p>
            <a:pPr lvl="1"/>
            <a:r>
              <a:rPr lang="en-US" sz="2600" dirty="0"/>
              <a:t>Challenge to synthesize results into a single effect size</a:t>
            </a:r>
          </a:p>
          <a:p>
            <a:pPr lvl="2"/>
            <a:r>
              <a:rPr lang="en-US" sz="2200" dirty="0"/>
              <a:t>Consider absolute magnitude of the change in function and defining proportion improved, not changed, or worsened</a:t>
            </a:r>
          </a:p>
          <a:p>
            <a:pPr lvl="1"/>
            <a:r>
              <a:rPr lang="en-US" sz="2600" dirty="0"/>
              <a:t>Benefits and harms may be completely different constructs so how do you compare? </a:t>
            </a:r>
          </a:p>
          <a:p>
            <a:pPr lvl="2"/>
            <a:r>
              <a:rPr lang="en-US" sz="2200" dirty="0"/>
              <a:t>Benefit might be reduced caregiver burnout, harm might be a fall- how do you compare these?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fld id="{25E05F66-69F7-8E40-857B-9569D5212158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Assessing Harms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162800" cy="4191000"/>
          </a:xfrm>
        </p:spPr>
        <p:txBody>
          <a:bodyPr/>
          <a:lstStyle/>
          <a:p>
            <a:r>
              <a:rPr lang="en-US" sz="2800" dirty="0"/>
              <a:t>Often inadequate assessment/ representation of harms</a:t>
            </a:r>
          </a:p>
          <a:p>
            <a:pPr lvl="1"/>
            <a:r>
              <a:rPr lang="en-US" sz="2600" dirty="0"/>
              <a:t>Few </a:t>
            </a:r>
            <a:r>
              <a:rPr lang="en-US" sz="2600" dirty="0" err="1"/>
              <a:t>RCTs</a:t>
            </a:r>
            <a:r>
              <a:rPr lang="en-US" sz="2600" dirty="0"/>
              <a:t> of older people so harms not well quantified (need to utilize observational studies better)</a:t>
            </a:r>
          </a:p>
          <a:p>
            <a:pPr lvl="1"/>
            <a:r>
              <a:rPr lang="en-US" sz="2600" dirty="0"/>
              <a:t>Harms usually restricted to the screening itself; </a:t>
            </a:r>
            <a:r>
              <a:rPr lang="en-US" sz="2600" dirty="0" err="1"/>
              <a:t>eg</a:t>
            </a:r>
            <a:r>
              <a:rPr lang="en-US" sz="2600" dirty="0"/>
              <a:t>, pain of biopsy. Need to broaden scope (daughter must miss ½ day of work to take mom to mammogram)</a:t>
            </a:r>
          </a:p>
          <a:p>
            <a:pPr lvl="1"/>
            <a:endParaRPr 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fld id="{A359DBCF-DFA1-264F-93D0-7079BDD92AA1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Related Quality of Life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239000" cy="4114800"/>
          </a:xfrm>
        </p:spPr>
        <p:txBody>
          <a:bodyPr/>
          <a:lstStyle/>
          <a:p>
            <a:r>
              <a:rPr lang="en-US" dirty="0"/>
              <a:t>HRQOL particularly important for older adults with limited life expectancy</a:t>
            </a:r>
          </a:p>
          <a:p>
            <a:r>
              <a:rPr lang="en-US" dirty="0"/>
              <a:t>Many </a:t>
            </a:r>
            <a:r>
              <a:rPr lang="en-US" dirty="0" err="1"/>
              <a:t>RCTs</a:t>
            </a:r>
            <a:r>
              <a:rPr lang="en-US" dirty="0"/>
              <a:t> have not included HRQOL as an outcome measure, so we are stuck not being able to broaden our scope of benefit and harm to include HRQOL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fld id="{51C780B3-4E33-9C4C-AAFF-EFAEB8F85C1F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What’s needed to enhance this field?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1816100"/>
            <a:ext cx="8180387" cy="42799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Consistent and complete ascertainment and reporting of study population baseline risk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understand population’s natural history of progression or risk for functional decline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investigate impact of effectiveness of interventions in subgroups at higher risk for poor outcomes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Standardized reporting of intervention descriptions to help better characterize complex interventions and to compare across different interventions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More research needed to test consistent models or intervention components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Detailed reporting about instruments for ADL/IADL and HRQOL measures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Focused and consistent set of agreed upon measures and reporting of measures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Consistent use and reporting of a constellation of outcomes that characterize net health benefit or harm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0013" y="1897063"/>
            <a:ext cx="6403975" cy="306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8205788" y="-26988"/>
            <a:ext cx="393700" cy="600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fld id="{CDF1CEE2-5520-C543-9D70-E018C777B4C6}" type="slidenum">
              <a:rPr lang="en-US"/>
              <a:pPr/>
              <a:t>19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&amp;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/>
              <a:t>What are the most important challenges in synthesizing the evidence on prevention in older adults?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200" dirty="0"/>
              <a:t>Which outcomes do you measure when lengthening life is no longer the primary goal?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09600" y="2019300"/>
            <a:ext cx="7391400" cy="4191000"/>
          </a:xfrm>
        </p:spPr>
        <p:txBody>
          <a:bodyPr/>
          <a:lstStyle/>
          <a:p>
            <a:r>
              <a:rPr lang="en-US" sz="2400" dirty="0"/>
              <a:t>Focus shifts to Health Related Quality of Life and Function</a:t>
            </a:r>
          </a:p>
          <a:p>
            <a:r>
              <a:rPr lang="en-US" sz="2400" dirty="0"/>
              <a:t>More reliance on self-reported measures: but are they reliable?</a:t>
            </a:r>
          </a:p>
          <a:p>
            <a:pPr lvl="1"/>
            <a:r>
              <a:rPr lang="en-US" dirty="0"/>
              <a:t>Test-retest reliability </a:t>
            </a:r>
          </a:p>
          <a:p>
            <a:pPr lvl="1"/>
            <a:r>
              <a:rPr lang="en-US" dirty="0"/>
              <a:t>Inter-observer reliability</a:t>
            </a:r>
          </a:p>
          <a:p>
            <a:r>
              <a:rPr lang="en-US" sz="2400" dirty="0"/>
              <a:t>Do these measures have evidence for validity in older people?</a:t>
            </a:r>
          </a:p>
          <a:p>
            <a:pPr lvl="1"/>
            <a:r>
              <a:rPr lang="en-US" dirty="0"/>
              <a:t>Criterion validity</a:t>
            </a:r>
          </a:p>
          <a:p>
            <a:pPr lvl="1"/>
            <a:r>
              <a:rPr lang="en-US" dirty="0"/>
              <a:t>Cross-sectional construct validity</a:t>
            </a:r>
          </a:p>
          <a:p>
            <a:pPr lvl="1"/>
            <a:r>
              <a:rPr lang="en-US" dirty="0"/>
              <a:t>Longitudinal construct validity (responsiveness)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fld id="{0826CB9E-D132-3E43-B53C-53E3424B7942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Pitfalls of “Effect Size”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Distribution based scales may be difficult to translate to clinically important change</a:t>
            </a:r>
          </a:p>
          <a:p>
            <a:pPr marL="631825" lvl="3" indent="-288925"/>
            <a:r>
              <a:rPr lang="en-US" sz="2400" dirty="0"/>
              <a:t>COPE trial- caregiver training for dementia subjects showed “.24” change in ADL/</a:t>
            </a:r>
            <a:r>
              <a:rPr lang="en-US" sz="2400" dirty="0" err="1"/>
              <a:t>IADLs</a:t>
            </a:r>
            <a:r>
              <a:rPr lang="en-US" sz="2400" dirty="0"/>
              <a:t>. This was statistically significant. But does it mean subjects got modest improvement in one ADL? Or a small improvement in multiple </a:t>
            </a:r>
            <a:r>
              <a:rPr lang="en-US" sz="2400" dirty="0" err="1"/>
              <a:t>ADLs</a:t>
            </a:r>
            <a:r>
              <a:rPr lang="en-US" sz="2400" dirty="0"/>
              <a:t>? Was the change enough to make the subjects more independent (</a:t>
            </a:r>
            <a:r>
              <a:rPr lang="en-US" sz="2400" dirty="0" err="1"/>
              <a:t>ie</a:t>
            </a:r>
            <a:r>
              <a:rPr lang="en-US" sz="2400" dirty="0"/>
              <a:t>, less work for the caregiver)?</a:t>
            </a:r>
          </a:p>
          <a:p>
            <a:r>
              <a:rPr lang="en-US" dirty="0"/>
              <a:t>Anchor based criteria might be easier to translate</a:t>
            </a:r>
          </a:p>
          <a:p>
            <a:pPr marL="631825" lvl="2" indent="-288925">
              <a:buFont typeface="Wingdings" charset="2"/>
              <a:buNone/>
            </a:pPr>
            <a:endParaRPr lang="en-US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996238" cy="1306513"/>
          </a:xfrm>
        </p:spPr>
        <p:txBody>
          <a:bodyPr/>
          <a:lstStyle/>
          <a:p>
            <a:r>
              <a:rPr lang="en-US" dirty="0"/>
              <a:t>Better Yet:  Translate numbers to “Percent Improved”</a:t>
            </a:r>
            <a:r>
              <a:rPr lang="en-US" sz="4000" dirty="0"/>
              <a:t/>
            </a:r>
            <a:br>
              <a:rPr lang="en-US" sz="4000" dirty="0"/>
            </a:br>
            <a:endParaRPr lang="en-US" sz="2800" dirty="0"/>
          </a:p>
        </p:txBody>
      </p:sp>
      <p:pic>
        <p:nvPicPr>
          <p:cNvPr id="71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8600" y="2374900"/>
            <a:ext cx="8772525" cy="3270250"/>
          </a:xfrm>
          <a:noFill/>
        </p:spPr>
      </p:pic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190500" y="1714500"/>
            <a:ext cx="5724525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ts val="2200"/>
              </a:lnSpc>
            </a:pPr>
            <a:r>
              <a:rPr lang="en-US" dirty="0">
                <a:solidFill>
                  <a:schemeClr val="tx1"/>
                </a:solidFill>
              </a:rPr>
              <a:t>Clinical Significance of Main Outcomes at 4 Months	</a:t>
            </a:r>
          </a:p>
          <a:p>
            <a:pPr>
              <a:lnSpc>
                <a:spcPts val="2200"/>
              </a:lnSpc>
            </a:pPr>
            <a:r>
              <a:rPr lang="da-DK" dirty="0" err="1">
                <a:solidFill>
                  <a:schemeClr val="tx1"/>
                </a:solidFill>
              </a:rPr>
              <a:t>Gitlin</a:t>
            </a:r>
            <a:r>
              <a:rPr lang="da-DK" dirty="0">
                <a:solidFill>
                  <a:schemeClr val="tx1"/>
                </a:solidFill>
              </a:rPr>
              <a:t>, L. N. et al. JAMA 2010;304:983-991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</a:t>
            </a:r>
            <a:r>
              <a:rPr lang="en-US" dirty="0" err="1"/>
              <a:t>Methodologic</a:t>
            </a:r>
            <a:r>
              <a:rPr lang="en-US" dirty="0"/>
              <a:t> Challenges in Outcomes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086600" cy="4038600"/>
          </a:xfrm>
        </p:spPr>
        <p:txBody>
          <a:bodyPr/>
          <a:lstStyle/>
          <a:p>
            <a:r>
              <a:rPr lang="en-US" sz="2800" dirty="0"/>
              <a:t>Large inter-study variation in outcome reporting (domains measured, domain-specific measures chosen and reported) within a body of evidence</a:t>
            </a:r>
          </a:p>
          <a:p>
            <a:r>
              <a:rPr lang="en-US" sz="2800" dirty="0"/>
              <a:t>Floor and ceiling effect issues for measures</a:t>
            </a:r>
          </a:p>
          <a:p>
            <a:r>
              <a:rPr lang="en-US" sz="2800" dirty="0"/>
              <a:t>How much time is needed for change to occur?</a:t>
            </a:r>
          </a:p>
          <a:p>
            <a:r>
              <a:rPr lang="en-US" sz="2800" dirty="0"/>
              <a:t>What is the minimum clinically important difference? 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fld id="{FFF9A744-908D-8442-9D32-354684AD160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205788" y="-26988"/>
            <a:ext cx="393700" cy="600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fld id="{D37DFA67-ECDF-B14D-A48C-E7AE51C766A3}" type="slidenum">
              <a:rPr lang="en-US"/>
              <a:pPr/>
              <a:t>7</a:t>
            </a:fld>
            <a:endParaRPr lang="en-US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1116013" y="2200275"/>
            <a:ext cx="3340100" cy="3302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915150" y="2122488"/>
            <a:ext cx="11525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40617"/>
                </a:solidFill>
              </a:rPr>
              <a:t>ADL k=12</a:t>
            </a:r>
          </a:p>
        </p:txBody>
      </p: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423863" y="2246313"/>
            <a:ext cx="5942012" cy="3794125"/>
            <a:chOff x="267" y="1415"/>
            <a:chExt cx="3743" cy="2390"/>
          </a:xfrm>
        </p:grpSpPr>
        <p:sp>
          <p:nvSpPr>
            <p:cNvPr id="9230" name="Text Box 7"/>
            <p:cNvSpPr txBox="1">
              <a:spLocks noChangeArrowheads="1"/>
            </p:cNvSpPr>
            <p:nvPr/>
          </p:nvSpPr>
          <p:spPr bwMode="auto">
            <a:xfrm>
              <a:off x="1453" y="1434"/>
              <a:ext cx="2557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</a:rPr>
                <a:t>	   Total Trials k=63</a:t>
              </a:r>
            </a:p>
          </p:txBody>
        </p:sp>
        <p:sp>
          <p:nvSpPr>
            <p:cNvPr id="9231" name="Oval 8"/>
            <p:cNvSpPr>
              <a:spLocks noChangeArrowheads="1"/>
            </p:cNvSpPr>
            <p:nvPr/>
          </p:nvSpPr>
          <p:spPr bwMode="auto">
            <a:xfrm>
              <a:off x="267" y="1415"/>
              <a:ext cx="2225" cy="239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2" name="Oval 9"/>
            <p:cNvSpPr>
              <a:spLocks noChangeArrowheads="1"/>
            </p:cNvSpPr>
            <p:nvPr/>
          </p:nvSpPr>
          <p:spPr bwMode="auto">
            <a:xfrm>
              <a:off x="468" y="1658"/>
              <a:ext cx="1814" cy="194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3" name="Oval 10"/>
            <p:cNvSpPr>
              <a:spLocks noChangeArrowheads="1"/>
            </p:cNvSpPr>
            <p:nvPr/>
          </p:nvSpPr>
          <p:spPr bwMode="auto">
            <a:xfrm>
              <a:off x="678" y="1991"/>
              <a:ext cx="1404" cy="1481"/>
            </a:xfrm>
            <a:prstGeom prst="ellips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4" name="Text Box 11"/>
            <p:cNvSpPr txBox="1">
              <a:spLocks noChangeArrowheads="1"/>
            </p:cNvSpPr>
            <p:nvPr/>
          </p:nvSpPr>
          <p:spPr bwMode="auto">
            <a:xfrm>
              <a:off x="1138" y="2620"/>
              <a:ext cx="12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00"/>
                </a:lnSpc>
              </a:pPr>
              <a:r>
                <a:rPr lang="en-US">
                  <a:solidFill>
                    <a:srgbClr val="800000"/>
                  </a:solidFill>
                </a:rPr>
                <a:t>Mortality k=44</a:t>
              </a:r>
            </a:p>
          </p:txBody>
        </p:sp>
        <p:sp>
          <p:nvSpPr>
            <p:cNvPr id="9235" name="Text Box 12"/>
            <p:cNvSpPr txBox="1">
              <a:spLocks noChangeArrowheads="1"/>
            </p:cNvSpPr>
            <p:nvPr/>
          </p:nvSpPr>
          <p:spPr bwMode="auto">
            <a:xfrm>
              <a:off x="2082" y="1773"/>
              <a:ext cx="133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</a:rPr>
                <a:t>Meta-Analysis k=51</a:t>
              </a:r>
            </a:p>
          </p:txBody>
        </p:sp>
      </p:grpSp>
      <p:sp>
        <p:nvSpPr>
          <p:cNvPr id="9223" name="Oval 13"/>
          <p:cNvSpPr>
            <a:spLocks noChangeArrowheads="1"/>
          </p:cNvSpPr>
          <p:nvPr/>
        </p:nvSpPr>
        <p:spPr bwMode="auto">
          <a:xfrm>
            <a:off x="5148263" y="4773613"/>
            <a:ext cx="1152525" cy="1112837"/>
          </a:xfrm>
          <a:prstGeom prst="ellipse">
            <a:avLst/>
          </a:prstGeom>
          <a:noFill/>
          <a:ln w="28575">
            <a:solidFill>
              <a:srgbClr val="4233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4" name="Oval 14"/>
          <p:cNvSpPr>
            <a:spLocks noChangeArrowheads="1"/>
          </p:cNvSpPr>
          <p:nvPr/>
        </p:nvSpPr>
        <p:spPr bwMode="auto">
          <a:xfrm>
            <a:off x="5072063" y="3467100"/>
            <a:ext cx="1076325" cy="998538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5" name="Oval 15"/>
          <p:cNvSpPr>
            <a:spLocks noChangeArrowheads="1"/>
          </p:cNvSpPr>
          <p:nvPr/>
        </p:nvSpPr>
        <p:spPr bwMode="auto">
          <a:xfrm>
            <a:off x="5608638" y="2084388"/>
            <a:ext cx="1112837" cy="1036637"/>
          </a:xfrm>
          <a:prstGeom prst="ellipse">
            <a:avLst/>
          </a:prstGeom>
          <a:noFill/>
          <a:ln w="28575">
            <a:solidFill>
              <a:srgbClr val="F40617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6" name="Oval 16"/>
          <p:cNvSpPr>
            <a:spLocks noChangeArrowheads="1"/>
          </p:cNvSpPr>
          <p:nvPr/>
        </p:nvSpPr>
        <p:spPr bwMode="auto">
          <a:xfrm>
            <a:off x="5724525" y="2200275"/>
            <a:ext cx="933450" cy="895350"/>
          </a:xfrm>
          <a:prstGeom prst="ellipse">
            <a:avLst/>
          </a:prstGeom>
          <a:noFill/>
          <a:ln w="28575">
            <a:solidFill>
              <a:srgbClr val="99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7" name="Text Box 17"/>
          <p:cNvSpPr txBox="1">
            <a:spLocks noChangeArrowheads="1"/>
          </p:cNvSpPr>
          <p:nvPr/>
        </p:nvSpPr>
        <p:spPr bwMode="auto">
          <a:xfrm>
            <a:off x="6837363" y="2584450"/>
            <a:ext cx="11525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9A03F7"/>
                </a:solidFill>
              </a:rPr>
              <a:t>IADL k=10</a:t>
            </a:r>
          </a:p>
        </p:txBody>
      </p:sp>
      <p:sp>
        <p:nvSpPr>
          <p:cNvPr id="9228" name="Text Box 18"/>
          <p:cNvSpPr txBox="1">
            <a:spLocks noChangeArrowheads="1"/>
          </p:cNvSpPr>
          <p:nvPr/>
        </p:nvSpPr>
        <p:spPr bwMode="auto">
          <a:xfrm>
            <a:off x="6376988" y="4965700"/>
            <a:ext cx="18049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Ctr="1">
            <a:prstTxWarp prst="textNoShape">
              <a:avLst/>
            </a:prstTxWarp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>
                <a:solidFill>
                  <a:srgbClr val="4233FF"/>
                </a:solidFill>
              </a:rPr>
              <a:t>Institutionalization</a:t>
            </a:r>
          </a:p>
          <a:p>
            <a:pPr algn="ctr">
              <a:lnSpc>
                <a:spcPts val="2400"/>
              </a:lnSpc>
            </a:pPr>
            <a:r>
              <a:rPr lang="en-US">
                <a:solidFill>
                  <a:srgbClr val="4233FF"/>
                </a:solidFill>
              </a:rPr>
              <a:t>k=15</a:t>
            </a:r>
          </a:p>
        </p:txBody>
      </p:sp>
      <p:sp>
        <p:nvSpPr>
          <p:cNvPr id="9229" name="Text Box 19"/>
          <p:cNvSpPr txBox="1">
            <a:spLocks noChangeArrowheads="1"/>
          </p:cNvSpPr>
          <p:nvPr/>
        </p:nvSpPr>
        <p:spPr bwMode="auto">
          <a:xfrm>
            <a:off x="6223000" y="3697288"/>
            <a:ext cx="18049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Ctr="1">
            <a:prstTxWarp prst="textNoShape">
              <a:avLst/>
            </a:prstTxWarp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>
                <a:solidFill>
                  <a:schemeClr val="hlink"/>
                </a:solidFill>
              </a:rPr>
              <a:t>Hospitalization</a:t>
            </a:r>
          </a:p>
          <a:p>
            <a:pPr algn="ctr">
              <a:lnSpc>
                <a:spcPts val="2400"/>
              </a:lnSpc>
            </a:pPr>
            <a:r>
              <a:rPr lang="en-US">
                <a:solidFill>
                  <a:schemeClr val="hlink"/>
                </a:solidFill>
              </a:rPr>
              <a:t>k=13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61963" y="446087"/>
            <a:ext cx="7996237" cy="1306513"/>
          </a:xfrm>
        </p:spPr>
        <p:txBody>
          <a:bodyPr/>
          <a:lstStyle/>
          <a:p>
            <a:pPr>
              <a:lnSpc>
                <a:spcPts val="3200"/>
              </a:lnSpc>
            </a:pPr>
            <a:r>
              <a:rPr lang="en-US" dirty="0" smtClean="0"/>
              <a:t>Challenges in Synthesizing Results: </a:t>
            </a:r>
            <a:br>
              <a:rPr lang="en-US" dirty="0" smtClean="0"/>
            </a:br>
            <a:r>
              <a:rPr lang="en-US" dirty="0" smtClean="0"/>
              <a:t>Considering a Constellation of Outcomes</a:t>
            </a:r>
            <a:br>
              <a:rPr lang="en-US" dirty="0" smtClean="0"/>
            </a:br>
            <a:r>
              <a:rPr lang="en-US" sz="2500" dirty="0" smtClean="0"/>
              <a:t>Example from </a:t>
            </a:r>
            <a:r>
              <a:rPr lang="en-US" sz="2500" dirty="0" err="1" smtClean="0"/>
              <a:t>Multifactorial</a:t>
            </a:r>
            <a:r>
              <a:rPr lang="en-US" sz="2500" dirty="0" smtClean="0"/>
              <a:t> Intervention and Management to prevent Functional Decline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205788" y="-26988"/>
            <a:ext cx="393700" cy="600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fld id="{C414785F-6535-D64F-AA97-BFAAF57F8805}" type="slidenum">
              <a:rPr lang="en-US"/>
              <a:pPr/>
              <a:t>8</a:t>
            </a:fld>
            <a:endParaRPr lang="en-US"/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 rot="-1149174">
            <a:off x="3649663" y="1970088"/>
            <a:ext cx="2549525" cy="2024062"/>
          </a:xfrm>
          <a:prstGeom prst="ellipse">
            <a:avLst/>
          </a:prstGeom>
          <a:solidFill>
            <a:srgbClr val="FF0000">
              <a:alpha val="14902"/>
            </a:srgb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456113" y="2200275"/>
            <a:ext cx="1152525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40617"/>
                </a:solidFill>
              </a:rPr>
              <a:t>ADL (k=12)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40617"/>
                </a:solidFill>
              </a:rPr>
              <a:t>IADL (k=10)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730375" y="3621088"/>
            <a:ext cx="24193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Ctr="1">
            <a:prstTxWarp prst="textNoShape">
              <a:avLst/>
            </a:prstTxWarp>
            <a:spAutoFit/>
          </a:bodyPr>
          <a:lstStyle/>
          <a:p>
            <a:pPr>
              <a:lnSpc>
                <a:spcPts val="2000"/>
              </a:lnSpc>
              <a:spcBef>
                <a:spcPct val="50000"/>
              </a:spcBef>
            </a:pPr>
            <a:r>
              <a:rPr lang="en-US">
                <a:solidFill>
                  <a:srgbClr val="4233FF"/>
                </a:solidFill>
              </a:rPr>
              <a:t>Hospitalization </a:t>
            </a:r>
          </a:p>
          <a:p>
            <a:pPr>
              <a:lnSpc>
                <a:spcPts val="2000"/>
              </a:lnSpc>
              <a:spcBef>
                <a:spcPct val="50000"/>
              </a:spcBef>
            </a:pPr>
            <a:r>
              <a:rPr lang="en-US">
                <a:solidFill>
                  <a:srgbClr val="4233FF"/>
                </a:solidFill>
              </a:rPr>
              <a:t>(k=13)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457575" y="5195888"/>
            <a:ext cx="21494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Ctr="1">
            <a:prstTxWarp prst="textNoShape">
              <a:avLst/>
            </a:prstTxWarp>
            <a:spAutoFit/>
          </a:bodyPr>
          <a:lstStyle/>
          <a:p>
            <a:pPr>
              <a:lnSpc>
                <a:spcPts val="2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Institutionalization (k=15)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545013" y="3606800"/>
            <a:ext cx="4984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727450" y="3198813"/>
            <a:ext cx="4984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779838" y="4221163"/>
            <a:ext cx="4984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 rot="7312224">
            <a:off x="3234531" y="4037807"/>
            <a:ext cx="2549525" cy="2024062"/>
          </a:xfrm>
          <a:prstGeom prst="ellipse">
            <a:avLst/>
          </a:prstGeom>
          <a:solidFill>
            <a:srgbClr val="000000">
              <a:alpha val="14902"/>
            </a:srgb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 rot="-8363190">
            <a:off x="1922463" y="2979738"/>
            <a:ext cx="2549525" cy="2024062"/>
          </a:xfrm>
          <a:prstGeom prst="ellipse">
            <a:avLst/>
          </a:prstGeom>
          <a:solidFill>
            <a:srgbClr val="0000FF">
              <a:alpha val="14902"/>
            </a:srgbClr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represent different bodies of evidence; how would you give one summary grade for the review?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synthesizing intervention studies</a:t>
            </a:r>
            <a:endParaRPr lang="en-US" dirty="0"/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892300"/>
            <a:ext cx="8839200" cy="4354513"/>
          </a:xfrm>
        </p:spPr>
        <p:txBody>
          <a:bodyPr lIns="91440" tIns="45720" rIns="91440" bIns="45720"/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  <a:buClr>
                <a:schemeClr val="tx2"/>
              </a:buClr>
            </a:pPr>
            <a:r>
              <a:rPr lang="en-US" sz="2400" dirty="0"/>
              <a:t>POPULATION: Baseline risk often varies study to study, unclear if “appropriate” risk population was identified for that intervention</a:t>
            </a:r>
          </a:p>
          <a:p>
            <a:pPr marL="288925" lvl="1" indent="-288925" eaLnBrk="1" hangingPunct="1">
              <a:lnSpc>
                <a:spcPct val="80000"/>
              </a:lnSpc>
              <a:spcAft>
                <a:spcPct val="20000"/>
              </a:spcAft>
              <a:buClr>
                <a:schemeClr val="tx2"/>
              </a:buClr>
            </a:pPr>
            <a:r>
              <a:rPr lang="en-US" sz="2000" dirty="0"/>
              <a:t>Inconsistent reporting of patient risk and use of mean differences without subgroup explorations limit ability to determine if there are differential effects by subgroups</a:t>
            </a:r>
            <a:endParaRPr lang="en-US" dirty="0"/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Clr>
                <a:schemeClr val="tx2"/>
              </a:buClr>
            </a:pPr>
            <a:r>
              <a:rPr lang="en-US" sz="2400" dirty="0"/>
              <a:t>INTERVENTION: Often very broad and clinically heterogeneous array of interventions—difficult to fairly consider or categorize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Clr>
                <a:schemeClr val="tx2"/>
              </a:buClr>
            </a:pPr>
            <a:r>
              <a:rPr lang="en-US" sz="2400" dirty="0"/>
              <a:t>COMPARISON: Older people have a variable trajectory- harder to determine if groups similar—especially without randomization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Clr>
                <a:schemeClr val="tx2"/>
              </a:buClr>
            </a:pPr>
            <a:r>
              <a:rPr lang="en-US" sz="2400" dirty="0"/>
              <a:t>OUTCOMES: NOT independent of each other</a:t>
            </a:r>
          </a:p>
          <a:p>
            <a:pPr marL="288925" lvl="1" indent="-288925" eaLnBrk="1" hangingPunct="1">
              <a:lnSpc>
                <a:spcPct val="80000"/>
              </a:lnSpc>
              <a:spcAft>
                <a:spcPct val="20000"/>
              </a:spcAft>
              <a:buClr>
                <a:schemeClr val="tx2"/>
              </a:buClr>
            </a:pPr>
            <a:r>
              <a:rPr lang="en-US" sz="2000" dirty="0"/>
              <a:t>Very small impact of some MFAM interventions on ADL and IADL</a:t>
            </a:r>
          </a:p>
          <a:p>
            <a:pPr marL="288925" lvl="1" indent="-288925" eaLnBrk="1" hangingPunct="1">
              <a:lnSpc>
                <a:spcPct val="80000"/>
              </a:lnSpc>
              <a:spcAft>
                <a:spcPct val="20000"/>
              </a:spcAft>
              <a:buClr>
                <a:schemeClr val="tx2"/>
              </a:buClr>
            </a:pPr>
            <a:r>
              <a:rPr lang="en-US" sz="2000" dirty="0"/>
              <a:t>Inconsistent reporting of a set of outcomes limits ability to determine true benefit—as may reduce hospitalizations but increase institutionalization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8205788" y="-26988"/>
            <a:ext cx="393700" cy="600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fld id="{37FBA0F4-3650-A74B-A4BC-7331EA8C0CCE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00000"/>
      </a:dk1>
      <a:lt1>
        <a:srgbClr val="FFFFFF"/>
      </a:lt1>
      <a:dk2>
        <a:srgbClr val="000000"/>
      </a:dk2>
      <a:lt2>
        <a:srgbClr val="202023"/>
      </a:lt2>
      <a:accent1>
        <a:srgbClr val="BBE0E3"/>
      </a:accent1>
      <a:accent2>
        <a:srgbClr val="DF9AA4"/>
      </a:accent2>
      <a:accent3>
        <a:srgbClr val="FFFFFF"/>
      </a:accent3>
      <a:accent4>
        <a:srgbClr val="000000"/>
      </a:accent4>
      <a:accent5>
        <a:srgbClr val="DAEDEF"/>
      </a:accent5>
      <a:accent6>
        <a:srgbClr val="CA8B94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4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4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202023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202023"/>
        </a:lt2>
        <a:accent1>
          <a:srgbClr val="BBE0E3"/>
        </a:accent1>
        <a:accent2>
          <a:srgbClr val="DF9AA4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CA8B94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2847</TotalTime>
  <Words>1236</Words>
  <Application>Microsoft Macintosh PowerPoint</Application>
  <PresentationFormat>On-screen Show (4:3)</PresentationFormat>
  <Paragraphs>119</Paragraphs>
  <Slides>19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 Narrow</vt:lpstr>
      <vt:lpstr>Arial</vt:lpstr>
      <vt:lpstr>Wingdings</vt:lpstr>
      <vt:lpstr>Comic Sans MS</vt:lpstr>
      <vt:lpstr>Times</vt:lpstr>
      <vt:lpstr>Default Design</vt:lpstr>
      <vt:lpstr>Improving Preventive Care for Older Americans   Oregon Evidence-Based  Practice Center/ Kaiser Permanente Center for Health Research</vt:lpstr>
      <vt:lpstr>What are the most important challenges in synthesizing the evidence on prevention in older adults?</vt:lpstr>
      <vt:lpstr>Which outcomes do you measure when lengthening life is no longer the primary goal?</vt:lpstr>
      <vt:lpstr>The Pitfalls of “Effect Size”</vt:lpstr>
      <vt:lpstr>Better Yet:  Translate numbers to “Percent Improved” </vt:lpstr>
      <vt:lpstr>More Methodologic Challenges in Outcomes</vt:lpstr>
      <vt:lpstr>Challenges in Synthesizing Results:  Considering a Constellation of Outcomes Example from Multifactorial Intervention and Management to prevent Functional Decline </vt:lpstr>
      <vt:lpstr>Outcomes represent different bodies of evidence; how would you give one summary grade for the review?</vt:lpstr>
      <vt:lpstr>Challenges in synthesizing intervention studies</vt:lpstr>
      <vt:lpstr>How do you think these challenges are different for older adults than for younger adults?</vt:lpstr>
      <vt:lpstr>Relative lack of research</vt:lpstr>
      <vt:lpstr>Health Trajectories</vt:lpstr>
      <vt:lpstr>   </vt:lpstr>
      <vt:lpstr>Slide 14</vt:lpstr>
      <vt:lpstr>Assessing Net Benefit</vt:lpstr>
      <vt:lpstr>Assessing Harms</vt:lpstr>
      <vt:lpstr>Health Related Quality of Life</vt:lpstr>
      <vt:lpstr>What’s needed to enhance this field?</vt:lpstr>
      <vt:lpstr>Comments &amp; Questions</vt:lpstr>
    </vt:vector>
  </TitlesOfParts>
  <Company>Monster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Monster</dc:creator>
  <cp:lastModifiedBy>Graham</cp:lastModifiedBy>
  <cp:revision>136</cp:revision>
  <dcterms:created xsi:type="dcterms:W3CDTF">2010-10-19T21:48:29Z</dcterms:created>
  <dcterms:modified xsi:type="dcterms:W3CDTF">2010-10-20T16:04:22Z</dcterms:modified>
</cp:coreProperties>
</file>