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Default Extension="emf" ContentType="image/x-emf"/>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9" r:id="rId1"/>
  </p:sldMasterIdLst>
  <p:notesMasterIdLst>
    <p:notesMasterId r:id="rId10"/>
  </p:notesMasterIdLst>
  <p:sldIdLst>
    <p:sldId id="256" r:id="rId2"/>
    <p:sldId id="257" r:id="rId3"/>
    <p:sldId id="258" r:id="rId4"/>
    <p:sldId id="260" r:id="rId5"/>
    <p:sldId id="261" r:id="rId6"/>
    <p:sldId id="262" r:id="rId7"/>
    <p:sldId id="263" r:id="rId8"/>
    <p:sldId id="265"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outlineView">
  <p:normalViewPr showOutlineIcons="0">
    <p:restoredLeft sz="34551" autoAdjust="0"/>
    <p:restoredTop sz="86456" autoAdjust="0"/>
  </p:normalViewPr>
  <p:slideViewPr>
    <p:cSldViewPr>
      <p:cViewPr varScale="1">
        <p:scale>
          <a:sx n="137" d="100"/>
          <a:sy n="137" d="100"/>
        </p:scale>
        <p:origin x="-36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014" y="36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1331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7162B40-ED71-F744-85C2-3D5DEAB89AD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0C220D9D-38E1-6E42-99B8-81EE7CFFD8AE}" type="slidenum">
              <a:rPr lang="en-US"/>
              <a:pPr/>
              <a:t>3</a:t>
            </a:fld>
            <a:endParaRPr 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CBEEF6CB-0C1D-6744-BA37-4B2BF679A0C4}" type="slidenum">
              <a:rPr lang="en-US"/>
              <a:pPr/>
              <a:t>4</a:t>
            </a:fld>
            <a:endParaRPr 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r>
              <a:rPr lang="en-US"/>
              <a:t>No clear definition of high risk– multiple definitions without validation, replication</a:t>
            </a:r>
          </a:p>
          <a:p>
            <a:pPr eaLnBrk="1" hangingPunct="1"/>
            <a:endParaRPr lang="en-US"/>
          </a:p>
          <a:p>
            <a:pPr eaLnBrk="1" hangingPunct="1"/>
            <a:r>
              <a:rPr lang="en-US"/>
              <a:t>Multiple interventions that may impact outcomes</a:t>
            </a:r>
          </a:p>
          <a:p>
            <a:pPr eaLnBrk="1" hangingPunct="1"/>
            <a:endParaRPr lang="en-US"/>
          </a:p>
          <a:p>
            <a:pPr eaLnBrk="1" hangingPunct="1"/>
            <a:r>
              <a:rPr lang="en-US"/>
              <a:t>Most studies looked at proximate outcome- falls- although very common (30% of all older adults fall yearly), disagreement about health care importance of most falls (10% injury, 25% fear of falling).</a:t>
            </a:r>
          </a:p>
          <a:p>
            <a:pPr eaLnBrk="1" hangingPunct="1"/>
            <a:endParaRPr lang="en-US"/>
          </a:p>
          <a:p>
            <a:pPr eaLnBrk="1" hangingPunct="1"/>
            <a:r>
              <a:rPr lang="en-US"/>
              <a:t>Most studies don’t look at QOL, mortality or disability as outcomes in trials to prevent falls.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87BE28BA-08F0-B74D-8D14-6999CD0614C6}" type="slidenum">
              <a:rPr lang="en-US"/>
              <a:pPr/>
              <a:t>5</a:t>
            </a:fld>
            <a:endParaRPr 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a:t>Another way to show the difficulty in using the usual analytic framework is this conceptualization of how to prevent falls and functional impairment.  Again, Elizabeth will be discussing this in more detail, but the important point is the incredible overlap between the interventions and the outcomes, making it difficult to synthesize the literature and make specific recommendations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208FC7D0-81A2-8044-971A-D63261E5E6F1}" type="slidenum">
              <a:rPr lang="en-US"/>
              <a:pPr/>
              <a:t>6</a:t>
            </a:fld>
            <a:endParaRPr lang="en-US"/>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prstTxWarp prst="textNoShape">
                <a:avLst/>
              </a:prstTxWarp>
            </a:bodyPr>
            <a:lstStyle/>
            <a:p>
              <a:pPr>
                <a:defRPr/>
              </a:pPr>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prstTxWarp prst="textNoShape">
                  <a:avLst/>
                </a:prstTxWarp>
              </a:bodyPr>
              <a:lstStyle/>
              <a:p>
                <a:pPr>
                  <a:defRPr/>
                </a:pPr>
                <a:endParaRPr lang="en-U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prstTxWarp prst="textNoShape">
                  <a:avLst/>
                </a:prstTxWarp>
              </a:bodyPr>
              <a:lstStyle/>
              <a:p>
                <a:pPr>
                  <a:defRPr/>
                </a:pPr>
                <a:endParaRPr lang="en-U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prstTxWarp prst="textNoShape">
                  <a:avLst/>
                </a:prstTxWarp>
              </a:bodyPr>
              <a:lstStyle/>
              <a:p>
                <a:pPr>
                  <a:defRPr/>
                </a:pPr>
                <a:endParaRPr lang="en-U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prstTxWarp prst="textNoShape">
                  <a:avLst/>
                </a:prstTxWarp>
              </a:bodyPr>
              <a:lstStyle/>
              <a:p>
                <a:pPr>
                  <a:defRPr/>
                </a:pPr>
                <a:endParaRPr lang="en-U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prstTxWarp prst="textNoShape">
                  <a:avLst/>
                </a:prstTxWarp>
              </a:bodyPr>
              <a:lstStyle/>
              <a:p>
                <a:pPr>
                  <a:defRPr/>
                </a:pPr>
                <a:endParaRPr lang="en-U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prstTxWarp prst="textNoShape">
                  <a:avLst/>
                </a:prstTxWarp>
              </a:bodyPr>
              <a:lstStyle/>
              <a:p>
                <a:pPr>
                  <a:defRPr/>
                </a:pPr>
                <a:endParaRPr lang="en-U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prstTxWarp prst="textNoShape">
                  <a:avLst/>
                </a:prstTxWarp>
              </a:bodyPr>
              <a:lstStyle/>
              <a:p>
                <a:pPr>
                  <a:defRPr/>
                </a:pPr>
                <a:endParaRPr lang="en-U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prstTxWarp prst="textNoShape">
                  <a:avLst/>
                </a:prstTxWarp>
              </a:bodyPr>
              <a:lstStyle/>
              <a:p>
                <a:pPr>
                  <a:defRPr/>
                </a:pPr>
                <a:endParaRPr lang="en-U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prstTxWarp prst="textNoShape">
                  <a:avLst/>
                </a:prstTxWarp>
              </a:bodyPr>
              <a:lstStyle/>
              <a:p>
                <a:pPr>
                  <a:defRPr/>
                </a:pPr>
                <a:endParaRPr lang="en-U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prstTxWarp prst="textNoShape">
                  <a:avLst/>
                </a:prstTxWarp>
              </a:bodyPr>
              <a:lstStyle/>
              <a:p>
                <a:pPr>
                  <a:defRPr/>
                </a:pPr>
                <a:endParaRPr lang="en-U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prstTxWarp prst="textNoShape">
                  <a:avLst/>
                </a:prstTxWarp>
              </a:bodyPr>
              <a:lstStyle/>
              <a:p>
                <a:pPr>
                  <a:defRPr/>
                </a:pPr>
                <a:endParaRPr lang="en-U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prstTxWarp prst="textNoShape">
                  <a:avLst/>
                </a:prstTxWarp>
              </a:bodyPr>
              <a:lstStyle/>
              <a:p>
                <a:pPr>
                  <a:defRPr/>
                </a:pPr>
                <a:endParaRPr lang="en-U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prstTxWarp prst="textNoShape">
                  <a:avLst/>
                </a:prstTxWarp>
              </a:bodyPr>
              <a:lstStyle/>
              <a:p>
                <a:pPr>
                  <a:defRPr/>
                </a:pPr>
                <a:endParaRPr lang="en-U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prstTxWarp prst="textNoShape">
                  <a:avLst/>
                </a:prstTxWarp>
              </a:bodyPr>
              <a:lstStyle/>
              <a:p>
                <a:pPr>
                  <a:defRPr/>
                </a:pPr>
                <a:endParaRPr lang="en-U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prstTxWarp prst="textNoShape">
                  <a:avLst/>
                </a:prstTxWarp>
              </a:bodyPr>
              <a:lstStyle/>
              <a:p>
                <a:pPr>
                  <a:defRPr/>
                </a:pPr>
                <a:endParaRPr lang="en-US"/>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prstTxWarp prst="textNoShape">
                  <a:avLst/>
                </a:prstTxWarp>
              </a:bodyPr>
              <a:lstStyle/>
              <a:p>
                <a:pPr>
                  <a:defRPr/>
                </a:pPr>
                <a:endParaRPr lang="en-US"/>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prstTxWarp prst="textNoShape">
                  <a:avLst/>
                </a:prstTxWarp>
              </a:bodyPr>
              <a:lstStyle/>
              <a:p>
                <a:pPr>
                  <a:defRPr/>
                </a:pPr>
                <a:endParaRPr lang="en-U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prstTxWarp prst="textNoShape">
                  <a:avLst/>
                </a:prstTxWarp>
              </a:bodyPr>
              <a:lstStyle/>
              <a:p>
                <a:pPr>
                  <a:defRPr/>
                </a:pPr>
                <a:endParaRPr lang="en-U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prstTxWarp prst="textNoShape">
                  <a:avLst/>
                </a:prstTxWarp>
              </a:bodyPr>
              <a:lstStyle/>
              <a:p>
                <a:pPr>
                  <a:defRPr/>
                </a:pPr>
                <a:endParaRPr lang="en-U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prstTxWarp prst="textNoShape">
                  <a:avLst/>
                </a:prstTxWarp>
              </a:bodyPr>
              <a:lstStyle/>
              <a:p>
                <a:pPr>
                  <a:defRPr/>
                </a:pPr>
                <a:endParaRPr lang="en-US"/>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prstTxWarp prst="textNoShape">
                  <a:avLst/>
                </a:prstTxWarp>
              </a:bodyPr>
              <a:lstStyle/>
              <a:p>
                <a:pPr>
                  <a:defRPr/>
                </a:pPr>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prstTxWarp prst="textNoShape">
                  <a:avLst/>
                </a:prstTxWarp>
              </a:bodyPr>
              <a:lstStyle/>
              <a:p>
                <a:pPr>
                  <a:defRPr/>
                </a:pPr>
                <a:endParaRPr lang="en-U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prstTxWarp prst="textNoShape">
                  <a:avLst/>
                </a:prstTxWarp>
              </a:bodyPr>
              <a:lstStyle/>
              <a:p>
                <a:pPr>
                  <a:defRPr/>
                </a:pPr>
                <a:endParaRPr lang="en-U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prstTxWarp prst="textNoShape">
                  <a:avLst/>
                </a:prstTxWarp>
              </a:bodyPr>
              <a:lstStyle/>
              <a:p>
                <a:pPr>
                  <a:defRPr/>
                </a:pPr>
                <a:endParaRPr lang="en-U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prstTxWarp prst="textNoShape">
                  <a:avLst/>
                </a:prstTxWarp>
              </a:bodyPr>
              <a:lstStyle/>
              <a:p>
                <a:pPr>
                  <a:defRPr/>
                </a:pPr>
                <a:endParaRPr lang="en-US"/>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prstTxWarp prst="textNoShape">
                  <a:avLst/>
                </a:prstTxWarp>
              </a:bodyPr>
              <a:lstStyle/>
              <a:p>
                <a:pPr>
                  <a:defRPr/>
                </a:pPr>
                <a:endParaRPr lang="en-U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prstTxWarp prst="textNoShape">
                  <a:avLst/>
                </a:prstTxWarp>
              </a:bodyPr>
              <a:lstStyle/>
              <a:p>
                <a:pPr>
                  <a:defRPr/>
                </a:pPr>
                <a:endParaRPr lang="en-U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prstTxWarp prst="textNoShape">
                  <a:avLst/>
                </a:prstTxWarp>
              </a:bodyPr>
              <a:lstStyle/>
              <a:p>
                <a:pPr>
                  <a:defRPr/>
                </a:pPr>
                <a:endParaRPr lang="en-U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prstTxWarp prst="textNoShape">
                  <a:avLst/>
                </a:prstTxWarp>
              </a:bodyPr>
              <a:lstStyle/>
              <a:p>
                <a:pPr>
                  <a:defRPr/>
                </a:pPr>
                <a:endParaRPr lang="en-U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prstTxWarp prst="textNoShape">
                  <a:avLst/>
                </a:prstTxWarp>
              </a:bodyPr>
              <a:lstStyle/>
              <a:p>
                <a:pPr>
                  <a:defRPr/>
                </a:pPr>
                <a:endParaRPr lang="en-U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prstTxWarp prst="textNoShape">
                  <a:avLst/>
                </a:prstTxWarp>
              </a:bodyPr>
              <a:lstStyle/>
              <a:p>
                <a:pPr>
                  <a:defRPr/>
                </a:pPr>
                <a:endParaRPr lang="en-US"/>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prstTxWarp prst="textNoShape">
                  <a:avLst/>
                </a:prstTxWarp>
              </a:bodyPr>
              <a:lstStyle/>
              <a:p>
                <a:pPr>
                  <a:defRPr/>
                </a:pPr>
                <a:endParaRPr lang="en-US"/>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prstTxWarp prst="textNoShape">
                  <a:avLst/>
                </a:prstTxWarp>
              </a:bodyPr>
              <a:lstStyle/>
              <a:p>
                <a:pPr>
                  <a:defRPr/>
                </a:pPr>
                <a:endParaRPr lang="en-US"/>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prstTxWarp prst="textNoShape">
                  <a:avLst/>
                </a:prstTxWarp>
              </a:bodyPr>
              <a:lstStyle/>
              <a:p>
                <a:pPr>
                  <a:defRPr/>
                </a:pPr>
                <a:endParaRPr lang="en-US"/>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prstTxWarp prst="textNoShape">
                  <a:avLst/>
                </a:prstTxWarp>
              </a:bodyPr>
              <a:lstStyle/>
              <a:p>
                <a:pPr>
                  <a:defRPr/>
                </a:pPr>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prstTxWarp prst="textNoShape">
                    <a:avLst/>
                  </a:prstTxWarp>
                </a:bodyPr>
                <a:lstStyle/>
                <a:p>
                  <a:pPr>
                    <a:defRPr/>
                  </a:pPr>
                  <a:endParaRPr lang="en-U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prstTxWarp prst="textNoShape">
                    <a:avLst/>
                  </a:prstTxWarp>
                </a:bodyPr>
                <a:lstStyle/>
                <a:p>
                  <a:pPr>
                    <a:defRPr/>
                  </a:pPr>
                  <a:endParaRPr lang="en-US"/>
                </a:p>
              </p:txBody>
            </p:sp>
          </p:grpSp>
        </p:grpSp>
      </p:grpSp>
      <p:sp>
        <p:nvSpPr>
          <p:cNvPr id="22594"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22595" name="Rectangle 67"/>
          <p:cNvSpPr>
            <a:spLocks noGrp="1" noChangeArrowheads="1"/>
          </p:cNvSpPr>
          <p:nvPr>
            <p:ph type="subTitle" sz="quarter" idx="1"/>
          </p:nvPr>
        </p:nvSpPr>
        <p:spPr>
          <a:xfrm>
            <a:off x="1371600" y="3886200"/>
            <a:ext cx="6400800" cy="1752600"/>
          </a:xfrm>
        </p:spPr>
        <p:txBody>
          <a:bodyPr/>
          <a:lstStyle>
            <a:lvl1pPr marL="0" indent="0" algn="ctr">
              <a:buFont typeface="Wingdings" charset="2"/>
              <a:buNone/>
              <a:defRPr/>
            </a:lvl1pPr>
          </a:lstStyle>
          <a:p>
            <a:r>
              <a:rPr lang="en-US"/>
              <a:t>Click to edit Master subtitle style</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213D2CA2-8B8A-B94B-BDDF-C67B4EAB03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EF044AB9-4EA4-AE47-8A2B-1A534CA014C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635CCAEF-5DB9-3847-B574-8B0F24828CD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DC8A5C58-3328-ED41-88AC-4BE968AF3C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08B51FF3-215E-9D4A-8E56-43DBA4A402A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3D451C51-6CF7-7F4E-9AE1-AF57848BA4E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1976284A-7848-F04A-AF1E-F18E61745B4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CE862ACC-0B91-6D47-941E-212185FE600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8BF25C04-FB5F-8742-954E-A359754B676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E1879D16-52F2-A047-BCA1-FC4B5374213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268E277B-E9EB-0640-B239-007C106F547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1506"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prstTxWarp prst="textNoShape">
              <a:avLst/>
            </a:prstTxWarp>
          </a:bodyPr>
          <a:lstStyle/>
          <a:p>
            <a:pPr>
              <a:defRPr/>
            </a:pPr>
            <a:endParaRPr lang="en-US"/>
          </a:p>
        </p:txBody>
      </p:sp>
      <p:grpSp>
        <p:nvGrpSpPr>
          <p:cNvPr id="1027" name="Group 3"/>
          <p:cNvGrpSpPr>
            <a:grpSpLocks/>
          </p:cNvGrpSpPr>
          <p:nvPr/>
        </p:nvGrpSpPr>
        <p:grpSpPr bwMode="auto">
          <a:xfrm>
            <a:off x="3175" y="4267200"/>
            <a:ext cx="9140825" cy="2590800"/>
            <a:chOff x="2" y="2688"/>
            <a:chExt cx="5758" cy="1632"/>
          </a:xfrm>
        </p:grpSpPr>
        <p:sp>
          <p:nvSpPr>
            <p:cNvPr id="21508"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prstTxWarp prst="textNoShape">
                <a:avLst/>
              </a:prstTxWarp>
            </a:bodyPr>
            <a:lstStyle/>
            <a:p>
              <a:pPr>
                <a:defRPr/>
              </a:pPr>
              <a:endParaRPr lang="en-US"/>
            </a:p>
          </p:txBody>
        </p:sp>
        <p:grpSp>
          <p:nvGrpSpPr>
            <p:cNvPr id="1034" name="Group 5"/>
            <p:cNvGrpSpPr>
              <a:grpSpLocks/>
            </p:cNvGrpSpPr>
            <p:nvPr userDrawn="1"/>
          </p:nvGrpSpPr>
          <p:grpSpPr bwMode="auto">
            <a:xfrm>
              <a:off x="3528" y="3715"/>
              <a:ext cx="792" cy="521"/>
              <a:chOff x="3527" y="3715"/>
              <a:chExt cx="792" cy="521"/>
            </a:xfrm>
          </p:grpSpPr>
          <p:sp>
            <p:nvSpPr>
              <p:cNvPr id="21510"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prstTxWarp prst="textNoShape">
                  <a:avLst/>
                </a:prstTxWarp>
              </a:bodyPr>
              <a:lstStyle/>
              <a:p>
                <a:pPr>
                  <a:defRPr/>
                </a:pPr>
                <a:endParaRPr lang="en-US"/>
              </a:p>
            </p:txBody>
          </p:sp>
          <p:sp>
            <p:nvSpPr>
              <p:cNvPr id="21511"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21512"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prstTxWarp prst="textNoShape">
                  <a:avLst/>
                </a:prstTxWarp>
              </a:bodyPr>
              <a:lstStyle/>
              <a:p>
                <a:pPr>
                  <a:defRPr/>
                </a:pPr>
                <a:endParaRPr lang="en-US"/>
              </a:p>
            </p:txBody>
          </p:sp>
          <p:sp>
            <p:nvSpPr>
              <p:cNvPr id="21513"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21514"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prstTxWarp prst="textNoShape">
                  <a:avLst/>
                </a:prstTxWarp>
              </a:bodyPr>
              <a:lstStyle/>
              <a:p>
                <a:pPr>
                  <a:defRPr/>
                </a:pPr>
                <a:endParaRPr lang="en-US"/>
              </a:p>
            </p:txBody>
          </p:sp>
          <p:sp>
            <p:nvSpPr>
              <p:cNvPr id="21515"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21516"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prstTxWarp prst="textNoShape">
                  <a:avLst/>
                </a:prstTxWarp>
              </a:bodyPr>
              <a:lstStyle/>
              <a:p>
                <a:pPr>
                  <a:defRPr/>
                </a:pPr>
                <a:endParaRPr lang="en-US"/>
              </a:p>
            </p:txBody>
          </p:sp>
          <p:sp>
            <p:nvSpPr>
              <p:cNvPr id="21517"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prstTxWarp prst="textNoShape">
                  <a:avLst/>
                </a:prstTxWarp>
              </a:bodyPr>
              <a:lstStyle/>
              <a:p>
                <a:pPr>
                  <a:defRPr/>
                </a:pPr>
                <a:endParaRPr lang="en-US"/>
              </a:p>
            </p:txBody>
          </p:sp>
          <p:sp>
            <p:nvSpPr>
              <p:cNvPr id="21518"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prstTxWarp prst="textNoShape">
                  <a:avLst/>
                </a:prstTxWarp>
              </a:bodyPr>
              <a:lstStyle/>
              <a:p>
                <a:pPr>
                  <a:defRPr/>
                </a:pPr>
                <a:endParaRPr lang="en-US"/>
              </a:p>
            </p:txBody>
          </p:sp>
          <p:sp>
            <p:nvSpPr>
              <p:cNvPr id="21519"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prstTxWarp prst="textNoShape">
                  <a:avLst/>
                </a:prstTxWarp>
              </a:bodyPr>
              <a:lstStyle/>
              <a:p>
                <a:pPr>
                  <a:defRPr/>
                </a:pPr>
                <a:endParaRPr lang="en-US"/>
              </a:p>
            </p:txBody>
          </p:sp>
          <p:sp>
            <p:nvSpPr>
              <p:cNvPr id="21520"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grpSp>
        <p:grpSp>
          <p:nvGrpSpPr>
            <p:cNvPr id="1035" name="Group 17"/>
            <p:cNvGrpSpPr>
              <a:grpSpLocks/>
            </p:cNvGrpSpPr>
            <p:nvPr userDrawn="1"/>
          </p:nvGrpSpPr>
          <p:grpSpPr bwMode="auto">
            <a:xfrm>
              <a:off x="1776" y="3631"/>
              <a:ext cx="1626" cy="683"/>
              <a:chOff x="1776" y="3631"/>
              <a:chExt cx="1626" cy="683"/>
            </a:xfrm>
          </p:grpSpPr>
          <p:sp>
            <p:nvSpPr>
              <p:cNvPr id="21522"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prstTxWarp prst="textNoShape">
                  <a:avLst/>
                </a:prstTxWarp>
              </a:bodyPr>
              <a:lstStyle/>
              <a:p>
                <a:pPr>
                  <a:defRPr/>
                </a:pPr>
                <a:endParaRPr lang="en-US"/>
              </a:p>
            </p:txBody>
          </p:sp>
          <p:sp>
            <p:nvSpPr>
              <p:cNvPr id="21523"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prstTxWarp prst="textNoShape">
                  <a:avLst/>
                </a:prstTxWarp>
              </a:bodyPr>
              <a:lstStyle/>
              <a:p>
                <a:pPr>
                  <a:defRPr/>
                </a:pPr>
                <a:endParaRPr lang="en-US"/>
              </a:p>
            </p:txBody>
          </p:sp>
          <p:sp>
            <p:nvSpPr>
              <p:cNvPr id="21524"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prstTxWarp prst="textNoShape">
                  <a:avLst/>
                </a:prstTxWarp>
              </a:bodyPr>
              <a:lstStyle/>
              <a:p>
                <a:pPr>
                  <a:defRPr/>
                </a:pPr>
                <a:endParaRPr lang="en-US"/>
              </a:p>
            </p:txBody>
          </p:sp>
          <p:sp>
            <p:nvSpPr>
              <p:cNvPr id="21525"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21526"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21527"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21528"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prstTxWarp prst="textNoShape">
                  <a:avLst/>
                </a:prstTxWarp>
              </a:bodyPr>
              <a:lstStyle/>
              <a:p>
                <a:pPr>
                  <a:defRPr/>
                </a:pPr>
                <a:endParaRPr lang="en-US"/>
              </a:p>
            </p:txBody>
          </p:sp>
          <p:sp>
            <p:nvSpPr>
              <p:cNvPr id="21529"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prstTxWarp prst="textNoShape">
                  <a:avLst/>
                </a:prstTxWarp>
              </a:bodyPr>
              <a:lstStyle/>
              <a:p>
                <a:pPr>
                  <a:defRPr/>
                </a:pPr>
                <a:endParaRPr lang="en-US"/>
              </a:p>
            </p:txBody>
          </p:sp>
          <p:sp>
            <p:nvSpPr>
              <p:cNvPr id="21530"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21531"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prstTxWarp prst="textNoShape">
                  <a:avLst/>
                </a:prstTxWarp>
              </a:bodyPr>
              <a:lstStyle/>
              <a:p>
                <a:pPr>
                  <a:defRPr/>
                </a:pPr>
                <a:endParaRPr lang="en-US"/>
              </a:p>
            </p:txBody>
          </p:sp>
          <p:sp>
            <p:nvSpPr>
              <p:cNvPr id="21532"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prstTxWarp prst="textNoShape">
                  <a:avLst/>
                </a:prstTxWarp>
              </a:bodyPr>
              <a:lstStyle/>
              <a:p>
                <a:pPr>
                  <a:defRPr/>
                </a:pPr>
                <a:endParaRPr lang="en-US"/>
              </a:p>
            </p:txBody>
          </p:sp>
          <p:sp>
            <p:nvSpPr>
              <p:cNvPr id="21533"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prstTxWarp prst="textNoShape">
                  <a:avLst/>
                </a:prstTxWarp>
              </a:bodyPr>
              <a:lstStyle/>
              <a:p>
                <a:pPr>
                  <a:defRPr/>
                </a:pPr>
                <a:endParaRPr lang="en-US"/>
              </a:p>
            </p:txBody>
          </p:sp>
          <p:sp>
            <p:nvSpPr>
              <p:cNvPr id="21534"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prstTxWarp prst="textNoShape">
                  <a:avLst/>
                </a:prstTxWarp>
              </a:bodyPr>
              <a:lstStyle/>
              <a:p>
                <a:pPr>
                  <a:defRPr/>
                </a:pPr>
                <a:endParaRPr lang="en-US"/>
              </a:p>
            </p:txBody>
          </p:sp>
          <p:sp>
            <p:nvSpPr>
              <p:cNvPr id="21535"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prstTxWarp prst="textNoShape">
                  <a:avLst/>
                </a:prstTxWarp>
              </a:bodyPr>
              <a:lstStyle/>
              <a:p>
                <a:pPr>
                  <a:defRPr/>
                </a:pPr>
                <a:endParaRPr lang="en-US"/>
              </a:p>
            </p:txBody>
          </p:sp>
          <p:sp>
            <p:nvSpPr>
              <p:cNvPr id="21536"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prstTxWarp prst="textNoShape">
                  <a:avLst/>
                </a:prstTxWarp>
              </a:bodyPr>
              <a:lstStyle/>
              <a:p>
                <a:pPr>
                  <a:defRPr/>
                </a:pPr>
                <a:endParaRPr lang="en-US"/>
              </a:p>
            </p:txBody>
          </p:sp>
          <p:sp>
            <p:nvSpPr>
              <p:cNvPr id="21537"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prstTxWarp prst="textNoShape">
                  <a:avLst/>
                </a:prstTxWarp>
              </a:bodyPr>
              <a:lstStyle/>
              <a:p>
                <a:pPr>
                  <a:defRPr/>
                </a:pPr>
                <a:endParaRPr lang="en-US"/>
              </a:p>
            </p:txBody>
          </p:sp>
          <p:sp>
            <p:nvSpPr>
              <p:cNvPr id="21538"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prstTxWarp prst="textNoShape">
                  <a:avLst/>
                </a:prstTxWarp>
              </a:bodyPr>
              <a:lstStyle/>
              <a:p>
                <a:pPr>
                  <a:defRPr/>
                </a:pPr>
                <a:endParaRPr lang="en-US"/>
              </a:p>
            </p:txBody>
          </p:sp>
          <p:sp>
            <p:nvSpPr>
              <p:cNvPr id="21539"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prstTxWarp prst="textNoShape">
                  <a:avLst/>
                </a:prstTxWarp>
              </a:bodyPr>
              <a:lstStyle/>
              <a:p>
                <a:pPr>
                  <a:defRPr/>
                </a:pPr>
                <a:endParaRPr lang="en-US"/>
              </a:p>
            </p:txBody>
          </p:sp>
        </p:grpSp>
        <p:grpSp>
          <p:nvGrpSpPr>
            <p:cNvPr id="1036" name="Group 36"/>
            <p:cNvGrpSpPr>
              <a:grpSpLocks/>
            </p:cNvGrpSpPr>
            <p:nvPr userDrawn="1"/>
          </p:nvGrpSpPr>
          <p:grpSpPr bwMode="auto">
            <a:xfrm>
              <a:off x="4128" y="3360"/>
              <a:ext cx="1351" cy="821"/>
              <a:chOff x="4128" y="3360"/>
              <a:chExt cx="1351" cy="821"/>
            </a:xfrm>
          </p:grpSpPr>
          <p:sp>
            <p:nvSpPr>
              <p:cNvPr id="21541"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21542"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21543"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21544"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prstTxWarp prst="textNoShape">
                  <a:avLst/>
                </a:prstTxWarp>
              </a:bodyPr>
              <a:lstStyle/>
              <a:p>
                <a:pPr>
                  <a:defRPr/>
                </a:pPr>
                <a:endParaRPr lang="en-US"/>
              </a:p>
            </p:txBody>
          </p:sp>
          <p:sp>
            <p:nvSpPr>
              <p:cNvPr id="21545"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prstTxWarp prst="textNoShape">
                  <a:avLst/>
                </a:prstTxWarp>
              </a:bodyPr>
              <a:lstStyle/>
              <a:p>
                <a:pPr>
                  <a:defRPr/>
                </a:pPr>
                <a:endParaRPr lang="en-US"/>
              </a:p>
            </p:txBody>
          </p:sp>
          <p:sp>
            <p:nvSpPr>
              <p:cNvPr id="21546"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prstTxWarp prst="textNoShape">
                  <a:avLst/>
                </a:prstTxWarp>
              </a:bodyPr>
              <a:lstStyle/>
              <a:p>
                <a:pPr>
                  <a:defRPr/>
                </a:pPr>
                <a:endParaRPr lang="en-US"/>
              </a:p>
            </p:txBody>
          </p:sp>
          <p:sp>
            <p:nvSpPr>
              <p:cNvPr id="21547"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prstTxWarp prst="textNoShape">
                  <a:avLst/>
                </a:prstTxWarp>
              </a:bodyPr>
              <a:lstStyle/>
              <a:p>
                <a:pPr>
                  <a:defRPr/>
                </a:pPr>
                <a:endParaRPr lang="en-US"/>
              </a:p>
            </p:txBody>
          </p:sp>
          <p:sp>
            <p:nvSpPr>
              <p:cNvPr id="21548"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prstTxWarp prst="textNoShape">
                  <a:avLst/>
                </a:prstTxWarp>
              </a:bodyPr>
              <a:lstStyle/>
              <a:p>
                <a:pPr>
                  <a:defRPr/>
                </a:pPr>
                <a:endParaRPr lang="en-US"/>
              </a:p>
            </p:txBody>
          </p:sp>
          <p:sp>
            <p:nvSpPr>
              <p:cNvPr id="21549"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prstTxWarp prst="textNoShape">
                  <a:avLst/>
                </a:prstTxWarp>
              </a:bodyPr>
              <a:lstStyle/>
              <a:p>
                <a:pPr>
                  <a:defRPr/>
                </a:pPr>
                <a:endParaRPr lang="en-US"/>
              </a:p>
            </p:txBody>
          </p:sp>
          <p:sp>
            <p:nvSpPr>
              <p:cNvPr id="21550"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21551"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21552"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prstTxWarp prst="textNoShape">
                  <a:avLst/>
                </a:prstTxWarp>
              </a:bodyPr>
              <a:lstStyle/>
              <a:p>
                <a:pPr>
                  <a:defRPr/>
                </a:pPr>
                <a:endParaRPr lang="en-US"/>
              </a:p>
            </p:txBody>
          </p:sp>
          <p:sp>
            <p:nvSpPr>
              <p:cNvPr id="21553"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21554"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prstTxWarp prst="textNoShape">
                  <a:avLst/>
                </a:prstTxWarp>
              </a:bodyPr>
              <a:lstStyle/>
              <a:p>
                <a:pPr>
                  <a:defRPr/>
                </a:pPr>
                <a:endParaRPr lang="en-US"/>
              </a:p>
            </p:txBody>
          </p:sp>
          <p:sp>
            <p:nvSpPr>
              <p:cNvPr id="21555"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21556"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prstTxWarp prst="textNoShape">
                  <a:avLst/>
                </a:prstTxWarp>
              </a:bodyPr>
              <a:lstStyle/>
              <a:p>
                <a:pPr>
                  <a:defRPr/>
                </a:pPr>
                <a:endParaRPr lang="en-US"/>
              </a:p>
            </p:txBody>
          </p:sp>
          <p:sp>
            <p:nvSpPr>
              <p:cNvPr id="21557"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grpSp>
        <p:grpSp>
          <p:nvGrpSpPr>
            <p:cNvPr id="1037" name="Group 54"/>
            <p:cNvGrpSpPr>
              <a:grpSpLocks/>
            </p:cNvGrpSpPr>
            <p:nvPr userDrawn="1"/>
          </p:nvGrpSpPr>
          <p:grpSpPr bwMode="auto">
            <a:xfrm>
              <a:off x="5280" y="3024"/>
              <a:ext cx="425" cy="258"/>
              <a:chOff x="5280" y="3024"/>
              <a:chExt cx="425" cy="258"/>
            </a:xfrm>
          </p:grpSpPr>
          <p:sp>
            <p:nvSpPr>
              <p:cNvPr id="21559"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prstTxWarp prst="textNoShape">
                  <a:avLst/>
                </a:prstTxWarp>
              </a:bodyPr>
              <a:lstStyle/>
              <a:p>
                <a:pPr>
                  <a:defRPr/>
                </a:pPr>
                <a:endParaRPr lang="en-US"/>
              </a:p>
            </p:txBody>
          </p:sp>
          <p:sp>
            <p:nvSpPr>
              <p:cNvPr id="21560"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prstTxWarp prst="textNoShape">
                  <a:avLst/>
                </a:prstTxWarp>
              </a:bodyPr>
              <a:lstStyle/>
              <a:p>
                <a:pPr>
                  <a:defRPr/>
                </a:pPr>
                <a:endParaRPr lang="en-US"/>
              </a:p>
            </p:txBody>
          </p:sp>
          <p:sp>
            <p:nvSpPr>
              <p:cNvPr id="21561"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prstTxWarp prst="textNoShape">
                  <a:avLst/>
                </a:prstTxWarp>
              </a:bodyPr>
              <a:lstStyle/>
              <a:p>
                <a:pPr>
                  <a:defRPr/>
                </a:pPr>
                <a:endParaRPr lang="en-US"/>
              </a:p>
            </p:txBody>
          </p:sp>
          <p:sp>
            <p:nvSpPr>
              <p:cNvPr id="21562"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prstTxWarp prst="textNoShape">
                  <a:avLst/>
                </a:prstTxWarp>
              </a:bodyPr>
              <a:lstStyle/>
              <a:p>
                <a:pPr>
                  <a:defRPr/>
                </a:pPr>
                <a:endParaRPr lang="en-US"/>
              </a:p>
            </p:txBody>
          </p:sp>
          <p:sp>
            <p:nvSpPr>
              <p:cNvPr id="21563"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21564"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21565"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prstTxWarp prst="textNoShape">
                  <a:avLst/>
                </a:prstTxWarp>
              </a:bodyPr>
              <a:lstStyle/>
              <a:p>
                <a:pPr>
                  <a:defRPr/>
                </a:pPr>
                <a:endParaRPr lang="en-US"/>
              </a:p>
            </p:txBody>
          </p:sp>
          <p:grpSp>
            <p:nvGrpSpPr>
              <p:cNvPr id="1045" name="Group 62"/>
              <p:cNvGrpSpPr>
                <a:grpSpLocks/>
              </p:cNvGrpSpPr>
              <p:nvPr/>
            </p:nvGrpSpPr>
            <p:grpSpPr bwMode="auto">
              <a:xfrm>
                <a:off x="5381" y="3085"/>
                <a:ext cx="227" cy="132"/>
                <a:chOff x="5381" y="3085"/>
                <a:chExt cx="227" cy="132"/>
              </a:xfrm>
            </p:grpSpPr>
            <p:sp>
              <p:nvSpPr>
                <p:cNvPr id="21567"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21568"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prstTxWarp prst="textNoShape">
                    <a:avLst/>
                  </a:prstTxWarp>
                </a:bodyPr>
                <a:lstStyle/>
                <a:p>
                  <a:pPr>
                    <a:defRPr/>
                  </a:pPr>
                  <a:endParaRPr lang="en-US"/>
                </a:p>
              </p:txBody>
            </p:sp>
            <p:sp>
              <p:nvSpPr>
                <p:cNvPr id="21569"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21570"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prstTxWarp prst="textNoShape">
                    <a:avLst/>
                  </a:prstTxWarp>
                </a:bodyPr>
                <a:lstStyle/>
                <a:p>
                  <a:pPr>
                    <a:defRPr/>
                  </a:pPr>
                  <a:endParaRPr lang="en-US"/>
                </a:p>
              </p:txBody>
            </p:sp>
          </p:grpSp>
        </p:grpSp>
      </p:grpSp>
      <p:sp>
        <p:nvSpPr>
          <p:cNvPr id="21571"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21572"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573"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pPr>
              <a:defRPr/>
            </a:pPr>
            <a:endParaRPr lang="en-US"/>
          </a:p>
        </p:txBody>
      </p:sp>
      <p:sp>
        <p:nvSpPr>
          <p:cNvPr id="21574"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21575"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8F74AC61-7A00-3644-B75F-B1936AA27C75}"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charset="2"/>
        <a:buChar char="Ø"/>
        <a:defRPr sz="3200">
          <a:solidFill>
            <a:schemeClr val="tx1"/>
          </a:solidFill>
          <a:effectLst>
            <a:outerShdw blurRad="38100" dist="38100" dir="2700000" algn="tl">
              <a:srgbClr val="000000"/>
            </a:outerShdw>
          </a:effectLst>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2"/>
        </a:buClr>
        <a:buSzPct val="50000"/>
        <a:buFont typeface="Wingdings" charset="2"/>
        <a:buChar char="l"/>
        <a:defRPr sz="2800">
          <a:solidFill>
            <a:schemeClr val="tx1"/>
          </a:solidFill>
          <a:effectLst>
            <a:outerShdw blurRad="38100" dist="38100" dir="2700000" algn="tl">
              <a:srgbClr val="000000"/>
            </a:outerShdw>
          </a:effectLst>
          <a:latin typeface="+mn-lt"/>
          <a:ea typeface="ＭＳ Ｐゴシック" charset="-128"/>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ea typeface="ＭＳ Ｐゴシック" charset="-128"/>
        </a:defRPr>
      </a:lvl3pPr>
      <a:lvl4pPr marL="1600200" indent="-228600" algn="l" rtl="0" eaLnBrk="0" fontAlgn="base" hangingPunct="0">
        <a:spcBef>
          <a:spcPct val="20000"/>
        </a:spcBef>
        <a:spcAft>
          <a:spcPct val="0"/>
        </a:spcAft>
        <a:buClr>
          <a:schemeClr val="folHlink"/>
        </a:buClr>
        <a:buSzPct val="50000"/>
        <a:buFont typeface="Wingdings" charset="2"/>
        <a:buChar char="l"/>
        <a:defRPr sz="2000">
          <a:solidFill>
            <a:schemeClr val="tx1"/>
          </a:solidFill>
          <a:effectLst>
            <a:outerShdw blurRad="38100" dist="38100" dir="2700000" algn="tl">
              <a:srgbClr val="000000"/>
            </a:outerShdw>
          </a:effectLst>
          <a:latin typeface="+mn-lt"/>
          <a:ea typeface="ＭＳ Ｐゴシック" charset="-128"/>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charset="-128"/>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charset="-128"/>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charset="-128"/>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charset="-128"/>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dirty="0">
                <a:ea typeface="+mj-ea"/>
                <a:cs typeface="+mj-cs"/>
              </a:rPr>
              <a:t>Preventive Healthcare for Older Adults</a:t>
            </a:r>
          </a:p>
        </p:txBody>
      </p:sp>
      <p:sp>
        <p:nvSpPr>
          <p:cNvPr id="2051" name="Rectangle 3"/>
          <p:cNvSpPr>
            <a:spLocks noGrp="1" noChangeArrowheads="1"/>
          </p:cNvSpPr>
          <p:nvPr>
            <p:ph type="subTitle" idx="1"/>
          </p:nvPr>
        </p:nvSpPr>
        <p:spPr/>
        <p:txBody>
          <a:bodyPr/>
          <a:lstStyle/>
          <a:p>
            <a:pPr eaLnBrk="1" hangingPunct="1">
              <a:defRPr/>
            </a:pPr>
            <a:r>
              <a:rPr lang="en-US" dirty="0">
                <a:ea typeface="+mn-ea"/>
                <a:cs typeface="+mn-cs"/>
              </a:rPr>
              <a:t>Framing the Issue</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US" dirty="0">
                <a:ea typeface="+mj-ea"/>
                <a:cs typeface="+mj-cs"/>
              </a:rPr>
              <a:t>USPSTF charge</a:t>
            </a:r>
          </a:p>
        </p:txBody>
      </p:sp>
      <p:sp>
        <p:nvSpPr>
          <p:cNvPr id="3075" name="Rectangle 3"/>
          <p:cNvSpPr>
            <a:spLocks noGrp="1" noChangeArrowheads="1"/>
          </p:cNvSpPr>
          <p:nvPr>
            <p:ph type="body" idx="1"/>
          </p:nvPr>
        </p:nvSpPr>
        <p:spPr/>
        <p:txBody>
          <a:bodyPr/>
          <a:lstStyle/>
          <a:p>
            <a:pPr eaLnBrk="1" hangingPunct="1">
              <a:defRPr/>
            </a:pPr>
            <a:r>
              <a:rPr lang="en-US" sz="2400" dirty="0" smtClean="0">
                <a:ea typeface="+mn-ea"/>
                <a:cs typeface="+mn-cs"/>
              </a:rPr>
              <a:t>Conducts scientific evidence reviews of a broad range of clinical preventive health care services (such as screening, counseling, and preventive medications)</a:t>
            </a:r>
          </a:p>
          <a:p>
            <a:pPr eaLnBrk="1" hangingPunct="1">
              <a:defRPr/>
            </a:pPr>
            <a:r>
              <a:rPr lang="en-US" sz="2400" dirty="0" smtClean="0">
                <a:ea typeface="+mn-ea"/>
                <a:cs typeface="+mn-cs"/>
              </a:rPr>
              <a:t>Develops </a:t>
            </a:r>
            <a:r>
              <a:rPr lang="en-US" sz="2400" dirty="0">
                <a:ea typeface="+mn-ea"/>
                <a:cs typeface="+mn-cs"/>
              </a:rPr>
              <a:t>recommendations for primary care clinicians and health systems.</a:t>
            </a:r>
            <a:r>
              <a:rPr lang="en-US" sz="2400" dirty="0" smtClean="0">
                <a:ea typeface="+mn-ea"/>
                <a:cs typeface="+mn-cs"/>
              </a:rPr>
              <a:t> </a:t>
            </a:r>
          </a:p>
          <a:p>
            <a:pPr lvl="0" eaLnBrk="1" hangingPunct="1">
              <a:defRPr/>
            </a:pPr>
            <a:r>
              <a:rPr lang="en-US" sz="2400" dirty="0" smtClean="0">
                <a:ea typeface="+mj-ea"/>
                <a:cs typeface="+mj-cs"/>
              </a:rPr>
              <a:t>Usual Model: Folic Acid Supplementation in Pregnancy</a:t>
            </a:r>
          </a:p>
          <a:p>
            <a:pPr lvl="1" eaLnBrk="1" hangingPunct="1">
              <a:defRPr/>
            </a:pPr>
            <a:r>
              <a:rPr lang="en-US" sz="2000" dirty="0" smtClean="0">
                <a:ea typeface="+mn-ea"/>
                <a:cs typeface="+mn-cs"/>
              </a:rPr>
              <a:t>Single population</a:t>
            </a:r>
          </a:p>
          <a:p>
            <a:pPr lvl="2" eaLnBrk="1" hangingPunct="1">
              <a:defRPr/>
            </a:pPr>
            <a:r>
              <a:rPr lang="en-US" sz="2000" dirty="0" smtClean="0"/>
              <a:t>Women of Childbearing Age</a:t>
            </a:r>
          </a:p>
          <a:p>
            <a:pPr lvl="1" eaLnBrk="1" hangingPunct="1">
              <a:defRPr/>
            </a:pPr>
            <a:r>
              <a:rPr lang="en-US" sz="2000" dirty="0" smtClean="0">
                <a:ea typeface="+mn-ea"/>
                <a:cs typeface="+mn-cs"/>
              </a:rPr>
              <a:t>Single intervention</a:t>
            </a:r>
          </a:p>
          <a:p>
            <a:pPr lvl="2" eaLnBrk="1" hangingPunct="1">
              <a:defRPr/>
            </a:pPr>
            <a:r>
              <a:rPr lang="en-US" sz="2000" dirty="0" smtClean="0"/>
              <a:t>Folic Acid supplementation</a:t>
            </a:r>
          </a:p>
          <a:p>
            <a:pPr lvl="1" eaLnBrk="1" hangingPunct="1">
              <a:defRPr/>
            </a:pPr>
            <a:r>
              <a:rPr lang="en-US" sz="2000" dirty="0" smtClean="0">
                <a:ea typeface="+mn-ea"/>
                <a:cs typeface="+mn-cs"/>
              </a:rPr>
              <a:t>Single outcome</a:t>
            </a:r>
          </a:p>
          <a:p>
            <a:pPr lvl="2" eaLnBrk="1" hangingPunct="1">
              <a:defRPr/>
            </a:pPr>
            <a:r>
              <a:rPr lang="en-US" sz="2000" dirty="0" smtClean="0"/>
              <a:t>Neural Tube Defects</a:t>
            </a:r>
          </a:p>
          <a:p>
            <a:pPr lvl="1" eaLnBrk="1" hangingPunct="1">
              <a:defRPr/>
            </a:pPr>
            <a:endParaRPr lang="en-US" dirty="0">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4000" dirty="0">
                <a:ea typeface="+mj-ea"/>
                <a:cs typeface="+mj-cs"/>
              </a:rPr>
              <a:t>Challenges in Applying Model to the Very Old</a:t>
            </a:r>
          </a:p>
        </p:txBody>
      </p:sp>
      <p:sp>
        <p:nvSpPr>
          <p:cNvPr id="4099" name="Rectangle 3"/>
          <p:cNvSpPr>
            <a:spLocks noGrp="1" noChangeArrowheads="1"/>
          </p:cNvSpPr>
          <p:nvPr>
            <p:ph type="body" idx="1"/>
          </p:nvPr>
        </p:nvSpPr>
        <p:spPr/>
        <p:txBody>
          <a:bodyPr/>
          <a:lstStyle/>
          <a:p>
            <a:pPr eaLnBrk="1" hangingPunct="1">
              <a:lnSpc>
                <a:spcPct val="90000"/>
              </a:lnSpc>
              <a:defRPr/>
            </a:pPr>
            <a:r>
              <a:rPr lang="en-US" dirty="0">
                <a:ea typeface="+mn-ea"/>
                <a:cs typeface="+mn-cs"/>
              </a:rPr>
              <a:t>Many geriatric disorders have multiple risk factors, interventions, and expected outcomes;</a:t>
            </a:r>
          </a:p>
          <a:p>
            <a:pPr eaLnBrk="1" hangingPunct="1">
              <a:lnSpc>
                <a:spcPct val="90000"/>
              </a:lnSpc>
              <a:defRPr/>
            </a:pPr>
            <a:r>
              <a:rPr lang="en-US" dirty="0">
                <a:ea typeface="+mn-ea"/>
                <a:cs typeface="+mn-cs"/>
              </a:rPr>
              <a:t>Older adults are not often represented in clinical trials and are more </a:t>
            </a:r>
            <a:r>
              <a:rPr lang="en-US" dirty="0" err="1">
                <a:ea typeface="+mn-ea"/>
                <a:cs typeface="+mn-cs"/>
              </a:rPr>
              <a:t>heterogenous</a:t>
            </a:r>
            <a:r>
              <a:rPr lang="en-US" dirty="0">
                <a:ea typeface="+mn-ea"/>
                <a:cs typeface="+mn-cs"/>
              </a:rPr>
              <a:t> than younger adults; and </a:t>
            </a:r>
          </a:p>
          <a:p>
            <a:pPr eaLnBrk="1" hangingPunct="1">
              <a:lnSpc>
                <a:spcPct val="90000"/>
              </a:lnSpc>
              <a:defRPr/>
            </a:pPr>
            <a:r>
              <a:rPr lang="en-US" dirty="0">
                <a:ea typeface="+mn-ea"/>
                <a:cs typeface="+mn-cs"/>
              </a:rPr>
              <a:t>Important outcomes may not be measured and reported in ways conducive to evidence synthesis and interpretation.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dirty="0">
                <a:ea typeface="+mj-ea"/>
                <a:cs typeface="+mj-cs"/>
              </a:rPr>
              <a:t>Falls Analytic Framework</a:t>
            </a:r>
          </a:p>
        </p:txBody>
      </p:sp>
      <p:sp>
        <p:nvSpPr>
          <p:cNvPr id="6147" name="Rectangle 3"/>
          <p:cNvSpPr>
            <a:spLocks noGrp="1" noChangeArrowheads="1"/>
          </p:cNvSpPr>
          <p:nvPr>
            <p:ph type="body" idx="1"/>
          </p:nvPr>
        </p:nvSpPr>
        <p:spPr>
          <a:solidFill>
            <a:schemeClr val="tx1"/>
          </a:solidFill>
        </p:spPr>
        <p:txBody>
          <a:bodyPr/>
          <a:lstStyle/>
          <a:p>
            <a:pPr eaLnBrk="1" hangingPunct="1">
              <a:defRPr/>
            </a:pPr>
            <a:endParaRPr lang="en-US">
              <a:effectLst>
                <a:outerShdw blurRad="38100" dist="38100" dir="2700000" algn="tl">
                  <a:srgbClr val="DDDDDD"/>
                </a:outerShdw>
              </a:effectLst>
              <a:ea typeface="+mn-ea"/>
              <a:cs typeface="+mn-cs"/>
            </a:endParaRPr>
          </a:p>
        </p:txBody>
      </p:sp>
      <p:grpSp>
        <p:nvGrpSpPr>
          <p:cNvPr id="19460" name="Group 4"/>
          <p:cNvGrpSpPr>
            <a:grpSpLocks noChangeAspect="1"/>
          </p:cNvGrpSpPr>
          <p:nvPr/>
        </p:nvGrpSpPr>
        <p:grpSpPr bwMode="auto">
          <a:xfrm>
            <a:off x="533400" y="1981200"/>
            <a:ext cx="8259763" cy="3216275"/>
            <a:chOff x="1460" y="1460"/>
            <a:chExt cx="13007" cy="5065"/>
          </a:xfrm>
        </p:grpSpPr>
        <p:sp>
          <p:nvSpPr>
            <p:cNvPr id="19465" name="AutoShape 34"/>
            <p:cNvSpPr>
              <a:spLocks noChangeAspect="1" noChangeArrowheads="1" noTextEdit="1"/>
            </p:cNvSpPr>
            <p:nvPr/>
          </p:nvSpPr>
          <p:spPr bwMode="auto">
            <a:xfrm>
              <a:off x="1460" y="1460"/>
              <a:ext cx="13007" cy="5065"/>
            </a:xfrm>
            <a:prstGeom prst="rect">
              <a:avLst/>
            </a:prstGeom>
            <a:noFill/>
            <a:ln w="9525">
              <a:noFill/>
              <a:miter lim="800000"/>
              <a:headEnd/>
              <a:tailEnd/>
            </a:ln>
          </p:spPr>
          <p:txBody>
            <a:bodyPr>
              <a:prstTxWarp prst="textNoShape">
                <a:avLst/>
              </a:prstTxWarp>
            </a:bodyPr>
            <a:lstStyle/>
            <a:p>
              <a:endParaRPr lang="en-US"/>
            </a:p>
          </p:txBody>
        </p:sp>
        <p:sp>
          <p:nvSpPr>
            <p:cNvPr id="19466" name="Rectangle 33"/>
            <p:cNvSpPr>
              <a:spLocks noChangeArrowheads="1"/>
            </p:cNvSpPr>
            <p:nvPr/>
          </p:nvSpPr>
          <p:spPr bwMode="auto">
            <a:xfrm>
              <a:off x="1460" y="2910"/>
              <a:ext cx="2728" cy="1478"/>
            </a:xfrm>
            <a:prstGeom prst="rect">
              <a:avLst/>
            </a:prstGeom>
            <a:noFill/>
            <a:ln w="25400">
              <a:solidFill>
                <a:srgbClr val="000000"/>
              </a:solidFill>
              <a:miter lim="800000"/>
              <a:headEnd/>
              <a:tailEnd/>
            </a:ln>
          </p:spPr>
          <p:txBody>
            <a:bodyPr lIns="86868" tIns="43434" rIns="86868" bIns="43434" anchor="ctr">
              <a:prstTxWarp prst="textNoShape">
                <a:avLst/>
              </a:prstTxWarp>
            </a:bodyPr>
            <a:lstStyle/>
            <a:p>
              <a:endParaRPr lang="en-US"/>
            </a:p>
          </p:txBody>
        </p:sp>
        <p:sp>
          <p:nvSpPr>
            <p:cNvPr id="19467" name="Line 32"/>
            <p:cNvSpPr>
              <a:spLocks noChangeShapeType="1"/>
            </p:cNvSpPr>
            <p:nvPr/>
          </p:nvSpPr>
          <p:spPr bwMode="auto">
            <a:xfrm>
              <a:off x="3847" y="3934"/>
              <a:ext cx="797" cy="15"/>
            </a:xfrm>
            <a:prstGeom prst="line">
              <a:avLst/>
            </a:prstGeom>
            <a:noFill/>
            <a:ln w="25400">
              <a:solidFill>
                <a:srgbClr val="000000"/>
              </a:solidFill>
              <a:round/>
              <a:headEnd/>
              <a:tailEnd type="triangle" w="med" len="med"/>
            </a:ln>
          </p:spPr>
          <p:txBody>
            <a:bodyPr>
              <a:prstTxWarp prst="textNoShape">
                <a:avLst/>
              </a:prstTxWarp>
            </a:bodyPr>
            <a:lstStyle/>
            <a:p>
              <a:endParaRPr lang="en-US"/>
            </a:p>
          </p:txBody>
        </p:sp>
        <p:sp>
          <p:nvSpPr>
            <p:cNvPr id="19468" name="Freeform 31"/>
            <p:cNvSpPr>
              <a:spLocks/>
            </p:cNvSpPr>
            <p:nvPr/>
          </p:nvSpPr>
          <p:spPr bwMode="auto">
            <a:xfrm rot="-1217802">
              <a:off x="9035" y="3650"/>
              <a:ext cx="568" cy="1360"/>
            </a:xfrm>
            <a:custGeom>
              <a:avLst/>
              <a:gdLst>
                <a:gd name="T0" fmla="*/ 48 w 360"/>
                <a:gd name="T1" fmla="*/ 0 h 1104"/>
                <a:gd name="T2" fmla="*/ 48 w 360"/>
                <a:gd name="T3" fmla="*/ 480 h 1104"/>
                <a:gd name="T4" fmla="*/ 336 w 360"/>
                <a:gd name="T5" fmla="*/ 720 h 1104"/>
                <a:gd name="T6" fmla="*/ 192 w 360"/>
                <a:gd name="T7" fmla="*/ 1104 h 1104"/>
                <a:gd name="T8" fmla="*/ 0 60000 65536"/>
                <a:gd name="T9" fmla="*/ 0 60000 65536"/>
                <a:gd name="T10" fmla="*/ 0 60000 65536"/>
                <a:gd name="T11" fmla="*/ 0 60000 65536"/>
                <a:gd name="T12" fmla="*/ 0 w 360"/>
                <a:gd name="T13" fmla="*/ 0 h 1104"/>
                <a:gd name="T14" fmla="*/ 360 w 360"/>
                <a:gd name="T15" fmla="*/ 1104 h 1104"/>
              </a:gdLst>
              <a:ahLst/>
              <a:cxnLst>
                <a:cxn ang="T8">
                  <a:pos x="T0" y="T1"/>
                </a:cxn>
                <a:cxn ang="T9">
                  <a:pos x="T2" y="T3"/>
                </a:cxn>
                <a:cxn ang="T10">
                  <a:pos x="T4" y="T5"/>
                </a:cxn>
                <a:cxn ang="T11">
                  <a:pos x="T6" y="T7"/>
                </a:cxn>
              </a:cxnLst>
              <a:rect l="T12" t="T13" r="T14" b="T15"/>
              <a:pathLst>
                <a:path w="360" h="1104">
                  <a:moveTo>
                    <a:pt x="48" y="0"/>
                  </a:moveTo>
                  <a:cubicBezTo>
                    <a:pt x="24" y="180"/>
                    <a:pt x="0" y="360"/>
                    <a:pt x="48" y="480"/>
                  </a:cubicBezTo>
                  <a:cubicBezTo>
                    <a:pt x="96" y="600"/>
                    <a:pt x="312" y="616"/>
                    <a:pt x="336" y="720"/>
                  </a:cubicBezTo>
                  <a:cubicBezTo>
                    <a:pt x="360" y="824"/>
                    <a:pt x="276" y="964"/>
                    <a:pt x="192" y="1104"/>
                  </a:cubicBezTo>
                </a:path>
              </a:pathLst>
            </a:custGeom>
            <a:noFill/>
            <a:ln w="25400">
              <a:solidFill>
                <a:srgbClr val="000000"/>
              </a:solidFill>
              <a:round/>
              <a:headEnd/>
              <a:tailEnd type="triangle" w="med" len="med"/>
            </a:ln>
          </p:spPr>
          <p:txBody>
            <a:bodyPr>
              <a:prstTxWarp prst="textNoShape">
                <a:avLst/>
              </a:prstTxWarp>
            </a:bodyPr>
            <a:lstStyle/>
            <a:p>
              <a:endParaRPr lang="en-US"/>
            </a:p>
          </p:txBody>
        </p:sp>
        <p:sp>
          <p:nvSpPr>
            <p:cNvPr id="19469" name="Rectangle 30"/>
            <p:cNvSpPr>
              <a:spLocks noChangeArrowheads="1"/>
            </p:cNvSpPr>
            <p:nvPr/>
          </p:nvSpPr>
          <p:spPr bwMode="auto">
            <a:xfrm>
              <a:off x="4615" y="2000"/>
              <a:ext cx="2842" cy="3638"/>
            </a:xfrm>
            <a:prstGeom prst="rect">
              <a:avLst/>
            </a:prstGeom>
            <a:noFill/>
            <a:ln w="28575">
              <a:solidFill>
                <a:srgbClr val="000000"/>
              </a:solidFill>
              <a:miter lim="800000"/>
              <a:headEnd/>
              <a:tailEnd/>
            </a:ln>
          </p:spPr>
          <p:txBody>
            <a:bodyPr anchor="ctr">
              <a:prstTxWarp prst="textNoShape">
                <a:avLst/>
              </a:prstTxWarp>
            </a:bodyPr>
            <a:lstStyle/>
            <a:p>
              <a:endParaRPr lang="en-US"/>
            </a:p>
          </p:txBody>
        </p:sp>
        <p:sp>
          <p:nvSpPr>
            <p:cNvPr id="19470" name="AutoShape 29"/>
            <p:cNvSpPr>
              <a:spLocks noChangeArrowheads="1"/>
            </p:cNvSpPr>
            <p:nvPr/>
          </p:nvSpPr>
          <p:spPr bwMode="auto">
            <a:xfrm>
              <a:off x="4772" y="3137"/>
              <a:ext cx="2476" cy="523"/>
            </a:xfrm>
            <a:prstGeom prst="roundRect">
              <a:avLst>
                <a:gd name="adj" fmla="val 16667"/>
              </a:avLst>
            </a:prstGeom>
            <a:noFill/>
            <a:ln w="12700">
              <a:solidFill>
                <a:srgbClr val="000000"/>
              </a:solidFill>
              <a:round/>
              <a:headEnd/>
              <a:tailEnd/>
            </a:ln>
          </p:spPr>
          <p:txBody>
            <a:bodyPr lIns="0" tIns="0" rIns="0" bIns="0">
              <a:prstTxWarp prst="textNoShape">
                <a:avLst/>
              </a:prstTxWarp>
            </a:bodyPr>
            <a:lstStyle/>
            <a:p>
              <a:pPr algn="ctr" eaLnBrk="1" hangingPunct="1"/>
              <a:r>
                <a:rPr lang="en-US" sz="900" b="1">
                  <a:solidFill>
                    <a:srgbClr val="000000"/>
                  </a:solidFill>
                  <a:ea typeface="Times New Roman" charset="0"/>
                </a:rPr>
                <a:t>Single clinical treatment</a:t>
              </a:r>
              <a:endParaRPr lang="en-US" sz="900">
                <a:ea typeface="Times New Roman" charset="0"/>
              </a:endParaRPr>
            </a:p>
            <a:p>
              <a:pPr algn="ctr"/>
              <a:r>
                <a:rPr lang="en-US" sz="900" b="1">
                  <a:solidFill>
                    <a:srgbClr val="000000"/>
                  </a:solidFill>
                  <a:ea typeface="Times New Roman" charset="0"/>
                </a:rPr>
                <a:t>(with or without screening)</a:t>
              </a:r>
              <a:endParaRPr lang="en-US"/>
            </a:p>
          </p:txBody>
        </p:sp>
        <p:sp>
          <p:nvSpPr>
            <p:cNvPr id="19471" name="AutoShape 28"/>
            <p:cNvSpPr>
              <a:spLocks noChangeArrowheads="1"/>
            </p:cNvSpPr>
            <p:nvPr/>
          </p:nvSpPr>
          <p:spPr bwMode="auto">
            <a:xfrm>
              <a:off x="4772" y="3706"/>
              <a:ext cx="2513" cy="523"/>
            </a:xfrm>
            <a:prstGeom prst="roundRect">
              <a:avLst>
                <a:gd name="adj" fmla="val 16667"/>
              </a:avLst>
            </a:prstGeom>
            <a:noFill/>
            <a:ln w="12700">
              <a:solidFill>
                <a:srgbClr val="000000"/>
              </a:solidFill>
              <a:round/>
              <a:headEnd/>
              <a:tailEnd/>
            </a:ln>
          </p:spPr>
          <p:txBody>
            <a:bodyPr lIns="0" tIns="0" rIns="0" bIns="0">
              <a:prstTxWarp prst="textNoShape">
                <a:avLst/>
              </a:prstTxWarp>
            </a:bodyPr>
            <a:lstStyle/>
            <a:p>
              <a:pPr algn="ctr" eaLnBrk="1" hangingPunct="1"/>
              <a:r>
                <a:rPr lang="en-US" sz="900" b="1">
                  <a:solidFill>
                    <a:srgbClr val="000000"/>
                  </a:solidFill>
                  <a:ea typeface="Times New Roman" charset="0"/>
                </a:rPr>
                <a:t>Clinical Education/</a:t>
              </a:r>
              <a:endParaRPr lang="en-US" sz="900">
                <a:ea typeface="Times New Roman" charset="0"/>
              </a:endParaRPr>
            </a:p>
            <a:p>
              <a:pPr algn="ctr"/>
              <a:r>
                <a:rPr lang="en-US" sz="900" b="1">
                  <a:solidFill>
                    <a:srgbClr val="000000"/>
                  </a:solidFill>
                  <a:ea typeface="Times New Roman" charset="0"/>
                </a:rPr>
                <a:t>Behavioral Counseling</a:t>
              </a:r>
              <a:endParaRPr lang="en-US"/>
            </a:p>
          </p:txBody>
        </p:sp>
        <p:sp>
          <p:nvSpPr>
            <p:cNvPr id="19472" name="AutoShape 27"/>
            <p:cNvSpPr>
              <a:spLocks noChangeArrowheads="1"/>
            </p:cNvSpPr>
            <p:nvPr/>
          </p:nvSpPr>
          <p:spPr bwMode="auto">
            <a:xfrm>
              <a:off x="4795" y="4275"/>
              <a:ext cx="2468" cy="523"/>
            </a:xfrm>
            <a:prstGeom prst="roundRect">
              <a:avLst>
                <a:gd name="adj" fmla="val 16667"/>
              </a:avLst>
            </a:prstGeom>
            <a:noFill/>
            <a:ln w="12700">
              <a:solidFill>
                <a:srgbClr val="000000"/>
              </a:solidFill>
              <a:round/>
              <a:headEnd/>
              <a:tailEnd/>
            </a:ln>
          </p:spPr>
          <p:txBody>
            <a:bodyPr lIns="0" tIns="0" rIns="0" bIns="0">
              <a:prstTxWarp prst="textNoShape">
                <a:avLst/>
              </a:prstTxWarp>
            </a:bodyPr>
            <a:lstStyle/>
            <a:p>
              <a:pPr algn="ctr" eaLnBrk="1" hangingPunct="1"/>
              <a:r>
                <a:rPr lang="en-US" sz="900" b="1">
                  <a:solidFill>
                    <a:srgbClr val="000000"/>
                  </a:solidFill>
                  <a:ea typeface="Times New Roman" charset="0"/>
                </a:rPr>
                <a:t>Home Hazard </a:t>
              </a:r>
              <a:endParaRPr lang="en-US" sz="900">
                <a:ea typeface="Times New Roman" charset="0"/>
              </a:endParaRPr>
            </a:p>
            <a:p>
              <a:pPr algn="ctr"/>
              <a:r>
                <a:rPr lang="en-US" sz="900" b="1">
                  <a:solidFill>
                    <a:srgbClr val="000000"/>
                  </a:solidFill>
                  <a:ea typeface="Times New Roman" charset="0"/>
                </a:rPr>
                <a:t>Modification</a:t>
              </a:r>
              <a:endParaRPr lang="en-US" sz="900"/>
            </a:p>
            <a:p>
              <a:endParaRPr lang="en-US"/>
            </a:p>
          </p:txBody>
        </p:sp>
        <p:sp>
          <p:nvSpPr>
            <p:cNvPr id="19473" name="AutoShape 26"/>
            <p:cNvSpPr>
              <a:spLocks noChangeArrowheads="1"/>
            </p:cNvSpPr>
            <p:nvPr/>
          </p:nvSpPr>
          <p:spPr bwMode="auto">
            <a:xfrm>
              <a:off x="4770" y="4899"/>
              <a:ext cx="2517" cy="523"/>
            </a:xfrm>
            <a:prstGeom prst="roundRect">
              <a:avLst>
                <a:gd name="adj" fmla="val 16667"/>
              </a:avLst>
            </a:prstGeom>
            <a:noFill/>
            <a:ln w="12700">
              <a:solidFill>
                <a:srgbClr val="000000"/>
              </a:solidFill>
              <a:round/>
              <a:headEnd/>
              <a:tailEnd/>
            </a:ln>
          </p:spPr>
          <p:txBody>
            <a:bodyPr lIns="0" tIns="0" rIns="0" bIns="0">
              <a:prstTxWarp prst="textNoShape">
                <a:avLst/>
              </a:prstTxWarp>
            </a:bodyPr>
            <a:lstStyle/>
            <a:p>
              <a:pPr algn="ctr" eaLnBrk="1" hangingPunct="1"/>
              <a:r>
                <a:rPr lang="en-US" sz="900" b="1">
                  <a:solidFill>
                    <a:srgbClr val="000000"/>
                  </a:solidFill>
                  <a:ea typeface="Times New Roman" charset="0"/>
                </a:rPr>
                <a:t>Exercise/</a:t>
              </a:r>
              <a:endParaRPr lang="en-US" sz="900">
                <a:ea typeface="Times New Roman" charset="0"/>
              </a:endParaRPr>
            </a:p>
            <a:p>
              <a:pPr algn="ctr"/>
              <a:r>
                <a:rPr lang="en-US" sz="900" b="1">
                  <a:solidFill>
                    <a:srgbClr val="000000"/>
                  </a:solidFill>
                  <a:ea typeface="Times New Roman" charset="0"/>
                </a:rPr>
                <a:t>Physical Therapy</a:t>
              </a:r>
              <a:endParaRPr lang="en-US" sz="900"/>
            </a:p>
            <a:p>
              <a:endParaRPr lang="en-US"/>
            </a:p>
          </p:txBody>
        </p:sp>
        <p:sp>
          <p:nvSpPr>
            <p:cNvPr id="19474" name="AutoShape 25"/>
            <p:cNvSpPr>
              <a:spLocks noChangeArrowheads="1"/>
            </p:cNvSpPr>
            <p:nvPr/>
          </p:nvSpPr>
          <p:spPr bwMode="auto">
            <a:xfrm>
              <a:off x="4772" y="2570"/>
              <a:ext cx="2489" cy="525"/>
            </a:xfrm>
            <a:prstGeom prst="roundRect">
              <a:avLst>
                <a:gd name="adj" fmla="val 16667"/>
              </a:avLst>
            </a:prstGeom>
            <a:noFill/>
            <a:ln w="12700">
              <a:solidFill>
                <a:srgbClr val="000000"/>
              </a:solidFill>
              <a:round/>
              <a:headEnd/>
              <a:tailEnd/>
            </a:ln>
          </p:spPr>
          <p:txBody>
            <a:bodyPr lIns="0" tIns="0" rIns="0" bIns="0">
              <a:prstTxWarp prst="textNoShape">
                <a:avLst/>
              </a:prstTxWarp>
            </a:bodyPr>
            <a:lstStyle/>
            <a:p>
              <a:pPr algn="ctr" eaLnBrk="1" hangingPunct="1"/>
              <a:r>
                <a:rPr lang="en-US" sz="900" b="1">
                  <a:solidFill>
                    <a:srgbClr val="000000"/>
                  </a:solidFill>
                  <a:ea typeface="Times New Roman" charset="0"/>
                </a:rPr>
                <a:t>Multifactorial Assessment and Management</a:t>
              </a:r>
              <a:endParaRPr lang="en-US">
                <a:ea typeface="Times New Roman" charset="0"/>
              </a:endParaRPr>
            </a:p>
          </p:txBody>
        </p:sp>
        <p:sp>
          <p:nvSpPr>
            <p:cNvPr id="19475" name="Text Box 24"/>
            <p:cNvSpPr txBox="1">
              <a:spLocks noChangeArrowheads="1"/>
            </p:cNvSpPr>
            <p:nvPr/>
          </p:nvSpPr>
          <p:spPr bwMode="auto">
            <a:xfrm>
              <a:off x="9645" y="3304"/>
              <a:ext cx="1820" cy="826"/>
            </a:xfrm>
            <a:prstGeom prst="rect">
              <a:avLst/>
            </a:prstGeom>
            <a:noFill/>
            <a:ln w="25400">
              <a:solidFill>
                <a:srgbClr val="000000"/>
              </a:solidFill>
              <a:miter lim="800000"/>
              <a:headEnd/>
              <a:tailEnd/>
            </a:ln>
          </p:spPr>
          <p:txBody>
            <a:bodyPr lIns="0" tIns="0" rIns="0" bIns="0">
              <a:prstTxWarp prst="textNoShape">
                <a:avLst/>
              </a:prstTxWarp>
            </a:bodyPr>
            <a:lstStyle/>
            <a:p>
              <a:pPr algn="ctr" eaLnBrk="1" hangingPunct="1"/>
              <a:r>
                <a:rPr lang="en-US" sz="900" b="1">
                  <a:solidFill>
                    <a:srgbClr val="000000"/>
                  </a:solidFill>
                  <a:ea typeface="Times New Roman" charset="0"/>
                </a:rPr>
                <a:t>Falls</a:t>
              </a:r>
              <a:endParaRPr lang="en-US">
                <a:ea typeface="Times New Roman" charset="0"/>
              </a:endParaRPr>
            </a:p>
          </p:txBody>
        </p:sp>
        <p:sp>
          <p:nvSpPr>
            <p:cNvPr id="19476" name="Oval 23"/>
            <p:cNvSpPr>
              <a:spLocks noChangeArrowheads="1"/>
            </p:cNvSpPr>
            <p:nvPr/>
          </p:nvSpPr>
          <p:spPr bwMode="auto">
            <a:xfrm>
              <a:off x="8736" y="4896"/>
              <a:ext cx="2956" cy="819"/>
            </a:xfrm>
            <a:prstGeom prst="ellipse">
              <a:avLst/>
            </a:prstGeom>
            <a:noFill/>
            <a:ln w="25400">
              <a:solidFill>
                <a:srgbClr val="000000"/>
              </a:solidFill>
              <a:round/>
              <a:headEnd/>
              <a:tailEnd/>
            </a:ln>
          </p:spPr>
          <p:txBody>
            <a:bodyPr lIns="86868" tIns="43434" rIns="86868" bIns="43434">
              <a:prstTxWarp prst="textNoShape">
                <a:avLst/>
              </a:prstTxWarp>
            </a:bodyPr>
            <a:lstStyle/>
            <a:p>
              <a:pPr algn="ctr" eaLnBrk="1" hangingPunct="1"/>
              <a:r>
                <a:rPr lang="en-US" sz="900" b="1">
                  <a:solidFill>
                    <a:srgbClr val="000000"/>
                  </a:solidFill>
                  <a:ea typeface="Times New Roman" charset="0"/>
                </a:rPr>
                <a:t>Adverse effects of interventions</a:t>
              </a:r>
              <a:endParaRPr lang="en-US">
                <a:ea typeface="Times New Roman" charset="0"/>
              </a:endParaRPr>
            </a:p>
          </p:txBody>
        </p:sp>
        <p:sp>
          <p:nvSpPr>
            <p:cNvPr id="19477" name="Text Box 22"/>
            <p:cNvSpPr txBox="1">
              <a:spLocks noChangeArrowheads="1"/>
            </p:cNvSpPr>
            <p:nvPr/>
          </p:nvSpPr>
          <p:spPr bwMode="auto">
            <a:xfrm>
              <a:off x="12080" y="3080"/>
              <a:ext cx="2387" cy="1317"/>
            </a:xfrm>
            <a:prstGeom prst="rect">
              <a:avLst/>
            </a:prstGeom>
            <a:noFill/>
            <a:ln w="25400">
              <a:solidFill>
                <a:srgbClr val="000000"/>
              </a:solidFill>
              <a:miter lim="800000"/>
              <a:headEnd/>
              <a:tailEnd/>
            </a:ln>
          </p:spPr>
          <p:txBody>
            <a:bodyPr lIns="0" tIns="0" rIns="0" bIns="0">
              <a:prstTxWarp prst="textNoShape">
                <a:avLst/>
              </a:prstTxWarp>
            </a:bodyPr>
            <a:lstStyle/>
            <a:p>
              <a:pPr algn="ctr" eaLnBrk="1" hangingPunct="1"/>
              <a:r>
                <a:rPr lang="en-US" sz="900" b="1">
                  <a:solidFill>
                    <a:srgbClr val="000000"/>
                  </a:solidFill>
                  <a:ea typeface="Times New Roman" charset="0"/>
                </a:rPr>
                <a:t>Fall-related fractures and serious injuries;</a:t>
              </a:r>
              <a:endParaRPr lang="en-US" sz="900">
                <a:ea typeface="Times New Roman" charset="0"/>
              </a:endParaRPr>
            </a:p>
            <a:p>
              <a:pPr algn="ctr"/>
              <a:r>
                <a:rPr lang="en-US" sz="900" b="1">
                  <a:solidFill>
                    <a:srgbClr val="000000"/>
                  </a:solidFill>
                  <a:ea typeface="Times New Roman" charset="0"/>
                </a:rPr>
                <a:t>Quality of Life;</a:t>
              </a:r>
              <a:endParaRPr lang="en-US" sz="900"/>
            </a:p>
            <a:p>
              <a:pPr algn="ctr"/>
              <a:r>
                <a:rPr lang="en-US" sz="900" b="1">
                  <a:solidFill>
                    <a:srgbClr val="000000"/>
                  </a:solidFill>
                  <a:ea typeface="Times New Roman" charset="0"/>
                  <a:cs typeface="Times New Roman" charset="0"/>
                </a:rPr>
                <a:t>Mortality;</a:t>
              </a:r>
              <a:endParaRPr lang="en-US" sz="900"/>
            </a:p>
            <a:p>
              <a:pPr algn="ctr"/>
              <a:r>
                <a:rPr lang="en-US" sz="900" b="1">
                  <a:solidFill>
                    <a:srgbClr val="000000"/>
                  </a:solidFill>
                  <a:ea typeface="Times New Roman" charset="0"/>
                  <a:cs typeface="Times New Roman" charset="0"/>
                </a:rPr>
                <a:t>Disability</a:t>
              </a:r>
              <a:endParaRPr lang="en-US"/>
            </a:p>
          </p:txBody>
        </p:sp>
        <p:sp>
          <p:nvSpPr>
            <p:cNvPr id="19478" name="Line 21"/>
            <p:cNvSpPr>
              <a:spLocks noChangeShapeType="1"/>
            </p:cNvSpPr>
            <p:nvPr/>
          </p:nvSpPr>
          <p:spPr bwMode="auto">
            <a:xfrm flipV="1">
              <a:off x="7485" y="3759"/>
              <a:ext cx="2160" cy="1"/>
            </a:xfrm>
            <a:prstGeom prst="line">
              <a:avLst/>
            </a:prstGeom>
            <a:noFill/>
            <a:ln w="25400">
              <a:solidFill>
                <a:srgbClr val="000000"/>
              </a:solidFill>
              <a:round/>
              <a:headEnd/>
              <a:tailEnd type="triangle" w="med" len="med"/>
            </a:ln>
          </p:spPr>
          <p:txBody>
            <a:bodyPr>
              <a:prstTxWarp prst="textNoShape">
                <a:avLst/>
              </a:prstTxWarp>
            </a:bodyPr>
            <a:lstStyle/>
            <a:p>
              <a:endParaRPr lang="en-US"/>
            </a:p>
          </p:txBody>
        </p:sp>
        <p:sp>
          <p:nvSpPr>
            <p:cNvPr id="19479" name="Freeform 20"/>
            <p:cNvSpPr>
              <a:spLocks/>
            </p:cNvSpPr>
            <p:nvPr/>
          </p:nvSpPr>
          <p:spPr bwMode="auto">
            <a:xfrm rot="1423735">
              <a:off x="8339" y="3785"/>
              <a:ext cx="569" cy="1981"/>
            </a:xfrm>
            <a:custGeom>
              <a:avLst/>
              <a:gdLst>
                <a:gd name="T0" fmla="*/ 48 w 360"/>
                <a:gd name="T1" fmla="*/ 0 h 1104"/>
                <a:gd name="T2" fmla="*/ 48 w 360"/>
                <a:gd name="T3" fmla="*/ 480 h 1104"/>
                <a:gd name="T4" fmla="*/ 336 w 360"/>
                <a:gd name="T5" fmla="*/ 720 h 1104"/>
                <a:gd name="T6" fmla="*/ 192 w 360"/>
                <a:gd name="T7" fmla="*/ 1104 h 1104"/>
                <a:gd name="T8" fmla="*/ 0 60000 65536"/>
                <a:gd name="T9" fmla="*/ 0 60000 65536"/>
                <a:gd name="T10" fmla="*/ 0 60000 65536"/>
                <a:gd name="T11" fmla="*/ 0 60000 65536"/>
                <a:gd name="T12" fmla="*/ 0 w 360"/>
                <a:gd name="T13" fmla="*/ 0 h 1104"/>
                <a:gd name="T14" fmla="*/ 360 w 360"/>
                <a:gd name="T15" fmla="*/ 1104 h 1104"/>
              </a:gdLst>
              <a:ahLst/>
              <a:cxnLst>
                <a:cxn ang="T8">
                  <a:pos x="T0" y="T1"/>
                </a:cxn>
                <a:cxn ang="T9">
                  <a:pos x="T2" y="T3"/>
                </a:cxn>
                <a:cxn ang="T10">
                  <a:pos x="T4" y="T5"/>
                </a:cxn>
                <a:cxn ang="T11">
                  <a:pos x="T6" y="T7"/>
                </a:cxn>
              </a:cxnLst>
              <a:rect l="T12" t="T13" r="T14" b="T15"/>
              <a:pathLst>
                <a:path w="360" h="1104">
                  <a:moveTo>
                    <a:pt x="48" y="0"/>
                  </a:moveTo>
                  <a:cubicBezTo>
                    <a:pt x="24" y="180"/>
                    <a:pt x="0" y="360"/>
                    <a:pt x="48" y="480"/>
                  </a:cubicBezTo>
                  <a:cubicBezTo>
                    <a:pt x="96" y="600"/>
                    <a:pt x="312" y="616"/>
                    <a:pt x="336" y="720"/>
                  </a:cubicBezTo>
                  <a:cubicBezTo>
                    <a:pt x="360" y="824"/>
                    <a:pt x="276" y="964"/>
                    <a:pt x="192" y="1104"/>
                  </a:cubicBezTo>
                </a:path>
              </a:pathLst>
            </a:custGeom>
            <a:noFill/>
            <a:ln w="25400">
              <a:solidFill>
                <a:srgbClr val="000000"/>
              </a:solidFill>
              <a:round/>
              <a:headEnd/>
              <a:tailEnd type="triangle" w="med" len="med"/>
            </a:ln>
          </p:spPr>
          <p:txBody>
            <a:bodyPr>
              <a:prstTxWarp prst="textNoShape">
                <a:avLst/>
              </a:prstTxWarp>
            </a:bodyPr>
            <a:lstStyle/>
            <a:p>
              <a:endParaRPr lang="en-US"/>
            </a:p>
          </p:txBody>
        </p:sp>
        <p:sp>
          <p:nvSpPr>
            <p:cNvPr id="19480" name="Line 19"/>
            <p:cNvSpPr>
              <a:spLocks noChangeShapeType="1"/>
            </p:cNvSpPr>
            <p:nvPr/>
          </p:nvSpPr>
          <p:spPr bwMode="auto">
            <a:xfrm>
              <a:off x="11465" y="3759"/>
              <a:ext cx="568" cy="1"/>
            </a:xfrm>
            <a:prstGeom prst="line">
              <a:avLst/>
            </a:prstGeom>
            <a:noFill/>
            <a:ln w="25400">
              <a:solidFill>
                <a:srgbClr val="000000"/>
              </a:solidFill>
              <a:prstDash val="dash"/>
              <a:round/>
              <a:headEnd/>
              <a:tailEnd/>
            </a:ln>
          </p:spPr>
          <p:txBody>
            <a:bodyPr>
              <a:prstTxWarp prst="textNoShape">
                <a:avLst/>
              </a:prstTxWarp>
            </a:bodyPr>
            <a:lstStyle/>
            <a:p>
              <a:endParaRPr lang="en-US"/>
            </a:p>
          </p:txBody>
        </p:sp>
        <p:sp>
          <p:nvSpPr>
            <p:cNvPr id="19481" name="Oval 18"/>
            <p:cNvSpPr>
              <a:spLocks noChangeArrowheads="1"/>
            </p:cNvSpPr>
            <p:nvPr/>
          </p:nvSpPr>
          <p:spPr bwMode="auto">
            <a:xfrm>
              <a:off x="8053" y="3526"/>
              <a:ext cx="446" cy="498"/>
            </a:xfrm>
            <a:prstGeom prst="ellipse">
              <a:avLst/>
            </a:prstGeom>
            <a:solidFill>
              <a:srgbClr val="FFFFFF"/>
            </a:solidFill>
            <a:ln w="25400">
              <a:solidFill>
                <a:srgbClr val="000000"/>
              </a:solidFill>
              <a:round/>
              <a:headEnd/>
              <a:tailEnd/>
            </a:ln>
          </p:spPr>
          <p:txBody>
            <a:bodyPr lIns="86868" tIns="43434" rIns="86868" bIns="43434">
              <a:prstTxWarp prst="textNoShape">
                <a:avLst/>
              </a:prstTxWarp>
            </a:bodyPr>
            <a:lstStyle/>
            <a:p>
              <a:endParaRPr lang="en-US"/>
            </a:p>
          </p:txBody>
        </p:sp>
        <p:sp>
          <p:nvSpPr>
            <p:cNvPr id="19482" name="Oval 17"/>
            <p:cNvSpPr>
              <a:spLocks noChangeArrowheads="1"/>
            </p:cNvSpPr>
            <p:nvPr/>
          </p:nvSpPr>
          <p:spPr bwMode="auto">
            <a:xfrm>
              <a:off x="8961" y="4095"/>
              <a:ext cx="447" cy="498"/>
            </a:xfrm>
            <a:prstGeom prst="ellipse">
              <a:avLst/>
            </a:prstGeom>
            <a:solidFill>
              <a:srgbClr val="FFFFFF"/>
            </a:solidFill>
            <a:ln w="25400">
              <a:solidFill>
                <a:srgbClr val="000000"/>
              </a:solidFill>
              <a:round/>
              <a:headEnd/>
              <a:tailEnd/>
            </a:ln>
          </p:spPr>
          <p:txBody>
            <a:bodyPr lIns="86868" tIns="43434" rIns="86868" bIns="43434">
              <a:prstTxWarp prst="textNoShape">
                <a:avLst/>
              </a:prstTxWarp>
            </a:bodyPr>
            <a:lstStyle/>
            <a:p>
              <a:pPr eaLnBrk="1" hangingPunct="1"/>
              <a:r>
                <a:rPr lang="en-US" sz="900" b="1">
                  <a:solidFill>
                    <a:srgbClr val="000000"/>
                  </a:solidFill>
                  <a:ea typeface="Times New Roman" charset="0"/>
                </a:rPr>
                <a:t>3</a:t>
              </a:r>
              <a:endParaRPr lang="en-US">
                <a:ea typeface="Times New Roman" charset="0"/>
              </a:endParaRPr>
            </a:p>
          </p:txBody>
        </p:sp>
        <p:sp>
          <p:nvSpPr>
            <p:cNvPr id="19483" name="Line 16"/>
            <p:cNvSpPr>
              <a:spLocks noChangeShapeType="1"/>
            </p:cNvSpPr>
            <p:nvPr/>
          </p:nvSpPr>
          <p:spPr bwMode="auto">
            <a:xfrm>
              <a:off x="6120" y="1694"/>
              <a:ext cx="6709" cy="16"/>
            </a:xfrm>
            <a:prstGeom prst="line">
              <a:avLst/>
            </a:prstGeom>
            <a:noFill/>
            <a:ln w="25400">
              <a:solidFill>
                <a:srgbClr val="000000"/>
              </a:solidFill>
              <a:round/>
              <a:headEnd/>
              <a:tailEnd/>
            </a:ln>
          </p:spPr>
          <p:txBody>
            <a:bodyPr>
              <a:prstTxWarp prst="textNoShape">
                <a:avLst/>
              </a:prstTxWarp>
            </a:bodyPr>
            <a:lstStyle/>
            <a:p>
              <a:endParaRPr lang="en-US"/>
            </a:p>
          </p:txBody>
        </p:sp>
        <p:sp>
          <p:nvSpPr>
            <p:cNvPr id="19484" name="Line 15"/>
            <p:cNvSpPr>
              <a:spLocks noChangeShapeType="1"/>
            </p:cNvSpPr>
            <p:nvPr/>
          </p:nvSpPr>
          <p:spPr bwMode="auto">
            <a:xfrm flipH="1">
              <a:off x="12800" y="1685"/>
              <a:ext cx="1" cy="1395"/>
            </a:xfrm>
            <a:prstGeom prst="line">
              <a:avLst/>
            </a:prstGeom>
            <a:noFill/>
            <a:ln w="25400">
              <a:solidFill>
                <a:srgbClr val="000000"/>
              </a:solidFill>
              <a:round/>
              <a:headEnd/>
              <a:tailEnd type="triangle" w="med" len="med"/>
            </a:ln>
          </p:spPr>
          <p:txBody>
            <a:bodyPr>
              <a:prstTxWarp prst="textNoShape">
                <a:avLst/>
              </a:prstTxWarp>
            </a:bodyPr>
            <a:lstStyle/>
            <a:p>
              <a:endParaRPr lang="en-US"/>
            </a:p>
          </p:txBody>
        </p:sp>
        <p:sp>
          <p:nvSpPr>
            <p:cNvPr id="19485" name="Line 14"/>
            <p:cNvSpPr>
              <a:spLocks noChangeShapeType="1"/>
            </p:cNvSpPr>
            <p:nvPr/>
          </p:nvSpPr>
          <p:spPr bwMode="auto">
            <a:xfrm>
              <a:off x="6120" y="1694"/>
              <a:ext cx="20" cy="306"/>
            </a:xfrm>
            <a:prstGeom prst="line">
              <a:avLst/>
            </a:prstGeom>
            <a:noFill/>
            <a:ln w="25400">
              <a:solidFill>
                <a:srgbClr val="000000"/>
              </a:solidFill>
              <a:round/>
              <a:headEnd/>
              <a:tailEnd/>
            </a:ln>
          </p:spPr>
          <p:txBody>
            <a:bodyPr>
              <a:prstTxWarp prst="textNoShape">
                <a:avLst/>
              </a:prstTxWarp>
            </a:bodyPr>
            <a:lstStyle/>
            <a:p>
              <a:endParaRPr lang="en-US"/>
            </a:p>
          </p:txBody>
        </p:sp>
        <p:sp>
          <p:nvSpPr>
            <p:cNvPr id="19486" name="Text Box 13"/>
            <p:cNvSpPr txBox="1">
              <a:spLocks noChangeArrowheads="1"/>
            </p:cNvSpPr>
            <p:nvPr/>
          </p:nvSpPr>
          <p:spPr bwMode="auto">
            <a:xfrm>
              <a:off x="4644" y="2000"/>
              <a:ext cx="2841" cy="637"/>
            </a:xfrm>
            <a:prstGeom prst="rect">
              <a:avLst/>
            </a:prstGeom>
            <a:noFill/>
            <a:ln w="9525">
              <a:noFill/>
              <a:miter lim="800000"/>
              <a:headEnd/>
              <a:tailEnd/>
            </a:ln>
          </p:spPr>
          <p:txBody>
            <a:bodyPr lIns="86868" tIns="43434" rIns="86868" bIns="43434">
              <a:prstTxWarp prst="textNoShape">
                <a:avLst/>
              </a:prstTxWarp>
            </a:bodyPr>
            <a:lstStyle/>
            <a:p>
              <a:pPr algn="ctr" eaLnBrk="1" hangingPunct="1"/>
              <a:r>
                <a:rPr lang="en-US" sz="900" b="1">
                  <a:solidFill>
                    <a:srgbClr val="000000"/>
                  </a:solidFill>
                  <a:ea typeface="Times New Roman" charset="0"/>
                </a:rPr>
                <a:t>Intervention*</a:t>
              </a:r>
              <a:endParaRPr lang="en-US" sz="900">
                <a:ea typeface="Times New Roman" charset="0"/>
              </a:endParaRPr>
            </a:p>
            <a:p>
              <a:pPr algn="ctr"/>
              <a:r>
                <a:rPr lang="en-US" sz="900" b="1" i="1">
                  <a:solidFill>
                    <a:srgbClr val="000000"/>
                  </a:solidFill>
                  <a:ea typeface="Times New Roman" charset="0"/>
                </a:rPr>
                <a:t>(alone or in combination</a:t>
              </a:r>
              <a:r>
                <a:rPr lang="en-US" sz="900" b="1">
                  <a:solidFill>
                    <a:srgbClr val="000000"/>
                  </a:solidFill>
                  <a:ea typeface="Times New Roman" charset="0"/>
                </a:rPr>
                <a:t>)</a:t>
              </a:r>
              <a:endParaRPr lang="en-US"/>
            </a:p>
          </p:txBody>
        </p:sp>
        <p:sp>
          <p:nvSpPr>
            <p:cNvPr id="19487" name="Rectangle 12"/>
            <p:cNvSpPr>
              <a:spLocks noChangeArrowheads="1"/>
            </p:cNvSpPr>
            <p:nvPr/>
          </p:nvSpPr>
          <p:spPr bwMode="auto">
            <a:xfrm>
              <a:off x="1980" y="3620"/>
              <a:ext cx="1705" cy="569"/>
            </a:xfrm>
            <a:prstGeom prst="rect">
              <a:avLst/>
            </a:prstGeom>
            <a:noFill/>
            <a:ln w="6350">
              <a:solidFill>
                <a:srgbClr val="000000"/>
              </a:solidFill>
              <a:miter lim="800000"/>
              <a:headEnd/>
              <a:tailEnd/>
            </a:ln>
          </p:spPr>
          <p:txBody>
            <a:bodyPr lIns="86868" tIns="43434" rIns="86868" bIns="43434" anchor="ctr">
              <a:prstTxWarp prst="textNoShape">
                <a:avLst/>
              </a:prstTxWarp>
            </a:bodyPr>
            <a:lstStyle/>
            <a:p>
              <a:pPr algn="ctr" eaLnBrk="1" hangingPunct="1"/>
              <a:r>
                <a:rPr lang="en-US" sz="900" b="1">
                  <a:solidFill>
                    <a:srgbClr val="000000"/>
                  </a:solidFill>
                  <a:ea typeface="Times New Roman" charset="0"/>
                </a:rPr>
                <a:t>High-risk </a:t>
              </a:r>
              <a:endParaRPr lang="en-US" sz="900">
                <a:ea typeface="Times New Roman" charset="0"/>
              </a:endParaRPr>
            </a:p>
            <a:p>
              <a:pPr algn="ctr"/>
              <a:r>
                <a:rPr lang="en-US" sz="900" b="1">
                  <a:solidFill>
                    <a:srgbClr val="000000"/>
                  </a:solidFill>
                  <a:ea typeface="Times New Roman" charset="0"/>
                </a:rPr>
                <a:t>subpopulation</a:t>
              </a:r>
              <a:endParaRPr lang="en-US"/>
            </a:p>
          </p:txBody>
        </p:sp>
        <p:sp>
          <p:nvSpPr>
            <p:cNvPr id="19488" name="Rectangle 11"/>
            <p:cNvSpPr>
              <a:spLocks noChangeArrowheads="1"/>
            </p:cNvSpPr>
            <p:nvPr/>
          </p:nvSpPr>
          <p:spPr bwMode="auto">
            <a:xfrm>
              <a:off x="1966" y="2990"/>
              <a:ext cx="1834" cy="591"/>
            </a:xfrm>
            <a:prstGeom prst="rect">
              <a:avLst/>
            </a:prstGeom>
            <a:noFill/>
            <a:ln w="9525">
              <a:noFill/>
              <a:miter lim="800000"/>
              <a:headEnd/>
              <a:tailEnd/>
            </a:ln>
          </p:spPr>
          <p:txBody>
            <a:bodyPr lIns="86868" tIns="43434" rIns="86868" bIns="43434">
              <a:prstTxWarp prst="textNoShape">
                <a:avLst/>
              </a:prstTxWarp>
            </a:bodyPr>
            <a:lstStyle/>
            <a:p>
              <a:pPr algn="ctr" eaLnBrk="1" hangingPunct="1"/>
              <a:r>
                <a:rPr lang="en-US" sz="900" b="1">
                  <a:solidFill>
                    <a:srgbClr val="000000"/>
                  </a:solidFill>
                  <a:ea typeface="Times New Roman" charset="0"/>
                </a:rPr>
                <a:t>Risk Evaluation of ages 65+ years</a:t>
              </a:r>
              <a:endParaRPr lang="en-US" sz="900">
                <a:ea typeface="Times New Roman" charset="0"/>
              </a:endParaRPr>
            </a:p>
            <a:p>
              <a:endParaRPr lang="en-US">
                <a:ea typeface="Times New Roman" charset="0"/>
              </a:endParaRPr>
            </a:p>
          </p:txBody>
        </p:sp>
        <p:sp>
          <p:nvSpPr>
            <p:cNvPr id="19489" name="Line 10"/>
            <p:cNvSpPr>
              <a:spLocks noChangeShapeType="1"/>
            </p:cNvSpPr>
            <p:nvPr/>
          </p:nvSpPr>
          <p:spPr bwMode="auto">
            <a:xfrm>
              <a:off x="4188" y="3365"/>
              <a:ext cx="456" cy="1"/>
            </a:xfrm>
            <a:prstGeom prst="line">
              <a:avLst/>
            </a:prstGeom>
            <a:noFill/>
            <a:ln w="25400">
              <a:solidFill>
                <a:srgbClr val="000000"/>
              </a:solidFill>
              <a:round/>
              <a:headEnd/>
              <a:tailEnd type="triangle" w="med" len="med"/>
            </a:ln>
          </p:spPr>
          <p:txBody>
            <a:bodyPr>
              <a:prstTxWarp prst="textNoShape">
                <a:avLst/>
              </a:prstTxWarp>
            </a:bodyPr>
            <a:lstStyle/>
            <a:p>
              <a:endParaRPr lang="en-US"/>
            </a:p>
          </p:txBody>
        </p:sp>
        <p:sp>
          <p:nvSpPr>
            <p:cNvPr id="19490" name="Oval 9"/>
            <p:cNvSpPr>
              <a:spLocks noChangeArrowheads="1"/>
            </p:cNvSpPr>
            <p:nvPr/>
          </p:nvSpPr>
          <p:spPr bwMode="auto">
            <a:xfrm>
              <a:off x="6680" y="5705"/>
              <a:ext cx="3420" cy="820"/>
            </a:xfrm>
            <a:prstGeom prst="ellipse">
              <a:avLst/>
            </a:prstGeom>
            <a:noFill/>
            <a:ln w="25400">
              <a:solidFill>
                <a:srgbClr val="000000"/>
              </a:solidFill>
              <a:round/>
              <a:headEnd/>
              <a:tailEnd/>
            </a:ln>
          </p:spPr>
          <p:txBody>
            <a:bodyPr lIns="86868" tIns="43434" rIns="86868" bIns="43434">
              <a:prstTxWarp prst="textNoShape">
                <a:avLst/>
              </a:prstTxWarp>
            </a:bodyPr>
            <a:lstStyle/>
            <a:p>
              <a:pPr algn="ctr" eaLnBrk="1" hangingPunct="1"/>
              <a:r>
                <a:rPr lang="en-US" sz="900" b="1">
                  <a:solidFill>
                    <a:srgbClr val="000000"/>
                  </a:solidFill>
                  <a:ea typeface="Times New Roman" charset="0"/>
                </a:rPr>
                <a:t>Other positive outcomes of interventions</a:t>
              </a:r>
              <a:endParaRPr lang="en-US">
                <a:ea typeface="Times New Roman" charset="0"/>
              </a:endParaRPr>
            </a:p>
          </p:txBody>
        </p:sp>
        <p:sp>
          <p:nvSpPr>
            <p:cNvPr id="19491" name="Oval 8"/>
            <p:cNvSpPr>
              <a:spLocks noChangeArrowheads="1"/>
            </p:cNvSpPr>
            <p:nvPr/>
          </p:nvSpPr>
          <p:spPr bwMode="auto">
            <a:xfrm>
              <a:off x="8175" y="4328"/>
              <a:ext cx="447" cy="463"/>
            </a:xfrm>
            <a:prstGeom prst="ellipse">
              <a:avLst/>
            </a:prstGeom>
            <a:solidFill>
              <a:srgbClr val="FFFFFF"/>
            </a:solidFill>
            <a:ln w="25400">
              <a:solidFill>
                <a:srgbClr val="000000"/>
              </a:solidFill>
              <a:round/>
              <a:headEnd/>
              <a:tailEnd/>
            </a:ln>
          </p:spPr>
          <p:txBody>
            <a:bodyPr lIns="86868" tIns="43434" rIns="86868" bIns="43434">
              <a:prstTxWarp prst="textNoShape">
                <a:avLst/>
              </a:prstTxWarp>
            </a:bodyPr>
            <a:lstStyle/>
            <a:p>
              <a:endParaRPr lang="en-US"/>
            </a:p>
          </p:txBody>
        </p:sp>
        <p:sp>
          <p:nvSpPr>
            <p:cNvPr id="19492" name="Text Box 7"/>
            <p:cNvSpPr txBox="1">
              <a:spLocks noChangeArrowheads="1"/>
            </p:cNvSpPr>
            <p:nvPr/>
          </p:nvSpPr>
          <p:spPr bwMode="auto">
            <a:xfrm>
              <a:off x="8148" y="4340"/>
              <a:ext cx="692" cy="365"/>
            </a:xfrm>
            <a:prstGeom prst="rect">
              <a:avLst/>
            </a:prstGeom>
            <a:noFill/>
            <a:ln w="9525">
              <a:noFill/>
              <a:miter lim="800000"/>
              <a:headEnd/>
              <a:tailEnd/>
            </a:ln>
          </p:spPr>
          <p:txBody>
            <a:bodyPr lIns="86868" tIns="43434" rIns="86868" bIns="43434">
              <a:prstTxWarp prst="textNoShape">
                <a:avLst/>
              </a:prstTxWarp>
            </a:bodyPr>
            <a:lstStyle/>
            <a:p>
              <a:pPr eaLnBrk="1" hangingPunct="1"/>
              <a:r>
                <a:rPr lang="en-US" sz="900" b="1">
                  <a:solidFill>
                    <a:srgbClr val="000000"/>
                  </a:solidFill>
                  <a:ea typeface="Times New Roman" charset="0"/>
                </a:rPr>
                <a:t>2b</a:t>
              </a:r>
              <a:endParaRPr lang="en-US">
                <a:ea typeface="Times New Roman" charset="0"/>
              </a:endParaRPr>
            </a:p>
          </p:txBody>
        </p:sp>
        <p:sp>
          <p:nvSpPr>
            <p:cNvPr id="19493" name="Text Box 6"/>
            <p:cNvSpPr txBox="1">
              <a:spLocks noChangeArrowheads="1"/>
            </p:cNvSpPr>
            <p:nvPr/>
          </p:nvSpPr>
          <p:spPr bwMode="auto">
            <a:xfrm>
              <a:off x="7985" y="3620"/>
              <a:ext cx="720" cy="540"/>
            </a:xfrm>
            <a:prstGeom prst="rect">
              <a:avLst/>
            </a:prstGeom>
            <a:noFill/>
            <a:ln w="9525">
              <a:noFill/>
              <a:miter lim="800000"/>
              <a:headEnd/>
              <a:tailEnd/>
            </a:ln>
          </p:spPr>
          <p:txBody>
            <a:bodyPr lIns="75392" tIns="37696" rIns="75392" bIns="37696">
              <a:prstTxWarp prst="textNoShape">
                <a:avLst/>
              </a:prstTxWarp>
            </a:bodyPr>
            <a:lstStyle/>
            <a:p>
              <a:pPr eaLnBrk="1" hangingPunct="1"/>
              <a:r>
                <a:rPr lang="en-US" sz="900" b="1">
                  <a:ea typeface="Times New Roman" charset="0"/>
                </a:rPr>
                <a:t>2,2a</a:t>
              </a:r>
              <a:endParaRPr lang="en-US">
                <a:ea typeface="Times New Roman" charset="0"/>
              </a:endParaRPr>
            </a:p>
          </p:txBody>
        </p:sp>
        <p:sp>
          <p:nvSpPr>
            <p:cNvPr id="19494" name="Oval 5"/>
            <p:cNvSpPr>
              <a:spLocks noChangeArrowheads="1"/>
            </p:cNvSpPr>
            <p:nvPr/>
          </p:nvSpPr>
          <p:spPr bwMode="auto">
            <a:xfrm>
              <a:off x="3980" y="3620"/>
              <a:ext cx="447" cy="498"/>
            </a:xfrm>
            <a:prstGeom prst="ellipse">
              <a:avLst/>
            </a:prstGeom>
            <a:solidFill>
              <a:srgbClr val="FFFFFF"/>
            </a:solidFill>
            <a:ln w="25400">
              <a:solidFill>
                <a:srgbClr val="000000"/>
              </a:solidFill>
              <a:round/>
              <a:headEnd/>
              <a:tailEnd/>
            </a:ln>
          </p:spPr>
          <p:txBody>
            <a:bodyPr lIns="86868" tIns="43434" rIns="86868" bIns="43434">
              <a:prstTxWarp prst="textNoShape">
                <a:avLst/>
              </a:prstTxWarp>
            </a:bodyPr>
            <a:lstStyle/>
            <a:p>
              <a:pPr eaLnBrk="1" hangingPunct="1"/>
              <a:r>
                <a:rPr lang="en-US" sz="900" b="1">
                  <a:solidFill>
                    <a:srgbClr val="000000"/>
                  </a:solidFill>
                  <a:ea typeface="Times New Roman" charset="0"/>
                </a:rPr>
                <a:t>4</a:t>
              </a:r>
              <a:endParaRPr lang="en-US">
                <a:ea typeface="Times New Roman" charset="0"/>
              </a:endParaRPr>
            </a:p>
          </p:txBody>
        </p:sp>
      </p:grpSp>
      <p:sp>
        <p:nvSpPr>
          <p:cNvPr id="19461" name="Oval 35"/>
          <p:cNvSpPr>
            <a:spLocks noChangeArrowheads="1"/>
          </p:cNvSpPr>
          <p:nvPr/>
        </p:nvSpPr>
        <p:spPr bwMode="auto">
          <a:xfrm>
            <a:off x="4843463" y="1706563"/>
            <a:ext cx="282575" cy="315912"/>
          </a:xfrm>
          <a:prstGeom prst="ellipse">
            <a:avLst/>
          </a:prstGeom>
          <a:solidFill>
            <a:srgbClr val="FFFFFF"/>
          </a:solidFill>
          <a:ln w="25400">
            <a:solidFill>
              <a:srgbClr val="000000"/>
            </a:solidFill>
            <a:round/>
            <a:headEnd/>
            <a:tailEnd/>
          </a:ln>
        </p:spPr>
        <p:txBody>
          <a:bodyPr lIns="86868" tIns="43434" rIns="86868" bIns="43434">
            <a:prstTxWarp prst="textNoShape">
              <a:avLst/>
            </a:prstTxWarp>
          </a:bodyPr>
          <a:lstStyle/>
          <a:p>
            <a:endParaRPr lang="en-US"/>
          </a:p>
        </p:txBody>
      </p:sp>
      <p:sp>
        <p:nvSpPr>
          <p:cNvPr id="19462" name="Text Box 36"/>
          <p:cNvSpPr txBox="1">
            <a:spLocks noChangeArrowheads="1"/>
          </p:cNvSpPr>
          <p:nvPr/>
        </p:nvSpPr>
        <p:spPr bwMode="auto">
          <a:xfrm>
            <a:off x="4800600" y="1752600"/>
            <a:ext cx="457200" cy="342900"/>
          </a:xfrm>
          <a:prstGeom prst="rect">
            <a:avLst/>
          </a:prstGeom>
          <a:noFill/>
          <a:ln w="9525">
            <a:noFill/>
            <a:miter lim="800000"/>
            <a:headEnd/>
            <a:tailEnd/>
          </a:ln>
        </p:spPr>
        <p:txBody>
          <a:bodyPr lIns="75392" tIns="37696" rIns="75392" bIns="37696">
            <a:prstTxWarp prst="textNoShape">
              <a:avLst/>
            </a:prstTxWarp>
          </a:bodyPr>
          <a:lstStyle/>
          <a:p>
            <a:pPr eaLnBrk="1" hangingPunct="1"/>
            <a:endParaRPr lang="en-US" sz="900" b="1">
              <a:ea typeface="Times New Roman" charset="0"/>
            </a:endParaRPr>
          </a:p>
          <a:p>
            <a:r>
              <a:rPr lang="en-US" sz="900" b="1">
                <a:ea typeface="Times New Roman" charset="0"/>
              </a:rPr>
              <a:t>1,1a</a:t>
            </a:r>
            <a:endParaRPr lang="en-US">
              <a:ea typeface="Times New Roman" charset="0"/>
            </a:endParaRPr>
          </a:p>
        </p:txBody>
      </p:sp>
      <p:sp>
        <p:nvSpPr>
          <p:cNvPr id="19463" name="Rectangle 38"/>
          <p:cNvSpPr>
            <a:spLocks noChangeArrowheads="1"/>
          </p:cNvSpPr>
          <p:nvPr/>
        </p:nvSpPr>
        <p:spPr bwMode="auto">
          <a:xfrm>
            <a:off x="0" y="1935163"/>
            <a:ext cx="9144000" cy="0"/>
          </a:xfrm>
          <a:prstGeom prst="rect">
            <a:avLst/>
          </a:prstGeom>
          <a:noFill/>
          <a:ln w="9525">
            <a:noFill/>
            <a:miter lim="800000"/>
            <a:headEnd/>
            <a:tailEnd/>
          </a:ln>
        </p:spPr>
        <p:txBody>
          <a:bodyPr wrap="none" anchor="ctr">
            <a:prstTxWarp prst="textNoShape">
              <a:avLst/>
            </a:prstTxWarp>
            <a:spAutoFit/>
          </a:bodyPr>
          <a:lstStyle/>
          <a:p>
            <a:endParaRPr lang="en-US"/>
          </a:p>
        </p:txBody>
      </p:sp>
      <p:sp>
        <p:nvSpPr>
          <p:cNvPr id="19464" name="Rectangle 40"/>
          <p:cNvSpPr>
            <a:spLocks noChangeArrowheads="1"/>
          </p:cNvSpPr>
          <p:nvPr/>
        </p:nvSpPr>
        <p:spPr bwMode="auto">
          <a:xfrm>
            <a:off x="0" y="2057400"/>
            <a:ext cx="9144000" cy="0"/>
          </a:xfrm>
          <a:prstGeom prst="rect">
            <a:avLst/>
          </a:prstGeom>
          <a:noFill/>
          <a:ln w="9525">
            <a:noFill/>
            <a:miter lim="800000"/>
            <a:headEnd/>
            <a:tailEnd/>
          </a:ln>
        </p:spPr>
        <p:txBody>
          <a:bodyPr wrap="none" anchor="ctr">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dirty="0">
                <a:ea typeface="+mj-ea"/>
                <a:cs typeface="+mj-cs"/>
              </a:rPr>
              <a:t>Ideal Analytic Framework</a:t>
            </a:r>
          </a:p>
        </p:txBody>
      </p:sp>
      <p:pic>
        <p:nvPicPr>
          <p:cNvPr id="21507" name="Picture 4" descr="AF"/>
          <p:cNvPicPr>
            <a:picLocks noChangeAspect="1" noChangeArrowheads="1"/>
          </p:cNvPicPr>
          <p:nvPr>
            <p:ph type="body" idx="1"/>
          </p:nvPr>
        </p:nvPicPr>
        <p:blipFill>
          <a:blip r:embed="rId3"/>
          <a:srcRect/>
          <a:stretch>
            <a:fillRect/>
          </a:stretch>
        </p:blipFill>
        <p:spPr>
          <a:xfrm>
            <a:off x="765175" y="1625600"/>
            <a:ext cx="7613650" cy="4475163"/>
          </a:xfrm>
          <a:noFill/>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z="4000" dirty="0">
                <a:ea typeface="+mj-ea"/>
                <a:cs typeface="+mj-cs"/>
              </a:rPr>
              <a:t>Challenges: Nontraditional Outcomes</a:t>
            </a:r>
          </a:p>
        </p:txBody>
      </p:sp>
      <p:sp>
        <p:nvSpPr>
          <p:cNvPr id="14339" name="Rectangle 3"/>
          <p:cNvSpPr>
            <a:spLocks noGrp="1" noChangeArrowheads="1"/>
          </p:cNvSpPr>
          <p:nvPr>
            <p:ph type="body" idx="1"/>
          </p:nvPr>
        </p:nvSpPr>
        <p:spPr/>
        <p:txBody>
          <a:bodyPr/>
          <a:lstStyle/>
          <a:p>
            <a:pPr eaLnBrk="1" hangingPunct="1">
              <a:lnSpc>
                <a:spcPct val="90000"/>
              </a:lnSpc>
              <a:defRPr/>
            </a:pPr>
            <a:r>
              <a:rPr lang="en-US" sz="2400" dirty="0">
                <a:ea typeface="+mn-ea"/>
                <a:cs typeface="+mn-cs"/>
              </a:rPr>
              <a:t>Years of Life gained may not be as important as</a:t>
            </a:r>
          </a:p>
          <a:p>
            <a:pPr lvl="1" eaLnBrk="1" hangingPunct="1">
              <a:lnSpc>
                <a:spcPct val="90000"/>
              </a:lnSpc>
              <a:defRPr/>
            </a:pPr>
            <a:r>
              <a:rPr lang="en-US" sz="2000" dirty="0"/>
              <a:t>Independent life or maintenance of function</a:t>
            </a:r>
          </a:p>
          <a:p>
            <a:pPr lvl="1" eaLnBrk="1" hangingPunct="1">
              <a:lnSpc>
                <a:spcPct val="90000"/>
              </a:lnSpc>
              <a:defRPr/>
            </a:pPr>
            <a:r>
              <a:rPr lang="en-US" sz="2000" dirty="0"/>
              <a:t>Quality of life, etc</a:t>
            </a:r>
          </a:p>
          <a:p>
            <a:pPr eaLnBrk="1" hangingPunct="1">
              <a:lnSpc>
                <a:spcPct val="90000"/>
              </a:lnSpc>
              <a:defRPr/>
            </a:pPr>
            <a:r>
              <a:rPr lang="en-US" sz="2400" dirty="0">
                <a:ea typeface="+mn-ea"/>
                <a:cs typeface="+mn-cs"/>
              </a:rPr>
              <a:t>Caregiver outcomes</a:t>
            </a:r>
          </a:p>
          <a:p>
            <a:pPr lvl="1" eaLnBrk="1" hangingPunct="1">
              <a:lnSpc>
                <a:spcPct val="90000"/>
              </a:lnSpc>
              <a:defRPr/>
            </a:pPr>
            <a:r>
              <a:rPr lang="en-US" sz="2000" dirty="0"/>
              <a:t>Ability to plan by knowing that a patient is </a:t>
            </a:r>
            <a:r>
              <a:rPr lang="en-US" sz="2000" dirty="0" err="1"/>
              <a:t>dementing</a:t>
            </a:r>
            <a:endParaRPr lang="en-US" sz="2000" dirty="0"/>
          </a:p>
          <a:p>
            <a:pPr eaLnBrk="1" hangingPunct="1">
              <a:lnSpc>
                <a:spcPct val="90000"/>
              </a:lnSpc>
              <a:defRPr/>
            </a:pPr>
            <a:r>
              <a:rPr lang="en-US" sz="2400" dirty="0">
                <a:ea typeface="+mn-ea"/>
                <a:cs typeface="+mn-cs"/>
              </a:rPr>
              <a:t>Timing of outcomes</a:t>
            </a:r>
          </a:p>
          <a:p>
            <a:pPr lvl="1" eaLnBrk="1" hangingPunct="1">
              <a:lnSpc>
                <a:spcPct val="90000"/>
              </a:lnSpc>
              <a:defRPr/>
            </a:pPr>
            <a:r>
              <a:rPr lang="en-US" sz="2000" dirty="0"/>
              <a:t>For syndromes, often can’t reverse the underlying progression of disease (frailty, dementia) but can improve for a period of time</a:t>
            </a:r>
          </a:p>
          <a:p>
            <a:pPr lvl="2" eaLnBrk="1" hangingPunct="1">
              <a:lnSpc>
                <a:spcPct val="90000"/>
              </a:lnSpc>
              <a:defRPr/>
            </a:pPr>
            <a:r>
              <a:rPr lang="en-US" sz="1800" dirty="0"/>
              <a:t>How short a period of time is clinically significant</a:t>
            </a:r>
          </a:p>
          <a:p>
            <a:pPr lvl="2" eaLnBrk="1" hangingPunct="1">
              <a:lnSpc>
                <a:spcPct val="90000"/>
              </a:lnSpc>
              <a:defRPr/>
            </a:pPr>
            <a:r>
              <a:rPr lang="en-US" sz="1800" dirty="0"/>
              <a:t>Can outcomes be measured too far out and miss significant short term gains?</a:t>
            </a:r>
          </a:p>
          <a:p>
            <a:pPr lvl="3" eaLnBrk="1" hangingPunct="1">
              <a:lnSpc>
                <a:spcPct val="90000"/>
              </a:lnSpc>
              <a:defRPr/>
            </a:pPr>
            <a:r>
              <a:rPr lang="en-US" sz="1600" dirty="0" err="1"/>
              <a:t>Eg</a:t>
            </a:r>
            <a:r>
              <a:rPr lang="en-US" sz="1600" dirty="0"/>
              <a:t>, Hospitalizations at 24 months after a fall intervention? </a:t>
            </a:r>
          </a:p>
          <a:p>
            <a:pPr eaLnBrk="1" hangingPunct="1">
              <a:lnSpc>
                <a:spcPct val="90000"/>
              </a:lnSpc>
              <a:defRPr/>
            </a:pPr>
            <a:r>
              <a:rPr lang="en-US" sz="2400" dirty="0">
                <a:ea typeface="+mn-ea"/>
                <a:cs typeface="+mn-cs"/>
              </a:rPr>
              <a:t>When to stop screening?</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sz="4000" dirty="0">
                <a:ea typeface="+mj-ea"/>
                <a:cs typeface="+mj-cs"/>
              </a:rPr>
              <a:t>Payment Challenge: Uncovered Preventive Services</a:t>
            </a:r>
          </a:p>
        </p:txBody>
      </p:sp>
      <p:sp>
        <p:nvSpPr>
          <p:cNvPr id="16387" name="Rectangle 3"/>
          <p:cNvSpPr>
            <a:spLocks noGrp="1" noChangeArrowheads="1"/>
          </p:cNvSpPr>
          <p:nvPr>
            <p:ph type="body" idx="1"/>
          </p:nvPr>
        </p:nvSpPr>
        <p:spPr/>
        <p:txBody>
          <a:bodyPr/>
          <a:lstStyle/>
          <a:p>
            <a:pPr eaLnBrk="1" hangingPunct="1">
              <a:lnSpc>
                <a:spcPct val="90000"/>
              </a:lnSpc>
              <a:defRPr/>
            </a:pPr>
            <a:r>
              <a:rPr lang="en-US" sz="2400" dirty="0">
                <a:ea typeface="+mn-ea"/>
                <a:cs typeface="+mn-cs"/>
              </a:rPr>
              <a:t>Medicare will now pay for USPSTF Grade A and B recommendations (MIPPA)</a:t>
            </a:r>
          </a:p>
          <a:p>
            <a:pPr eaLnBrk="1" hangingPunct="1">
              <a:lnSpc>
                <a:spcPct val="90000"/>
              </a:lnSpc>
              <a:defRPr/>
            </a:pPr>
            <a:r>
              <a:rPr lang="en-US" sz="2400" dirty="0">
                <a:ea typeface="+mn-ea"/>
                <a:cs typeface="+mn-cs"/>
              </a:rPr>
              <a:t>BUT many preventive services have strong evidence showing their benefit, but are not paid for by Medicare</a:t>
            </a:r>
          </a:p>
          <a:p>
            <a:pPr lvl="1" eaLnBrk="1" hangingPunct="1">
              <a:lnSpc>
                <a:spcPct val="90000"/>
              </a:lnSpc>
              <a:defRPr/>
            </a:pPr>
            <a:r>
              <a:rPr lang="en-US" sz="2000" dirty="0"/>
              <a:t>are unlikely to be able to meet the stringent criteria for USPSTF recommendation- that SCREENING will improve outcomes more than waiting for the disorder to be manifest</a:t>
            </a:r>
          </a:p>
          <a:p>
            <a:pPr lvl="2" eaLnBrk="1" hangingPunct="1">
              <a:lnSpc>
                <a:spcPct val="90000"/>
              </a:lnSpc>
              <a:defRPr/>
            </a:pPr>
            <a:r>
              <a:rPr lang="en-US" sz="1800" dirty="0"/>
              <a:t>Glasses</a:t>
            </a:r>
          </a:p>
          <a:p>
            <a:pPr lvl="2" eaLnBrk="1" hangingPunct="1">
              <a:lnSpc>
                <a:spcPct val="90000"/>
              </a:lnSpc>
              <a:defRPr/>
            </a:pPr>
            <a:r>
              <a:rPr lang="en-US" sz="1800" dirty="0"/>
              <a:t>Hearing Aids</a:t>
            </a:r>
          </a:p>
          <a:p>
            <a:pPr lvl="2" eaLnBrk="1" hangingPunct="1">
              <a:lnSpc>
                <a:spcPct val="90000"/>
              </a:lnSpc>
              <a:defRPr/>
            </a:pPr>
            <a:r>
              <a:rPr lang="en-US" sz="1800" dirty="0"/>
              <a:t>Dentures</a:t>
            </a:r>
          </a:p>
          <a:p>
            <a:pPr lvl="1" eaLnBrk="1" hangingPunct="1">
              <a:lnSpc>
                <a:spcPct val="90000"/>
              </a:lnSpc>
              <a:defRPr/>
            </a:pPr>
            <a:r>
              <a:rPr lang="en-US" sz="2000" dirty="0"/>
              <a:t>What needs to be done to obtain coverage for these preventive services?</a:t>
            </a:r>
          </a:p>
          <a:p>
            <a:pPr eaLnBrk="1" hangingPunct="1">
              <a:lnSpc>
                <a:spcPct val="90000"/>
              </a:lnSpc>
              <a:defRPr/>
            </a:pPr>
            <a:endParaRPr lang="en-US" sz="2400" dirty="0">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endParaRPr lang="en-US" dirty="0">
              <a:ea typeface="+mj-ea"/>
              <a:cs typeface="+mj-cs"/>
            </a:endParaRPr>
          </a:p>
        </p:txBody>
      </p:sp>
      <p:sp>
        <p:nvSpPr>
          <p:cNvPr id="18435" name="Rectangle 3"/>
          <p:cNvSpPr>
            <a:spLocks noGrp="1" noChangeArrowheads="1"/>
          </p:cNvSpPr>
          <p:nvPr>
            <p:ph type="body" idx="1"/>
          </p:nvPr>
        </p:nvSpPr>
        <p:spPr/>
        <p:txBody>
          <a:bodyPr/>
          <a:lstStyle/>
          <a:p>
            <a:pPr eaLnBrk="1" hangingPunct="1">
              <a:defRPr/>
            </a:pPr>
            <a:r>
              <a:rPr lang="en-US" dirty="0">
                <a:ea typeface="+mn-ea"/>
                <a:cs typeface="+mn-cs"/>
              </a:rPr>
              <a:t>Elizabeth </a:t>
            </a:r>
            <a:r>
              <a:rPr lang="en-US" dirty="0" err="1">
                <a:ea typeface="+mn-ea"/>
                <a:cs typeface="+mn-cs"/>
              </a:rPr>
              <a:t>Eckstrom</a:t>
            </a:r>
            <a:r>
              <a:rPr lang="en-US" dirty="0">
                <a:ea typeface="+mn-ea"/>
                <a:cs typeface="+mn-cs"/>
              </a:rPr>
              <a:t>: Synthesizing the Evidence</a:t>
            </a:r>
          </a:p>
          <a:p>
            <a:pPr eaLnBrk="1" hangingPunct="1">
              <a:defRPr/>
            </a:pPr>
            <a:r>
              <a:rPr lang="en-US" dirty="0">
                <a:ea typeface="+mn-ea"/>
                <a:cs typeface="+mn-cs"/>
              </a:rPr>
              <a:t>Marcel </a:t>
            </a:r>
            <a:r>
              <a:rPr lang="en-US" dirty="0" err="1">
                <a:ea typeface="+mn-ea"/>
                <a:cs typeface="+mn-cs"/>
              </a:rPr>
              <a:t>Salive</a:t>
            </a:r>
            <a:r>
              <a:rPr lang="en-US" dirty="0">
                <a:ea typeface="+mn-ea"/>
                <a:cs typeface="+mn-cs"/>
              </a:rPr>
              <a:t>: Medicare coverage of Preventive Services</a:t>
            </a:r>
          </a:p>
        </p:txBody>
      </p:sp>
    </p:spTree>
  </p:cSld>
  <p:clrMapOvr>
    <a:masterClrMapping/>
  </p:clrMapOvr>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Ripple</Template>
  <TotalTime>1149</TotalTime>
  <Words>551</Words>
  <Application>Microsoft Macintosh PowerPoint</Application>
  <PresentationFormat>On-screen Show (4:3)</PresentationFormat>
  <Paragraphs>79</Paragraphs>
  <Slides>8</Slides>
  <Notes>4</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8</vt:i4>
      </vt:variant>
    </vt:vector>
  </HeadingPairs>
  <TitlesOfParts>
    <vt:vector size="13" baseType="lpstr">
      <vt:lpstr>Arial</vt:lpstr>
      <vt:lpstr>ＭＳ Ｐゴシック</vt:lpstr>
      <vt:lpstr>Wingdings</vt:lpstr>
      <vt:lpstr>Times New Roman</vt:lpstr>
      <vt:lpstr>Ripple</vt:lpstr>
      <vt:lpstr>Preventive Healthcare for Older Adults</vt:lpstr>
      <vt:lpstr>USPSTF charge</vt:lpstr>
      <vt:lpstr>Challenges in Applying Model to the Very Old</vt:lpstr>
      <vt:lpstr>Falls Analytic Framework</vt:lpstr>
      <vt:lpstr>Ideal Analytic Framework</vt:lpstr>
      <vt:lpstr>Challenges: Nontraditional Outcomes</vt:lpstr>
      <vt:lpstr>Payment Challenge: Uncovered Preventive Services</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Preventive Healthcare for Older Adults</dc:title>
  <dc:creator>Rosanne Leipzig</dc:creator>
  <cp:lastModifiedBy>Graham</cp:lastModifiedBy>
  <cp:revision>13</cp:revision>
  <dcterms:created xsi:type="dcterms:W3CDTF">2010-10-19T21:48:30Z</dcterms:created>
  <dcterms:modified xsi:type="dcterms:W3CDTF">2010-10-20T16:06:17Z</dcterms:modified>
</cp:coreProperties>
</file>