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handoutMasterIdLst>
    <p:handoutMasterId r:id="rId59"/>
  </p:handoutMasterIdLst>
  <p:sldIdLst>
    <p:sldId id="1174" r:id="rId2"/>
    <p:sldId id="1180" r:id="rId3"/>
    <p:sldId id="1085" r:id="rId4"/>
    <p:sldId id="1242" r:id="rId5"/>
    <p:sldId id="1306" r:id="rId6"/>
    <p:sldId id="1313" r:id="rId7"/>
    <p:sldId id="1314" r:id="rId8"/>
    <p:sldId id="1316" r:id="rId9"/>
    <p:sldId id="1317" r:id="rId10"/>
    <p:sldId id="1318" r:id="rId11"/>
    <p:sldId id="1352" r:id="rId12"/>
    <p:sldId id="1353" r:id="rId13"/>
    <p:sldId id="1354" r:id="rId14"/>
    <p:sldId id="1372" r:id="rId15"/>
    <p:sldId id="1329" r:id="rId16"/>
    <p:sldId id="1356" r:id="rId17"/>
    <p:sldId id="1357" r:id="rId18"/>
    <p:sldId id="1358" r:id="rId19"/>
    <p:sldId id="1359" r:id="rId20"/>
    <p:sldId id="1360" r:id="rId21"/>
    <p:sldId id="1365" r:id="rId22"/>
    <p:sldId id="1366" r:id="rId23"/>
    <p:sldId id="1368" r:id="rId24"/>
    <p:sldId id="1369" r:id="rId25"/>
    <p:sldId id="1370" r:id="rId26"/>
    <p:sldId id="1308" r:id="rId27"/>
    <p:sldId id="1350" r:id="rId28"/>
    <p:sldId id="1349" r:id="rId29"/>
    <p:sldId id="1347" r:id="rId30"/>
    <p:sldId id="1348" r:id="rId31"/>
    <p:sldId id="1320" r:id="rId32"/>
    <p:sldId id="1371" r:id="rId33"/>
    <p:sldId id="1322" r:id="rId34"/>
    <p:sldId id="1323" r:id="rId35"/>
    <p:sldId id="1324" r:id="rId36"/>
    <p:sldId id="1326" r:id="rId37"/>
    <p:sldId id="1363" r:id="rId38"/>
    <p:sldId id="1364" r:id="rId39"/>
    <p:sldId id="1330" r:id="rId40"/>
    <p:sldId id="1331" r:id="rId41"/>
    <p:sldId id="1361" r:id="rId42"/>
    <p:sldId id="1333" r:id="rId43"/>
    <p:sldId id="1335" r:id="rId44"/>
    <p:sldId id="1336" r:id="rId45"/>
    <p:sldId id="1337" r:id="rId46"/>
    <p:sldId id="1338" r:id="rId47"/>
    <p:sldId id="1340" r:id="rId48"/>
    <p:sldId id="1341" r:id="rId49"/>
    <p:sldId id="1342" r:id="rId50"/>
    <p:sldId id="1343" r:id="rId51"/>
    <p:sldId id="1344" r:id="rId52"/>
    <p:sldId id="1346" r:id="rId53"/>
    <p:sldId id="1355" r:id="rId54"/>
    <p:sldId id="1311" r:id="rId55"/>
    <p:sldId id="1351" r:id="rId56"/>
    <p:sldId id="1310" r:id="rId57"/>
  </p:sldIdLst>
  <p:sldSz cx="9144000" cy="6858000" type="screen4x3"/>
  <p:notesSz cx="7019925" cy="9305925"/>
  <p:defaultTex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33CCFF"/>
    <a:srgbClr val="FFFF99"/>
    <a:srgbClr val="86001A"/>
    <a:srgbClr val="A50021"/>
    <a:srgbClr val="99CC00"/>
    <a:srgbClr val="FF6600"/>
    <a:srgbClr val="FF9933"/>
    <a:srgbClr val="000000"/>
    <a:srgbClr val="E0FFC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463" autoAdjust="0"/>
    <p:restoredTop sz="94654" autoAdjust="0"/>
  </p:normalViewPr>
  <p:slideViewPr>
    <p:cSldViewPr>
      <p:cViewPr varScale="1">
        <p:scale>
          <a:sx n="110" d="100"/>
          <a:sy n="110" d="100"/>
        </p:scale>
        <p:origin x="-408" y="-84"/>
      </p:cViewPr>
      <p:guideLst>
        <p:guide orient="horz" pos="2160"/>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064"/>
    </p:cViewPr>
  </p:sorterViewPr>
  <p:notesViewPr>
    <p:cSldViewPr>
      <p:cViewPr varScale="1">
        <p:scale>
          <a:sx n="44" d="100"/>
          <a:sy n="44" d="100"/>
        </p:scale>
        <p:origin x="-1493" y="-80"/>
      </p:cViewPr>
      <p:guideLst>
        <p:guide orient="horz" pos="2930"/>
        <p:guide pos="221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550025" y="8905875"/>
            <a:ext cx="398463" cy="306388"/>
          </a:xfrm>
          <a:prstGeom prst="rect">
            <a:avLst/>
          </a:prstGeom>
          <a:noFill/>
          <a:ln w="12700">
            <a:noFill/>
            <a:miter lim="800000"/>
            <a:headEnd/>
            <a:tailEnd/>
          </a:ln>
          <a:effectLst/>
        </p:spPr>
        <p:txBody>
          <a:bodyPr wrap="none" lIns="92359" tIns="45372" rIns="92359" bIns="45372" anchor="ctr">
            <a:spAutoFit/>
          </a:bodyPr>
          <a:lstStyle/>
          <a:p>
            <a:pPr algn="r" defTabSz="933450">
              <a:defRPr/>
            </a:pPr>
            <a:fld id="{92F3BB63-CD3C-4156-BC22-4E34E6FF304B}" type="slidenum">
              <a:rPr lang="en-US" sz="1400"/>
              <a:pPr algn="r" defTabSz="933450">
                <a:defRPr/>
              </a:pPr>
              <a:t>‹#›</a:t>
            </a:fld>
            <a:endParaRPr lang="en-US" sz="14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6625" y="4419600"/>
            <a:ext cx="5146675" cy="4187825"/>
          </a:xfrm>
          <a:prstGeom prst="rect">
            <a:avLst/>
          </a:prstGeom>
          <a:noFill/>
          <a:ln w="12700">
            <a:noFill/>
            <a:miter lim="800000"/>
            <a:headEnd/>
            <a:tailEnd/>
          </a:ln>
          <a:effectLst/>
        </p:spPr>
        <p:txBody>
          <a:bodyPr vert="horz" wrap="square" lIns="92359" tIns="45372" rIns="92359" bIns="45372"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443" name="Rectangle 3"/>
          <p:cNvSpPr>
            <a:spLocks noGrp="1" noRot="1" noChangeAspect="1" noChangeArrowheads="1" noTextEdit="1"/>
          </p:cNvSpPr>
          <p:nvPr>
            <p:ph type="sldImg" idx="2"/>
          </p:nvPr>
        </p:nvSpPr>
        <p:spPr bwMode="auto">
          <a:xfrm>
            <a:off x="1185863" y="700088"/>
            <a:ext cx="4648200" cy="3486150"/>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550025" y="8905875"/>
            <a:ext cx="398463" cy="306388"/>
          </a:xfrm>
          <a:prstGeom prst="rect">
            <a:avLst/>
          </a:prstGeom>
          <a:noFill/>
          <a:ln w="12700">
            <a:noFill/>
            <a:miter lim="800000"/>
            <a:headEnd/>
            <a:tailEnd/>
          </a:ln>
          <a:effectLst/>
        </p:spPr>
        <p:txBody>
          <a:bodyPr wrap="none" lIns="92359" tIns="45372" rIns="92359" bIns="45372" anchor="ctr">
            <a:spAutoFit/>
          </a:bodyPr>
          <a:lstStyle/>
          <a:p>
            <a:pPr algn="r" defTabSz="933450">
              <a:defRPr/>
            </a:pPr>
            <a:fld id="{639E195B-25F6-4E4C-8441-D33DF813F096}" type="slidenum">
              <a:rPr lang="en-US" sz="1400"/>
              <a:pPr algn="r" defTabSz="933450">
                <a:defRPr/>
              </a:pPr>
              <a:t>‹#›</a:t>
            </a:fld>
            <a:endParaRPr lang="en-US" sz="1400"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w="9525"/>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xfrm>
            <a:off x="3976688" y="8839200"/>
            <a:ext cx="3041650" cy="465138"/>
          </a:xfrm>
          <a:prstGeom prst="rect">
            <a:avLst/>
          </a:prstGeom>
          <a:noFill/>
        </p:spPr>
        <p:txBody>
          <a:bodyPr/>
          <a:lstStyle/>
          <a:p>
            <a:fld id="{03244A16-109D-486B-8F22-6FBFC24B89BB}" type="slidenum">
              <a:rPr lang="en-US" smtClean="0"/>
              <a:pPr/>
              <a:t>27</a:t>
            </a:fld>
            <a:endParaRPr lang="en-US" dirty="0"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r>
              <a:rPr lang="en-US" dirty="0" smtClean="0"/>
              <a:t>AHRQ pursues these goals by investing in five areas of health services research. Each of these areas has great potential to help transform the health care system of the 21st century into an information-rich, patient-focused enterprise. </a:t>
            </a:r>
          </a:p>
          <a:p>
            <a:pPr eaLnBrk="1" hangingPunct="1"/>
            <a:endParaRPr lang="en-US" dirty="0" smtClean="0"/>
          </a:p>
          <a:p>
            <a:pPr eaLnBrk="1" hangingPunct="1"/>
            <a:r>
              <a:rPr lang="en-US" dirty="0" smtClean="0"/>
              <a:t>AHRQ provides support for independent, user-driven research that is designed to help people and organizations at the federal, state and local levels make a wide range of </a:t>
            </a:r>
            <a:r>
              <a:rPr lang="en-US" b="1" dirty="0" smtClean="0"/>
              <a:t>informed choices</a:t>
            </a:r>
            <a:r>
              <a:rPr lang="en-US" dirty="0" smtClean="0"/>
              <a:t>. </a:t>
            </a:r>
            <a:endParaRPr lang="en-US" b="1" dirty="0" smtClean="0"/>
          </a:p>
          <a:p>
            <a:pPr eaLnBrk="1" hangingPunct="1"/>
            <a:endParaRPr lang="en-US" b="1" dirty="0" smtClean="0"/>
          </a:p>
          <a:p>
            <a:pPr eaLnBrk="1" hangingPunct="1"/>
            <a:r>
              <a:rPr lang="en-US" b="1" dirty="0" smtClean="0"/>
              <a:t>Informed choices.</a:t>
            </a:r>
            <a:r>
              <a:rPr lang="en-US" dirty="0" smtClean="0"/>
              <a:t> That’s the ultimate goal. But as a nation, I think we’d all agree, we don’t make informed choices about health care often enough. </a:t>
            </a:r>
          </a:p>
          <a:p>
            <a:pPr eaLnBrk="1" hangingPunct="1"/>
            <a:endParaRPr lang="en-US" dirty="0" smtClean="0"/>
          </a:p>
          <a:p>
            <a:pPr eaLnBrk="1" hangingPunct="1"/>
            <a:r>
              <a:rPr lang="en-US" dirty="0" smtClean="0"/>
              <a:t>Whether you are a doctor, a pharmacist, a nurse or anyone else who has to make health care decisions, you can benefit from comparative effectiveness research.  This research is designed to help you, the busy and often time-challenged clinicians, find out what the latest and best science says about treating various conditions.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w="9525"/>
        </p:spPr>
        <p:txBody>
          <a:bodyP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w="9525"/>
        </p:spPr>
        <p:txBody>
          <a:bodyPr/>
          <a:lstStyle/>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184275" y="693738"/>
            <a:ext cx="4662488" cy="3495675"/>
          </a:xfrm>
          <a:ln/>
        </p:spPr>
      </p:sp>
      <p:sp>
        <p:nvSpPr>
          <p:cNvPr id="6147" name="Rectangle 3"/>
          <p:cNvSpPr>
            <a:spLocks noGrp="1" noChangeArrowheads="1"/>
          </p:cNvSpPr>
          <p:nvPr>
            <p:ph type="body" idx="1"/>
          </p:nvPr>
        </p:nvSpPr>
        <p:spPr>
          <a:xfrm>
            <a:off x="701993" y="4420917"/>
            <a:ext cx="5615940" cy="4191279"/>
          </a:xfrm>
          <a:noFill/>
          <a:ln w="9525"/>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dirty="0" smtClean="0">
              <a:ea typeface="ＭＳ Ｐゴシック" charset="-128"/>
            </a:endParaRPr>
          </a:p>
        </p:txBody>
      </p:sp>
      <p:sp>
        <p:nvSpPr>
          <p:cNvPr id="15364" name="Slide Number Placeholder 3"/>
          <p:cNvSpPr>
            <a:spLocks noGrp="1"/>
          </p:cNvSpPr>
          <p:nvPr>
            <p:ph type="sldNum" sz="quarter" idx="5"/>
          </p:nvPr>
        </p:nvSpPr>
        <p:spPr>
          <a:xfrm>
            <a:off x="3976333" y="8838621"/>
            <a:ext cx="3041968" cy="465698"/>
          </a:xfrm>
          <a:prstGeom prst="rect">
            <a:avLst/>
          </a:prstGeom>
          <a:noFill/>
        </p:spPr>
        <p:txBody>
          <a:bodyPr lIns="92967" tIns="46484" rIns="92967" bIns="46484"/>
          <a:lstStyle/>
          <a:p>
            <a:fld id="{FDDF15DC-960C-4148-BC59-C40CF16924F0}" type="slidenum">
              <a:rPr lang="en-US" smtClean="0"/>
              <a:pPr/>
              <a:t>43</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w="9525"/>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w="9525"/>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p:spPr>
        <p:txBody>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w="9525"/>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w="9525"/>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1"/>
          <p:cNvGrpSpPr>
            <a:grpSpLocks/>
          </p:cNvGrpSpPr>
          <p:nvPr userDrawn="1"/>
        </p:nvGrpSpPr>
        <p:grpSpPr bwMode="auto">
          <a:xfrm>
            <a:off x="0" y="3867150"/>
            <a:ext cx="7986713" cy="19050"/>
            <a:chOff x="0" y="840"/>
            <a:chExt cx="5660" cy="12"/>
          </a:xfrm>
        </p:grpSpPr>
        <p:sp>
          <p:nvSpPr>
            <p:cNvPr id="5" name="Line 102"/>
            <p:cNvSpPr>
              <a:spLocks noChangeShapeType="1"/>
            </p:cNvSpPr>
            <p:nvPr/>
          </p:nvSpPr>
          <p:spPr bwMode="auto">
            <a:xfrm>
              <a:off x="5" y="852"/>
              <a:ext cx="5655" cy="0"/>
            </a:xfrm>
            <a:prstGeom prst="line">
              <a:avLst/>
            </a:prstGeom>
            <a:noFill/>
            <a:ln w="50800">
              <a:solidFill>
                <a:srgbClr val="001760"/>
              </a:solidFill>
              <a:round/>
              <a:headEnd/>
              <a:tailEnd/>
            </a:ln>
            <a:effectLst/>
          </p:spPr>
          <p:txBody>
            <a:bodyPr wrap="none" anchor="ctr"/>
            <a:lstStyle/>
            <a:p>
              <a:pPr>
                <a:defRPr/>
              </a:pPr>
              <a:endParaRPr lang="en-US" dirty="0"/>
            </a:p>
          </p:txBody>
        </p:sp>
        <p:sp>
          <p:nvSpPr>
            <p:cNvPr id="6" name="Line 103"/>
            <p:cNvSpPr>
              <a:spLocks noChangeShapeType="1"/>
            </p:cNvSpPr>
            <p:nvPr/>
          </p:nvSpPr>
          <p:spPr bwMode="auto">
            <a:xfrm>
              <a:off x="0" y="840"/>
              <a:ext cx="5655" cy="0"/>
            </a:xfrm>
            <a:prstGeom prst="line">
              <a:avLst/>
            </a:prstGeom>
            <a:noFill/>
            <a:ln w="50800">
              <a:solidFill>
                <a:srgbClr val="99CCFF"/>
              </a:solidFill>
              <a:round/>
              <a:headEnd/>
              <a:tailEnd/>
            </a:ln>
            <a:effectLst/>
          </p:spPr>
          <p:txBody>
            <a:bodyPr wrap="none" anchor="ctr"/>
            <a:lstStyle/>
            <a:p>
              <a:pPr>
                <a:defRPr/>
              </a:pPr>
              <a:endParaRPr lang="en-US" dirty="0"/>
            </a:p>
          </p:txBody>
        </p:sp>
      </p:grpSp>
      <p:graphicFrame>
        <p:nvGraphicFramePr>
          <p:cNvPr id="7" name="Object 111"/>
          <p:cNvGraphicFramePr>
            <a:graphicFrameLocks noChangeAspect="1"/>
          </p:cNvGraphicFramePr>
          <p:nvPr/>
        </p:nvGraphicFramePr>
        <p:xfrm>
          <a:off x="989013" y="381000"/>
          <a:ext cx="7164387" cy="1695450"/>
        </p:xfrm>
        <a:graphic>
          <a:graphicData uri="http://schemas.openxmlformats.org/presentationml/2006/ole">
            <p:oleObj spid="_x0000_s84994" name="Photo Editor Photo" r:id="rId3" imgW="6400000" imgH="1514686" progId="">
              <p:embed/>
            </p:oleObj>
          </a:graphicData>
        </a:graphic>
      </p:graphicFrame>
      <p:sp>
        <p:nvSpPr>
          <p:cNvPr id="63490" name="Rectangle 2"/>
          <p:cNvSpPr>
            <a:spLocks noGrp="1" noChangeArrowheads="1"/>
          </p:cNvSpPr>
          <p:nvPr>
            <p:ph type="ctrTitle"/>
          </p:nvPr>
        </p:nvSpPr>
        <p:spPr>
          <a:xfrm>
            <a:off x="609600" y="2819400"/>
            <a:ext cx="7789863" cy="915988"/>
          </a:xfrm>
        </p:spPr>
        <p:txBody>
          <a:bodyPr/>
          <a:lstStyle>
            <a:lvl1pPr>
              <a:defRPr/>
            </a:lvl1pPr>
          </a:lstStyle>
          <a:p>
            <a:r>
              <a:rPr lang="en-US"/>
              <a:t>Click to edit Master title style</a:t>
            </a:r>
          </a:p>
        </p:txBody>
      </p:sp>
      <p:sp>
        <p:nvSpPr>
          <p:cNvPr id="63491" name="Rectangle 3"/>
          <p:cNvSpPr>
            <a:spLocks noGrp="1" noChangeArrowheads="1"/>
          </p:cNvSpPr>
          <p:nvPr>
            <p:ph type="subTitle" idx="1"/>
          </p:nvPr>
        </p:nvSpPr>
        <p:spPr>
          <a:xfrm>
            <a:off x="1150938" y="3962400"/>
            <a:ext cx="6435725" cy="2133600"/>
          </a:xfrm>
        </p:spPr>
        <p:txBody>
          <a:bodyPr/>
          <a:lstStyle>
            <a:lvl1pPr marL="0" indent="0" algn="ctr">
              <a:buFont typeface="Wingdings" pitchFamily="2" charset="2"/>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228600"/>
            <a:ext cx="1997075" cy="4343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5843588" cy="434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697663" cy="8763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76400"/>
            <a:ext cx="7993063" cy="2895600"/>
          </a:xfrm>
        </p:spPr>
        <p:txBody>
          <a:bodyPr/>
          <a:lstStyle/>
          <a:p>
            <a:pPr lvl="0"/>
            <a:endParaRPr 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6400"/>
            <a:ext cx="3919538"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1538" y="1676400"/>
            <a:ext cx="3921125"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A8"/>
            </a:gs>
            <a:gs pos="100000">
              <a:srgbClr val="1B8DFF"/>
            </a:gs>
          </a:gsLst>
          <a:lin ang="5400000" scaled="1"/>
        </a:gra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1447800" y="228600"/>
            <a:ext cx="6697663" cy="876300"/>
          </a:xfrm>
          <a:prstGeom prst="rect">
            <a:avLst/>
          </a:prstGeom>
          <a:noFill/>
          <a:ln w="12700">
            <a:noFill/>
            <a:miter lim="800000"/>
            <a:headEnd/>
            <a:tailEnd/>
          </a:ln>
          <a:effectLst/>
        </p:spPr>
        <p:txBody>
          <a:bodyPr vert="horz" wrap="square" lIns="90462" tIns="44438" rIns="90462" bIns="44438" numCol="1" anchor="b"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609600" y="1676400"/>
            <a:ext cx="7993063" cy="2895600"/>
          </a:xfrm>
          <a:prstGeom prst="rect">
            <a:avLst/>
          </a:prstGeom>
          <a:noFill/>
          <a:ln w="12700">
            <a:noFill/>
            <a:miter lim="800000"/>
            <a:headEnd/>
            <a:tailEnd/>
          </a:ln>
          <a:effectLst/>
        </p:spPr>
        <p:txBody>
          <a:bodyPr vert="horz" wrap="square" lIns="90462" tIns="44438" rIns="90462" bIns="444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grpSp>
        <p:nvGrpSpPr>
          <p:cNvPr id="1030" name="Group 93"/>
          <p:cNvGrpSpPr>
            <a:grpSpLocks/>
          </p:cNvGrpSpPr>
          <p:nvPr userDrawn="1"/>
        </p:nvGrpSpPr>
        <p:grpSpPr bwMode="auto">
          <a:xfrm>
            <a:off x="0" y="1333500"/>
            <a:ext cx="7986713" cy="20638"/>
            <a:chOff x="0" y="840"/>
            <a:chExt cx="5660" cy="12"/>
          </a:xfrm>
        </p:grpSpPr>
        <p:sp>
          <p:nvSpPr>
            <p:cNvPr id="1118" name="Line 94"/>
            <p:cNvSpPr>
              <a:spLocks noChangeShapeType="1"/>
            </p:cNvSpPr>
            <p:nvPr/>
          </p:nvSpPr>
          <p:spPr bwMode="auto">
            <a:xfrm>
              <a:off x="5" y="852"/>
              <a:ext cx="5655" cy="0"/>
            </a:xfrm>
            <a:prstGeom prst="line">
              <a:avLst/>
            </a:prstGeom>
            <a:noFill/>
            <a:ln w="50800">
              <a:solidFill>
                <a:srgbClr val="001760"/>
              </a:solidFill>
              <a:round/>
              <a:headEnd/>
              <a:tailEnd/>
            </a:ln>
            <a:effectLst/>
          </p:spPr>
          <p:txBody>
            <a:bodyPr wrap="none" anchor="ctr"/>
            <a:lstStyle/>
            <a:p>
              <a:pPr>
                <a:defRPr/>
              </a:pPr>
              <a:endParaRPr lang="en-US" dirty="0"/>
            </a:p>
          </p:txBody>
        </p:sp>
        <p:sp>
          <p:nvSpPr>
            <p:cNvPr id="1119" name="Line 95"/>
            <p:cNvSpPr>
              <a:spLocks noChangeShapeType="1"/>
            </p:cNvSpPr>
            <p:nvPr/>
          </p:nvSpPr>
          <p:spPr bwMode="auto">
            <a:xfrm>
              <a:off x="0" y="840"/>
              <a:ext cx="5655" cy="0"/>
            </a:xfrm>
            <a:prstGeom prst="line">
              <a:avLst/>
            </a:prstGeom>
            <a:noFill/>
            <a:ln w="50800">
              <a:solidFill>
                <a:srgbClr val="99CCFF"/>
              </a:solidFill>
              <a:round/>
              <a:headEnd/>
              <a:tailEnd/>
            </a:ln>
            <a:effectLst/>
          </p:spPr>
          <p:txBody>
            <a:bodyPr wrap="none" anchor="ctr"/>
            <a:lstStyle/>
            <a:p>
              <a:pPr>
                <a:defRPr/>
              </a:pPr>
              <a:endParaRPr lang="en-US" dirty="0"/>
            </a:p>
          </p:txBody>
        </p:sp>
      </p:grpSp>
      <p:graphicFrame>
        <p:nvGraphicFramePr>
          <p:cNvPr id="1026" name="Object 109"/>
          <p:cNvGraphicFramePr>
            <a:graphicFrameLocks noChangeAspect="1"/>
          </p:cNvGraphicFramePr>
          <p:nvPr/>
        </p:nvGraphicFramePr>
        <p:xfrm>
          <a:off x="144463" y="317500"/>
          <a:ext cx="1428750" cy="671513"/>
        </p:xfrm>
        <a:graphic>
          <a:graphicData uri="http://schemas.openxmlformats.org/presentationml/2006/ole">
            <p:oleObj spid="_x0000_s1026" name="Photo Editor Photo" r:id="rId15" imgW="3486637" imgH="1638529" progId="">
              <p:embed/>
            </p:oleObj>
          </a:graphicData>
        </a:graphic>
      </p:graphicFrame>
    </p:spTree>
  </p:cSld>
  <p:clrMap bg1="dk2" tx1="lt1" bg2="dk1" tx2="lt2" accent1="accent1" accent2="accent2" accent3="accent3" accent4="accent4" accent5="accent5" accent6="accent6" hlink="hlink" folHlink="folHlink"/>
  <p:sldLayoutIdLst>
    <p:sldLayoutId id="2147483820"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1" r:id="rId12"/>
  </p:sldLayoutIdLst>
  <p:txStyles>
    <p:titleStyle>
      <a:lvl1pPr algn="ctr" rtl="0" eaLnBrk="0" fontAlgn="base" hangingPunct="0">
        <a:lnSpc>
          <a:spcPct val="90000"/>
        </a:lnSpc>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4000" b="1">
          <a:solidFill>
            <a:schemeClr val="tx2"/>
          </a:solidFill>
          <a:effectLst>
            <a:outerShdw blurRad="38100" dist="38100" dir="2700000" algn="tl">
              <a:srgbClr val="000000"/>
            </a:outerShdw>
          </a:effectLst>
          <a:latin typeface="Arial" pitchFamily="34" charset="0"/>
        </a:defRPr>
      </a:lvl2pPr>
      <a:lvl3pPr algn="ctr" rtl="0" eaLnBrk="0" fontAlgn="base" hangingPunct="0">
        <a:lnSpc>
          <a:spcPct val="90000"/>
        </a:lnSpc>
        <a:spcBef>
          <a:spcPct val="0"/>
        </a:spcBef>
        <a:spcAft>
          <a:spcPct val="0"/>
        </a:spcAft>
        <a:defRPr sz="4000" b="1">
          <a:solidFill>
            <a:schemeClr val="tx2"/>
          </a:solidFill>
          <a:effectLst>
            <a:outerShdw blurRad="38100" dist="38100" dir="2700000" algn="tl">
              <a:srgbClr val="000000"/>
            </a:outerShdw>
          </a:effectLst>
          <a:latin typeface="Arial" pitchFamily="34" charset="0"/>
        </a:defRPr>
      </a:lvl3pPr>
      <a:lvl4pPr algn="ctr" rtl="0" eaLnBrk="0" fontAlgn="base" hangingPunct="0">
        <a:lnSpc>
          <a:spcPct val="90000"/>
        </a:lnSpc>
        <a:spcBef>
          <a:spcPct val="0"/>
        </a:spcBef>
        <a:spcAft>
          <a:spcPct val="0"/>
        </a:spcAft>
        <a:defRPr sz="4000" b="1">
          <a:solidFill>
            <a:schemeClr val="tx2"/>
          </a:solidFill>
          <a:effectLst>
            <a:outerShdw blurRad="38100" dist="38100" dir="2700000" algn="tl">
              <a:srgbClr val="000000"/>
            </a:outerShdw>
          </a:effectLst>
          <a:latin typeface="Arial" pitchFamily="34" charset="0"/>
        </a:defRPr>
      </a:lvl4pPr>
      <a:lvl5pPr algn="ctr" rtl="0" eaLnBrk="0" fontAlgn="base" hangingPunct="0">
        <a:lnSpc>
          <a:spcPct val="90000"/>
        </a:lnSpc>
        <a:spcBef>
          <a:spcPct val="0"/>
        </a:spcBef>
        <a:spcAft>
          <a:spcPct val="0"/>
        </a:spcAft>
        <a:defRPr sz="4000" b="1">
          <a:solidFill>
            <a:schemeClr val="tx2"/>
          </a:solidFill>
          <a:effectLst>
            <a:outerShdw blurRad="38100" dist="38100" dir="2700000" algn="tl">
              <a:srgbClr val="000000"/>
            </a:outerShdw>
          </a:effectLst>
          <a:latin typeface="Arial" pitchFamily="34" charset="0"/>
        </a:defRPr>
      </a:lvl5pPr>
      <a:lvl6pPr marL="457200" algn="ctr" rtl="0" eaLnBrk="0" fontAlgn="base" hangingPunct="0">
        <a:lnSpc>
          <a:spcPct val="90000"/>
        </a:lnSpc>
        <a:spcBef>
          <a:spcPct val="0"/>
        </a:spcBef>
        <a:spcAft>
          <a:spcPct val="0"/>
        </a:spcAft>
        <a:defRPr sz="4000" b="1">
          <a:solidFill>
            <a:schemeClr val="tx2"/>
          </a:solidFill>
          <a:effectLst>
            <a:outerShdw blurRad="38100" dist="38100" dir="2700000" algn="tl">
              <a:srgbClr val="000000"/>
            </a:outerShdw>
          </a:effectLst>
          <a:latin typeface="Arial" pitchFamily="34" charset="0"/>
        </a:defRPr>
      </a:lvl6pPr>
      <a:lvl7pPr marL="914400" algn="ctr" rtl="0" eaLnBrk="0" fontAlgn="base" hangingPunct="0">
        <a:lnSpc>
          <a:spcPct val="90000"/>
        </a:lnSpc>
        <a:spcBef>
          <a:spcPct val="0"/>
        </a:spcBef>
        <a:spcAft>
          <a:spcPct val="0"/>
        </a:spcAft>
        <a:defRPr sz="4000" b="1">
          <a:solidFill>
            <a:schemeClr val="tx2"/>
          </a:solidFill>
          <a:effectLst>
            <a:outerShdw blurRad="38100" dist="38100" dir="2700000" algn="tl">
              <a:srgbClr val="000000"/>
            </a:outerShdw>
          </a:effectLst>
          <a:latin typeface="Arial" pitchFamily="34" charset="0"/>
        </a:defRPr>
      </a:lvl7pPr>
      <a:lvl8pPr marL="1371600" algn="ctr" rtl="0" eaLnBrk="0" fontAlgn="base" hangingPunct="0">
        <a:lnSpc>
          <a:spcPct val="90000"/>
        </a:lnSpc>
        <a:spcBef>
          <a:spcPct val="0"/>
        </a:spcBef>
        <a:spcAft>
          <a:spcPct val="0"/>
        </a:spcAft>
        <a:defRPr sz="4000" b="1">
          <a:solidFill>
            <a:schemeClr val="tx2"/>
          </a:solidFill>
          <a:effectLst>
            <a:outerShdw blurRad="38100" dist="38100" dir="2700000" algn="tl">
              <a:srgbClr val="000000"/>
            </a:outerShdw>
          </a:effectLst>
          <a:latin typeface="Arial" pitchFamily="34" charset="0"/>
        </a:defRPr>
      </a:lvl8pPr>
      <a:lvl9pPr marL="1828800" algn="ctr" rtl="0" eaLnBrk="0" fontAlgn="base" hangingPunct="0">
        <a:lnSpc>
          <a:spcPct val="90000"/>
        </a:lnSpc>
        <a:spcBef>
          <a:spcPct val="0"/>
        </a:spcBef>
        <a:spcAft>
          <a:spcPct val="0"/>
        </a:spcAft>
        <a:defRPr sz="4000" b="1">
          <a:solidFill>
            <a:schemeClr val="tx2"/>
          </a:solidFill>
          <a:effectLst>
            <a:outerShdw blurRad="38100" dist="38100" dir="2700000" algn="tl">
              <a:srgbClr val="000000"/>
            </a:outerShdw>
          </a:effectLst>
          <a:latin typeface="Arial" pitchFamily="34" charset="0"/>
        </a:defRPr>
      </a:lvl9pPr>
    </p:titleStyle>
    <p:bodyStyle>
      <a:lvl1pPr marL="465138" indent="-465138" algn="l" rtl="0" eaLnBrk="0" fontAlgn="base" hangingPunct="0">
        <a:lnSpc>
          <a:spcPct val="90000"/>
        </a:lnSpc>
        <a:spcBef>
          <a:spcPct val="30000"/>
        </a:spcBef>
        <a:spcAft>
          <a:spcPct val="0"/>
        </a:spcAft>
        <a:buClr>
          <a:schemeClr val="tx2"/>
        </a:buClr>
        <a:buSzPct val="95000"/>
        <a:buFont typeface="Wingdings" pitchFamily="2" charset="2"/>
        <a:buChar char="n"/>
        <a:defRPr sz="3200">
          <a:solidFill>
            <a:srgbClr val="FFFFFF"/>
          </a:solidFill>
          <a:effectLst>
            <a:outerShdw blurRad="38100" dist="38100" dir="2700000" algn="tl">
              <a:srgbClr val="000000"/>
            </a:outerShdw>
          </a:effectLst>
          <a:latin typeface="+mn-lt"/>
          <a:ea typeface="+mn-ea"/>
          <a:cs typeface="+mn-cs"/>
        </a:defRPr>
      </a:lvl1pPr>
      <a:lvl2pPr marL="976313" indent="-396875" algn="l" rtl="0" eaLnBrk="0" fontAlgn="base" hangingPunct="0">
        <a:lnSpc>
          <a:spcPct val="90000"/>
        </a:lnSpc>
        <a:spcBef>
          <a:spcPct val="30000"/>
        </a:spcBef>
        <a:spcAft>
          <a:spcPct val="0"/>
        </a:spcAft>
        <a:buClr>
          <a:schemeClr val="tx2"/>
        </a:buClr>
        <a:buSzPct val="95000"/>
        <a:buChar char="–"/>
        <a:defRPr sz="2800">
          <a:solidFill>
            <a:srgbClr val="FFFFFF"/>
          </a:solidFill>
          <a:effectLst>
            <a:outerShdw blurRad="38100" dist="38100" dir="2700000" algn="tl">
              <a:srgbClr val="000000"/>
            </a:outerShdw>
          </a:effectLst>
          <a:latin typeface="+mn-lt"/>
        </a:defRPr>
      </a:lvl2pPr>
      <a:lvl3pPr marL="1439863" indent="-350838" algn="l" rtl="0" eaLnBrk="0" fontAlgn="base" hangingPunct="0">
        <a:lnSpc>
          <a:spcPct val="90000"/>
        </a:lnSpc>
        <a:spcBef>
          <a:spcPct val="30000"/>
        </a:spcBef>
        <a:spcAft>
          <a:spcPct val="0"/>
        </a:spcAft>
        <a:buClr>
          <a:schemeClr val="tx2"/>
        </a:buClr>
        <a:buSzPct val="95000"/>
        <a:buFont typeface="Wingdings" pitchFamily="2" charset="2"/>
        <a:buChar char="n"/>
        <a:defRPr sz="2400">
          <a:solidFill>
            <a:srgbClr val="FFFFFF"/>
          </a:solidFill>
          <a:effectLst>
            <a:outerShdw blurRad="38100" dist="38100" dir="2700000" algn="tl">
              <a:srgbClr val="000000"/>
            </a:outerShdw>
          </a:effectLst>
          <a:latin typeface="+mn-lt"/>
        </a:defRPr>
      </a:lvl3pPr>
      <a:lvl4pPr marL="1781175" indent="-227013" algn="l" rtl="0" eaLnBrk="0" fontAlgn="base" hangingPunct="0">
        <a:lnSpc>
          <a:spcPct val="90000"/>
        </a:lnSpc>
        <a:spcBef>
          <a:spcPct val="30000"/>
        </a:spcBef>
        <a:spcAft>
          <a:spcPct val="0"/>
        </a:spcAft>
        <a:buClr>
          <a:srgbClr val="66FFFF"/>
        </a:buClr>
        <a:buSzPct val="65000"/>
        <a:buFont typeface="Monotype Sorts" pitchFamily="28" charset="2"/>
        <a:buChar char="u"/>
        <a:defRPr sz="2000">
          <a:solidFill>
            <a:srgbClr val="FFFFFF"/>
          </a:solidFill>
          <a:effectLst>
            <a:outerShdw blurRad="38100" dist="38100" dir="2700000" algn="tl">
              <a:srgbClr val="000000"/>
            </a:outerShdw>
          </a:effectLst>
          <a:latin typeface="+mn-lt"/>
        </a:defRPr>
      </a:lvl4pPr>
      <a:lvl5pPr marL="2125663" indent="-228600" algn="l" rtl="0" eaLnBrk="0" fontAlgn="base" hangingPunct="0">
        <a:lnSpc>
          <a:spcPct val="90000"/>
        </a:lnSpc>
        <a:spcBef>
          <a:spcPct val="30000"/>
        </a:spcBef>
        <a:spcAft>
          <a:spcPct val="0"/>
        </a:spcAft>
        <a:buClr>
          <a:schemeClr val="tx1"/>
        </a:buClr>
        <a:buSzPct val="100000"/>
        <a:buChar char="–"/>
        <a:defRPr sz="2000">
          <a:solidFill>
            <a:srgbClr val="FFFFFF"/>
          </a:solidFill>
          <a:effectLst>
            <a:outerShdw blurRad="38100" dist="38100" dir="2700000" algn="tl">
              <a:srgbClr val="000000"/>
            </a:outerShdw>
          </a:effectLst>
          <a:latin typeface="+mn-lt"/>
        </a:defRPr>
      </a:lvl5pPr>
      <a:lvl6pPr marL="2582863" indent="-228600" algn="l" rtl="0" eaLnBrk="0" fontAlgn="base" hangingPunct="0">
        <a:lnSpc>
          <a:spcPct val="90000"/>
        </a:lnSpc>
        <a:spcBef>
          <a:spcPct val="30000"/>
        </a:spcBef>
        <a:spcAft>
          <a:spcPct val="0"/>
        </a:spcAft>
        <a:buClr>
          <a:schemeClr val="tx1"/>
        </a:buClr>
        <a:buSzPct val="100000"/>
        <a:buChar char="–"/>
        <a:defRPr sz="2000">
          <a:solidFill>
            <a:srgbClr val="FFFFFF"/>
          </a:solidFill>
          <a:effectLst>
            <a:outerShdw blurRad="38100" dist="38100" dir="2700000" algn="tl">
              <a:srgbClr val="000000"/>
            </a:outerShdw>
          </a:effectLst>
          <a:latin typeface="+mn-lt"/>
        </a:defRPr>
      </a:lvl6pPr>
      <a:lvl7pPr marL="3040063" indent="-228600" algn="l" rtl="0" eaLnBrk="0" fontAlgn="base" hangingPunct="0">
        <a:lnSpc>
          <a:spcPct val="90000"/>
        </a:lnSpc>
        <a:spcBef>
          <a:spcPct val="30000"/>
        </a:spcBef>
        <a:spcAft>
          <a:spcPct val="0"/>
        </a:spcAft>
        <a:buClr>
          <a:schemeClr val="tx1"/>
        </a:buClr>
        <a:buSzPct val="100000"/>
        <a:buChar char="–"/>
        <a:defRPr sz="2000">
          <a:solidFill>
            <a:srgbClr val="FFFFFF"/>
          </a:solidFill>
          <a:effectLst>
            <a:outerShdw blurRad="38100" dist="38100" dir="2700000" algn="tl">
              <a:srgbClr val="000000"/>
            </a:outerShdw>
          </a:effectLst>
          <a:latin typeface="+mn-lt"/>
        </a:defRPr>
      </a:lvl7pPr>
      <a:lvl8pPr marL="3497263" indent="-228600" algn="l" rtl="0" eaLnBrk="0" fontAlgn="base" hangingPunct="0">
        <a:lnSpc>
          <a:spcPct val="90000"/>
        </a:lnSpc>
        <a:spcBef>
          <a:spcPct val="30000"/>
        </a:spcBef>
        <a:spcAft>
          <a:spcPct val="0"/>
        </a:spcAft>
        <a:buClr>
          <a:schemeClr val="tx1"/>
        </a:buClr>
        <a:buSzPct val="100000"/>
        <a:buChar char="–"/>
        <a:defRPr sz="2000">
          <a:solidFill>
            <a:srgbClr val="FFFFFF"/>
          </a:solidFill>
          <a:effectLst>
            <a:outerShdw blurRad="38100" dist="38100" dir="2700000" algn="tl">
              <a:srgbClr val="000000"/>
            </a:outerShdw>
          </a:effectLst>
          <a:latin typeface="+mn-lt"/>
        </a:defRPr>
      </a:lvl8pPr>
      <a:lvl9pPr marL="3954463" indent="-228600" algn="l" rtl="0" eaLnBrk="0" fontAlgn="base" hangingPunct="0">
        <a:lnSpc>
          <a:spcPct val="90000"/>
        </a:lnSpc>
        <a:spcBef>
          <a:spcPct val="30000"/>
        </a:spcBef>
        <a:spcAft>
          <a:spcPct val="0"/>
        </a:spcAft>
        <a:buClr>
          <a:schemeClr val="tx1"/>
        </a:buClr>
        <a:buSzPct val="100000"/>
        <a:buChar char="–"/>
        <a:defRPr sz="2000">
          <a:solidFill>
            <a:srgbClr val="FF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DrBradleyTiernan%2019_FULLRES_newend.avi" TargetMode="External"/><Relationship Id="rId4" Type="http://schemas.openxmlformats.org/officeDocument/2006/relationships/hyperlink" Target="BillLee.avi"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1730" name="Rectangle 2"/>
          <p:cNvSpPr>
            <a:spLocks noGrp="1" noChangeArrowheads="1"/>
          </p:cNvSpPr>
          <p:nvPr>
            <p:ph type="ctrTitle"/>
          </p:nvPr>
        </p:nvSpPr>
        <p:spPr/>
        <p:txBody>
          <a:bodyPr/>
          <a:lstStyle/>
          <a:p>
            <a:pPr>
              <a:defRPr/>
            </a:pPr>
            <a:r>
              <a:rPr lang="en-US" dirty="0" smtClean="0"/>
              <a:t>Director’s Update</a:t>
            </a:r>
          </a:p>
        </p:txBody>
      </p:sp>
      <p:sp>
        <p:nvSpPr>
          <p:cNvPr id="2121731" name="Rectangle 3"/>
          <p:cNvSpPr>
            <a:spLocks noGrp="1" noChangeArrowheads="1"/>
          </p:cNvSpPr>
          <p:nvPr>
            <p:ph type="subTitle" idx="1"/>
          </p:nvPr>
        </p:nvSpPr>
        <p:spPr>
          <a:xfrm>
            <a:off x="1150938" y="4267200"/>
            <a:ext cx="6435725" cy="1447800"/>
          </a:xfrm>
        </p:spPr>
        <p:txBody>
          <a:bodyPr/>
          <a:lstStyle/>
          <a:p>
            <a:pPr>
              <a:defRPr/>
            </a:pPr>
            <a:r>
              <a:rPr lang="en-US" sz="2800" b="1" dirty="0" smtClean="0"/>
              <a:t>Carolyn Clancy, MD</a:t>
            </a:r>
          </a:p>
          <a:p>
            <a:pPr>
              <a:defRPr/>
            </a:pPr>
            <a:r>
              <a:rPr lang="en-US" sz="2800" b="1" dirty="0" smtClean="0"/>
              <a:t>National Advisory Council</a:t>
            </a:r>
          </a:p>
          <a:p>
            <a:pPr>
              <a:defRPr/>
            </a:pPr>
            <a:r>
              <a:rPr lang="en-US" sz="2800" b="1" dirty="0" smtClean="0"/>
              <a:t> November 4,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1524000" y="228600"/>
            <a:ext cx="7620000" cy="1066800"/>
          </a:xfrm>
        </p:spPr>
        <p:txBody>
          <a:bodyPr/>
          <a:lstStyle/>
          <a:p>
            <a:r>
              <a:rPr lang="en-US" sz="3200" dirty="0" smtClean="0"/>
              <a:t>Little Evidence for Some ‘Off-Label’ Uses of Atypical Antipsychotic Drugs </a:t>
            </a:r>
          </a:p>
        </p:txBody>
      </p:sp>
      <p:sp>
        <p:nvSpPr>
          <p:cNvPr id="438275" name="Rectangle 3"/>
          <p:cNvSpPr>
            <a:spLocks noGrp="1" noChangeArrowheads="1"/>
          </p:cNvSpPr>
          <p:nvPr>
            <p:ph type="body" idx="1"/>
          </p:nvPr>
        </p:nvSpPr>
        <p:spPr>
          <a:xfrm>
            <a:off x="3810000" y="1676400"/>
            <a:ext cx="5334000" cy="4419600"/>
          </a:xfrm>
        </p:spPr>
        <p:txBody>
          <a:bodyPr/>
          <a:lstStyle/>
          <a:p>
            <a:pPr marL="406400" indent="-406400">
              <a:lnSpc>
                <a:spcPct val="85000"/>
              </a:lnSpc>
            </a:pPr>
            <a:r>
              <a:rPr lang="en-US" sz="2600" dirty="0" smtClean="0"/>
              <a:t>Effective Health Care Program  report shows little evidence to support off-label use of atypical antipsychotic medications (APMs) for substance abuse, eating disorders, or insomnia</a:t>
            </a:r>
          </a:p>
          <a:p>
            <a:pPr marL="406400" indent="-406400">
              <a:lnSpc>
                <a:spcPct val="85000"/>
              </a:lnSpc>
            </a:pPr>
            <a:r>
              <a:rPr lang="en-US" sz="2600" dirty="0" smtClean="0"/>
              <a:t>Evidence does support use of some atypical APMs for dementia, anxiety, and obsessive-compulsive disorder</a:t>
            </a:r>
          </a:p>
          <a:p>
            <a:pPr marL="406400" indent="-406400">
              <a:lnSpc>
                <a:spcPct val="85000"/>
              </a:lnSpc>
              <a:buFont typeface="Wingdings" charset="2"/>
              <a:buNone/>
            </a:pPr>
            <a:endParaRPr lang="en-US" sz="2400" dirty="0" smtClean="0"/>
          </a:p>
          <a:p>
            <a:pPr marL="406400" indent="-406400">
              <a:lnSpc>
                <a:spcPct val="85000"/>
              </a:lnSpc>
            </a:pPr>
            <a:endParaRPr lang="en-US" sz="2600" dirty="0" smtClean="0"/>
          </a:p>
        </p:txBody>
      </p:sp>
      <p:sp>
        <p:nvSpPr>
          <p:cNvPr id="7" name="TextBox 6"/>
          <p:cNvSpPr txBox="1"/>
          <p:nvPr/>
        </p:nvSpPr>
        <p:spPr>
          <a:xfrm>
            <a:off x="0" y="6400800"/>
            <a:ext cx="9144000" cy="369888"/>
          </a:xfrm>
          <a:prstGeom prst="rect">
            <a:avLst/>
          </a:prstGeom>
          <a:noFill/>
        </p:spPr>
        <p:txBody>
          <a:bodyPr>
            <a:spAutoFit/>
          </a:bodyPr>
          <a:lstStyle/>
          <a:p>
            <a:pPr algn="ctr">
              <a:defRPr/>
            </a:pPr>
            <a:r>
              <a:rPr lang="en-US" sz="1800" b="1" dirty="0">
                <a:solidFill>
                  <a:srgbClr val="FFFF00"/>
                </a:solidFill>
                <a:effectLst>
                  <a:outerShdw blurRad="38100" dist="38100" dir="2700000" algn="tl">
                    <a:srgbClr val="000000"/>
                  </a:outerShdw>
                </a:effectLst>
                <a:latin typeface="Arial" charset="0"/>
              </a:rPr>
              <a:t>www.effectivehealthcare.ahrq.gov</a:t>
            </a:r>
          </a:p>
        </p:txBody>
      </p:sp>
      <p:pic>
        <p:nvPicPr>
          <p:cNvPr id="21509" name="Picture 5"/>
          <p:cNvPicPr>
            <a:picLocks noChangeAspect="1"/>
          </p:cNvPicPr>
          <p:nvPr/>
        </p:nvPicPr>
        <p:blipFill>
          <a:blip r:embed="rId3" cstate="print"/>
          <a:srcRect/>
          <a:stretch>
            <a:fillRect/>
          </a:stretch>
        </p:blipFill>
        <p:spPr bwMode="auto">
          <a:xfrm>
            <a:off x="228600" y="1676400"/>
            <a:ext cx="3357563"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1524000" y="228600"/>
            <a:ext cx="7239000" cy="1066800"/>
          </a:xfrm>
        </p:spPr>
        <p:txBody>
          <a:bodyPr/>
          <a:lstStyle/>
          <a:p>
            <a:pPr>
              <a:defRPr/>
            </a:pPr>
            <a:r>
              <a:rPr lang="en-US" sz="3200" dirty="0" smtClean="0"/>
              <a:t>Birth Defects May Be Linked to Hypertension, NOT Treatment</a:t>
            </a:r>
          </a:p>
        </p:txBody>
      </p:sp>
      <p:sp>
        <p:nvSpPr>
          <p:cNvPr id="438275" name="Rectangle 3"/>
          <p:cNvSpPr>
            <a:spLocks noGrp="1" noChangeArrowheads="1"/>
          </p:cNvSpPr>
          <p:nvPr>
            <p:ph type="body" idx="1"/>
          </p:nvPr>
        </p:nvSpPr>
        <p:spPr>
          <a:xfrm>
            <a:off x="3581400" y="1524000"/>
            <a:ext cx="5334000" cy="4572000"/>
          </a:xfrm>
        </p:spPr>
        <p:txBody>
          <a:bodyPr/>
          <a:lstStyle/>
          <a:p>
            <a:pPr marL="406400" indent="-406400">
              <a:lnSpc>
                <a:spcPct val="85000"/>
              </a:lnSpc>
            </a:pPr>
            <a:r>
              <a:rPr lang="en-US" sz="2400" dirty="0" smtClean="0"/>
              <a:t>Taking ACE inhibitors in first trimester of pregnancy poses no greater risk of birth defects than other high blood pressure medications or no drugs at all</a:t>
            </a:r>
          </a:p>
          <a:p>
            <a:pPr marL="406400" indent="-406400">
              <a:lnSpc>
                <a:spcPct val="85000"/>
              </a:lnSpc>
            </a:pPr>
            <a:r>
              <a:rPr lang="en-US" sz="2400" dirty="0" smtClean="0"/>
              <a:t>Findings suggest high blood pressure itself may increase risk of birth defects, rather than treatment</a:t>
            </a:r>
          </a:p>
          <a:p>
            <a:pPr marL="406400" indent="-406400">
              <a:lnSpc>
                <a:spcPct val="85000"/>
              </a:lnSpc>
            </a:pPr>
            <a:r>
              <a:rPr lang="en-US" sz="2400" dirty="0" smtClean="0"/>
              <a:t>ACE inhibitors are widely prescribed to treat hypertension</a:t>
            </a:r>
          </a:p>
          <a:p>
            <a:pPr marL="406400" indent="-406400">
              <a:lnSpc>
                <a:spcPct val="85000"/>
              </a:lnSpc>
            </a:pPr>
            <a:r>
              <a:rPr lang="en-US" sz="2400" dirty="0" smtClean="0"/>
              <a:t>New study from Effective Health Care Program’s DEcIDE Network published in </a:t>
            </a:r>
            <a:r>
              <a:rPr lang="en-US" sz="2400" i="1" dirty="0" smtClean="0"/>
              <a:t>BMJ</a:t>
            </a:r>
          </a:p>
          <a:p>
            <a:pPr marL="406400" indent="-406400">
              <a:lnSpc>
                <a:spcPct val="85000"/>
              </a:lnSpc>
            </a:pPr>
            <a:endParaRPr lang="en-US" sz="2400" dirty="0" smtClean="0"/>
          </a:p>
          <a:p>
            <a:pPr marL="406400" indent="-406400">
              <a:lnSpc>
                <a:spcPct val="85000"/>
              </a:lnSpc>
              <a:buFont typeface="Wingdings" charset="2"/>
              <a:buNone/>
            </a:pPr>
            <a:endParaRPr lang="en-US" sz="2400" dirty="0" smtClean="0"/>
          </a:p>
          <a:p>
            <a:pPr marL="406400" indent="-406400">
              <a:lnSpc>
                <a:spcPct val="85000"/>
              </a:lnSpc>
            </a:pPr>
            <a:endParaRPr lang="en-US" sz="2400" dirty="0" smtClean="0"/>
          </a:p>
        </p:txBody>
      </p:sp>
      <p:sp>
        <p:nvSpPr>
          <p:cNvPr id="7" name="TextBox 6"/>
          <p:cNvSpPr txBox="1"/>
          <p:nvPr/>
        </p:nvSpPr>
        <p:spPr>
          <a:xfrm>
            <a:off x="0" y="6248400"/>
            <a:ext cx="9144000" cy="523875"/>
          </a:xfrm>
          <a:prstGeom prst="rect">
            <a:avLst/>
          </a:prstGeom>
          <a:noFill/>
        </p:spPr>
        <p:txBody>
          <a:bodyPr>
            <a:spAutoFit/>
          </a:bodyPr>
          <a:lstStyle/>
          <a:p>
            <a:pPr algn="ctr">
              <a:defRPr/>
            </a:pPr>
            <a:r>
              <a:rPr lang="en-US" sz="1400" dirty="0">
                <a:solidFill>
                  <a:srgbClr val="FFFF00"/>
                </a:solidFill>
                <a:effectLst>
                  <a:outerShdw blurRad="38100" dist="38100" dir="2700000" algn="tl">
                    <a:srgbClr val="000000"/>
                  </a:outerShdw>
                </a:effectLst>
                <a:latin typeface="Arial" charset="0"/>
              </a:rPr>
              <a:t>Li DK, Yang C, Andrade S, et al. Maternal exposure to angiotensin converting enzyme inhibitors in the first trimester and risk of malformations in offspring: a retrospective cohort study. </a:t>
            </a:r>
            <a:r>
              <a:rPr lang="en-US" sz="1400" i="1" dirty="0">
                <a:solidFill>
                  <a:srgbClr val="FFFF00"/>
                </a:solidFill>
                <a:effectLst>
                  <a:outerShdw blurRad="38100" dist="38100" dir="2700000" algn="tl">
                    <a:srgbClr val="000000"/>
                  </a:outerShdw>
                </a:effectLst>
                <a:latin typeface="Arial" charset="0"/>
              </a:rPr>
              <a:t>BMJ </a:t>
            </a:r>
            <a:r>
              <a:rPr lang="en-US" sz="1400" dirty="0">
                <a:solidFill>
                  <a:srgbClr val="FFFF00"/>
                </a:solidFill>
                <a:effectLst>
                  <a:outerShdw blurRad="38100" dist="38100" dir="2700000" algn="tl">
                    <a:srgbClr val="000000"/>
                  </a:outerShdw>
                </a:effectLst>
                <a:latin typeface="Arial" charset="0"/>
              </a:rPr>
              <a:t>2011; 343:d5931</a:t>
            </a:r>
          </a:p>
        </p:txBody>
      </p:sp>
      <p:pic>
        <p:nvPicPr>
          <p:cNvPr id="17413" name="Picture 5"/>
          <p:cNvPicPr>
            <a:picLocks noChangeAspect="1"/>
          </p:cNvPicPr>
          <p:nvPr/>
        </p:nvPicPr>
        <p:blipFill>
          <a:blip r:embed="rId3" cstate="print"/>
          <a:srcRect/>
          <a:stretch>
            <a:fillRect/>
          </a:stretch>
        </p:blipFill>
        <p:spPr bwMode="auto">
          <a:xfrm>
            <a:off x="304800" y="1524000"/>
            <a:ext cx="320992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1676400" y="228600"/>
            <a:ext cx="7162800" cy="1066800"/>
          </a:xfrm>
        </p:spPr>
        <p:txBody>
          <a:bodyPr/>
          <a:lstStyle/>
          <a:p>
            <a:pPr>
              <a:defRPr/>
            </a:pPr>
            <a:r>
              <a:rPr lang="en-US" sz="3200" dirty="0" smtClean="0"/>
              <a:t>Formal Parent Training Effective To Treat Young Children With ADHD</a:t>
            </a:r>
          </a:p>
        </p:txBody>
      </p:sp>
      <p:sp>
        <p:nvSpPr>
          <p:cNvPr id="438275" name="Rectangle 3"/>
          <p:cNvSpPr>
            <a:spLocks noGrp="1" noChangeArrowheads="1"/>
          </p:cNvSpPr>
          <p:nvPr>
            <p:ph type="body" idx="1"/>
          </p:nvPr>
        </p:nvSpPr>
        <p:spPr>
          <a:xfrm>
            <a:off x="228600" y="1524000"/>
            <a:ext cx="5181600" cy="4419600"/>
          </a:xfrm>
        </p:spPr>
        <p:txBody>
          <a:bodyPr/>
          <a:lstStyle/>
          <a:p>
            <a:pPr marL="406400" indent="-406400">
              <a:lnSpc>
                <a:spcPct val="85000"/>
              </a:lnSpc>
            </a:pPr>
            <a:r>
              <a:rPr lang="en-US" sz="2800" dirty="0" smtClean="0"/>
              <a:t>AHRQ comparative effectiveness review on ADHD intervention and evaluation:</a:t>
            </a:r>
          </a:p>
          <a:p>
            <a:pPr marL="917575" lvl="1" indent="-406400">
              <a:lnSpc>
                <a:spcPct val="85000"/>
              </a:lnSpc>
            </a:pPr>
            <a:r>
              <a:rPr lang="en-US" sz="2400" dirty="0" smtClean="0"/>
              <a:t>Approximately 5 percent of children worldwide diagnosed with ADHD</a:t>
            </a:r>
          </a:p>
          <a:p>
            <a:pPr marL="917575" lvl="1" indent="-406400">
              <a:lnSpc>
                <a:spcPct val="85000"/>
              </a:lnSpc>
            </a:pPr>
            <a:r>
              <a:rPr lang="en-US" sz="2400" dirty="0" smtClean="0"/>
              <a:t>Formal training for parents is effective and does not harm children age 6 and under</a:t>
            </a:r>
          </a:p>
          <a:p>
            <a:pPr marL="917575" lvl="1" indent="-406400">
              <a:lnSpc>
                <a:spcPct val="85000"/>
              </a:lnSpc>
            </a:pPr>
            <a:r>
              <a:rPr lang="en-US" sz="2400" dirty="0" smtClean="0"/>
              <a:t>Less evidence supporting use of drugs such as Ritalin to treat children age 6 and under</a:t>
            </a:r>
          </a:p>
          <a:p>
            <a:pPr marL="917575" lvl="1" indent="-406400">
              <a:lnSpc>
                <a:spcPct val="85000"/>
              </a:lnSpc>
            </a:pPr>
            <a:endParaRPr lang="en-US" sz="2400" dirty="0" smtClean="0"/>
          </a:p>
          <a:p>
            <a:pPr marL="406400" indent="-406400">
              <a:lnSpc>
                <a:spcPct val="85000"/>
              </a:lnSpc>
            </a:pPr>
            <a:endParaRPr lang="en-US" sz="2600" dirty="0" smtClean="0"/>
          </a:p>
        </p:txBody>
      </p:sp>
      <p:sp>
        <p:nvSpPr>
          <p:cNvPr id="7" name="TextBox 6"/>
          <p:cNvSpPr txBox="1"/>
          <p:nvPr/>
        </p:nvSpPr>
        <p:spPr>
          <a:xfrm>
            <a:off x="0" y="6400800"/>
            <a:ext cx="9144000" cy="369888"/>
          </a:xfrm>
          <a:prstGeom prst="rect">
            <a:avLst/>
          </a:prstGeom>
          <a:noFill/>
        </p:spPr>
        <p:txBody>
          <a:bodyPr>
            <a:spAutoFit/>
          </a:bodyPr>
          <a:lstStyle/>
          <a:p>
            <a:pPr algn="ctr">
              <a:defRPr/>
            </a:pPr>
            <a:r>
              <a:rPr lang="en-US" sz="1800" b="1" dirty="0">
                <a:solidFill>
                  <a:srgbClr val="FFFF00"/>
                </a:solidFill>
                <a:effectLst>
                  <a:outerShdw blurRad="38100" dist="38100" dir="2700000" algn="tl">
                    <a:srgbClr val="000000"/>
                  </a:outerShdw>
                </a:effectLst>
                <a:latin typeface="Arial" charset="0"/>
              </a:rPr>
              <a:t>www.effectivehealthcare.ahrq.gov/</a:t>
            </a:r>
          </a:p>
        </p:txBody>
      </p:sp>
      <p:pic>
        <p:nvPicPr>
          <p:cNvPr id="19461" name="Picture 5"/>
          <p:cNvPicPr>
            <a:picLocks noChangeAspect="1"/>
          </p:cNvPicPr>
          <p:nvPr/>
        </p:nvPicPr>
        <p:blipFill>
          <a:blip r:embed="rId3" cstate="print"/>
          <a:srcRect/>
          <a:stretch>
            <a:fillRect/>
          </a:stretch>
        </p:blipFill>
        <p:spPr bwMode="auto">
          <a:xfrm>
            <a:off x="5562600" y="1600200"/>
            <a:ext cx="320675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1676400" y="228600"/>
            <a:ext cx="7162800" cy="1066800"/>
          </a:xfrm>
        </p:spPr>
        <p:txBody>
          <a:bodyPr/>
          <a:lstStyle/>
          <a:p>
            <a:pPr>
              <a:defRPr/>
            </a:pPr>
            <a:r>
              <a:rPr lang="en-US" sz="3200" dirty="0" smtClean="0"/>
              <a:t>AHRQ Creates Clinical Preventive Services Research Centers</a:t>
            </a:r>
          </a:p>
        </p:txBody>
      </p:sp>
      <p:sp>
        <p:nvSpPr>
          <p:cNvPr id="438275" name="Rectangle 3"/>
          <p:cNvSpPr>
            <a:spLocks noGrp="1" noChangeArrowheads="1"/>
          </p:cNvSpPr>
          <p:nvPr>
            <p:ph type="body" idx="1"/>
          </p:nvPr>
        </p:nvSpPr>
        <p:spPr>
          <a:xfrm>
            <a:off x="3505200" y="1600200"/>
            <a:ext cx="5638800" cy="4419600"/>
          </a:xfrm>
        </p:spPr>
        <p:txBody>
          <a:bodyPr/>
          <a:lstStyle/>
          <a:p>
            <a:pPr marL="406400" indent="-406400">
              <a:lnSpc>
                <a:spcPct val="85000"/>
              </a:lnSpc>
            </a:pPr>
            <a:r>
              <a:rPr lang="en-US" sz="2600" dirty="0" smtClean="0"/>
              <a:t>3-year grants totaling $4.5 million</a:t>
            </a:r>
          </a:p>
          <a:p>
            <a:pPr marL="917575" lvl="1" indent="-406400">
              <a:lnSpc>
                <a:spcPct val="85000"/>
              </a:lnSpc>
            </a:pPr>
            <a:r>
              <a:rPr lang="en-US" sz="2200" dirty="0" smtClean="0"/>
              <a:t>Research focuses on improving clinical preventive services</a:t>
            </a:r>
          </a:p>
          <a:p>
            <a:pPr marL="917575" lvl="1" indent="-406400">
              <a:lnSpc>
                <a:spcPct val="85000"/>
              </a:lnSpc>
            </a:pPr>
            <a:r>
              <a:rPr lang="en-US" sz="2200" dirty="0" smtClean="0"/>
              <a:t>Advances national research agenda in health equity, patient safety, and health systems implementation</a:t>
            </a:r>
          </a:p>
          <a:p>
            <a:pPr marL="917575" lvl="1" indent="-406400">
              <a:lnSpc>
                <a:spcPct val="85000"/>
              </a:lnSpc>
            </a:pPr>
            <a:r>
              <a:rPr lang="en-US" sz="2200" dirty="0" smtClean="0"/>
              <a:t>Three centers: </a:t>
            </a:r>
          </a:p>
          <a:p>
            <a:pPr marL="1381125" lvl="2" indent="-406400">
              <a:lnSpc>
                <a:spcPct val="85000"/>
              </a:lnSpc>
            </a:pPr>
            <a:r>
              <a:rPr lang="en-US" sz="1800" dirty="0" smtClean="0"/>
              <a:t>Northwestern University in Chicago</a:t>
            </a:r>
          </a:p>
          <a:p>
            <a:pPr marL="1381125" lvl="2" indent="-406400">
              <a:lnSpc>
                <a:spcPct val="85000"/>
              </a:lnSpc>
            </a:pPr>
            <a:r>
              <a:rPr lang="en-US" sz="1800" dirty="0" smtClean="0"/>
              <a:t>University of North Carolina at Chapel Hill</a:t>
            </a:r>
          </a:p>
          <a:p>
            <a:pPr marL="1381125" lvl="2" indent="-406400">
              <a:lnSpc>
                <a:spcPct val="85000"/>
              </a:lnSpc>
            </a:pPr>
            <a:r>
              <a:rPr lang="en-US" sz="1800" dirty="0" smtClean="0"/>
              <a:t>University of Colorado Anschutz Medical Campus</a:t>
            </a:r>
          </a:p>
          <a:p>
            <a:pPr marL="917575" lvl="1" indent="-406400">
              <a:lnSpc>
                <a:spcPct val="85000"/>
              </a:lnSpc>
            </a:pPr>
            <a:endParaRPr lang="en-US" sz="2400" dirty="0" smtClean="0"/>
          </a:p>
          <a:p>
            <a:pPr marL="406400" indent="-406400">
              <a:lnSpc>
                <a:spcPct val="85000"/>
              </a:lnSpc>
            </a:pPr>
            <a:endParaRPr lang="en-US" sz="2600" dirty="0" smtClean="0"/>
          </a:p>
        </p:txBody>
      </p:sp>
      <p:sp>
        <p:nvSpPr>
          <p:cNvPr id="7" name="TextBox 6"/>
          <p:cNvSpPr txBox="1"/>
          <p:nvPr/>
        </p:nvSpPr>
        <p:spPr>
          <a:xfrm>
            <a:off x="0" y="6400800"/>
            <a:ext cx="9144000" cy="369888"/>
          </a:xfrm>
          <a:prstGeom prst="rect">
            <a:avLst/>
          </a:prstGeom>
          <a:noFill/>
        </p:spPr>
        <p:txBody>
          <a:bodyPr>
            <a:spAutoFit/>
          </a:bodyPr>
          <a:lstStyle/>
          <a:p>
            <a:pPr algn="ctr">
              <a:defRPr/>
            </a:pPr>
            <a:r>
              <a:rPr lang="en-US" sz="1800" b="1" dirty="0">
                <a:solidFill>
                  <a:srgbClr val="FFFF00"/>
                </a:solidFill>
                <a:effectLst>
                  <a:outerShdw blurRad="38100" dist="38100" dir="2700000" algn="tl">
                    <a:srgbClr val="000000"/>
                  </a:outerShdw>
                </a:effectLst>
                <a:latin typeface="Arial" charset="0"/>
              </a:rPr>
              <a:t>www.ahrq.gov/about/cp3</a:t>
            </a:r>
          </a:p>
        </p:txBody>
      </p:sp>
      <p:pic>
        <p:nvPicPr>
          <p:cNvPr id="21509" name="Picture 5" descr="Unknown.jpeg"/>
          <p:cNvPicPr>
            <a:picLocks noChangeAspect="1"/>
          </p:cNvPicPr>
          <p:nvPr/>
        </p:nvPicPr>
        <p:blipFill>
          <a:blip r:embed="rId3" cstate="print"/>
          <a:srcRect/>
          <a:stretch>
            <a:fillRect/>
          </a:stretch>
        </p:blipFill>
        <p:spPr bwMode="auto">
          <a:xfrm>
            <a:off x="304800" y="1676400"/>
            <a:ext cx="2865438" cy="1906588"/>
          </a:xfrm>
          <a:prstGeom prst="rect">
            <a:avLst/>
          </a:prstGeom>
          <a:noFill/>
          <a:ln w="9525">
            <a:noFill/>
            <a:miter lim="800000"/>
            <a:headEnd/>
            <a:tailEnd/>
          </a:ln>
        </p:spPr>
      </p:pic>
      <p:pic>
        <p:nvPicPr>
          <p:cNvPr id="21510" name="Picture 7" descr="unc.jpg"/>
          <p:cNvPicPr>
            <a:picLocks noChangeAspect="1"/>
          </p:cNvPicPr>
          <p:nvPr/>
        </p:nvPicPr>
        <p:blipFill>
          <a:blip r:embed="rId4" cstate="print"/>
          <a:srcRect/>
          <a:stretch>
            <a:fillRect/>
          </a:stretch>
        </p:blipFill>
        <p:spPr bwMode="auto">
          <a:xfrm>
            <a:off x="1371600" y="3657600"/>
            <a:ext cx="2479675" cy="1644650"/>
          </a:xfrm>
          <a:prstGeom prst="rect">
            <a:avLst/>
          </a:prstGeom>
          <a:noFill/>
          <a:ln w="9525">
            <a:noFill/>
            <a:miter lim="800000"/>
            <a:headEnd/>
            <a:tailEnd/>
          </a:ln>
        </p:spPr>
      </p:pic>
      <p:pic>
        <p:nvPicPr>
          <p:cNvPr id="21511" name="Picture 9" descr="1.jpg"/>
          <p:cNvPicPr>
            <a:picLocks noChangeAspect="1"/>
          </p:cNvPicPr>
          <p:nvPr/>
        </p:nvPicPr>
        <p:blipFill>
          <a:blip r:embed="rId5" cstate="print"/>
          <a:srcRect/>
          <a:stretch>
            <a:fillRect/>
          </a:stretch>
        </p:blipFill>
        <p:spPr bwMode="auto">
          <a:xfrm>
            <a:off x="228600" y="5410200"/>
            <a:ext cx="2286000" cy="1233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a:xfrm>
            <a:off x="1447800" y="228600"/>
            <a:ext cx="6858000" cy="876300"/>
          </a:xfrm>
        </p:spPr>
        <p:txBody>
          <a:bodyPr/>
          <a:lstStyle/>
          <a:p>
            <a:pPr eaLnBrk="1" hangingPunct="1">
              <a:defRPr/>
            </a:pPr>
            <a:r>
              <a:rPr lang="en-US" sz="3200" dirty="0" smtClean="0"/>
              <a:t>Research Centers for Excellence in Clinical Preventive Services</a:t>
            </a:r>
          </a:p>
        </p:txBody>
      </p:sp>
      <p:sp>
        <p:nvSpPr>
          <p:cNvPr id="485379" name="Rectangle 3"/>
          <p:cNvSpPr>
            <a:spLocks noGrp="1" noChangeArrowheads="1"/>
          </p:cNvSpPr>
          <p:nvPr>
            <p:ph type="body" idx="1"/>
          </p:nvPr>
        </p:nvSpPr>
        <p:spPr>
          <a:xfrm>
            <a:off x="304800" y="1524000"/>
            <a:ext cx="8602133" cy="5105400"/>
          </a:xfrm>
        </p:spPr>
        <p:txBody>
          <a:bodyPr/>
          <a:lstStyle/>
          <a:p>
            <a:pPr eaLnBrk="1" hangingPunct="1">
              <a:lnSpc>
                <a:spcPct val="80000"/>
              </a:lnSpc>
              <a:defRPr/>
            </a:pPr>
            <a:r>
              <a:rPr lang="en-US" sz="2400" dirty="0" smtClean="0"/>
              <a:t>Centers will complement other Federal investments in prevention and public health by focusing on the role of primary care in improving the health of all Americans</a:t>
            </a:r>
          </a:p>
          <a:p>
            <a:pPr eaLnBrk="1" hangingPunct="1">
              <a:lnSpc>
                <a:spcPct val="80000"/>
              </a:lnSpc>
              <a:defRPr/>
            </a:pPr>
            <a:endParaRPr lang="en-US" sz="1000" dirty="0" smtClean="0"/>
          </a:p>
          <a:p>
            <a:pPr eaLnBrk="1" hangingPunct="1">
              <a:lnSpc>
                <a:spcPct val="80000"/>
              </a:lnSpc>
              <a:defRPr/>
            </a:pPr>
            <a:r>
              <a:rPr lang="en-US" sz="2400" dirty="0" smtClean="0"/>
              <a:t>Designed to support the National Prevention Strategy</a:t>
            </a:r>
          </a:p>
          <a:p>
            <a:pPr eaLnBrk="1" hangingPunct="1">
              <a:lnSpc>
                <a:spcPct val="80000"/>
              </a:lnSpc>
              <a:defRPr/>
            </a:pPr>
            <a:endParaRPr lang="en-US" sz="1000" dirty="0" smtClean="0"/>
          </a:p>
          <a:p>
            <a:pPr eaLnBrk="1" hangingPunct="1">
              <a:lnSpc>
                <a:spcPct val="80000"/>
              </a:lnSpc>
              <a:defRPr/>
            </a:pPr>
            <a:r>
              <a:rPr lang="en-US" sz="2400" dirty="0" smtClean="0"/>
              <a:t>Three focus areas:</a:t>
            </a:r>
          </a:p>
          <a:p>
            <a:pPr lvl="1" eaLnBrk="1" hangingPunct="1">
              <a:lnSpc>
                <a:spcPct val="80000"/>
              </a:lnSpc>
              <a:defRPr/>
            </a:pPr>
            <a:r>
              <a:rPr lang="en-US" sz="2000" dirty="0" smtClean="0"/>
              <a:t>Safety:  University of North Carolina at Chapel Hill</a:t>
            </a:r>
          </a:p>
          <a:p>
            <a:pPr lvl="1" eaLnBrk="1" hangingPunct="1">
              <a:lnSpc>
                <a:spcPct val="80000"/>
              </a:lnSpc>
              <a:defRPr/>
            </a:pPr>
            <a:r>
              <a:rPr lang="en-US" sz="2000" dirty="0" smtClean="0"/>
              <a:t>Equity:  Northwestern University</a:t>
            </a:r>
          </a:p>
          <a:p>
            <a:pPr lvl="1" eaLnBrk="1" hangingPunct="1">
              <a:lnSpc>
                <a:spcPct val="80000"/>
              </a:lnSpc>
              <a:defRPr/>
            </a:pPr>
            <a:r>
              <a:rPr lang="en-US" sz="2000" dirty="0" smtClean="0"/>
              <a:t>Implementation:  University of Colorado</a:t>
            </a:r>
          </a:p>
          <a:p>
            <a:pPr marL="0" eaLnBrk="1" hangingPunct="1">
              <a:lnSpc>
                <a:spcPct val="80000"/>
              </a:lnSpc>
              <a:spcBef>
                <a:spcPts val="1200"/>
              </a:spcBef>
              <a:defRPr/>
            </a:pPr>
            <a:r>
              <a:rPr lang="en-US" sz="2400" dirty="0" smtClean="0"/>
              <a:t>3-year initial awards (with potential competitive renewal) </a:t>
            </a:r>
          </a:p>
          <a:p>
            <a:pPr marL="0" eaLnBrk="1" hangingPunct="1">
              <a:lnSpc>
                <a:spcPct val="80000"/>
              </a:lnSpc>
              <a:spcBef>
                <a:spcPts val="1200"/>
              </a:spcBef>
              <a:defRPr/>
            </a:pPr>
            <a:r>
              <a:rPr lang="en-US" sz="2400" dirty="0" smtClean="0"/>
              <a:t>$1.5M per year per award</a:t>
            </a:r>
          </a:p>
          <a:p>
            <a:pPr marL="457200" indent="-457200" eaLnBrk="1" hangingPunct="1">
              <a:lnSpc>
                <a:spcPct val="80000"/>
              </a:lnSpc>
              <a:spcBef>
                <a:spcPts val="1200"/>
              </a:spcBef>
              <a:defRPr/>
            </a:pPr>
            <a:r>
              <a:rPr lang="en-US" sz="2400" dirty="0" smtClean="0"/>
              <a:t>Initially funded through the ACA Prevention &amp; Public Health Fund</a:t>
            </a:r>
            <a:endParaRPr lang="en-US" sz="2400" dirty="0" smtClean="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6697663" cy="876300"/>
          </a:xfrm>
        </p:spPr>
        <p:txBody>
          <a:bodyPr/>
          <a:lstStyle/>
          <a:p>
            <a:r>
              <a:rPr lang="en-US" dirty="0" smtClean="0"/>
              <a:t>In the News</a:t>
            </a:r>
            <a:endParaRPr lang="en-US" dirty="0"/>
          </a:p>
        </p:txBody>
      </p:sp>
      <p:sp>
        <p:nvSpPr>
          <p:cNvPr id="3" name="Content Placeholder 2"/>
          <p:cNvSpPr>
            <a:spLocks noGrp="1"/>
          </p:cNvSpPr>
          <p:nvPr>
            <p:ph idx="1"/>
          </p:nvPr>
        </p:nvSpPr>
        <p:spPr>
          <a:xfrm>
            <a:off x="533400" y="1524000"/>
            <a:ext cx="7993063" cy="2895600"/>
          </a:xfrm>
        </p:spPr>
        <p:txBody>
          <a:bodyPr/>
          <a:lstStyle/>
          <a:p>
            <a:pPr algn="ctr">
              <a:buNone/>
            </a:pPr>
            <a:r>
              <a:rPr lang="en-US" sz="1800" dirty="0" smtClean="0">
                <a:solidFill>
                  <a:schemeClr val="tx1"/>
                </a:solidFill>
              </a:rPr>
              <a:t>The </a:t>
            </a:r>
            <a:r>
              <a:rPr lang="en-US" sz="1800" i="1" dirty="0" smtClean="0">
                <a:solidFill>
                  <a:schemeClr val="tx1"/>
                </a:solidFill>
              </a:rPr>
              <a:t>Dallas Morning News </a:t>
            </a:r>
            <a:r>
              <a:rPr lang="en-US" sz="1800" dirty="0" smtClean="0">
                <a:solidFill>
                  <a:schemeClr val="tx1"/>
                </a:solidFill>
              </a:rPr>
              <a:t>reported on patient safety in TX hospitals using the AHRQ Patient Safety Indicators, </a:t>
            </a:r>
            <a:r>
              <a:rPr lang="en-US" sz="1400" i="1" dirty="0" smtClean="0">
                <a:solidFill>
                  <a:schemeClr val="tx1"/>
                </a:solidFill>
              </a:rPr>
              <a:t>Sunday, Oct. 16, 2011</a:t>
            </a:r>
            <a:endParaRPr lang="en-US" sz="1400" i="1" dirty="0"/>
          </a:p>
        </p:txBody>
      </p:sp>
      <p:pic>
        <p:nvPicPr>
          <p:cNvPr id="24579" name="Picture 3"/>
          <p:cNvPicPr>
            <a:picLocks noChangeAspect="1" noChangeArrowheads="1"/>
          </p:cNvPicPr>
          <p:nvPr/>
        </p:nvPicPr>
        <p:blipFill>
          <a:blip r:embed="rId2" cstate="print"/>
          <a:srcRect/>
          <a:stretch>
            <a:fillRect/>
          </a:stretch>
        </p:blipFill>
        <p:spPr bwMode="auto">
          <a:xfrm>
            <a:off x="1600200" y="2209800"/>
            <a:ext cx="5486400" cy="4389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1600200" y="152400"/>
            <a:ext cx="7010400" cy="1066800"/>
          </a:xfrm>
        </p:spPr>
        <p:txBody>
          <a:bodyPr/>
          <a:lstStyle/>
          <a:p>
            <a:pPr>
              <a:defRPr/>
            </a:pPr>
            <a:r>
              <a:rPr lang="en-US" sz="3200" dirty="0" smtClean="0"/>
              <a:t>Knowledge Transfer Case Study: Washington State Medicaid</a:t>
            </a:r>
          </a:p>
        </p:txBody>
      </p:sp>
      <p:sp>
        <p:nvSpPr>
          <p:cNvPr id="501763" name="Rectangle 3"/>
          <p:cNvSpPr>
            <a:spLocks noGrp="1" noChangeArrowheads="1"/>
          </p:cNvSpPr>
          <p:nvPr>
            <p:ph type="body" idx="1"/>
          </p:nvPr>
        </p:nvSpPr>
        <p:spPr>
          <a:xfrm>
            <a:off x="4495800" y="1447800"/>
            <a:ext cx="4648200" cy="4191000"/>
          </a:xfrm>
        </p:spPr>
        <p:txBody>
          <a:bodyPr/>
          <a:lstStyle/>
          <a:p>
            <a:pPr>
              <a:defRPr/>
            </a:pPr>
            <a:r>
              <a:rPr lang="en-US" sz="2400" b="1" dirty="0" smtClean="0"/>
              <a:t>AHRQ’s Effective Health Care Program (EHC) </a:t>
            </a:r>
          </a:p>
          <a:p>
            <a:pPr>
              <a:defRPr/>
            </a:pPr>
            <a:r>
              <a:rPr lang="en-US" sz="2400" b="1" dirty="0" smtClean="0"/>
              <a:t>Used 6 EHC products:</a:t>
            </a:r>
          </a:p>
          <a:p>
            <a:pPr lvl="1">
              <a:defRPr/>
            </a:pPr>
            <a:r>
              <a:rPr lang="en-US" sz="2000" i="1" dirty="0" smtClean="0"/>
              <a:t>Vaginal Birth After Cesarean</a:t>
            </a:r>
            <a:r>
              <a:rPr lang="en-US" sz="2000" dirty="0" smtClean="0"/>
              <a:t>: to design new program</a:t>
            </a:r>
          </a:p>
          <a:p>
            <a:pPr lvl="1">
              <a:defRPr/>
            </a:pPr>
            <a:r>
              <a:rPr lang="en-US" sz="2000" i="1" dirty="0" smtClean="0"/>
              <a:t>Cesarean Delivery on Maternal Request</a:t>
            </a:r>
            <a:r>
              <a:rPr lang="en-US" sz="2000" dirty="0" smtClean="0"/>
              <a:t>:</a:t>
            </a:r>
            <a:r>
              <a:rPr lang="en-US" sz="2000" i="1" dirty="0" smtClean="0"/>
              <a:t>  </a:t>
            </a:r>
            <a:r>
              <a:rPr lang="en-US" sz="2000" dirty="0" smtClean="0"/>
              <a:t>to enact legislation to develop patient decision aids</a:t>
            </a:r>
          </a:p>
          <a:p>
            <a:pPr lvl="1">
              <a:defRPr/>
            </a:pPr>
            <a:r>
              <a:rPr lang="en-US" sz="2000" i="1" dirty="0" smtClean="0"/>
              <a:t>Comparative Effectiveness of Management Strategies for Gastroesophageal Reflux Disease</a:t>
            </a:r>
            <a:r>
              <a:rPr lang="en-US" sz="2000" dirty="0" smtClean="0"/>
              <a:t>:  to initiate clinical decisionmaking algorithm resulting in savings</a:t>
            </a:r>
          </a:p>
          <a:p>
            <a:pPr lvl="1">
              <a:buFontTx/>
              <a:buNone/>
              <a:defRPr/>
            </a:pPr>
            <a:endParaRPr lang="en-US" sz="2000" dirty="0" smtClean="0"/>
          </a:p>
          <a:p>
            <a:pPr lvl="1">
              <a:defRPr/>
            </a:pPr>
            <a:endParaRPr lang="en-US" sz="2000" dirty="0" smtClean="0"/>
          </a:p>
          <a:p>
            <a:pPr lvl="1">
              <a:buFontTx/>
              <a:buNone/>
              <a:defRPr/>
            </a:pPr>
            <a:endParaRPr lang="en-US" sz="2400" dirty="0" smtClean="0"/>
          </a:p>
        </p:txBody>
      </p:sp>
      <p:sp>
        <p:nvSpPr>
          <p:cNvPr id="501764" name="Text Box 4"/>
          <p:cNvSpPr txBox="1">
            <a:spLocks noChangeArrowheads="1"/>
          </p:cNvSpPr>
          <p:nvPr/>
        </p:nvSpPr>
        <p:spPr bwMode="auto">
          <a:xfrm>
            <a:off x="152400" y="6400800"/>
            <a:ext cx="2971800" cy="369888"/>
          </a:xfrm>
          <a:prstGeom prst="rect">
            <a:avLst/>
          </a:prstGeom>
          <a:noFill/>
          <a:ln w="12700">
            <a:noFill/>
            <a:miter lim="800000"/>
            <a:headEnd/>
            <a:tailEnd/>
          </a:ln>
          <a:effectLst/>
        </p:spPr>
        <p:txBody>
          <a:bodyPr>
            <a:spAutoFit/>
          </a:bodyPr>
          <a:lstStyle/>
          <a:p>
            <a:pPr>
              <a:defRPr/>
            </a:pPr>
            <a:r>
              <a:rPr lang="en-US" sz="1800" dirty="0" smtClean="0">
                <a:solidFill>
                  <a:srgbClr val="FFFFFF"/>
                </a:solidFill>
                <a:effectLst>
                  <a:outerShdw blurRad="38100" dist="38100" dir="2700000" algn="tl">
                    <a:srgbClr val="000000">
                      <a:alpha val="43137"/>
                    </a:srgbClr>
                  </a:outerShdw>
                </a:effectLst>
                <a:latin typeface="+mn-lt"/>
                <a:ea typeface="+mn-ea"/>
              </a:rPr>
              <a:t>(</a:t>
            </a:r>
            <a:r>
              <a:rPr lang="en-US" sz="1800" dirty="0" smtClean="0">
                <a:effectLst>
                  <a:outerShdw blurRad="38100" dist="38100" dir="2700000" algn="tl">
                    <a:srgbClr val="000000">
                      <a:alpha val="43137"/>
                    </a:srgbClr>
                  </a:outerShdw>
                </a:effectLst>
                <a:latin typeface="+mn-lt"/>
              </a:rPr>
              <a:t>KT-CDOM/COE-67)</a:t>
            </a:r>
            <a:endParaRPr lang="en-US" sz="1800" dirty="0">
              <a:effectLst>
                <a:outerShdw blurRad="38100" dist="38100" dir="2700000" algn="tl">
                  <a:srgbClr val="000000">
                    <a:alpha val="43137"/>
                  </a:srgbClr>
                </a:outerShdw>
              </a:effectLst>
              <a:latin typeface="+mn-lt"/>
            </a:endParaRPr>
          </a:p>
        </p:txBody>
      </p:sp>
      <p:sp>
        <p:nvSpPr>
          <p:cNvPr id="6149" name="Oval 5"/>
          <p:cNvSpPr>
            <a:spLocks noChangeArrowheads="1"/>
          </p:cNvSpPr>
          <p:nvPr/>
        </p:nvSpPr>
        <p:spPr bwMode="auto">
          <a:xfrm>
            <a:off x="4876800" y="5029200"/>
            <a:ext cx="914400" cy="914400"/>
          </a:xfrm>
          <a:prstGeom prst="ellipse">
            <a:avLst/>
          </a:prstGeom>
          <a:noFill/>
          <a:ln w="12700">
            <a:noFill/>
            <a:round/>
            <a:headEnd/>
            <a:tailEnd/>
          </a:ln>
        </p:spPr>
        <p:txBody>
          <a:bodyPr wrap="none" lIns="90488" tIns="44450" rIns="90488" bIns="44450" anchor="ctr"/>
          <a:lstStyle/>
          <a:p>
            <a:endParaRPr lang="en-US" dirty="0"/>
          </a:p>
        </p:txBody>
      </p:sp>
      <p:pic>
        <p:nvPicPr>
          <p:cNvPr id="6150" name="Picture 5" descr="gERD_CaseStudy8.11.jpg"/>
          <p:cNvPicPr>
            <a:picLocks noChangeAspect="1"/>
          </p:cNvPicPr>
          <p:nvPr/>
        </p:nvPicPr>
        <p:blipFill>
          <a:blip r:embed="rId3" cstate="print"/>
          <a:srcRect/>
          <a:stretch>
            <a:fillRect/>
          </a:stretch>
        </p:blipFill>
        <p:spPr bwMode="auto">
          <a:xfrm>
            <a:off x="381001" y="2057400"/>
            <a:ext cx="4038600" cy="3186113"/>
          </a:xfrm>
          <a:prstGeom prst="rect">
            <a:avLst/>
          </a:prstGeom>
          <a:noFill/>
          <a:ln w="9525">
            <a:noFill/>
            <a:miter lim="800000"/>
            <a:headEnd/>
            <a:tailEnd/>
          </a:ln>
        </p:spPr>
      </p:pic>
      <p:sp>
        <p:nvSpPr>
          <p:cNvPr id="7" name="TextBox 6"/>
          <p:cNvSpPr txBox="1"/>
          <p:nvPr/>
        </p:nvSpPr>
        <p:spPr>
          <a:xfrm>
            <a:off x="228600" y="5257800"/>
            <a:ext cx="2895600" cy="523220"/>
          </a:xfrm>
          <a:prstGeom prst="rect">
            <a:avLst/>
          </a:prstGeom>
          <a:noFill/>
        </p:spPr>
        <p:txBody>
          <a:bodyPr>
            <a:spAutoFit/>
          </a:bodyPr>
          <a:lstStyle/>
          <a:p>
            <a:pPr>
              <a:defRPr/>
            </a:pPr>
            <a:r>
              <a:rPr lang="en-US" sz="1800" i="1" dirty="0">
                <a:effectLst>
                  <a:outerShdw blurRad="38100" dist="38100" dir="2700000" algn="tl">
                    <a:srgbClr val="000000">
                      <a:alpha val="43137"/>
                    </a:srgbClr>
                  </a:outerShdw>
                </a:effectLst>
                <a:latin typeface="+mn-lt"/>
              </a:rPr>
              <a:t>Photo: MedicineNet, Inc</a:t>
            </a:r>
            <a:r>
              <a:rPr lang="en-US" i="1" dirty="0">
                <a:effectLst>
                  <a:outerShdw blurRad="38100" dist="38100" dir="2700000" algn="tl">
                    <a:srgbClr val="000000">
                      <a:alpha val="43137"/>
                    </a:srgbClr>
                  </a:outerShdw>
                </a:effectLst>
                <a:latin typeface="Times New Roman"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1295400" y="304800"/>
            <a:ext cx="7620000" cy="914400"/>
          </a:xfrm>
        </p:spPr>
        <p:txBody>
          <a:bodyPr/>
          <a:lstStyle/>
          <a:p>
            <a:pPr>
              <a:defRPr/>
            </a:pPr>
            <a:r>
              <a:rPr lang="en-US" sz="3200" dirty="0" smtClean="0"/>
              <a:t/>
            </a:r>
            <a:br>
              <a:rPr lang="en-US" sz="3200" dirty="0" smtClean="0"/>
            </a:br>
            <a:r>
              <a:rPr lang="en-US" sz="3200" dirty="0" smtClean="0"/>
              <a:t/>
            </a:r>
            <a:br>
              <a:rPr lang="en-US" sz="3200" dirty="0" smtClean="0"/>
            </a:br>
            <a:r>
              <a:rPr lang="en-US" sz="3200" dirty="0" smtClean="0"/>
              <a:t>Knowledge Transfer Case Study: </a:t>
            </a:r>
            <a:br>
              <a:rPr lang="en-US" sz="3200" dirty="0" smtClean="0"/>
            </a:br>
            <a:r>
              <a:rPr lang="en-US" sz="3200" dirty="0" smtClean="0"/>
              <a:t>Hawaii Dept. of Human Services  </a:t>
            </a:r>
          </a:p>
        </p:txBody>
      </p:sp>
      <p:sp>
        <p:nvSpPr>
          <p:cNvPr id="497667" name="Rectangle 3"/>
          <p:cNvSpPr>
            <a:spLocks noGrp="1" noChangeArrowheads="1"/>
          </p:cNvSpPr>
          <p:nvPr>
            <p:ph type="body" idx="1"/>
          </p:nvPr>
        </p:nvSpPr>
        <p:spPr>
          <a:xfrm>
            <a:off x="152400" y="1447800"/>
            <a:ext cx="8305800" cy="2895600"/>
          </a:xfrm>
        </p:spPr>
        <p:txBody>
          <a:bodyPr/>
          <a:lstStyle/>
          <a:p>
            <a:pPr indent="-7938">
              <a:buFont typeface="Wingdings" pitchFamily="2" charset="2"/>
              <a:buNone/>
              <a:defRPr/>
            </a:pPr>
            <a:r>
              <a:rPr lang="en-US" sz="2800" b="1" dirty="0" smtClean="0"/>
              <a:t>CAHPS Survey and Medicaid Medical Directors Learning Network</a:t>
            </a:r>
          </a:p>
          <a:p>
            <a:pPr lvl="1">
              <a:defRPr/>
            </a:pPr>
            <a:r>
              <a:rPr lang="en-US" sz="2400" dirty="0" smtClean="0"/>
              <a:t>Used survey findings for public reporting and pay-for-performance initiatives</a:t>
            </a:r>
          </a:p>
          <a:p>
            <a:pPr lvl="1">
              <a:defRPr/>
            </a:pPr>
            <a:r>
              <a:rPr lang="en-US" sz="2400" dirty="0" smtClean="0"/>
              <a:t>Found that CAHPS Health Plan Survey’s instruction reduced likelihood of bias and error</a:t>
            </a:r>
          </a:p>
          <a:p>
            <a:pPr lvl="1">
              <a:defRPr/>
            </a:pPr>
            <a:r>
              <a:rPr lang="en-US" sz="2400" dirty="0" smtClean="0"/>
              <a:t>Developed consumer guide using CAHPS results for adult care</a:t>
            </a:r>
          </a:p>
          <a:p>
            <a:pPr lvl="1">
              <a:defRPr/>
            </a:pPr>
            <a:r>
              <a:rPr lang="en-US" sz="2400" dirty="0" smtClean="0"/>
              <a:t>Members use performance information to choose plans based on quality of care</a:t>
            </a:r>
          </a:p>
          <a:p>
            <a:pPr lvl="1">
              <a:defRPr/>
            </a:pPr>
            <a:endParaRPr lang="en-US" sz="2400" dirty="0" smtClean="0"/>
          </a:p>
        </p:txBody>
      </p:sp>
      <p:sp>
        <p:nvSpPr>
          <p:cNvPr id="497668" name="Text Box 4"/>
          <p:cNvSpPr txBox="1">
            <a:spLocks noChangeArrowheads="1"/>
          </p:cNvSpPr>
          <p:nvPr/>
        </p:nvSpPr>
        <p:spPr bwMode="auto">
          <a:xfrm>
            <a:off x="228600" y="6400800"/>
            <a:ext cx="2133600" cy="341312"/>
          </a:xfrm>
          <a:prstGeom prst="rect">
            <a:avLst/>
          </a:prstGeom>
          <a:noFill/>
          <a:ln w="12700">
            <a:noFill/>
            <a:miter lim="800000"/>
            <a:headEnd/>
            <a:tailEnd/>
          </a:ln>
          <a:effectLst/>
        </p:spPr>
        <p:txBody>
          <a:bodyPr>
            <a:spAutoFit/>
          </a:bodyPr>
          <a:lstStyle/>
          <a:p>
            <a:pPr>
              <a:lnSpc>
                <a:spcPct val="90000"/>
              </a:lnSpc>
              <a:spcBef>
                <a:spcPct val="30000"/>
              </a:spcBef>
              <a:buClr>
                <a:schemeClr val="tx2"/>
              </a:buClr>
              <a:buSzPct val="95000"/>
              <a:buFont typeface="Wingdings" charset="2"/>
              <a:buNone/>
              <a:defRPr/>
            </a:pPr>
            <a:r>
              <a:rPr lang="en-US" sz="1800" dirty="0">
                <a:effectLst>
                  <a:outerShdw blurRad="38100" dist="38100" dir="2700000" algn="tl">
                    <a:srgbClr val="000000"/>
                  </a:outerShdw>
                </a:effectLst>
                <a:latin typeface="Arial" charset="0"/>
              </a:rPr>
              <a:t>(KT-CQuIPS-68)</a:t>
            </a:r>
            <a:endParaRPr lang="en-US" sz="1800" dirty="0">
              <a:latin typeface="Times New Roman" charset="0"/>
            </a:endParaRPr>
          </a:p>
        </p:txBody>
      </p:sp>
      <p:sp>
        <p:nvSpPr>
          <p:cNvPr id="7173" name="Oval 5"/>
          <p:cNvSpPr>
            <a:spLocks noChangeArrowheads="1"/>
          </p:cNvSpPr>
          <p:nvPr/>
        </p:nvSpPr>
        <p:spPr bwMode="auto">
          <a:xfrm>
            <a:off x="4876800" y="5029200"/>
            <a:ext cx="914400" cy="914400"/>
          </a:xfrm>
          <a:prstGeom prst="ellipse">
            <a:avLst/>
          </a:prstGeom>
          <a:noFill/>
          <a:ln w="12700">
            <a:noFill/>
            <a:round/>
            <a:headEnd/>
            <a:tailEnd/>
          </a:ln>
        </p:spPr>
        <p:txBody>
          <a:bodyPr wrap="none" lIns="90488" tIns="44450" rIns="90488" bIns="44450" anchor="ctr"/>
          <a:lstStyle/>
          <a:p>
            <a:endParaRPr lang="en-US" dirty="0"/>
          </a:p>
        </p:txBody>
      </p:sp>
      <p:pic>
        <p:nvPicPr>
          <p:cNvPr id="7174" name="Picture 5" descr="CAHPS_CASESTUDY_8.11.jpg"/>
          <p:cNvPicPr>
            <a:picLocks noChangeAspect="1"/>
          </p:cNvPicPr>
          <p:nvPr/>
        </p:nvPicPr>
        <p:blipFill>
          <a:blip r:embed="rId3" cstate="print"/>
          <a:srcRect/>
          <a:stretch>
            <a:fillRect/>
          </a:stretch>
        </p:blipFill>
        <p:spPr bwMode="auto">
          <a:xfrm>
            <a:off x="5410200" y="5257800"/>
            <a:ext cx="3565525" cy="144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6697663" cy="876300"/>
          </a:xfrm>
        </p:spPr>
        <p:txBody>
          <a:bodyPr/>
          <a:lstStyle/>
          <a:p>
            <a:pPr>
              <a:defRPr/>
            </a:pPr>
            <a:r>
              <a:rPr lang="en-US" sz="3600" dirty="0" smtClean="0"/>
              <a:t>MEPS Impact Citation</a:t>
            </a:r>
            <a:br>
              <a:rPr lang="en-US" sz="3600" dirty="0" smtClean="0"/>
            </a:br>
            <a:r>
              <a:rPr lang="en-US" sz="3600" dirty="0" smtClean="0"/>
              <a:t>Private Sector Uses </a:t>
            </a:r>
            <a:endParaRPr lang="en-US" sz="3600" dirty="0"/>
          </a:p>
        </p:txBody>
      </p:sp>
      <p:sp>
        <p:nvSpPr>
          <p:cNvPr id="3" name="Content Placeholder 2"/>
          <p:cNvSpPr>
            <a:spLocks noGrp="1"/>
          </p:cNvSpPr>
          <p:nvPr>
            <p:ph sz="half" idx="1"/>
          </p:nvPr>
        </p:nvSpPr>
        <p:spPr/>
        <p:txBody>
          <a:bodyPr/>
          <a:lstStyle/>
          <a:p>
            <a:pPr>
              <a:buFont typeface="Wingdings" charset="2"/>
              <a:buNone/>
              <a:defRPr/>
            </a:pPr>
            <a:endParaRPr lang="en-US" sz="2400" dirty="0" smtClean="0"/>
          </a:p>
          <a:p>
            <a:pPr>
              <a:buFont typeface="Wingdings" charset="2"/>
              <a:buNone/>
              <a:defRPr/>
            </a:pPr>
            <a:endParaRPr lang="en-US" dirty="0" smtClean="0"/>
          </a:p>
          <a:p>
            <a:pPr>
              <a:buFont typeface="Wingdings" charset="2"/>
              <a:buNone/>
              <a:defRPr/>
            </a:pPr>
            <a:r>
              <a:rPr lang="en-US" dirty="0" smtClean="0"/>
              <a:t>	</a:t>
            </a:r>
            <a:endParaRPr lang="en-US" dirty="0"/>
          </a:p>
        </p:txBody>
      </p:sp>
      <p:sp>
        <p:nvSpPr>
          <p:cNvPr id="6" name="Text Placeholder 5"/>
          <p:cNvSpPr>
            <a:spLocks noGrp="1"/>
          </p:cNvSpPr>
          <p:nvPr>
            <p:ph sz="half" idx="2"/>
          </p:nvPr>
        </p:nvSpPr>
        <p:spPr>
          <a:xfrm>
            <a:off x="228600" y="1371600"/>
            <a:ext cx="8610600" cy="4191000"/>
          </a:xfrm>
        </p:spPr>
        <p:txBody>
          <a:bodyPr/>
          <a:lstStyle/>
          <a:p>
            <a:pPr>
              <a:defRPr/>
            </a:pPr>
            <a:r>
              <a:rPr lang="en-US" b="1" dirty="0" smtClean="0"/>
              <a:t>MEPS data used in various ways:</a:t>
            </a:r>
          </a:p>
          <a:p>
            <a:pPr lvl="1">
              <a:defRPr/>
            </a:pPr>
            <a:r>
              <a:rPr lang="en-US" dirty="0" smtClean="0"/>
              <a:t>By </a:t>
            </a:r>
            <a:r>
              <a:rPr lang="en-US" b="1" dirty="0" smtClean="0"/>
              <a:t>Kaiser Family Foundation </a:t>
            </a:r>
            <a:r>
              <a:rPr lang="en-US" dirty="0" smtClean="0"/>
              <a:t>as a source of online query tools in slide tutorial providing overview of health policy data source</a:t>
            </a:r>
          </a:p>
          <a:p>
            <a:pPr lvl="1">
              <a:defRPr/>
            </a:pPr>
            <a:r>
              <a:rPr lang="en-US" dirty="0" smtClean="0"/>
              <a:t>By </a:t>
            </a:r>
            <a:r>
              <a:rPr lang="en-US" b="1" dirty="0" smtClean="0"/>
              <a:t>Duke University </a:t>
            </a:r>
            <a:r>
              <a:rPr lang="en-US" dirty="0" smtClean="0"/>
              <a:t>to study whether use of physician assistants increases office visits</a:t>
            </a:r>
          </a:p>
          <a:p>
            <a:pPr lvl="1">
              <a:defRPr/>
            </a:pPr>
            <a:r>
              <a:rPr lang="en-US" dirty="0" smtClean="0"/>
              <a:t>By </a:t>
            </a:r>
            <a:r>
              <a:rPr lang="en-US" b="1" dirty="0" smtClean="0"/>
              <a:t>Deloitte Health Solutions </a:t>
            </a:r>
            <a:r>
              <a:rPr lang="en-US" dirty="0" smtClean="0"/>
              <a:t>to develop estimates of health expenditures by family size and income level for the report, </a:t>
            </a:r>
            <a:r>
              <a:rPr lang="en-US" i="1" dirty="0" smtClean="0"/>
              <a:t>The Hidden Costs of U.S. Health Care for Consumers: A Comprehensive Analysis </a:t>
            </a:r>
          </a:p>
          <a:p>
            <a:pPr lvl="1">
              <a:defRPr/>
            </a:pPr>
            <a:r>
              <a:rPr lang="en-US" dirty="0" smtClean="0"/>
              <a:t>By </a:t>
            </a:r>
            <a:r>
              <a:rPr lang="en-US" b="1" dirty="0" smtClean="0"/>
              <a:t>Johns Hopkins University’s Joint Center for  Political and Economic Studies</a:t>
            </a:r>
            <a:r>
              <a:rPr lang="en-US" dirty="0" smtClean="0"/>
              <a:t> to estimate potential cost savings of eliminating health disparities for racial and ethnic minorities</a:t>
            </a:r>
            <a:endParaRPr lang="en-US" dirty="0" smtClean="0">
              <a:effectLst>
                <a:outerShdw blurRad="38100" dist="38100" dir="2700000" algn="tl">
                  <a:srgbClr val="000000">
                    <a:alpha val="43137"/>
                  </a:srgbClr>
                </a:outerShdw>
              </a:effectLst>
            </a:endParaRPr>
          </a:p>
          <a:p>
            <a:pPr>
              <a:defRPr/>
            </a:pPr>
            <a:endParaRPr lang="en-US" dirty="0" smtClean="0"/>
          </a:p>
          <a:p>
            <a:pPr>
              <a:defRPr/>
            </a:pPr>
            <a:endParaRPr lang="en-US" dirty="0"/>
          </a:p>
        </p:txBody>
      </p:sp>
      <p:sp>
        <p:nvSpPr>
          <p:cNvPr id="4" name="Rectangle 3"/>
          <p:cNvSpPr/>
          <p:nvPr/>
        </p:nvSpPr>
        <p:spPr>
          <a:xfrm>
            <a:off x="6781800" y="6324600"/>
            <a:ext cx="2057400" cy="381000"/>
          </a:xfrm>
          <a:prstGeom prst="rect">
            <a:avLst/>
          </a:prstGeom>
        </p:spPr>
        <p:txBody>
          <a:bodyPr>
            <a:spAutoFit/>
          </a:bodyPr>
          <a:lstStyle/>
          <a:p>
            <a:pPr>
              <a:defRPr/>
            </a:pPr>
            <a:r>
              <a:rPr lang="en-US" sz="1800" dirty="0">
                <a:effectLst>
                  <a:outerShdw blurRad="38100" dist="38100" dir="2700000" algn="tl">
                    <a:srgbClr val="000000">
                      <a:alpha val="43137"/>
                    </a:srgbClr>
                  </a:outerShdw>
                </a:effectLst>
                <a:latin typeface="+mn-lt"/>
              </a:rPr>
              <a:t>CFACT 11-03</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697663" cy="990600"/>
          </a:xfrm>
        </p:spPr>
        <p:txBody>
          <a:bodyPr/>
          <a:lstStyle/>
          <a:p>
            <a:pPr>
              <a:defRPr/>
            </a:pPr>
            <a:r>
              <a:rPr lang="en-US" sz="3600" dirty="0" smtClean="0"/>
              <a:t>MEPS Impact Citations </a:t>
            </a:r>
            <a:br>
              <a:rPr lang="en-US" sz="3600" dirty="0" smtClean="0"/>
            </a:br>
            <a:r>
              <a:rPr lang="en-US" sz="3600" dirty="0" smtClean="0"/>
              <a:t>Private Sector Uses  </a:t>
            </a:r>
            <a:endParaRPr lang="en-US" sz="3600" dirty="0"/>
          </a:p>
        </p:txBody>
      </p:sp>
      <p:sp>
        <p:nvSpPr>
          <p:cNvPr id="3" name="Content Placeholder 2"/>
          <p:cNvSpPr>
            <a:spLocks noGrp="1"/>
          </p:cNvSpPr>
          <p:nvPr>
            <p:ph idx="1"/>
          </p:nvPr>
        </p:nvSpPr>
        <p:spPr>
          <a:xfrm>
            <a:off x="609600" y="1524000"/>
            <a:ext cx="7993063" cy="2971800"/>
          </a:xfrm>
        </p:spPr>
        <p:txBody>
          <a:bodyPr/>
          <a:lstStyle/>
          <a:p>
            <a:pPr>
              <a:buFont typeface="Wingdings" pitchFamily="2" charset="2"/>
              <a:buNone/>
              <a:defRPr/>
            </a:pPr>
            <a:r>
              <a:rPr lang="en-US" sz="2800" b="1" dirty="0" smtClean="0"/>
              <a:t>	</a:t>
            </a:r>
            <a:r>
              <a:rPr lang="en-US" b="1" dirty="0" smtClean="0"/>
              <a:t>Mayo Clinic </a:t>
            </a:r>
          </a:p>
          <a:p>
            <a:pPr lvl="1">
              <a:defRPr/>
            </a:pPr>
            <a:r>
              <a:rPr lang="en-US" dirty="0" smtClean="0"/>
              <a:t>Used MEPS data to describe incidence of transitions to and from Medicaid and to  characterize populations and determine whether insurance instability is associated with changes in health care utilization</a:t>
            </a:r>
          </a:p>
          <a:p>
            <a:pPr lvl="1">
              <a:buFontTx/>
              <a:buNone/>
              <a:defRPr/>
            </a:pPr>
            <a:r>
              <a:rPr lang="en-US" sz="3200" b="1" dirty="0" smtClean="0"/>
              <a:t>New America Foundation</a:t>
            </a:r>
          </a:p>
          <a:p>
            <a:pPr lvl="1">
              <a:defRPr/>
            </a:pPr>
            <a:r>
              <a:rPr lang="en-US" dirty="0" smtClean="0"/>
              <a:t>Used MEPS data in report on health insurance reform to illustrate how administrative costs could reach 45% for families purchasing non-group health insurance</a:t>
            </a:r>
          </a:p>
          <a:p>
            <a:pPr lvl="1">
              <a:buFontTx/>
              <a:buNone/>
              <a:defRPr/>
            </a:pPr>
            <a:endParaRPr lang="en-US" sz="2400" dirty="0" smtClean="0"/>
          </a:p>
        </p:txBody>
      </p:sp>
      <p:sp>
        <p:nvSpPr>
          <p:cNvPr id="4" name="TextBox 3"/>
          <p:cNvSpPr txBox="1"/>
          <p:nvPr/>
        </p:nvSpPr>
        <p:spPr>
          <a:xfrm>
            <a:off x="7086600" y="6400800"/>
            <a:ext cx="2135187" cy="369332"/>
          </a:xfrm>
          <a:prstGeom prst="rect">
            <a:avLst/>
          </a:prstGeom>
          <a:noFill/>
        </p:spPr>
        <p:txBody>
          <a:bodyPr>
            <a:spAutoFit/>
          </a:bodyPr>
          <a:lstStyle/>
          <a:p>
            <a:pPr>
              <a:defRPr/>
            </a:pPr>
            <a:r>
              <a:rPr lang="en-US" sz="1800" dirty="0">
                <a:effectLst>
                  <a:outerShdw blurRad="38100" dist="38100" dir="2700000" algn="tl">
                    <a:srgbClr val="000000">
                      <a:alpha val="43137"/>
                    </a:srgbClr>
                  </a:outerShdw>
                </a:effectLst>
              </a:rPr>
              <a:t>(</a:t>
            </a:r>
            <a:r>
              <a:rPr lang="en-US" sz="1800" dirty="0">
                <a:effectLst>
                  <a:outerShdw blurRad="38100" dist="38100" dir="2700000" algn="tl">
                    <a:srgbClr val="000000">
                      <a:alpha val="43137"/>
                    </a:srgbClr>
                  </a:outerShdw>
                </a:effectLst>
                <a:latin typeface="+mj-lt"/>
              </a:rPr>
              <a:t>CFACT 11-03)</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8114" name="Rectangle 2"/>
          <p:cNvSpPr>
            <a:spLocks noGrp="1" noChangeArrowheads="1"/>
          </p:cNvSpPr>
          <p:nvPr>
            <p:ph type="title"/>
          </p:nvPr>
        </p:nvSpPr>
        <p:spPr>
          <a:xfrm>
            <a:off x="1143000" y="76200"/>
            <a:ext cx="7086600" cy="1219200"/>
          </a:xfrm>
        </p:spPr>
        <p:txBody>
          <a:bodyPr/>
          <a:lstStyle/>
          <a:p>
            <a:pPr>
              <a:defRPr/>
            </a:pPr>
            <a:r>
              <a:rPr lang="en-US" sz="3600" dirty="0" smtClean="0"/>
              <a:t>NAC Members                                 With Expiring Terms</a:t>
            </a:r>
          </a:p>
        </p:txBody>
      </p:sp>
      <p:sp>
        <p:nvSpPr>
          <p:cNvPr id="2138115" name="Rectangle 3"/>
          <p:cNvSpPr>
            <a:spLocks noGrp="1" noChangeArrowheads="1"/>
          </p:cNvSpPr>
          <p:nvPr>
            <p:ph type="body" idx="1"/>
          </p:nvPr>
        </p:nvSpPr>
        <p:spPr>
          <a:xfrm>
            <a:off x="685800" y="1600200"/>
            <a:ext cx="8305800" cy="3124200"/>
          </a:xfrm>
        </p:spPr>
        <p:txBody>
          <a:bodyPr>
            <a:normAutofit fontScale="25000" lnSpcReduction="20000"/>
          </a:bodyPr>
          <a:lstStyle/>
          <a:p>
            <a:r>
              <a:rPr lang="en-US" sz="13600" dirty="0" smtClean="0"/>
              <a:t>Nancy E. Donaldson</a:t>
            </a:r>
          </a:p>
          <a:p>
            <a:r>
              <a:rPr lang="en-US" sz="13600" dirty="0" smtClean="0"/>
              <a:t>Arthur (Tim) Garson</a:t>
            </a:r>
          </a:p>
          <a:p>
            <a:r>
              <a:rPr lang="en-US" sz="13600" dirty="0" smtClean="0"/>
              <a:t>Junius J. Gonzales</a:t>
            </a:r>
          </a:p>
          <a:p>
            <a:r>
              <a:rPr lang="en-US" sz="13600" dirty="0" smtClean="0"/>
              <a:t>Lisa M. Latts</a:t>
            </a:r>
          </a:p>
          <a:p>
            <a:r>
              <a:rPr lang="en-US" sz="13600" dirty="0" smtClean="0"/>
              <a:t>Keith J. Mueller</a:t>
            </a:r>
          </a:p>
          <a:p>
            <a:r>
              <a:rPr lang="en-US" sz="13600" dirty="0" smtClean="0"/>
              <a:t>Xavier Sevilla</a:t>
            </a:r>
          </a:p>
          <a:p>
            <a:r>
              <a:rPr lang="en-US" sz="13600" dirty="0" smtClean="0"/>
              <a:t>Bruce Siegel (Chair)</a:t>
            </a:r>
          </a:p>
          <a:p>
            <a:pPr>
              <a:buNone/>
            </a:pPr>
            <a:endParaRPr lang="en-US" sz="13600" dirty="0" smtClean="0"/>
          </a:p>
          <a:p>
            <a:r>
              <a:rPr lang="en-US" sz="13600" dirty="0" smtClean="0"/>
              <a:t>Jane Sisk – retired from CDC</a:t>
            </a:r>
          </a:p>
          <a:p>
            <a:endParaRPr lang="en-US" sz="13600" dirty="0" smtClean="0"/>
          </a:p>
          <a:p>
            <a:pPr>
              <a:lnSpc>
                <a:spcPct val="120000"/>
              </a:lnSpc>
              <a:spcBef>
                <a:spcPts val="600"/>
              </a:spcBef>
              <a:spcAft>
                <a:spcPts val="600"/>
              </a:spcAft>
              <a:buFont typeface="Wingdings" pitchFamily="2" charset="2"/>
              <a:buNone/>
              <a:defRPr/>
            </a:pPr>
            <a:endParaRPr lang="en-US" sz="8000" dirty="0" smtClean="0"/>
          </a:p>
          <a:p>
            <a:pPr>
              <a:lnSpc>
                <a:spcPct val="120000"/>
              </a:lnSpc>
              <a:spcBef>
                <a:spcPts val="600"/>
              </a:spcBef>
              <a:spcAft>
                <a:spcPts val="600"/>
              </a:spcAft>
              <a:buFont typeface="Wingdings" pitchFamily="2" charset="2"/>
              <a:buNone/>
              <a:defRPr/>
            </a:pPr>
            <a:endParaRPr lang="en-US" sz="8000" b="1" dirty="0" smtClean="0">
              <a:solidFill>
                <a:schemeClr val="tx2"/>
              </a:solidFill>
            </a:endParaRPr>
          </a:p>
          <a:p>
            <a:pPr lvl="1">
              <a:lnSpc>
                <a:spcPct val="120000"/>
              </a:lnSpc>
              <a:spcBef>
                <a:spcPts val="600"/>
              </a:spcBef>
              <a:spcAft>
                <a:spcPts val="600"/>
              </a:spcAft>
              <a:defRPr/>
            </a:pPr>
            <a:endParaRPr lang="en-US"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697663" cy="990600"/>
          </a:xfrm>
        </p:spPr>
        <p:txBody>
          <a:bodyPr/>
          <a:lstStyle/>
          <a:p>
            <a:pPr>
              <a:defRPr/>
            </a:pPr>
            <a:r>
              <a:rPr lang="en-US" sz="3600" dirty="0" smtClean="0"/>
              <a:t>MEPS Impact Citations </a:t>
            </a:r>
            <a:br>
              <a:rPr lang="en-US" sz="3600" dirty="0" smtClean="0"/>
            </a:br>
            <a:r>
              <a:rPr lang="en-US" sz="3600" dirty="0" smtClean="0"/>
              <a:t>Public Sector Uses   </a:t>
            </a:r>
            <a:endParaRPr lang="en-US" sz="3600" dirty="0"/>
          </a:p>
        </p:txBody>
      </p:sp>
      <p:sp>
        <p:nvSpPr>
          <p:cNvPr id="3" name="Content Placeholder 2"/>
          <p:cNvSpPr>
            <a:spLocks noGrp="1"/>
          </p:cNvSpPr>
          <p:nvPr>
            <p:ph idx="1"/>
          </p:nvPr>
        </p:nvSpPr>
        <p:spPr>
          <a:xfrm>
            <a:off x="457200" y="1752600"/>
            <a:ext cx="7993063" cy="2895600"/>
          </a:xfrm>
        </p:spPr>
        <p:txBody>
          <a:bodyPr/>
          <a:lstStyle/>
          <a:p>
            <a:pPr>
              <a:buFont typeface="Wingdings" pitchFamily="2" charset="2"/>
              <a:buNone/>
              <a:defRPr/>
            </a:pPr>
            <a:r>
              <a:rPr lang="en-US" sz="2800" b="1" dirty="0" smtClean="0"/>
              <a:t>	</a:t>
            </a:r>
            <a:r>
              <a:rPr lang="en-US" b="1" dirty="0" smtClean="0"/>
              <a:t>Oregon Department of Consumer and Business Services </a:t>
            </a:r>
          </a:p>
          <a:p>
            <a:pPr lvl="1">
              <a:defRPr/>
            </a:pPr>
            <a:r>
              <a:rPr lang="en-US" dirty="0" smtClean="0"/>
              <a:t>Used MEPS data on average total monthly group health insurance premiums in </a:t>
            </a:r>
            <a:r>
              <a:rPr lang="en-US" i="1" dirty="0" smtClean="0"/>
              <a:t>Health Insurance in Oregon</a:t>
            </a:r>
            <a:r>
              <a:rPr lang="en-US" dirty="0" smtClean="0"/>
              <a:t>, a yearly report for policymakers</a:t>
            </a:r>
            <a:r>
              <a:rPr lang="en-US" i="1" dirty="0" smtClean="0"/>
              <a:t> </a:t>
            </a:r>
            <a:endParaRPr lang="en-US" dirty="0" smtClean="0"/>
          </a:p>
          <a:p>
            <a:pPr lvl="1">
              <a:buFontTx/>
              <a:buNone/>
              <a:defRPr/>
            </a:pPr>
            <a:endParaRPr lang="en-US" sz="2400" dirty="0" smtClean="0"/>
          </a:p>
        </p:txBody>
      </p:sp>
      <p:sp>
        <p:nvSpPr>
          <p:cNvPr id="4" name="TextBox 3"/>
          <p:cNvSpPr txBox="1"/>
          <p:nvPr/>
        </p:nvSpPr>
        <p:spPr>
          <a:xfrm>
            <a:off x="457200" y="6248400"/>
            <a:ext cx="1727974" cy="369332"/>
          </a:xfrm>
          <a:prstGeom prst="rect">
            <a:avLst/>
          </a:prstGeom>
          <a:noFill/>
        </p:spPr>
        <p:txBody>
          <a:bodyPr wrap="none">
            <a:spAutoFit/>
          </a:bodyPr>
          <a:lstStyle/>
          <a:p>
            <a:pPr>
              <a:defRPr/>
            </a:pPr>
            <a:r>
              <a:rPr lang="en-US" sz="1800" dirty="0">
                <a:effectLst>
                  <a:outerShdw blurRad="38100" dist="38100" dir="2700000" algn="tl">
                    <a:srgbClr val="000000">
                      <a:alpha val="43137"/>
                    </a:srgbClr>
                  </a:outerShdw>
                </a:effectLst>
                <a:latin typeface="+mn-lt"/>
              </a:rPr>
              <a:t>(CFACT 11-02</a:t>
            </a:r>
            <a:r>
              <a:rPr lang="en-US" sz="1800" dirty="0">
                <a:effectLst>
                  <a:outerShdw blurRad="38100" dist="38100" dir="2700000" algn="tl">
                    <a:srgbClr val="000000">
                      <a:alpha val="43137"/>
                    </a:srgbClr>
                  </a:outerShdw>
                </a:effectLst>
                <a:latin typeface="+mj-lt"/>
              </a:rPr>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3"/>
          <p:cNvSpPr>
            <a:spLocks noChangeArrowheads="1"/>
          </p:cNvSpPr>
          <p:nvPr/>
        </p:nvSpPr>
        <p:spPr bwMode="auto">
          <a:xfrm>
            <a:off x="7239000" y="6172200"/>
            <a:ext cx="1752600" cy="341313"/>
          </a:xfrm>
          <a:prstGeom prst="rect">
            <a:avLst/>
          </a:prstGeom>
          <a:noFill/>
          <a:ln w="12700">
            <a:noFill/>
            <a:miter lim="800000"/>
            <a:headEnd/>
            <a:tailEnd/>
          </a:ln>
          <a:effectLst/>
        </p:spPr>
        <p:txBody>
          <a:bodyPr>
            <a:spAutoFit/>
          </a:bodyPr>
          <a:lstStyle/>
          <a:p>
            <a:pPr>
              <a:lnSpc>
                <a:spcPct val="90000"/>
              </a:lnSpc>
              <a:spcBef>
                <a:spcPct val="30000"/>
              </a:spcBef>
              <a:buClr>
                <a:schemeClr val="tx2"/>
              </a:buClr>
              <a:buSzPct val="95000"/>
              <a:buFont typeface="Symbol" pitchFamily="18" charset="2"/>
              <a:buNone/>
              <a:defRPr/>
            </a:pPr>
            <a:r>
              <a:rPr lang="en-US" sz="1800" dirty="0">
                <a:effectLst>
                  <a:outerShdw blurRad="38100" dist="38100" dir="2700000" algn="tl">
                    <a:srgbClr val="000000"/>
                  </a:outerShdw>
                </a:effectLst>
                <a:latin typeface="Arial" charset="0"/>
              </a:rPr>
              <a:t>(CDOM 11-02)</a:t>
            </a:r>
            <a:endParaRPr lang="en-US" sz="1800" dirty="0">
              <a:solidFill>
                <a:srgbClr val="FFFFFF"/>
              </a:solidFill>
              <a:effectLst>
                <a:outerShdw blurRad="38100" dist="38100" dir="2700000" algn="tl">
                  <a:srgbClr val="000000"/>
                </a:outerShdw>
              </a:effectLst>
              <a:latin typeface="Arial" charset="0"/>
            </a:endParaRPr>
          </a:p>
        </p:txBody>
      </p:sp>
      <p:sp>
        <p:nvSpPr>
          <p:cNvPr id="5123" name="Oval 4"/>
          <p:cNvSpPr>
            <a:spLocks noChangeArrowheads="1"/>
          </p:cNvSpPr>
          <p:nvPr/>
        </p:nvSpPr>
        <p:spPr bwMode="auto">
          <a:xfrm>
            <a:off x="1752600" y="2590800"/>
            <a:ext cx="914400" cy="914400"/>
          </a:xfrm>
          <a:prstGeom prst="ellipse">
            <a:avLst/>
          </a:prstGeom>
          <a:noFill/>
          <a:ln w="12700">
            <a:noFill/>
            <a:round/>
            <a:headEnd/>
            <a:tailEnd/>
          </a:ln>
        </p:spPr>
        <p:txBody>
          <a:bodyPr wrap="none" lIns="90488" tIns="44450" rIns="90488" bIns="44450" anchor="ctr"/>
          <a:lstStyle/>
          <a:p>
            <a:endParaRPr lang="en-US" dirty="0"/>
          </a:p>
        </p:txBody>
      </p:sp>
      <p:sp>
        <p:nvSpPr>
          <p:cNvPr id="5124" name="Oval 5"/>
          <p:cNvSpPr>
            <a:spLocks noChangeArrowheads="1"/>
          </p:cNvSpPr>
          <p:nvPr/>
        </p:nvSpPr>
        <p:spPr bwMode="auto">
          <a:xfrm>
            <a:off x="5029200" y="2209800"/>
            <a:ext cx="2057400" cy="914400"/>
          </a:xfrm>
          <a:prstGeom prst="ellipse">
            <a:avLst/>
          </a:prstGeom>
          <a:noFill/>
          <a:ln w="12700">
            <a:noFill/>
            <a:round/>
            <a:headEnd/>
            <a:tailEnd/>
          </a:ln>
        </p:spPr>
        <p:txBody>
          <a:bodyPr wrap="none" lIns="90488" tIns="44450" rIns="90488" bIns="44450" anchor="ctr"/>
          <a:lstStyle/>
          <a:p>
            <a:endParaRPr lang="en-US" dirty="0"/>
          </a:p>
        </p:txBody>
      </p:sp>
      <p:sp>
        <p:nvSpPr>
          <p:cNvPr id="500742" name="Rectangle 6"/>
          <p:cNvSpPr>
            <a:spLocks noChangeArrowheads="1"/>
          </p:cNvSpPr>
          <p:nvPr/>
        </p:nvSpPr>
        <p:spPr bwMode="auto">
          <a:xfrm>
            <a:off x="0" y="1676400"/>
            <a:ext cx="7086600" cy="5791200"/>
          </a:xfrm>
          <a:prstGeom prst="rect">
            <a:avLst/>
          </a:prstGeom>
          <a:noFill/>
          <a:ln w="12700">
            <a:noFill/>
            <a:miter lim="800000"/>
            <a:headEnd/>
            <a:tailEnd/>
          </a:ln>
          <a:effectLst/>
        </p:spPr>
        <p:txBody>
          <a:bodyPr lIns="90488" tIns="44450" rIns="90488" bIns="44450"/>
          <a:lstStyle/>
          <a:p>
            <a:pPr marL="465138" indent="-465138">
              <a:lnSpc>
                <a:spcPct val="90000"/>
              </a:lnSpc>
              <a:spcBef>
                <a:spcPct val="30000"/>
              </a:spcBef>
              <a:buClr>
                <a:schemeClr val="tx2"/>
              </a:buClr>
              <a:buSzPct val="95000"/>
              <a:buFont typeface="Wingdings" pitchFamily="2" charset="2"/>
              <a:buChar char="n"/>
              <a:defRPr/>
            </a:pPr>
            <a:r>
              <a:rPr lang="en-US" sz="2600" b="1" dirty="0">
                <a:solidFill>
                  <a:srgbClr val="FFFFFF"/>
                </a:solidFill>
                <a:effectLst>
                  <a:outerShdw blurRad="38100" dist="38100" dir="2700000" algn="tl">
                    <a:srgbClr val="000000"/>
                  </a:outerShdw>
                </a:effectLst>
                <a:latin typeface="Arial" charset="0"/>
              </a:rPr>
              <a:t>AHRQ’s Safety Net Monitoring Initiative: Tools for Monitoring the Health Care Safety Net and the Healthcare Cost and Utilization Project (HCUP)</a:t>
            </a:r>
          </a:p>
          <a:p>
            <a:pPr marL="922338" lvl="1" indent="-465138">
              <a:lnSpc>
                <a:spcPct val="90000"/>
              </a:lnSpc>
              <a:spcBef>
                <a:spcPct val="30000"/>
              </a:spcBef>
              <a:buClr>
                <a:schemeClr val="tx2"/>
              </a:buClr>
              <a:buSzPct val="95000"/>
              <a:buFont typeface="Wingdings" pitchFamily="2" charset="2"/>
              <a:buChar char="n"/>
              <a:defRPr/>
            </a:pPr>
            <a:r>
              <a:rPr lang="en-US" sz="2400" dirty="0">
                <a:solidFill>
                  <a:srgbClr val="FFFFFF"/>
                </a:solidFill>
                <a:effectLst>
                  <a:outerShdw blurRad="38100" dist="38100" dir="2700000" algn="tl">
                    <a:srgbClr val="000000"/>
                  </a:outerShdw>
                </a:effectLst>
                <a:latin typeface="Arial" charset="0"/>
              </a:rPr>
              <a:t>Used in compiling first report of status of Missouri’s safety net</a:t>
            </a:r>
          </a:p>
          <a:p>
            <a:pPr marL="922338" lvl="1" indent="-465138">
              <a:lnSpc>
                <a:spcPct val="90000"/>
              </a:lnSpc>
              <a:spcBef>
                <a:spcPct val="30000"/>
              </a:spcBef>
              <a:buClr>
                <a:schemeClr val="tx2"/>
              </a:buClr>
              <a:buSzPct val="95000"/>
              <a:buFont typeface="Wingdings" pitchFamily="2" charset="2"/>
              <a:buChar char="n"/>
              <a:defRPr/>
            </a:pPr>
            <a:r>
              <a:rPr lang="en-US" sz="2400" dirty="0">
                <a:solidFill>
                  <a:srgbClr val="FFFFFF"/>
                </a:solidFill>
                <a:effectLst>
                  <a:outerShdw blurRad="38100" dist="38100" dir="2700000" algn="tl">
                    <a:srgbClr val="000000"/>
                  </a:outerShdw>
                </a:effectLst>
                <a:latin typeface="Arial" charset="0"/>
              </a:rPr>
              <a:t>Analyzed 118 measures of county-level safety net</a:t>
            </a:r>
          </a:p>
          <a:p>
            <a:pPr marL="922338" lvl="1" indent="-465138">
              <a:lnSpc>
                <a:spcPct val="90000"/>
              </a:lnSpc>
              <a:spcBef>
                <a:spcPct val="30000"/>
              </a:spcBef>
              <a:buClr>
                <a:schemeClr val="tx2"/>
              </a:buClr>
              <a:buSzPct val="95000"/>
              <a:buFont typeface="Wingdings" pitchFamily="2" charset="2"/>
              <a:buChar char="n"/>
              <a:defRPr/>
            </a:pPr>
            <a:r>
              <a:rPr lang="en-US" sz="2400" dirty="0">
                <a:solidFill>
                  <a:srgbClr val="FFFFFF"/>
                </a:solidFill>
                <a:effectLst>
                  <a:outerShdw blurRad="38100" dist="38100" dir="2700000" algn="tl">
                    <a:srgbClr val="000000"/>
                  </a:outerShdw>
                </a:effectLst>
                <a:latin typeface="Arial" charset="0"/>
              </a:rPr>
              <a:t>Ranking system highlighted counties with limited access, gaps in services, shortages of providers</a:t>
            </a:r>
          </a:p>
          <a:p>
            <a:pPr marL="922338" lvl="1" indent="-465138">
              <a:lnSpc>
                <a:spcPct val="90000"/>
              </a:lnSpc>
              <a:spcBef>
                <a:spcPct val="30000"/>
              </a:spcBef>
              <a:buClr>
                <a:schemeClr val="tx2"/>
              </a:buClr>
              <a:buSzPct val="95000"/>
              <a:buFont typeface="Wingdings" pitchFamily="2" charset="2"/>
              <a:buChar char="n"/>
              <a:defRPr/>
            </a:pPr>
            <a:r>
              <a:rPr lang="en-US" sz="2400" dirty="0">
                <a:solidFill>
                  <a:srgbClr val="FFFFFF"/>
                </a:solidFill>
                <a:effectLst>
                  <a:outerShdw blurRad="38100" dist="38100" dir="2700000" algn="tl">
                    <a:srgbClr val="000000"/>
                  </a:outerShdw>
                </a:effectLst>
                <a:latin typeface="Arial" charset="0"/>
              </a:rPr>
              <a:t>Policymakers can now identify priority areas in need of resources</a:t>
            </a:r>
          </a:p>
        </p:txBody>
      </p:sp>
      <p:sp>
        <p:nvSpPr>
          <p:cNvPr id="500746" name="Rectangle 10"/>
          <p:cNvSpPr>
            <a:spLocks noGrp="1" noChangeArrowheads="1"/>
          </p:cNvSpPr>
          <p:nvPr>
            <p:ph type="title"/>
          </p:nvPr>
        </p:nvSpPr>
        <p:spPr>
          <a:xfrm>
            <a:off x="1447800" y="838200"/>
            <a:ext cx="7086600" cy="1219200"/>
          </a:xfrm>
        </p:spPr>
        <p:txBody>
          <a:bodyPr/>
          <a:lstStyle/>
          <a:p>
            <a:pPr>
              <a:defRPr/>
            </a:pPr>
            <a:r>
              <a:rPr lang="en-US" sz="3200" dirty="0" smtClean="0"/>
              <a:t>Missouri Department of </a:t>
            </a:r>
            <a:br>
              <a:rPr lang="en-US" sz="3200" dirty="0" smtClean="0"/>
            </a:br>
            <a:r>
              <a:rPr lang="en-US" sz="3200" dirty="0" smtClean="0"/>
              <a:t>Health and Senior Services </a:t>
            </a:r>
            <a:br>
              <a:rPr lang="en-US" sz="3200" dirty="0" smtClean="0"/>
            </a:br>
            <a:r>
              <a:rPr lang="en-US" sz="3200" dirty="0" smtClean="0"/>
              <a:t/>
            </a:r>
            <a:br>
              <a:rPr lang="en-US" sz="3200" dirty="0" smtClean="0"/>
            </a:br>
            <a:endParaRPr lang="en-US" sz="3200" dirty="0" smtClean="0"/>
          </a:p>
        </p:txBody>
      </p:sp>
      <p:pic>
        <p:nvPicPr>
          <p:cNvPr id="5127" name="Picture 9" descr="missourDeptofHealth"/>
          <p:cNvPicPr>
            <a:picLocks noChangeAspect="1" noChangeArrowheads="1"/>
          </p:cNvPicPr>
          <p:nvPr/>
        </p:nvPicPr>
        <p:blipFill>
          <a:blip r:embed="rId3" cstate="print"/>
          <a:srcRect/>
          <a:stretch>
            <a:fillRect/>
          </a:stretch>
        </p:blipFill>
        <p:spPr bwMode="auto">
          <a:xfrm>
            <a:off x="7010400" y="2286000"/>
            <a:ext cx="1371864"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1600200" y="152400"/>
            <a:ext cx="7010400" cy="1066800"/>
          </a:xfrm>
        </p:spPr>
        <p:txBody>
          <a:bodyPr/>
          <a:lstStyle/>
          <a:p>
            <a:pPr>
              <a:defRPr/>
            </a:pPr>
            <a:r>
              <a:rPr lang="en-US" sz="2800" dirty="0" smtClean="0"/>
              <a:t>Health Literacy Missouri: University of Missouri Center for Health Policy</a:t>
            </a:r>
            <a:r>
              <a:rPr lang="en-US" sz="3200" dirty="0" smtClean="0"/>
              <a:t> </a:t>
            </a:r>
          </a:p>
        </p:txBody>
      </p:sp>
      <p:sp>
        <p:nvSpPr>
          <p:cNvPr id="501763" name="Rectangle 3"/>
          <p:cNvSpPr>
            <a:spLocks noGrp="1" noChangeArrowheads="1"/>
          </p:cNvSpPr>
          <p:nvPr>
            <p:ph type="body" idx="1"/>
          </p:nvPr>
        </p:nvSpPr>
        <p:spPr>
          <a:xfrm>
            <a:off x="4038600" y="1447800"/>
            <a:ext cx="5029200" cy="4191000"/>
          </a:xfrm>
        </p:spPr>
        <p:txBody>
          <a:bodyPr/>
          <a:lstStyle/>
          <a:p>
            <a:pPr>
              <a:defRPr/>
            </a:pPr>
            <a:r>
              <a:rPr lang="en-US" sz="2800" b="1" dirty="0" smtClean="0"/>
              <a:t>AHRQ’s Health Literacy Universal Precautions Toolkit</a:t>
            </a:r>
          </a:p>
          <a:p>
            <a:pPr lvl="1">
              <a:defRPr/>
            </a:pPr>
            <a:r>
              <a:rPr lang="en-US" sz="2400" dirty="0" smtClean="0"/>
              <a:t>Incorporated into practice management module for health literacy training, coaching for physicians</a:t>
            </a:r>
          </a:p>
          <a:p>
            <a:pPr lvl="1">
              <a:defRPr/>
            </a:pPr>
            <a:r>
              <a:rPr lang="en-US" sz="2400" dirty="0" smtClean="0"/>
              <a:t>Physicians work with literacy expert to develop plan for their practice </a:t>
            </a:r>
          </a:p>
          <a:p>
            <a:pPr lvl="1">
              <a:defRPr/>
            </a:pPr>
            <a:r>
              <a:rPr lang="en-US" sz="2400" dirty="0" smtClean="0"/>
              <a:t>Module approved by American Board of Internal Medicine as Maintenance of Certification program</a:t>
            </a:r>
          </a:p>
          <a:p>
            <a:pPr lvl="1">
              <a:buFontTx/>
              <a:buNone/>
              <a:defRPr/>
            </a:pPr>
            <a:endParaRPr lang="en-US" sz="2400" b="1" dirty="0" smtClean="0"/>
          </a:p>
          <a:p>
            <a:pPr lvl="2">
              <a:defRPr/>
            </a:pPr>
            <a:endParaRPr lang="en-US" sz="2000" b="1" dirty="0" smtClean="0"/>
          </a:p>
          <a:p>
            <a:pPr lvl="1">
              <a:defRPr/>
            </a:pPr>
            <a:endParaRPr lang="en-US" sz="1800" dirty="0" smtClean="0"/>
          </a:p>
          <a:p>
            <a:pPr lvl="1">
              <a:buFontTx/>
              <a:buNone/>
              <a:defRPr/>
            </a:pPr>
            <a:endParaRPr lang="en-US" sz="1800" dirty="0" smtClean="0"/>
          </a:p>
        </p:txBody>
      </p:sp>
      <p:sp>
        <p:nvSpPr>
          <p:cNvPr id="501764" name="Text Box 4"/>
          <p:cNvSpPr txBox="1">
            <a:spLocks noChangeArrowheads="1"/>
          </p:cNvSpPr>
          <p:nvPr/>
        </p:nvSpPr>
        <p:spPr bwMode="auto">
          <a:xfrm>
            <a:off x="152400" y="6400800"/>
            <a:ext cx="1600200" cy="369888"/>
          </a:xfrm>
          <a:prstGeom prst="rect">
            <a:avLst/>
          </a:prstGeom>
          <a:noFill/>
          <a:ln w="12700">
            <a:noFill/>
            <a:miter lim="800000"/>
            <a:headEnd/>
            <a:tailEnd/>
          </a:ln>
          <a:effectLst/>
        </p:spPr>
        <p:txBody>
          <a:bodyPr>
            <a:spAutoFit/>
          </a:bodyPr>
          <a:lstStyle/>
          <a:p>
            <a:pPr>
              <a:defRPr/>
            </a:pPr>
            <a:r>
              <a:rPr lang="en-US" sz="1800" dirty="0">
                <a:solidFill>
                  <a:srgbClr val="FFFFFF"/>
                </a:solidFill>
                <a:effectLst>
                  <a:outerShdw blurRad="38100" dist="38100" dir="2700000" algn="tl">
                    <a:srgbClr val="000000">
                      <a:alpha val="43137"/>
                    </a:srgbClr>
                  </a:outerShdw>
                </a:effectLst>
                <a:latin typeface="+mn-lt"/>
                <a:ea typeface="+mn-ea"/>
              </a:rPr>
              <a:t>(CP3 11-03</a:t>
            </a:r>
            <a:r>
              <a:rPr lang="en-US" sz="1800" dirty="0">
                <a:effectLst>
                  <a:outerShdw blurRad="38100" dist="38100" dir="2700000" algn="tl">
                    <a:srgbClr val="000000">
                      <a:alpha val="43137"/>
                    </a:srgbClr>
                  </a:outerShdw>
                </a:effectLst>
                <a:latin typeface="+mn-lt"/>
              </a:rPr>
              <a:t>)</a:t>
            </a:r>
          </a:p>
        </p:txBody>
      </p:sp>
      <p:sp>
        <p:nvSpPr>
          <p:cNvPr id="6149" name="Oval 5"/>
          <p:cNvSpPr>
            <a:spLocks noChangeArrowheads="1"/>
          </p:cNvSpPr>
          <p:nvPr/>
        </p:nvSpPr>
        <p:spPr bwMode="auto">
          <a:xfrm>
            <a:off x="4876800" y="5029200"/>
            <a:ext cx="914400" cy="914400"/>
          </a:xfrm>
          <a:prstGeom prst="ellipse">
            <a:avLst/>
          </a:prstGeom>
          <a:noFill/>
          <a:ln w="12700">
            <a:noFill/>
            <a:round/>
            <a:headEnd/>
            <a:tailEnd/>
          </a:ln>
        </p:spPr>
        <p:txBody>
          <a:bodyPr wrap="none" lIns="90488" tIns="44450" rIns="90488" bIns="44450" anchor="ctr"/>
          <a:lstStyle/>
          <a:p>
            <a:endParaRPr lang="en-US" dirty="0"/>
          </a:p>
        </p:txBody>
      </p:sp>
      <p:sp>
        <p:nvSpPr>
          <p:cNvPr id="6150" name="Picture 7" descr="healthliteracy_10.31.11.gif"/>
          <p:cNvSpPr>
            <a:spLocks noChangeAspect="1"/>
          </p:cNvSpPr>
          <p:nvPr/>
        </p:nvSpPr>
        <p:spPr bwMode="auto">
          <a:xfrm>
            <a:off x="228600" y="1981200"/>
            <a:ext cx="3844925" cy="2560638"/>
          </a:xfrm>
          <a:prstGeom prst="rect">
            <a:avLst/>
          </a:prstGeom>
          <a:noFill/>
          <a:ln w="9525">
            <a:noFill/>
            <a:miter lim="800000"/>
            <a:headEnd/>
            <a:tailEnd/>
          </a:ln>
        </p:spPr>
        <p:txBody>
          <a:bodyPr/>
          <a:lstStyle/>
          <a:p>
            <a:endParaRPr lang="en-US" dirty="0"/>
          </a:p>
        </p:txBody>
      </p:sp>
      <p:sp>
        <p:nvSpPr>
          <p:cNvPr id="9" name="TextBox 8"/>
          <p:cNvSpPr txBox="1"/>
          <p:nvPr/>
        </p:nvSpPr>
        <p:spPr>
          <a:xfrm>
            <a:off x="152400" y="4724400"/>
            <a:ext cx="3276600" cy="369888"/>
          </a:xfrm>
          <a:prstGeom prst="rect">
            <a:avLst/>
          </a:prstGeom>
          <a:noFill/>
        </p:spPr>
        <p:txBody>
          <a:bodyPr>
            <a:spAutoFit/>
          </a:bodyPr>
          <a:lstStyle/>
          <a:p>
            <a:pPr>
              <a:defRPr/>
            </a:pPr>
            <a:r>
              <a:rPr lang="en-US" sz="1800" i="1" dirty="0">
                <a:effectLst>
                  <a:outerShdw blurRad="38100" dist="38100" dir="2700000" algn="tl">
                    <a:srgbClr val="000000">
                      <a:alpha val="43137"/>
                    </a:srgbClr>
                  </a:outerShdw>
                </a:effectLst>
                <a:latin typeface="+mj-lt"/>
              </a:rPr>
              <a:t>Photo: Arkansas Progressive</a:t>
            </a:r>
          </a:p>
        </p:txBody>
      </p:sp>
      <p:pic>
        <p:nvPicPr>
          <p:cNvPr id="6152" name="Picture 7" descr="healthliteracy_10.31.11.gif"/>
          <p:cNvPicPr>
            <a:picLocks noChangeAspect="1"/>
          </p:cNvPicPr>
          <p:nvPr/>
        </p:nvPicPr>
        <p:blipFill>
          <a:blip r:embed="rId3" cstate="print"/>
          <a:srcRect/>
          <a:stretch>
            <a:fillRect/>
          </a:stretch>
        </p:blipFill>
        <p:spPr bwMode="auto">
          <a:xfrm>
            <a:off x="152400" y="2057400"/>
            <a:ext cx="3981450" cy="265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6469063" cy="1143000"/>
          </a:xfrm>
        </p:spPr>
        <p:txBody>
          <a:bodyPr/>
          <a:lstStyle/>
          <a:p>
            <a:pPr>
              <a:defRPr/>
            </a:pPr>
            <a:r>
              <a:rPr lang="en-US" sz="3200" dirty="0" smtClean="0"/>
              <a:t>Fletcher Allen Health Care (VT)</a:t>
            </a:r>
            <a:endParaRPr lang="en-US" sz="3200" dirty="0"/>
          </a:p>
        </p:txBody>
      </p:sp>
      <p:sp>
        <p:nvSpPr>
          <p:cNvPr id="3" name="Content Placeholder 2"/>
          <p:cNvSpPr>
            <a:spLocks noGrp="1"/>
          </p:cNvSpPr>
          <p:nvPr>
            <p:ph sz="half" idx="1"/>
          </p:nvPr>
        </p:nvSpPr>
        <p:spPr/>
        <p:txBody>
          <a:bodyPr/>
          <a:lstStyle/>
          <a:p>
            <a:pPr>
              <a:buFont typeface="Wingdings" charset="2"/>
              <a:buNone/>
              <a:defRPr/>
            </a:pPr>
            <a:endParaRPr lang="en-US" sz="2400" dirty="0" smtClean="0"/>
          </a:p>
          <a:p>
            <a:pPr>
              <a:buFont typeface="Wingdings" charset="2"/>
              <a:buNone/>
              <a:defRPr/>
            </a:pPr>
            <a:endParaRPr lang="en-US" dirty="0" smtClean="0"/>
          </a:p>
          <a:p>
            <a:pPr>
              <a:buFont typeface="Wingdings" charset="2"/>
              <a:buNone/>
              <a:defRPr/>
            </a:pPr>
            <a:r>
              <a:rPr lang="en-US" dirty="0" smtClean="0"/>
              <a:t>	</a:t>
            </a:r>
            <a:endParaRPr lang="en-US" dirty="0"/>
          </a:p>
        </p:txBody>
      </p:sp>
      <p:sp>
        <p:nvSpPr>
          <p:cNvPr id="6" name="Text Placeholder 5"/>
          <p:cNvSpPr>
            <a:spLocks noGrp="1"/>
          </p:cNvSpPr>
          <p:nvPr>
            <p:ph sz="half" idx="2"/>
          </p:nvPr>
        </p:nvSpPr>
        <p:spPr>
          <a:xfrm>
            <a:off x="0" y="1447800"/>
            <a:ext cx="5715000" cy="5715000"/>
          </a:xfrm>
        </p:spPr>
        <p:txBody>
          <a:bodyPr/>
          <a:lstStyle/>
          <a:p>
            <a:pPr>
              <a:defRPr/>
            </a:pPr>
            <a:r>
              <a:rPr lang="en-US" b="1" dirty="0" smtClean="0"/>
              <a:t>AHRQ’s Staying Healthy and Active with Blood Thinners </a:t>
            </a:r>
          </a:p>
          <a:p>
            <a:pPr lvl="1">
              <a:defRPr/>
            </a:pPr>
            <a:r>
              <a:rPr lang="en-US" dirty="0" smtClean="0"/>
              <a:t>Incorporated into inpatient TV system and hospital patient education</a:t>
            </a:r>
          </a:p>
          <a:p>
            <a:pPr lvl="1">
              <a:defRPr/>
            </a:pPr>
            <a:r>
              <a:rPr lang="en-US" dirty="0" smtClean="0"/>
              <a:t>DVD had highest viewership of all educational listings</a:t>
            </a:r>
          </a:p>
          <a:p>
            <a:pPr lvl="1">
              <a:defRPr/>
            </a:pPr>
            <a:r>
              <a:rPr lang="en-US" dirty="0" smtClean="0"/>
              <a:t>Reaches 10-15 patients each week </a:t>
            </a:r>
          </a:p>
          <a:p>
            <a:pPr lvl="1">
              <a:defRPr/>
            </a:pPr>
            <a:r>
              <a:rPr lang="en-US" dirty="0" smtClean="0"/>
              <a:t>Coupled with individual education by a pharmacist and review of information with a nurse at discharge </a:t>
            </a:r>
          </a:p>
          <a:p>
            <a:pPr>
              <a:defRPr/>
            </a:pPr>
            <a:endParaRPr lang="en-US" dirty="0" smtClean="0"/>
          </a:p>
          <a:p>
            <a:pPr>
              <a:defRPr/>
            </a:pPr>
            <a:endParaRPr lang="en-US" dirty="0"/>
          </a:p>
        </p:txBody>
      </p:sp>
      <p:sp>
        <p:nvSpPr>
          <p:cNvPr id="4" name="Rectangle 3"/>
          <p:cNvSpPr/>
          <p:nvPr/>
        </p:nvSpPr>
        <p:spPr>
          <a:xfrm>
            <a:off x="6781800" y="6324600"/>
            <a:ext cx="2057400" cy="369888"/>
          </a:xfrm>
          <a:prstGeom prst="rect">
            <a:avLst/>
          </a:prstGeom>
        </p:spPr>
        <p:txBody>
          <a:bodyPr>
            <a:spAutoFit/>
          </a:bodyPr>
          <a:lstStyle/>
          <a:p>
            <a:pPr>
              <a:defRPr/>
            </a:pPr>
            <a:r>
              <a:rPr lang="en-US" sz="1800" dirty="0">
                <a:effectLst>
                  <a:outerShdw blurRad="38100" dist="38100" dir="2700000" algn="tl">
                    <a:srgbClr val="000000">
                      <a:alpha val="43137"/>
                    </a:srgbClr>
                  </a:outerShdw>
                </a:effectLst>
                <a:latin typeface="+mn-lt"/>
              </a:rPr>
              <a:t>(CQuIPS  11-03) </a:t>
            </a:r>
          </a:p>
        </p:txBody>
      </p:sp>
      <p:pic>
        <p:nvPicPr>
          <p:cNvPr id="8198" name="Picture 6" descr="BloodThinner_Cover[1].jpg"/>
          <p:cNvPicPr>
            <a:picLocks noChangeAspect="1"/>
          </p:cNvPicPr>
          <p:nvPr/>
        </p:nvPicPr>
        <p:blipFill>
          <a:blip r:embed="rId3" cstate="print"/>
          <a:srcRect/>
          <a:stretch>
            <a:fillRect/>
          </a:stretch>
        </p:blipFill>
        <p:spPr bwMode="auto">
          <a:xfrm>
            <a:off x="5715000" y="1905000"/>
            <a:ext cx="3124200" cy="310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469063" cy="990600"/>
          </a:xfrm>
        </p:spPr>
        <p:txBody>
          <a:bodyPr/>
          <a:lstStyle/>
          <a:p>
            <a:pPr>
              <a:defRPr/>
            </a:pPr>
            <a:r>
              <a:rPr lang="en-US" sz="3600" dirty="0" smtClean="0"/>
              <a:t>OSF Medical Group (IL/MI)   </a:t>
            </a:r>
            <a:endParaRPr lang="en-US" sz="3600" dirty="0"/>
          </a:p>
        </p:txBody>
      </p:sp>
      <p:sp>
        <p:nvSpPr>
          <p:cNvPr id="18" name="Content Placeholder 17"/>
          <p:cNvSpPr>
            <a:spLocks noGrp="1"/>
          </p:cNvSpPr>
          <p:nvPr>
            <p:ph sz="half" idx="1"/>
          </p:nvPr>
        </p:nvSpPr>
        <p:spPr>
          <a:xfrm>
            <a:off x="228600" y="1600200"/>
            <a:ext cx="5715000" cy="5029200"/>
          </a:xfrm>
        </p:spPr>
        <p:txBody>
          <a:bodyPr/>
          <a:lstStyle/>
          <a:p>
            <a:pPr>
              <a:defRPr/>
            </a:pPr>
            <a:r>
              <a:rPr lang="en-US" b="1" dirty="0" smtClean="0"/>
              <a:t>AHRQ’s Staying Active and Healthy with Blood Thinners</a:t>
            </a:r>
          </a:p>
          <a:p>
            <a:pPr lvl="1">
              <a:defRPr/>
            </a:pPr>
            <a:r>
              <a:rPr lang="en-US" dirty="0" smtClean="0"/>
              <a:t>Included in educational program helping patients safely manage anticoagulation therapy</a:t>
            </a:r>
          </a:p>
          <a:p>
            <a:pPr lvl="1">
              <a:defRPr/>
            </a:pPr>
            <a:r>
              <a:rPr lang="en-US" dirty="0" smtClean="0"/>
              <a:t>Used in primary care anticoagulation clinics in 5 regions, 1 hospital </a:t>
            </a:r>
          </a:p>
          <a:p>
            <a:pPr lvl="1">
              <a:defRPr/>
            </a:pPr>
            <a:r>
              <a:rPr lang="en-US" dirty="0" smtClean="0"/>
              <a:t>Clinics treat about 3,800 patients </a:t>
            </a:r>
          </a:p>
          <a:p>
            <a:pPr lvl="1">
              <a:defRPr/>
            </a:pPr>
            <a:r>
              <a:rPr lang="en-US" dirty="0" smtClean="0"/>
              <a:t>Links electronic medical record to AHRQ’s anticoagulation education material</a:t>
            </a:r>
          </a:p>
        </p:txBody>
      </p:sp>
      <p:sp>
        <p:nvSpPr>
          <p:cNvPr id="4" name="TextBox 3"/>
          <p:cNvSpPr txBox="1"/>
          <p:nvPr/>
        </p:nvSpPr>
        <p:spPr>
          <a:xfrm>
            <a:off x="7086600" y="6172200"/>
            <a:ext cx="2057400" cy="369332"/>
          </a:xfrm>
          <a:prstGeom prst="rect">
            <a:avLst/>
          </a:prstGeom>
          <a:noFill/>
        </p:spPr>
        <p:txBody>
          <a:bodyPr>
            <a:spAutoFit/>
          </a:bodyPr>
          <a:lstStyle/>
          <a:p>
            <a:pPr>
              <a:defRPr/>
            </a:pPr>
            <a:r>
              <a:rPr lang="en-US" sz="1800" dirty="0">
                <a:effectLst>
                  <a:outerShdw blurRad="38100" dist="38100" dir="2700000" algn="tl">
                    <a:srgbClr val="000000">
                      <a:alpha val="43137"/>
                    </a:srgbClr>
                  </a:outerShdw>
                </a:effectLst>
              </a:rPr>
              <a:t>(</a:t>
            </a:r>
            <a:r>
              <a:rPr lang="en-US" sz="1800" dirty="0">
                <a:effectLst>
                  <a:outerShdw blurRad="38100" dist="38100" dir="2700000" algn="tl">
                    <a:srgbClr val="000000">
                      <a:alpha val="43137"/>
                    </a:srgbClr>
                  </a:outerShdw>
                </a:effectLst>
                <a:latin typeface="+mj-lt"/>
              </a:rPr>
              <a:t>CQuIPS 11-04)</a:t>
            </a:r>
          </a:p>
        </p:txBody>
      </p:sp>
      <p:pic>
        <p:nvPicPr>
          <p:cNvPr id="9221" name="Content Placeholder 6" descr="BloodThinner_Cover[1].jpg"/>
          <p:cNvPicPr>
            <a:picLocks noGrp="1" noChangeAspect="1"/>
          </p:cNvPicPr>
          <p:nvPr>
            <p:ph sz="half" idx="2"/>
          </p:nvPr>
        </p:nvPicPr>
        <p:blipFill>
          <a:blip r:embed="rId3" cstate="print"/>
          <a:srcRect/>
          <a:stretch>
            <a:fillRect/>
          </a:stretch>
        </p:blipFill>
        <p:spPr>
          <a:xfrm>
            <a:off x="5867400" y="1752600"/>
            <a:ext cx="3124200" cy="3108325"/>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697663" cy="990600"/>
          </a:xfrm>
        </p:spPr>
        <p:txBody>
          <a:bodyPr/>
          <a:lstStyle/>
          <a:p>
            <a:pPr>
              <a:defRPr/>
            </a:pPr>
            <a:r>
              <a:rPr lang="en-US" sz="3600" dirty="0" smtClean="0"/>
              <a:t>Spanish Catholic Center of Catholic Charities (DC)   </a:t>
            </a:r>
            <a:endParaRPr lang="en-US" sz="3600" dirty="0"/>
          </a:p>
        </p:txBody>
      </p:sp>
      <p:sp>
        <p:nvSpPr>
          <p:cNvPr id="3" name="Content Placeholder 2"/>
          <p:cNvSpPr>
            <a:spLocks noGrp="1"/>
          </p:cNvSpPr>
          <p:nvPr>
            <p:ph sz="half" idx="1"/>
          </p:nvPr>
        </p:nvSpPr>
        <p:spPr/>
        <p:txBody>
          <a:bodyPr/>
          <a:lstStyle/>
          <a:p>
            <a:pPr>
              <a:buFont typeface="Wingdings" pitchFamily="2" charset="2"/>
              <a:buNone/>
              <a:defRPr/>
            </a:pPr>
            <a:r>
              <a:rPr lang="en-US" b="1" dirty="0" smtClean="0"/>
              <a:t>	</a:t>
            </a:r>
            <a:endParaRPr lang="en-US" sz="2400" dirty="0" smtClean="0"/>
          </a:p>
        </p:txBody>
      </p:sp>
      <p:sp>
        <p:nvSpPr>
          <p:cNvPr id="5" name="Content Placeholder 4"/>
          <p:cNvSpPr>
            <a:spLocks noGrp="1"/>
          </p:cNvSpPr>
          <p:nvPr>
            <p:ph sz="half" idx="2"/>
          </p:nvPr>
        </p:nvSpPr>
        <p:spPr>
          <a:xfrm>
            <a:off x="0" y="1524000"/>
            <a:ext cx="6477000" cy="5105400"/>
          </a:xfrm>
        </p:spPr>
        <p:txBody>
          <a:bodyPr/>
          <a:lstStyle/>
          <a:p>
            <a:pPr>
              <a:defRPr/>
            </a:pPr>
            <a:r>
              <a:rPr lang="en-US" b="1" dirty="0" smtClean="0"/>
              <a:t>U.S. Preventive Services Task Force Recommendations &amp; ePSS </a:t>
            </a:r>
          </a:p>
          <a:p>
            <a:pPr lvl="1">
              <a:defRPr/>
            </a:pPr>
            <a:r>
              <a:rPr lang="en-US" dirty="0" smtClean="0"/>
              <a:t>Developed comprehensive preventive health screening flowchart that uses  recommendations from USPSTF and Centers for Disease Control and Prevention </a:t>
            </a:r>
          </a:p>
          <a:p>
            <a:pPr lvl="1">
              <a:defRPr/>
            </a:pPr>
            <a:r>
              <a:rPr lang="en-US" dirty="0" smtClean="0"/>
              <a:t>Trained clinicians on how to use AHRQ’s electronic Preventive Services Selector (ePSS) on handheld devices and computers</a:t>
            </a:r>
          </a:p>
          <a:p>
            <a:pPr lvl="1">
              <a:defRPr/>
            </a:pPr>
            <a:r>
              <a:rPr lang="en-US" dirty="0" smtClean="0"/>
              <a:t>Flowchart and training used in two medical clinics in DC</a:t>
            </a:r>
          </a:p>
          <a:p>
            <a:pPr lvl="1">
              <a:defRPr/>
            </a:pPr>
            <a:endParaRPr lang="en-US" dirty="0" smtClean="0"/>
          </a:p>
        </p:txBody>
      </p:sp>
      <p:sp>
        <p:nvSpPr>
          <p:cNvPr id="4" name="TextBox 3"/>
          <p:cNvSpPr txBox="1"/>
          <p:nvPr/>
        </p:nvSpPr>
        <p:spPr>
          <a:xfrm>
            <a:off x="7239000" y="6324600"/>
            <a:ext cx="1479550" cy="369888"/>
          </a:xfrm>
          <a:prstGeom prst="rect">
            <a:avLst/>
          </a:prstGeom>
          <a:noFill/>
        </p:spPr>
        <p:txBody>
          <a:bodyPr wrap="none">
            <a:spAutoFit/>
          </a:bodyPr>
          <a:lstStyle/>
          <a:p>
            <a:pPr>
              <a:defRPr/>
            </a:pPr>
            <a:r>
              <a:rPr lang="en-US" sz="1800" dirty="0">
                <a:latin typeface="+mn-lt"/>
              </a:rPr>
              <a:t>(</a:t>
            </a:r>
            <a:r>
              <a:rPr lang="en-US" sz="1800" dirty="0">
                <a:effectLst>
                  <a:outerShdw blurRad="38100" dist="38100" dir="2700000" algn="tl">
                    <a:srgbClr val="000000">
                      <a:alpha val="43137"/>
                    </a:srgbClr>
                  </a:outerShdw>
                </a:effectLst>
                <a:latin typeface="+mn-lt"/>
              </a:rPr>
              <a:t>KT-CP3-69</a:t>
            </a:r>
            <a:r>
              <a:rPr lang="en-US" sz="1800" dirty="0">
                <a:effectLst>
                  <a:outerShdw blurRad="38100" dist="38100" dir="2700000" algn="tl">
                    <a:srgbClr val="000000">
                      <a:alpha val="43137"/>
                    </a:srgbClr>
                  </a:outerShdw>
                </a:effectLst>
                <a:latin typeface="+mj-lt"/>
              </a:rPr>
              <a:t>)</a:t>
            </a:r>
          </a:p>
        </p:txBody>
      </p:sp>
      <p:pic>
        <p:nvPicPr>
          <p:cNvPr id="10246" name="Picture 6" descr="ePSS.jpg"/>
          <p:cNvPicPr>
            <a:picLocks noChangeAspect="1"/>
          </p:cNvPicPr>
          <p:nvPr/>
        </p:nvPicPr>
        <p:blipFill>
          <a:blip r:embed="rId3" cstate="print"/>
          <a:srcRect l="6070" t="10001" r="27155" b="25555"/>
          <a:stretch>
            <a:fillRect/>
          </a:stretch>
        </p:blipFill>
        <p:spPr bwMode="auto">
          <a:xfrm>
            <a:off x="6705600" y="2057400"/>
            <a:ext cx="2219325" cy="292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0658" name="Rectangle 2"/>
          <p:cNvSpPr>
            <a:spLocks noGrp="1" noChangeArrowheads="1"/>
          </p:cNvSpPr>
          <p:nvPr>
            <p:ph type="title"/>
          </p:nvPr>
        </p:nvSpPr>
        <p:spPr>
          <a:xfrm>
            <a:off x="1219200" y="228600"/>
            <a:ext cx="6697663" cy="876300"/>
          </a:xfrm>
        </p:spPr>
        <p:txBody>
          <a:bodyPr/>
          <a:lstStyle/>
          <a:p>
            <a:pPr>
              <a:defRPr/>
            </a:pPr>
            <a:r>
              <a:rPr lang="en-US" dirty="0" smtClean="0"/>
              <a:t>Overview </a:t>
            </a:r>
          </a:p>
        </p:txBody>
      </p:sp>
      <p:sp>
        <p:nvSpPr>
          <p:cNvPr id="1990659" name="Rectangle 3"/>
          <p:cNvSpPr>
            <a:spLocks noGrp="1" noChangeArrowheads="1"/>
          </p:cNvSpPr>
          <p:nvPr>
            <p:ph type="body" idx="1"/>
          </p:nvPr>
        </p:nvSpPr>
        <p:spPr>
          <a:xfrm>
            <a:off x="923925" y="1601788"/>
            <a:ext cx="7991475" cy="5180012"/>
          </a:xfrm>
        </p:spPr>
        <p:txBody>
          <a:bodyPr/>
          <a:lstStyle/>
          <a:p>
            <a:pPr>
              <a:lnSpc>
                <a:spcPct val="80000"/>
              </a:lnSpc>
              <a:defRPr/>
            </a:pPr>
            <a:r>
              <a:rPr lang="en-US" sz="2800" b="1" dirty="0" smtClean="0">
                <a:solidFill>
                  <a:schemeClr val="tx1"/>
                </a:solidFill>
              </a:rPr>
              <a:t>The Big Picture</a:t>
            </a:r>
          </a:p>
          <a:p>
            <a:pPr lvl="1">
              <a:lnSpc>
                <a:spcPct val="80000"/>
              </a:lnSpc>
              <a:defRPr/>
            </a:pPr>
            <a:r>
              <a:rPr lang="en-US" sz="2400" b="1" dirty="0" smtClean="0">
                <a:solidFill>
                  <a:schemeClr val="tx1"/>
                </a:solidFill>
              </a:rPr>
              <a:t>FY 2012  Budget Request</a:t>
            </a:r>
          </a:p>
          <a:p>
            <a:pPr>
              <a:lnSpc>
                <a:spcPct val="80000"/>
              </a:lnSpc>
              <a:defRPr/>
            </a:pPr>
            <a:endParaRPr lang="en-US" sz="2800" b="1" dirty="0" smtClean="0">
              <a:solidFill>
                <a:schemeClr val="tx2"/>
              </a:solidFill>
            </a:endParaRPr>
          </a:p>
          <a:p>
            <a:pPr>
              <a:lnSpc>
                <a:spcPct val="80000"/>
              </a:lnSpc>
              <a:defRPr/>
            </a:pPr>
            <a:r>
              <a:rPr lang="en-US" sz="2800" b="1" dirty="0" smtClean="0">
                <a:solidFill>
                  <a:schemeClr val="tx1"/>
                </a:solidFill>
              </a:rPr>
              <a:t>Recent Accomplishments</a:t>
            </a:r>
          </a:p>
          <a:p>
            <a:pPr lvl="1">
              <a:lnSpc>
                <a:spcPct val="80000"/>
              </a:lnSpc>
              <a:defRPr/>
            </a:pPr>
            <a:r>
              <a:rPr lang="en-US" sz="2400" b="1" dirty="0" smtClean="0">
                <a:solidFill>
                  <a:schemeClr val="tx1"/>
                </a:solidFill>
              </a:rPr>
              <a:t>In the News</a:t>
            </a:r>
          </a:p>
          <a:p>
            <a:pPr lvl="1">
              <a:lnSpc>
                <a:spcPct val="80000"/>
              </a:lnSpc>
              <a:defRPr/>
            </a:pPr>
            <a:r>
              <a:rPr lang="en-US" sz="2400" b="1" dirty="0" smtClean="0">
                <a:solidFill>
                  <a:schemeClr val="tx1"/>
                </a:solidFill>
              </a:rPr>
              <a:t>Impact Case Studies</a:t>
            </a:r>
          </a:p>
          <a:p>
            <a:pPr>
              <a:lnSpc>
                <a:spcPct val="80000"/>
              </a:lnSpc>
              <a:defRPr/>
            </a:pPr>
            <a:endParaRPr lang="en-US" sz="2800" b="1" dirty="0" smtClean="0">
              <a:solidFill>
                <a:schemeClr val="tx1"/>
              </a:solidFill>
            </a:endParaRPr>
          </a:p>
          <a:p>
            <a:pPr>
              <a:lnSpc>
                <a:spcPct val="80000"/>
              </a:lnSpc>
              <a:defRPr/>
            </a:pPr>
            <a:r>
              <a:rPr lang="en-US" sz="2800" b="1" dirty="0" smtClean="0">
                <a:solidFill>
                  <a:srgbClr val="FFFF00"/>
                </a:solidFill>
              </a:rPr>
              <a:t>AHRQ Program Updates</a:t>
            </a:r>
          </a:p>
          <a:p>
            <a:pPr>
              <a:lnSpc>
                <a:spcPct val="80000"/>
              </a:lnSpc>
              <a:defRPr/>
            </a:pPr>
            <a:endParaRPr lang="en-US" sz="2800" b="1" dirty="0" smtClean="0">
              <a:solidFill>
                <a:schemeClr val="tx1"/>
              </a:solidFill>
            </a:endParaRPr>
          </a:p>
          <a:p>
            <a:pPr>
              <a:lnSpc>
                <a:spcPct val="80000"/>
              </a:lnSpc>
              <a:defRPr/>
            </a:pPr>
            <a:r>
              <a:rPr lang="en-US" sz="2800" b="1" dirty="0" smtClean="0">
                <a:solidFill>
                  <a:schemeClr val="tx1"/>
                </a:solidFill>
              </a:rPr>
              <a:t>Today’s Agenda</a:t>
            </a:r>
          </a:p>
          <a:p>
            <a:pPr>
              <a:lnSpc>
                <a:spcPct val="80000"/>
              </a:lnSpc>
              <a:defRPr/>
            </a:pPr>
            <a:endParaRPr lang="en-US" sz="2800" dirty="0" smtClean="0"/>
          </a:p>
        </p:txBody>
      </p:sp>
      <p:sp>
        <p:nvSpPr>
          <p:cNvPr id="9220" name="Rectangle 4"/>
          <p:cNvSpPr>
            <a:spLocks noChangeArrowheads="1"/>
          </p:cNvSpPr>
          <p:nvPr/>
        </p:nvSpPr>
        <p:spPr bwMode="auto">
          <a:xfrm>
            <a:off x="-582613" y="482600"/>
            <a:ext cx="184150" cy="304800"/>
          </a:xfrm>
          <a:prstGeom prst="rect">
            <a:avLst/>
          </a:prstGeom>
          <a:noFill/>
          <a:ln w="12700">
            <a:noFill/>
            <a:miter lim="800000"/>
            <a:headEnd/>
            <a:tailEnd/>
          </a:ln>
        </p:spPr>
        <p:txBody>
          <a:bodyPr wrap="none" lIns="91414" tIns="45707" rIns="91414" bIns="45707">
            <a:spAutoFit/>
          </a:bodyPr>
          <a:lstStyle/>
          <a:p>
            <a:endParaRPr lang="en-US" sz="1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p:cNvPicPr>
            <a:picLocks noChangeAspect="1" noChangeArrowheads="1"/>
          </p:cNvPicPr>
          <p:nvPr/>
        </p:nvPicPr>
        <p:blipFill>
          <a:blip r:embed="rId3" cstate="print"/>
          <a:srcRect b="12901"/>
          <a:stretch>
            <a:fillRect/>
          </a:stretch>
        </p:blipFill>
        <p:spPr bwMode="auto">
          <a:xfrm>
            <a:off x="0" y="0"/>
            <a:ext cx="9220200" cy="6858000"/>
          </a:xfrm>
          <a:prstGeom prst="rect">
            <a:avLst/>
          </a:prstGeom>
          <a:noFill/>
          <a:ln w="12700" algn="ctr">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Title 1"/>
          <p:cNvSpPr>
            <a:spLocks noGrp="1"/>
          </p:cNvSpPr>
          <p:nvPr>
            <p:ph type="title" idx="4294967295"/>
          </p:nvPr>
        </p:nvSpPr>
        <p:spPr>
          <a:xfrm>
            <a:off x="1600200" y="342900"/>
            <a:ext cx="6545263" cy="647700"/>
          </a:xfrm>
        </p:spPr>
        <p:txBody>
          <a:bodyPr lIns="91440" tIns="45720" rIns="91440" bIns="45720" anchor="ctr"/>
          <a:lstStyle/>
          <a:p>
            <a:pPr eaLnBrk="1" hangingPunct="1">
              <a:defRPr/>
            </a:pPr>
            <a:r>
              <a:rPr lang="en-US" sz="3200" dirty="0" smtClean="0"/>
              <a:t>Questions are the Answer: 2011</a:t>
            </a:r>
          </a:p>
        </p:txBody>
      </p:sp>
      <p:sp>
        <p:nvSpPr>
          <p:cNvPr id="475139" name="Content Placeholder 2"/>
          <p:cNvSpPr>
            <a:spLocks noGrp="1"/>
          </p:cNvSpPr>
          <p:nvPr>
            <p:ph idx="4294967295"/>
          </p:nvPr>
        </p:nvSpPr>
        <p:spPr>
          <a:xfrm>
            <a:off x="533400" y="1524000"/>
            <a:ext cx="8077200" cy="2438400"/>
          </a:xfrm>
        </p:spPr>
        <p:txBody>
          <a:bodyPr lIns="91440" tIns="45720" rIns="91440" bIns="45720"/>
          <a:lstStyle/>
          <a:p>
            <a:pPr indent="-460375">
              <a:defRPr/>
            </a:pPr>
            <a:r>
              <a:rPr lang="en-US" sz="2800" dirty="0" smtClean="0"/>
              <a:t>New ads running this fall in medical journals, including </a:t>
            </a:r>
            <a:r>
              <a:rPr lang="en-US" sz="2800" i="1" dirty="0" smtClean="0"/>
              <a:t>NEJM, JAMA, American Family Physician, Annals of Internal Medicine, Journal of the American Academy of Physician Assistants, Journal for Nurse Practitioners, </a:t>
            </a:r>
            <a:r>
              <a:rPr lang="en-US" sz="2800" dirty="0" smtClean="0"/>
              <a:t>etc.</a:t>
            </a:r>
          </a:p>
          <a:p>
            <a:pPr indent="-460375">
              <a:defRPr/>
            </a:pPr>
            <a:endParaRPr lang="en-US" sz="2000" dirty="0" smtClean="0"/>
          </a:p>
        </p:txBody>
      </p:sp>
      <p:pic>
        <p:nvPicPr>
          <p:cNvPr id="4100" name="Picture 8" descr="Clinician-Female thumb.jpg"/>
          <p:cNvPicPr>
            <a:picLocks noChangeAspect="1"/>
          </p:cNvPicPr>
          <p:nvPr/>
        </p:nvPicPr>
        <p:blipFill>
          <a:blip r:embed="rId2" cstate="print"/>
          <a:srcRect/>
          <a:stretch>
            <a:fillRect/>
          </a:stretch>
        </p:blipFill>
        <p:spPr bwMode="auto">
          <a:xfrm>
            <a:off x="6248400" y="3581400"/>
            <a:ext cx="2233613" cy="3033713"/>
          </a:xfrm>
          <a:prstGeom prst="rect">
            <a:avLst/>
          </a:prstGeom>
          <a:noFill/>
          <a:ln w="9525">
            <a:solidFill>
              <a:srgbClr val="000080"/>
            </a:solidFill>
            <a:miter lim="800000"/>
            <a:headEnd/>
            <a:tailEnd/>
          </a:ln>
        </p:spPr>
      </p:pic>
      <p:sp>
        <p:nvSpPr>
          <p:cNvPr id="6" name="Content Placeholder 2"/>
          <p:cNvSpPr txBox="1">
            <a:spLocks/>
          </p:cNvSpPr>
          <p:nvPr/>
        </p:nvSpPr>
        <p:spPr bwMode="auto">
          <a:xfrm>
            <a:off x="685800" y="3657600"/>
            <a:ext cx="5562600" cy="2971800"/>
          </a:xfrm>
          <a:prstGeom prst="rect">
            <a:avLst/>
          </a:prstGeom>
          <a:noFill/>
          <a:ln w="12700">
            <a:noFill/>
            <a:miter lim="800000"/>
            <a:headEnd/>
            <a:tailEnd/>
          </a:ln>
          <a:effectLst/>
        </p:spPr>
        <p:txBody>
          <a:bodyPr/>
          <a:lstStyle/>
          <a:p>
            <a:pPr marL="976313" lvl="1" indent="-460375">
              <a:lnSpc>
                <a:spcPct val="90000"/>
              </a:lnSpc>
              <a:spcBef>
                <a:spcPct val="30000"/>
              </a:spcBef>
              <a:buClr>
                <a:schemeClr val="tx2"/>
              </a:buClr>
              <a:buSzPct val="95000"/>
              <a:buFontTx/>
              <a:buChar char="–"/>
              <a:defRPr/>
            </a:pPr>
            <a:r>
              <a:rPr lang="en-US" sz="2200" kern="0" dirty="0">
                <a:solidFill>
                  <a:srgbClr val="FFFFFF"/>
                </a:solidFill>
                <a:effectLst>
                  <a:outerShdw blurRad="38100" dist="38100" dir="2700000" algn="tl">
                    <a:srgbClr val="000000"/>
                  </a:outerShdw>
                </a:effectLst>
                <a:latin typeface="+mn-lt"/>
              </a:rPr>
              <a:t>Focus group feedback from patients indicates that they feel physicians are rushed and don’t have time for questions</a:t>
            </a:r>
          </a:p>
          <a:p>
            <a:pPr marL="976313" lvl="1" indent="-460375">
              <a:lnSpc>
                <a:spcPct val="90000"/>
              </a:lnSpc>
              <a:spcBef>
                <a:spcPct val="30000"/>
              </a:spcBef>
              <a:buClr>
                <a:schemeClr val="tx2"/>
              </a:buClr>
              <a:buSzPct val="95000"/>
              <a:buFontTx/>
              <a:buChar char="–"/>
              <a:defRPr/>
            </a:pPr>
            <a:r>
              <a:rPr lang="en-US" sz="2200" kern="0" dirty="0">
                <a:solidFill>
                  <a:srgbClr val="FFFFFF"/>
                </a:solidFill>
                <a:effectLst>
                  <a:outerShdw blurRad="38100" dist="38100" dir="2700000" algn="tl">
                    <a:srgbClr val="000000"/>
                  </a:outerShdw>
                </a:effectLst>
                <a:latin typeface="+mn-lt"/>
              </a:rPr>
              <a:t>Primary care physicians and nurses say patients need to prioritize questions (no time to go over every study found on the </a:t>
            </a:r>
            <a:r>
              <a:rPr lang="en-US" sz="2200" kern="0" dirty="0" smtClean="0">
                <a:solidFill>
                  <a:srgbClr val="FFFFFF"/>
                </a:solidFill>
                <a:effectLst>
                  <a:outerShdw blurRad="38100" dist="38100" dir="2700000" algn="tl">
                    <a:srgbClr val="000000"/>
                  </a:outerShdw>
                </a:effectLst>
                <a:latin typeface="+mn-lt"/>
              </a:rPr>
              <a:t>Internet</a:t>
            </a:r>
            <a:r>
              <a:rPr lang="en-US" sz="2200" kern="0" dirty="0">
                <a:solidFill>
                  <a:srgbClr val="FFFFFF"/>
                </a:solidFill>
                <a:effectLst>
                  <a:outerShdw blurRad="38100" dist="38100" dir="2700000" algn="tl">
                    <a:srgbClr val="000000"/>
                  </a:outerShdw>
                </a:effectLst>
                <a:latin typeface="+mn-lt"/>
              </a:rPr>
              <a:t>)</a:t>
            </a:r>
          </a:p>
          <a:p>
            <a:pPr marL="465138" indent="-460375">
              <a:lnSpc>
                <a:spcPct val="90000"/>
              </a:lnSpc>
              <a:spcBef>
                <a:spcPct val="30000"/>
              </a:spcBef>
              <a:buClr>
                <a:schemeClr val="tx2"/>
              </a:buClr>
              <a:buSzPct val="95000"/>
              <a:buFont typeface="Wingdings" pitchFamily="2" charset="2"/>
              <a:buChar char="n"/>
              <a:defRPr/>
            </a:pPr>
            <a:endParaRPr lang="en-US" sz="2000" kern="0" dirty="0">
              <a:solidFill>
                <a:srgbClr val="FFFFFF"/>
              </a:solidFill>
              <a:effectLst>
                <a:outerShdw blurRad="38100" dist="38100" dir="2700000" algn="tl">
                  <a:srgbClr val="000000"/>
                </a:outerShdw>
              </a:effectLst>
              <a:latin typeface="+mn-lt"/>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1447800" y="266700"/>
            <a:ext cx="6705600" cy="723900"/>
          </a:xfrm>
        </p:spPr>
        <p:txBody>
          <a:bodyPr/>
          <a:lstStyle/>
          <a:p>
            <a:pPr>
              <a:defRPr/>
            </a:pPr>
            <a:r>
              <a:rPr lang="en-US" sz="3200" dirty="0" smtClean="0"/>
              <a:t>Added Focus on Prioritizing</a:t>
            </a:r>
          </a:p>
        </p:txBody>
      </p:sp>
      <p:sp>
        <p:nvSpPr>
          <p:cNvPr id="423939" name="Rectangle 3"/>
          <p:cNvSpPr>
            <a:spLocks noGrp="1" noChangeArrowheads="1"/>
          </p:cNvSpPr>
          <p:nvPr>
            <p:ph type="body" idx="1"/>
          </p:nvPr>
        </p:nvSpPr>
        <p:spPr>
          <a:xfrm>
            <a:off x="3886200" y="1752600"/>
            <a:ext cx="4800600" cy="4191000"/>
          </a:xfrm>
        </p:spPr>
        <p:txBody>
          <a:bodyPr/>
          <a:lstStyle/>
          <a:p>
            <a:pPr>
              <a:defRPr/>
            </a:pPr>
            <a:r>
              <a:rPr lang="en-US" sz="2400" dirty="0" smtClean="0"/>
              <a:t>Web site updated to include  videos featuring patients and clinicians</a:t>
            </a:r>
          </a:p>
          <a:p>
            <a:pPr>
              <a:defRPr/>
            </a:pPr>
            <a:r>
              <a:rPr lang="en-US" sz="2400" dirty="0" smtClean="0"/>
              <a:t>Products include: </a:t>
            </a:r>
          </a:p>
          <a:p>
            <a:pPr lvl="1">
              <a:defRPr/>
            </a:pPr>
            <a:r>
              <a:rPr lang="en-US" sz="2000" dirty="0" smtClean="0"/>
              <a:t>Web site expansion	</a:t>
            </a:r>
          </a:p>
          <a:p>
            <a:pPr lvl="1">
              <a:defRPr/>
            </a:pPr>
            <a:r>
              <a:rPr lang="en-US" sz="2000" dirty="0" smtClean="0"/>
              <a:t>Brochure</a:t>
            </a:r>
          </a:p>
          <a:p>
            <a:pPr lvl="1">
              <a:defRPr/>
            </a:pPr>
            <a:r>
              <a:rPr lang="en-US" sz="2000" dirty="0" smtClean="0"/>
              <a:t>Waiting room video</a:t>
            </a:r>
          </a:p>
          <a:p>
            <a:pPr lvl="1">
              <a:defRPr/>
            </a:pPr>
            <a:r>
              <a:rPr lang="en-US" sz="2000" dirty="0" smtClean="0"/>
              <a:t>Notepads with room to write top three questions</a:t>
            </a:r>
          </a:p>
          <a:p>
            <a:pPr lvl="1">
              <a:defRPr/>
            </a:pPr>
            <a:r>
              <a:rPr lang="en-US" sz="2000" dirty="0" smtClean="0"/>
              <a:t>Tips for before, during, and after appointments</a:t>
            </a:r>
          </a:p>
          <a:p>
            <a:pPr>
              <a:defRPr/>
            </a:pPr>
            <a:endParaRPr lang="en-US" sz="2000" dirty="0" smtClean="0"/>
          </a:p>
        </p:txBody>
      </p:sp>
      <p:grpSp>
        <p:nvGrpSpPr>
          <p:cNvPr id="2" name="Group 9"/>
          <p:cNvGrpSpPr>
            <a:grpSpLocks/>
          </p:cNvGrpSpPr>
          <p:nvPr/>
        </p:nvGrpSpPr>
        <p:grpSpPr bwMode="auto">
          <a:xfrm rot="-351585">
            <a:off x="405306" y="1838613"/>
            <a:ext cx="1867042" cy="3557201"/>
            <a:chOff x="1066800" y="533400"/>
            <a:chExt cx="2438400" cy="5334000"/>
          </a:xfrm>
        </p:grpSpPr>
        <p:sp>
          <p:nvSpPr>
            <p:cNvPr id="5126" name="Rectangle 8"/>
            <p:cNvSpPr>
              <a:spLocks noChangeArrowheads="1"/>
            </p:cNvSpPr>
            <p:nvPr/>
          </p:nvSpPr>
          <p:spPr bwMode="auto">
            <a:xfrm>
              <a:off x="1066800" y="533400"/>
              <a:ext cx="2438400" cy="5334000"/>
            </a:xfrm>
            <a:prstGeom prst="rect">
              <a:avLst/>
            </a:prstGeom>
            <a:solidFill>
              <a:schemeClr val="tx1"/>
            </a:solidFill>
            <a:ln w="12700" algn="ctr">
              <a:solidFill>
                <a:schemeClr val="tx1"/>
              </a:solidFill>
              <a:round/>
              <a:headEnd/>
              <a:tailEnd/>
            </a:ln>
          </p:spPr>
          <p:txBody>
            <a:bodyPr/>
            <a:lstStyle/>
            <a:p>
              <a:endParaRPr lang="en-US" dirty="0"/>
            </a:p>
          </p:txBody>
        </p:sp>
        <p:pic>
          <p:nvPicPr>
            <p:cNvPr id="5127" name="Picture 7" descr="three questions.jpg"/>
            <p:cNvPicPr>
              <a:picLocks noChangeAspect="1"/>
            </p:cNvPicPr>
            <p:nvPr/>
          </p:nvPicPr>
          <p:blipFill>
            <a:blip r:embed="rId2" cstate="print"/>
            <a:srcRect/>
            <a:stretch>
              <a:fillRect/>
            </a:stretch>
          </p:blipFill>
          <p:spPr bwMode="auto">
            <a:xfrm>
              <a:off x="1143000" y="609600"/>
              <a:ext cx="2286000" cy="5169751"/>
            </a:xfrm>
            <a:prstGeom prst="rect">
              <a:avLst/>
            </a:prstGeom>
            <a:noFill/>
            <a:ln w="9525">
              <a:noFill/>
              <a:miter lim="800000"/>
              <a:headEnd/>
              <a:tailEnd/>
            </a:ln>
          </p:spPr>
        </p:pic>
      </p:grpSp>
      <p:pic>
        <p:nvPicPr>
          <p:cNvPr id="10" name="Picture 9" descr="Be More Involved Cover.jpg"/>
          <p:cNvPicPr>
            <a:picLocks noChangeAspect="1"/>
          </p:cNvPicPr>
          <p:nvPr/>
        </p:nvPicPr>
        <p:blipFill>
          <a:blip r:embed="rId3" cstate="print"/>
          <a:stretch>
            <a:fillRect/>
          </a:stretch>
        </p:blipFill>
        <p:spPr>
          <a:xfrm>
            <a:off x="2059412" y="2118327"/>
            <a:ext cx="1663784" cy="388520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0658" name="Rectangle 2"/>
          <p:cNvSpPr>
            <a:spLocks noGrp="1" noChangeArrowheads="1"/>
          </p:cNvSpPr>
          <p:nvPr>
            <p:ph type="title"/>
          </p:nvPr>
        </p:nvSpPr>
        <p:spPr>
          <a:xfrm>
            <a:off x="1219200" y="228600"/>
            <a:ext cx="6697663" cy="876300"/>
          </a:xfrm>
        </p:spPr>
        <p:txBody>
          <a:bodyPr/>
          <a:lstStyle/>
          <a:p>
            <a:pPr>
              <a:defRPr/>
            </a:pPr>
            <a:r>
              <a:rPr lang="en-US" dirty="0" smtClean="0"/>
              <a:t>Overview </a:t>
            </a:r>
          </a:p>
        </p:txBody>
      </p:sp>
      <p:sp>
        <p:nvSpPr>
          <p:cNvPr id="1990659" name="Rectangle 3"/>
          <p:cNvSpPr>
            <a:spLocks noGrp="1" noChangeArrowheads="1"/>
          </p:cNvSpPr>
          <p:nvPr>
            <p:ph type="body" idx="1"/>
          </p:nvPr>
        </p:nvSpPr>
        <p:spPr>
          <a:xfrm>
            <a:off x="923925" y="1601788"/>
            <a:ext cx="7991475" cy="5180012"/>
          </a:xfrm>
        </p:spPr>
        <p:txBody>
          <a:bodyPr/>
          <a:lstStyle/>
          <a:p>
            <a:pPr>
              <a:lnSpc>
                <a:spcPct val="80000"/>
              </a:lnSpc>
              <a:defRPr/>
            </a:pPr>
            <a:r>
              <a:rPr lang="en-US" sz="2800" b="1" dirty="0" smtClean="0">
                <a:solidFill>
                  <a:schemeClr val="tx2"/>
                </a:solidFill>
              </a:rPr>
              <a:t>The Big Picture</a:t>
            </a:r>
          </a:p>
          <a:p>
            <a:pPr lvl="1">
              <a:lnSpc>
                <a:spcPct val="80000"/>
              </a:lnSpc>
              <a:defRPr/>
            </a:pPr>
            <a:r>
              <a:rPr lang="en-US" sz="2400" b="1" dirty="0" smtClean="0">
                <a:solidFill>
                  <a:schemeClr val="tx2"/>
                </a:solidFill>
              </a:rPr>
              <a:t>FY 2012  Budget Request</a:t>
            </a:r>
          </a:p>
          <a:p>
            <a:pPr>
              <a:lnSpc>
                <a:spcPct val="80000"/>
              </a:lnSpc>
              <a:defRPr/>
            </a:pPr>
            <a:endParaRPr lang="en-US" sz="2800" b="1" dirty="0" smtClean="0">
              <a:solidFill>
                <a:schemeClr val="tx2"/>
              </a:solidFill>
            </a:endParaRPr>
          </a:p>
          <a:p>
            <a:pPr>
              <a:lnSpc>
                <a:spcPct val="80000"/>
              </a:lnSpc>
              <a:defRPr/>
            </a:pPr>
            <a:r>
              <a:rPr lang="en-US" sz="2800" b="1" dirty="0" smtClean="0">
                <a:solidFill>
                  <a:schemeClr val="tx1"/>
                </a:solidFill>
              </a:rPr>
              <a:t>Recent Accomplishments</a:t>
            </a:r>
          </a:p>
          <a:p>
            <a:pPr lvl="1">
              <a:lnSpc>
                <a:spcPct val="80000"/>
              </a:lnSpc>
              <a:defRPr/>
            </a:pPr>
            <a:r>
              <a:rPr lang="en-US" sz="2400" b="1" dirty="0" smtClean="0">
                <a:solidFill>
                  <a:schemeClr val="tx1"/>
                </a:solidFill>
              </a:rPr>
              <a:t>In the News</a:t>
            </a:r>
          </a:p>
          <a:p>
            <a:pPr lvl="1">
              <a:lnSpc>
                <a:spcPct val="80000"/>
              </a:lnSpc>
              <a:defRPr/>
            </a:pPr>
            <a:r>
              <a:rPr lang="en-US" sz="2400" b="1" dirty="0" smtClean="0">
                <a:solidFill>
                  <a:schemeClr val="tx1"/>
                </a:solidFill>
              </a:rPr>
              <a:t>Impact Case Studies</a:t>
            </a:r>
          </a:p>
          <a:p>
            <a:pPr>
              <a:lnSpc>
                <a:spcPct val="80000"/>
              </a:lnSpc>
              <a:defRPr/>
            </a:pPr>
            <a:endParaRPr lang="en-US" sz="2800" b="1" dirty="0" smtClean="0">
              <a:solidFill>
                <a:schemeClr val="tx1"/>
              </a:solidFill>
            </a:endParaRPr>
          </a:p>
          <a:p>
            <a:pPr>
              <a:lnSpc>
                <a:spcPct val="80000"/>
              </a:lnSpc>
              <a:defRPr/>
            </a:pPr>
            <a:r>
              <a:rPr lang="en-US" sz="2800" b="1" dirty="0" smtClean="0"/>
              <a:t>AHRQ Program Updates</a:t>
            </a:r>
          </a:p>
          <a:p>
            <a:pPr>
              <a:lnSpc>
                <a:spcPct val="80000"/>
              </a:lnSpc>
              <a:defRPr/>
            </a:pPr>
            <a:endParaRPr lang="en-US" sz="2800" b="1" dirty="0" smtClean="0"/>
          </a:p>
          <a:p>
            <a:pPr>
              <a:lnSpc>
                <a:spcPct val="80000"/>
              </a:lnSpc>
              <a:defRPr/>
            </a:pPr>
            <a:r>
              <a:rPr lang="en-US" sz="2800" b="1" dirty="0" smtClean="0"/>
              <a:t>Today’s Agenda</a:t>
            </a:r>
          </a:p>
          <a:p>
            <a:pPr>
              <a:lnSpc>
                <a:spcPct val="80000"/>
              </a:lnSpc>
              <a:defRPr/>
            </a:pPr>
            <a:endParaRPr lang="en-US" sz="2800" dirty="0" smtClean="0"/>
          </a:p>
        </p:txBody>
      </p:sp>
      <p:sp>
        <p:nvSpPr>
          <p:cNvPr id="9220" name="Rectangle 4"/>
          <p:cNvSpPr>
            <a:spLocks noChangeArrowheads="1"/>
          </p:cNvSpPr>
          <p:nvPr/>
        </p:nvSpPr>
        <p:spPr bwMode="auto">
          <a:xfrm>
            <a:off x="-582613" y="482600"/>
            <a:ext cx="184150" cy="304800"/>
          </a:xfrm>
          <a:prstGeom prst="rect">
            <a:avLst/>
          </a:prstGeom>
          <a:noFill/>
          <a:ln w="12700">
            <a:noFill/>
            <a:miter lim="800000"/>
            <a:headEnd/>
            <a:tailEnd/>
          </a:ln>
        </p:spPr>
        <p:txBody>
          <a:bodyPr wrap="none" lIns="91414" tIns="45707" rIns="91414" bIns="45707">
            <a:spAutoFit/>
          </a:bodyPr>
          <a:lstStyle/>
          <a:p>
            <a:endParaRPr lang="en-US"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2900"/>
            <a:ext cx="6697663" cy="876300"/>
          </a:xfrm>
        </p:spPr>
        <p:txBody>
          <a:bodyPr/>
          <a:lstStyle/>
          <a:p>
            <a:pPr>
              <a:defRPr/>
            </a:pPr>
            <a:r>
              <a:rPr lang="en-US" sz="3200" dirty="0" smtClean="0"/>
              <a:t>Patient Engagement                          is a Team Sport</a:t>
            </a:r>
            <a:endParaRPr lang="en-US" sz="3200" dirty="0"/>
          </a:p>
        </p:txBody>
      </p:sp>
      <p:sp>
        <p:nvSpPr>
          <p:cNvPr id="3" name="Content Placeholder 2"/>
          <p:cNvSpPr>
            <a:spLocks noGrp="1"/>
          </p:cNvSpPr>
          <p:nvPr>
            <p:ph idx="1"/>
          </p:nvPr>
        </p:nvSpPr>
        <p:spPr>
          <a:xfrm>
            <a:off x="457200" y="1600200"/>
            <a:ext cx="5105400" cy="4724400"/>
          </a:xfrm>
        </p:spPr>
        <p:txBody>
          <a:bodyPr/>
          <a:lstStyle/>
          <a:p>
            <a:pPr>
              <a:defRPr/>
            </a:pPr>
            <a:r>
              <a:rPr lang="en-US" sz="2800" dirty="0" smtClean="0"/>
              <a:t>Collaboration is key</a:t>
            </a:r>
          </a:p>
          <a:p>
            <a:pPr lvl="1">
              <a:defRPr/>
            </a:pPr>
            <a:r>
              <a:rPr lang="en-US" sz="2400" dirty="0" smtClean="0"/>
              <a:t>Ongoing outreach to medical groups, health clinics, and waiting room settings </a:t>
            </a:r>
          </a:p>
          <a:p>
            <a:pPr lvl="1">
              <a:defRPr/>
            </a:pPr>
            <a:r>
              <a:rPr lang="en-US" sz="2400" dirty="0" smtClean="0"/>
              <a:t>Strong partnerships with national, State, and local organizations</a:t>
            </a:r>
          </a:p>
          <a:p>
            <a:pPr lvl="1">
              <a:defRPr/>
            </a:pPr>
            <a:r>
              <a:rPr lang="en-US" sz="2400" dirty="0" smtClean="0"/>
              <a:t>Networks dedicated to putting the patient at the center of care</a:t>
            </a:r>
          </a:p>
          <a:p>
            <a:pPr lvl="1">
              <a:defRPr/>
            </a:pPr>
            <a:r>
              <a:rPr lang="en-US" sz="2400" dirty="0" smtClean="0"/>
              <a:t>Consumer and community involvement</a:t>
            </a:r>
            <a:endParaRPr lang="en-US" dirty="0" smtClean="0"/>
          </a:p>
          <a:p>
            <a:pPr lvl="1">
              <a:defRPr/>
            </a:pPr>
            <a:endParaRPr lang="en-US" dirty="0"/>
          </a:p>
        </p:txBody>
      </p:sp>
      <p:pic>
        <p:nvPicPr>
          <p:cNvPr id="6148" name="Picture 6" descr="QAAcover.jpg"/>
          <p:cNvPicPr>
            <a:picLocks noChangeAspect="1"/>
          </p:cNvPicPr>
          <p:nvPr/>
        </p:nvPicPr>
        <p:blipFill>
          <a:blip r:embed="rId3" cstate="print"/>
          <a:srcRect/>
          <a:stretch>
            <a:fillRect/>
          </a:stretch>
        </p:blipFill>
        <p:spPr bwMode="auto">
          <a:xfrm>
            <a:off x="5791200" y="1676400"/>
            <a:ext cx="2989262" cy="2743200"/>
          </a:xfrm>
          <a:prstGeom prst="rect">
            <a:avLst/>
          </a:prstGeom>
          <a:noFill/>
          <a:ln w="9525">
            <a:solidFill>
              <a:srgbClr val="002060"/>
            </a:solidFill>
            <a:miter lim="800000"/>
            <a:headEnd/>
            <a:tailEnd/>
          </a:ln>
        </p:spPr>
      </p:pic>
      <p:sp>
        <p:nvSpPr>
          <p:cNvPr id="6" name="TextBox 5"/>
          <p:cNvSpPr txBox="1"/>
          <p:nvPr/>
        </p:nvSpPr>
        <p:spPr>
          <a:xfrm>
            <a:off x="6781800" y="4876800"/>
            <a:ext cx="1395767" cy="461665"/>
          </a:xfrm>
          <a:prstGeom prst="rect">
            <a:avLst/>
          </a:prstGeom>
          <a:noFill/>
        </p:spPr>
        <p:txBody>
          <a:bodyPr wrap="square" rtlCol="0">
            <a:spAutoFit/>
          </a:bodyPr>
          <a:lstStyle/>
          <a:p>
            <a:r>
              <a:rPr lang="en-US" sz="2400" dirty="0" smtClean="0">
                <a:solidFill>
                  <a:schemeClr val="tx2"/>
                </a:solidFill>
                <a:latin typeface="+mj-lt"/>
                <a:hlinkClick r:id="rId4" action="ppaction://hlinkfile"/>
              </a:rPr>
              <a:t>Video #1</a:t>
            </a:r>
            <a:endParaRPr lang="en-US" sz="2400" dirty="0">
              <a:solidFill>
                <a:schemeClr val="tx2"/>
              </a:solidFill>
              <a:latin typeface="+mj-lt"/>
            </a:endParaRPr>
          </a:p>
        </p:txBody>
      </p:sp>
      <p:sp>
        <p:nvSpPr>
          <p:cNvPr id="7" name="TextBox 6"/>
          <p:cNvSpPr txBox="1"/>
          <p:nvPr/>
        </p:nvSpPr>
        <p:spPr>
          <a:xfrm>
            <a:off x="6858000" y="5715000"/>
            <a:ext cx="1905000" cy="461665"/>
          </a:xfrm>
          <a:prstGeom prst="rect">
            <a:avLst/>
          </a:prstGeom>
          <a:noFill/>
        </p:spPr>
        <p:txBody>
          <a:bodyPr wrap="square" rtlCol="0">
            <a:spAutoFit/>
          </a:bodyPr>
          <a:lstStyle/>
          <a:p>
            <a:r>
              <a:rPr lang="en-US" sz="2400" dirty="0" smtClean="0">
                <a:solidFill>
                  <a:schemeClr val="tx2"/>
                </a:solidFill>
                <a:latin typeface="+mj-lt"/>
                <a:hlinkClick r:id="rId5" action="ppaction://hlinkfile"/>
              </a:rPr>
              <a:t>Video #2</a:t>
            </a:r>
            <a:endParaRPr lang="en-US" sz="2400" dirty="0">
              <a:solidFill>
                <a:schemeClr val="tx2"/>
              </a:solidFill>
              <a:latin typeface="+mj-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086600" cy="1143000"/>
          </a:xfrm>
        </p:spPr>
        <p:txBody>
          <a:bodyPr>
            <a:noAutofit/>
          </a:bodyPr>
          <a:lstStyle/>
          <a:p>
            <a:r>
              <a:rPr lang="en-US" sz="3000" dirty="0"/>
              <a:t>Infrastructure for Maintaining Primary Care Transformation (IMPaCT</a:t>
            </a:r>
            <a:r>
              <a:rPr lang="en-US" sz="3000" dirty="0" smtClean="0"/>
              <a:t>)</a:t>
            </a:r>
            <a:endParaRPr lang="en-US" sz="3000" dirty="0"/>
          </a:p>
        </p:txBody>
      </p:sp>
      <p:sp>
        <p:nvSpPr>
          <p:cNvPr id="3" name="Content Placeholder 2"/>
          <p:cNvSpPr>
            <a:spLocks noGrp="1"/>
          </p:cNvSpPr>
          <p:nvPr>
            <p:ph idx="1"/>
          </p:nvPr>
        </p:nvSpPr>
        <p:spPr>
          <a:xfrm>
            <a:off x="457200" y="1600200"/>
            <a:ext cx="7993063" cy="2895600"/>
          </a:xfrm>
        </p:spPr>
        <p:txBody>
          <a:bodyPr>
            <a:noAutofit/>
          </a:bodyPr>
          <a:lstStyle/>
          <a:p>
            <a:pPr>
              <a:spcAft>
                <a:spcPts val="600"/>
              </a:spcAft>
            </a:pPr>
            <a:r>
              <a:rPr lang="en-US" sz="2800" u="sng" dirty="0" smtClean="0"/>
              <a:t>Purpose</a:t>
            </a:r>
            <a:r>
              <a:rPr lang="en-US" sz="2800" dirty="0" smtClean="0"/>
              <a:t>: Support State-level </a:t>
            </a:r>
            <a:r>
              <a:rPr lang="en-US" sz="2800" dirty="0"/>
              <a:t>initiatives using primary care extension agents in small and medium sized </a:t>
            </a:r>
            <a:r>
              <a:rPr lang="en-US" sz="2800" dirty="0" smtClean="0"/>
              <a:t>primary </a:t>
            </a:r>
            <a:r>
              <a:rPr lang="en-US" sz="2800" dirty="0"/>
              <a:t>care practices to assist with primary care </a:t>
            </a:r>
            <a:r>
              <a:rPr lang="en-US" sz="2800" dirty="0" smtClean="0"/>
              <a:t>redesign </a:t>
            </a:r>
            <a:r>
              <a:rPr lang="en-US" sz="2800" dirty="0"/>
              <a:t>and </a:t>
            </a:r>
            <a:r>
              <a:rPr lang="en-US" sz="2800" dirty="0" smtClean="0"/>
              <a:t>transformation</a:t>
            </a:r>
          </a:p>
          <a:p>
            <a:pPr>
              <a:spcAft>
                <a:spcPts val="600"/>
              </a:spcAft>
            </a:pPr>
            <a:r>
              <a:rPr lang="en-US" sz="2800" u="sng" dirty="0" smtClean="0"/>
              <a:t>Spread</a:t>
            </a:r>
            <a:r>
              <a:rPr lang="en-US" sz="2800" dirty="0" smtClean="0"/>
              <a:t>: Each </a:t>
            </a:r>
            <a:r>
              <a:rPr lang="en-US" sz="2800" dirty="0"/>
              <a:t>of the four grantees will create </a:t>
            </a:r>
            <a:r>
              <a:rPr lang="en-US" sz="2800" dirty="0" smtClean="0"/>
              <a:t>State-level </a:t>
            </a:r>
            <a:r>
              <a:rPr lang="en-US" sz="2800" dirty="0"/>
              <a:t>collaborations with </a:t>
            </a:r>
            <a:r>
              <a:rPr lang="en-US" sz="2800" dirty="0" smtClean="0"/>
              <a:t>at least three </a:t>
            </a:r>
            <a:r>
              <a:rPr lang="en-US" sz="2800" dirty="0"/>
              <a:t>other </a:t>
            </a:r>
            <a:r>
              <a:rPr lang="en-US" sz="2800" dirty="0" smtClean="0"/>
              <a:t>States </a:t>
            </a:r>
            <a:r>
              <a:rPr lang="en-US" sz="2800" dirty="0"/>
              <a:t>to assist them with their </a:t>
            </a:r>
            <a:r>
              <a:rPr lang="en-US" sz="2800" dirty="0" smtClean="0"/>
              <a:t>State-level </a:t>
            </a:r>
            <a:r>
              <a:rPr lang="en-US" sz="2800" dirty="0"/>
              <a:t>primary care transformation </a:t>
            </a:r>
            <a:r>
              <a:rPr lang="en-US" sz="2800" dirty="0" smtClean="0"/>
              <a:t>effort</a:t>
            </a:r>
          </a:p>
          <a:p>
            <a:pPr>
              <a:spcAft>
                <a:spcPts val="600"/>
              </a:spcAft>
            </a:pPr>
            <a:r>
              <a:rPr lang="en-US" sz="2800" u="sng" dirty="0" smtClean="0"/>
              <a:t>Awards</a:t>
            </a:r>
            <a:r>
              <a:rPr lang="en-US" sz="2800" dirty="0" smtClean="0"/>
              <a:t>:  Four 2-year grants made in September 2011, each for a total of $1,000,000</a:t>
            </a:r>
            <a:endParaRPr 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IMPaCT</a:t>
            </a:r>
            <a:r>
              <a:rPr lang="en-US" dirty="0"/>
              <a:t> </a:t>
            </a:r>
            <a:r>
              <a:rPr lang="en-US" dirty="0" smtClean="0"/>
              <a:t>Grantees</a:t>
            </a:r>
            <a:endParaRPr lang="en-US" dirty="0"/>
          </a:p>
        </p:txBody>
      </p:sp>
      <p:sp>
        <p:nvSpPr>
          <p:cNvPr id="3" name="Content Placeholder 2"/>
          <p:cNvSpPr>
            <a:spLocks noGrp="1"/>
          </p:cNvSpPr>
          <p:nvPr>
            <p:ph idx="1"/>
          </p:nvPr>
        </p:nvSpPr>
        <p:spPr>
          <a:xfrm>
            <a:off x="457200" y="1600200"/>
            <a:ext cx="8229600" cy="4953000"/>
          </a:xfrm>
        </p:spPr>
        <p:txBody>
          <a:bodyPr>
            <a:noAutofit/>
          </a:bodyPr>
          <a:lstStyle/>
          <a:p>
            <a:pPr lvl="0">
              <a:spcAft>
                <a:spcPts val="600"/>
              </a:spcAft>
            </a:pPr>
            <a:r>
              <a:rPr lang="en-US" sz="2400" dirty="0"/>
              <a:t>HEROs: </a:t>
            </a:r>
            <a:r>
              <a:rPr lang="en-US" sz="2400" b="1" dirty="0"/>
              <a:t>New Mexico’s </a:t>
            </a:r>
            <a:r>
              <a:rPr lang="en-US" sz="2400" dirty="0"/>
              <a:t>Health Extension as a Model for Primary Care Transformation (</a:t>
            </a:r>
            <a:r>
              <a:rPr lang="en-US" sz="2400" dirty="0" smtClean="0"/>
              <a:t>PI: </a:t>
            </a:r>
            <a:r>
              <a:rPr lang="en-US" sz="2400" dirty="0"/>
              <a:t>Arthur Kaufman, University of New Mexico Health Sciences Center)</a:t>
            </a:r>
          </a:p>
          <a:p>
            <a:pPr lvl="0">
              <a:spcAft>
                <a:spcPts val="600"/>
              </a:spcAft>
            </a:pPr>
            <a:r>
              <a:rPr lang="en-US" sz="2400" b="1" dirty="0"/>
              <a:t>North Carolina </a:t>
            </a:r>
            <a:r>
              <a:rPr lang="en-US" sz="2400" dirty="0"/>
              <a:t>IMPaCT: Advancing and Spreading Primary Care Transformation (</a:t>
            </a:r>
            <a:r>
              <a:rPr lang="en-US" sz="2400" dirty="0" smtClean="0"/>
              <a:t>PI: </a:t>
            </a:r>
            <a:r>
              <a:rPr lang="en-US" sz="2400" dirty="0"/>
              <a:t>Darren DeWalt, University of North Carolina)</a:t>
            </a:r>
          </a:p>
          <a:p>
            <a:pPr lvl="0">
              <a:spcAft>
                <a:spcPts val="600"/>
              </a:spcAft>
            </a:pPr>
            <a:r>
              <a:rPr lang="en-US" sz="2400" b="1" dirty="0"/>
              <a:t>PA </a:t>
            </a:r>
            <a:r>
              <a:rPr lang="en-US" sz="2400" dirty="0"/>
              <a:t>SPREAD: PA Spreading Primary Care Enhanced Delivery Infrastructure (</a:t>
            </a:r>
            <a:r>
              <a:rPr lang="en-US" sz="2400" dirty="0" smtClean="0"/>
              <a:t>PI: </a:t>
            </a:r>
            <a:r>
              <a:rPr lang="en-US" sz="2400" dirty="0"/>
              <a:t>Robert Gabbay, Penn State Hershey College of Medicine)</a:t>
            </a:r>
          </a:p>
          <a:p>
            <a:pPr lvl="0">
              <a:spcAft>
                <a:spcPts val="600"/>
              </a:spcAft>
            </a:pPr>
            <a:r>
              <a:rPr lang="en-US" sz="2400" dirty="0"/>
              <a:t>Primary Care Extension in </a:t>
            </a:r>
            <a:r>
              <a:rPr lang="en-US" sz="2400" b="1" dirty="0"/>
              <a:t>Oklahoma</a:t>
            </a:r>
            <a:r>
              <a:rPr lang="en-US" sz="2400" dirty="0"/>
              <a:t>: An </a:t>
            </a:r>
            <a:r>
              <a:rPr lang="en-US" sz="2400" dirty="0" smtClean="0"/>
              <a:t>Evidence-Based </a:t>
            </a:r>
            <a:r>
              <a:rPr lang="en-US" sz="2400" dirty="0"/>
              <a:t>Approach to Dissemination and Implementation (</a:t>
            </a:r>
            <a:r>
              <a:rPr lang="en-US" sz="2400" dirty="0" smtClean="0"/>
              <a:t>PI: </a:t>
            </a:r>
            <a:r>
              <a:rPr lang="en-US" sz="2400" dirty="0"/>
              <a:t>James Mold, University of Oklahoma Health Sciences Center</a:t>
            </a: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304800"/>
            <a:ext cx="6697133" cy="876300"/>
          </a:xfrm>
        </p:spPr>
        <p:txBody>
          <a:bodyPr/>
          <a:lstStyle/>
          <a:p>
            <a:pPr>
              <a:defRPr/>
            </a:pPr>
            <a:r>
              <a:rPr lang="en-US" sz="3200" dirty="0" smtClean="0"/>
              <a:t>Update From the U.S. Preventive Services Task Force</a:t>
            </a:r>
            <a:endParaRPr lang="en-US" sz="3200" dirty="0"/>
          </a:p>
        </p:txBody>
      </p:sp>
      <p:sp>
        <p:nvSpPr>
          <p:cNvPr id="3" name="Content Placeholder 2"/>
          <p:cNvSpPr>
            <a:spLocks noGrp="1"/>
          </p:cNvSpPr>
          <p:nvPr>
            <p:ph idx="1"/>
          </p:nvPr>
        </p:nvSpPr>
        <p:spPr>
          <a:xfrm>
            <a:off x="372533" y="1676400"/>
            <a:ext cx="8229600" cy="4953000"/>
          </a:xfrm>
        </p:spPr>
        <p:txBody>
          <a:bodyPr/>
          <a:lstStyle/>
          <a:p>
            <a:pPr>
              <a:defRPr/>
            </a:pPr>
            <a:r>
              <a:rPr lang="en-US" sz="2400" dirty="0" smtClean="0"/>
              <a:t>Draft recommendation statements available for comment:</a:t>
            </a:r>
          </a:p>
          <a:p>
            <a:pPr lvl="1">
              <a:defRPr/>
            </a:pPr>
            <a:endParaRPr lang="en-US" sz="1000" dirty="0" smtClean="0">
              <a:solidFill>
                <a:srgbClr val="FFFF00"/>
              </a:solidFill>
            </a:endParaRPr>
          </a:p>
          <a:p>
            <a:pPr lvl="1">
              <a:spcAft>
                <a:spcPts val="600"/>
              </a:spcAft>
              <a:defRPr/>
            </a:pPr>
            <a:r>
              <a:rPr lang="en-US" sz="2000" dirty="0" smtClean="0">
                <a:solidFill>
                  <a:srgbClr val="FFFF00"/>
                </a:solidFill>
              </a:rPr>
              <a:t>Screening &amp; Management of Obesity in Adults</a:t>
            </a:r>
            <a:r>
              <a:rPr lang="en-US" sz="2000" dirty="0" smtClean="0"/>
              <a:t/>
            </a:r>
            <a:br>
              <a:rPr lang="en-US" sz="2000" dirty="0" smtClean="0"/>
            </a:br>
            <a:r>
              <a:rPr lang="en-US" sz="2000" dirty="0" smtClean="0"/>
              <a:t>October 26 – November 23, 2011</a:t>
            </a:r>
          </a:p>
          <a:p>
            <a:pPr lvl="1">
              <a:spcAft>
                <a:spcPts val="600"/>
              </a:spcAft>
              <a:defRPr/>
            </a:pPr>
            <a:r>
              <a:rPr lang="en-US" sz="2000" dirty="0" smtClean="0">
                <a:solidFill>
                  <a:srgbClr val="FFFF00"/>
                </a:solidFill>
              </a:rPr>
              <a:t>Screening for Cervical Cancer</a:t>
            </a:r>
            <a:r>
              <a:rPr lang="en-US" sz="2000" dirty="0" smtClean="0"/>
              <a:t/>
            </a:r>
            <a:br>
              <a:rPr lang="en-US" sz="2000" dirty="0" smtClean="0"/>
            </a:br>
            <a:r>
              <a:rPr lang="en-US" sz="2000" dirty="0" smtClean="0"/>
              <a:t>October 19 – November 16, 2011</a:t>
            </a:r>
          </a:p>
          <a:p>
            <a:pPr lvl="1">
              <a:spcAft>
                <a:spcPts val="600"/>
              </a:spcAft>
              <a:defRPr/>
            </a:pPr>
            <a:r>
              <a:rPr lang="en-US" sz="2000" dirty="0" smtClean="0">
                <a:solidFill>
                  <a:srgbClr val="FFFF00"/>
                </a:solidFill>
              </a:rPr>
              <a:t>Screening for Prostate Cancer</a:t>
            </a:r>
            <a:r>
              <a:rPr lang="en-US" sz="2000" dirty="0" smtClean="0"/>
              <a:t/>
            </a:r>
            <a:br>
              <a:rPr lang="en-US" sz="2000" dirty="0" smtClean="0"/>
            </a:br>
            <a:r>
              <a:rPr lang="en-US" sz="2000" dirty="0" smtClean="0"/>
              <a:t>October 11 – November 8, 2011</a:t>
            </a:r>
          </a:p>
          <a:p>
            <a:pPr lvl="1">
              <a:spcAft>
                <a:spcPts val="600"/>
              </a:spcAft>
              <a:defRPr/>
            </a:pPr>
            <a:r>
              <a:rPr lang="en-US" sz="2000" dirty="0" smtClean="0">
                <a:solidFill>
                  <a:srgbClr val="FFFF00"/>
                </a:solidFill>
              </a:rPr>
              <a:t>Screening for Hearing Loss in Older Adults</a:t>
            </a:r>
            <a:r>
              <a:rPr lang="en-US" sz="2000" dirty="0" smtClean="0"/>
              <a:t/>
            </a:r>
            <a:br>
              <a:rPr lang="en-US" sz="2000" dirty="0" smtClean="0"/>
            </a:br>
            <a:r>
              <a:rPr lang="en-US" sz="2000" dirty="0" smtClean="0"/>
              <a:t>October 4 – November 1, 2011</a:t>
            </a:r>
          </a:p>
          <a:p>
            <a:pPr lvl="1">
              <a:spcAft>
                <a:spcPts val="600"/>
              </a:spcAft>
              <a:defRPr/>
            </a:pPr>
            <a:r>
              <a:rPr lang="en-US" sz="2000" dirty="0" smtClean="0">
                <a:solidFill>
                  <a:srgbClr val="FFFF00"/>
                </a:solidFill>
              </a:rPr>
              <a:t>Screening for Coronary Heart Disease With Electrocardiography</a:t>
            </a:r>
            <a:r>
              <a:rPr lang="en-US" sz="2000" dirty="0" smtClean="0"/>
              <a:t/>
            </a:r>
            <a:br>
              <a:rPr lang="en-US" sz="2000" dirty="0" smtClean="0"/>
            </a:br>
            <a:r>
              <a:rPr lang="en-US" sz="2000" dirty="0" smtClean="0"/>
              <a:t>September 27 – October 25, 2011</a:t>
            </a:r>
          </a:p>
          <a:p>
            <a:pPr>
              <a:defRPr/>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518400" cy="876300"/>
          </a:xfrm>
        </p:spPr>
        <p:txBody>
          <a:bodyPr/>
          <a:lstStyle/>
          <a:p>
            <a:pPr>
              <a:defRPr/>
            </a:pPr>
            <a:r>
              <a:rPr lang="en-US" sz="2800" dirty="0" smtClean="0"/>
              <a:t>New Efforts to Increase Transparency &amp; Stakeholder Engagement</a:t>
            </a:r>
            <a:endParaRPr lang="en-US" sz="2800" dirty="0"/>
          </a:p>
        </p:txBody>
      </p:sp>
      <p:sp>
        <p:nvSpPr>
          <p:cNvPr id="3" name="Content Placeholder 2"/>
          <p:cNvSpPr>
            <a:spLocks noGrp="1"/>
          </p:cNvSpPr>
          <p:nvPr>
            <p:ph idx="1"/>
          </p:nvPr>
        </p:nvSpPr>
        <p:spPr>
          <a:xfrm>
            <a:off x="304800" y="1524000"/>
            <a:ext cx="8229600" cy="4267200"/>
          </a:xfrm>
        </p:spPr>
        <p:txBody>
          <a:bodyPr/>
          <a:lstStyle/>
          <a:p>
            <a:pPr>
              <a:defRPr/>
            </a:pPr>
            <a:r>
              <a:rPr lang="en-US" sz="2400" dirty="0" smtClean="0"/>
              <a:t>Briefings on screening for prostate and cervical cancer</a:t>
            </a:r>
          </a:p>
          <a:p>
            <a:pPr lvl="1">
              <a:defRPr/>
            </a:pPr>
            <a:r>
              <a:rPr lang="en-US" sz="2000" dirty="0" smtClean="0"/>
              <a:t>Open to all, approximately 150 phone lines utilized on each call</a:t>
            </a:r>
          </a:p>
          <a:p>
            <a:pPr lvl="1">
              <a:defRPr/>
            </a:pPr>
            <a:r>
              <a:rPr lang="en-US" sz="2000" dirty="0" smtClean="0"/>
              <a:t>Each briefing provided:</a:t>
            </a:r>
          </a:p>
          <a:p>
            <a:pPr lvl="2">
              <a:defRPr/>
            </a:pPr>
            <a:r>
              <a:rPr lang="en-US" sz="1600" dirty="0" smtClean="0"/>
              <a:t>An overview of the USPSTF and its recommendation-making process</a:t>
            </a:r>
          </a:p>
          <a:p>
            <a:pPr lvl="2">
              <a:defRPr/>
            </a:pPr>
            <a:r>
              <a:rPr lang="en-US" sz="1600" dirty="0" smtClean="0"/>
              <a:t>A summary of the evidence on the benefits and harms of screening</a:t>
            </a:r>
          </a:p>
          <a:p>
            <a:pPr lvl="2">
              <a:defRPr/>
            </a:pPr>
            <a:r>
              <a:rPr lang="en-US" sz="1600" dirty="0" smtClean="0"/>
              <a:t>A description of the specific recommendations</a:t>
            </a:r>
          </a:p>
          <a:p>
            <a:pPr lvl="2">
              <a:defRPr/>
            </a:pPr>
            <a:r>
              <a:rPr lang="en-US" sz="1600" dirty="0" smtClean="0"/>
              <a:t>A discussion of the USPSTF rationale</a:t>
            </a:r>
          </a:p>
          <a:p>
            <a:pPr lvl="2">
              <a:defRPr/>
            </a:pPr>
            <a:endParaRPr lang="en-US" sz="1000" dirty="0" smtClean="0"/>
          </a:p>
          <a:p>
            <a:pPr>
              <a:defRPr/>
            </a:pPr>
            <a:r>
              <a:rPr lang="en-US" sz="2400" dirty="0" smtClean="0"/>
              <a:t>Beginning in December 2011, posting all draft Research Plans for public comment</a:t>
            </a:r>
          </a:p>
          <a:p>
            <a:pPr lvl="1">
              <a:defRPr/>
            </a:pPr>
            <a:r>
              <a:rPr lang="en-US" sz="2000" dirty="0" smtClean="0"/>
              <a:t>Includes analytic framework, key questions, and inclusion/exclusion criteria</a:t>
            </a:r>
          </a:p>
          <a:p>
            <a:pPr lvl="1">
              <a:defRPr/>
            </a:pPr>
            <a:r>
              <a:rPr lang="en-US" sz="2000" dirty="0" smtClean="0"/>
              <a:t>First topic, screening for peripheral arterial disease</a:t>
            </a:r>
            <a:endParaRPr lang="en-US"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19100"/>
            <a:ext cx="6697663" cy="876300"/>
          </a:xfrm>
        </p:spPr>
        <p:txBody>
          <a:bodyPr/>
          <a:lstStyle/>
          <a:p>
            <a:pPr>
              <a:defRPr/>
            </a:pPr>
            <a:r>
              <a:rPr lang="en-US" sz="3600" dirty="0" smtClean="0"/>
              <a:t>First Annual Report to Congress</a:t>
            </a:r>
            <a:endParaRPr lang="en-US" sz="3600" dirty="0"/>
          </a:p>
        </p:txBody>
      </p:sp>
      <p:pic>
        <p:nvPicPr>
          <p:cNvPr id="6147" name="Picture 2"/>
          <p:cNvPicPr>
            <a:picLocks noChangeAspect="1" noChangeArrowheads="1"/>
          </p:cNvPicPr>
          <p:nvPr/>
        </p:nvPicPr>
        <p:blipFill>
          <a:blip r:embed="rId2" cstate="print"/>
          <a:srcRect/>
          <a:stretch>
            <a:fillRect/>
          </a:stretch>
        </p:blipFill>
        <p:spPr bwMode="auto">
          <a:xfrm>
            <a:off x="533400" y="1524000"/>
            <a:ext cx="3318933" cy="4876800"/>
          </a:xfrm>
          <a:prstGeom prst="rect">
            <a:avLst/>
          </a:prstGeom>
          <a:noFill/>
          <a:ln w="9525">
            <a:noFill/>
            <a:miter lim="800000"/>
            <a:headEnd/>
            <a:tailEnd/>
          </a:ln>
        </p:spPr>
      </p:pic>
      <p:sp>
        <p:nvSpPr>
          <p:cNvPr id="5" name="TextBox 4"/>
          <p:cNvSpPr txBox="1"/>
          <p:nvPr/>
        </p:nvSpPr>
        <p:spPr>
          <a:xfrm>
            <a:off x="4191000" y="1981201"/>
            <a:ext cx="4047066" cy="4832092"/>
          </a:xfrm>
          <a:prstGeom prst="rect">
            <a:avLst/>
          </a:prstGeom>
          <a:noFill/>
        </p:spPr>
        <p:txBody>
          <a:bodyPr wrap="square">
            <a:spAutoFit/>
          </a:bodyPr>
          <a:lstStyle/>
          <a:p>
            <a:pPr>
              <a:defRPr/>
            </a:pPr>
            <a:r>
              <a:rPr lang="en-US" dirty="0">
                <a:effectLst>
                  <a:outerShdw blurRad="38100" dist="38100" dir="2700000" algn="tl">
                    <a:srgbClr val="000000">
                      <a:alpha val="43137"/>
                    </a:srgbClr>
                  </a:outerShdw>
                </a:effectLst>
                <a:latin typeface="+mn-lt"/>
              </a:rPr>
              <a:t>Delivered to Congress on October 27 </a:t>
            </a:r>
          </a:p>
          <a:p>
            <a:pPr>
              <a:defRPr/>
            </a:pPr>
            <a:r>
              <a:rPr lang="en-US" dirty="0">
                <a:effectLst>
                  <a:outerShdw blurRad="38100" dist="38100" dir="2700000" algn="tl">
                    <a:srgbClr val="000000">
                      <a:alpha val="43137"/>
                    </a:srgbClr>
                  </a:outerShdw>
                </a:effectLst>
                <a:latin typeface="+mn-lt"/>
              </a:rPr>
              <a:t>in conjunction with a similar, complementary report from the Community Preventive Services Task Force</a:t>
            </a:r>
          </a:p>
          <a:p>
            <a:pPr>
              <a:defRPr/>
            </a:pPr>
            <a:endParaRPr lang="en-US" dirty="0"/>
          </a:p>
          <a:p>
            <a:pPr>
              <a:defRPr/>
            </a:pPr>
            <a:endParaRPr lang="en-US" dirty="0"/>
          </a:p>
          <a:p>
            <a:pPr>
              <a:defRPr/>
            </a:pPr>
            <a:endParaRPr lang="en-US" dirty="0"/>
          </a:p>
          <a:p>
            <a:pPr>
              <a:defRPr/>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3"/>
          <p:cNvSpPr>
            <a:spLocks noGrp="1"/>
          </p:cNvSpPr>
          <p:nvPr>
            <p:ph type="sldNum" sz="quarter" idx="4294967295"/>
          </p:nvPr>
        </p:nvSpPr>
        <p:spPr>
          <a:xfrm>
            <a:off x="6553200" y="6245225"/>
            <a:ext cx="2133600" cy="476250"/>
          </a:xfrm>
          <a:prstGeom prst="rect">
            <a:avLst/>
          </a:prstGeom>
        </p:spPr>
        <p:txBody>
          <a:bodyPr/>
          <a:lstStyle/>
          <a:p>
            <a:pPr>
              <a:defRPr/>
            </a:pPr>
            <a:fld id="{B7422EAA-2F07-49A0-BEA3-C41EE8AA64F8}" type="slidenum">
              <a:rPr lang="en-US"/>
              <a:pPr>
                <a:defRPr/>
              </a:pPr>
              <a:t>36</a:t>
            </a:fld>
            <a:endParaRPr lang="en-US" dirty="0"/>
          </a:p>
        </p:txBody>
      </p:sp>
      <p:graphicFrame>
        <p:nvGraphicFramePr>
          <p:cNvPr id="460863" name="Group 63"/>
          <p:cNvGraphicFramePr>
            <a:graphicFrameLocks noGrp="1"/>
          </p:cNvGraphicFramePr>
          <p:nvPr/>
        </p:nvGraphicFramePr>
        <p:xfrm>
          <a:off x="609600" y="3657600"/>
          <a:ext cx="7822237" cy="2896236"/>
        </p:xfrm>
        <a:graphic>
          <a:graphicData uri="http://schemas.openxmlformats.org/drawingml/2006/table">
            <a:tbl>
              <a:tblPr/>
              <a:tblGrid>
                <a:gridCol w="3819197"/>
                <a:gridCol w="4003040"/>
              </a:tblGrid>
              <a:tr h="609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outerShdw blurRad="38100" dist="38100" dir="2700000" algn="tl">
                              <a:srgbClr val="000000">
                                <a:alpha val="43137"/>
                              </a:srgbClr>
                            </a:outerShdw>
                          </a:effectLst>
                          <a:latin typeface="Arial" charset="0"/>
                        </a:rPr>
                        <a:t>Kaiser Permanente Center for Health Research, Portland OR</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solidFill>
                          <a:effectLst>
                            <a:outerShdw blurRad="38100" dist="38100" dir="2700000" algn="tl">
                              <a:srgbClr val="000000">
                                <a:alpha val="43137"/>
                              </a:srgbClr>
                            </a:outerShdw>
                          </a:effectLst>
                          <a:latin typeface="+mn-lt"/>
                        </a:rPr>
                        <a:t>Scientific Forum </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276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Brigham and Women’s Hospital</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mn-lt"/>
                        </a:rPr>
                        <a:t>Health information technology</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276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Cincinnati Hospital Children’s Medical Center</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mn-lt"/>
                        </a:rPr>
                        <a:t>Pediatric health care quality</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Duke University Medical Center</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mn-lt"/>
                          <a:cs typeface="Arial" charset="0"/>
                        </a:rPr>
                        <a:t>Cardiovascular disorders </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50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Rutgers University</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mn-lt"/>
                        </a:rPr>
                        <a:t>Mental health disorders</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University of Alabama – Birmingham</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mn-lt"/>
                        </a:rPr>
                        <a:t>Musculoskeletal disorders</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r h="315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University of Illinois – Chicago</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mn-lt"/>
                        </a:rPr>
                        <a:t>Medication safety</a:t>
                      </a:r>
                    </a:p>
                  </a:txBody>
                  <a:tcPr anchor="ctr" horzOverflow="overflow">
                    <a:lnL w="12700" cap="flat" cmpd="sng" algn="ctr">
                      <a:solidFill>
                        <a:schemeClr val="folHlink"/>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folHlink"/>
                      </a:solidFill>
                      <a:prstDash val="solid"/>
                      <a:round/>
                      <a:headEnd type="none" w="med" len="med"/>
                      <a:tailEnd type="none" w="med" len="med"/>
                    </a:lnT>
                    <a:lnB w="12700" cap="flat" cmpd="sng" algn="ctr">
                      <a:solidFill>
                        <a:schemeClr val="folHlink"/>
                      </a:solidFill>
                      <a:prstDash val="solid"/>
                      <a:round/>
                      <a:headEnd type="none" w="med" len="med"/>
                      <a:tailEnd type="none" w="med" len="med"/>
                    </a:lnB>
                    <a:lnTlToBr>
                      <a:noFill/>
                    </a:lnTlToBr>
                    <a:lnBlToTr>
                      <a:noFill/>
                    </a:lnBlToTr>
                    <a:noFill/>
                  </a:tcPr>
                </a:tc>
              </a:tr>
            </a:tbl>
          </a:graphicData>
        </a:graphic>
      </p:graphicFrame>
      <p:sp>
        <p:nvSpPr>
          <p:cNvPr id="460852" name="Rectangle 52"/>
          <p:cNvSpPr>
            <a:spLocks noGrp="1" noChangeArrowheads="1"/>
          </p:cNvSpPr>
          <p:nvPr>
            <p:ph type="title"/>
          </p:nvPr>
        </p:nvSpPr>
        <p:spPr>
          <a:xfrm>
            <a:off x="1447800" y="228600"/>
            <a:ext cx="6697663" cy="777875"/>
          </a:xfrm>
        </p:spPr>
        <p:txBody>
          <a:bodyPr/>
          <a:lstStyle/>
          <a:p>
            <a:pPr>
              <a:defRPr/>
            </a:pPr>
            <a:r>
              <a:rPr lang="en-US" sz="3600" dirty="0" smtClean="0"/>
              <a:t>2011 – 2015 CERTs Centers</a:t>
            </a:r>
          </a:p>
        </p:txBody>
      </p:sp>
      <p:sp>
        <p:nvSpPr>
          <p:cNvPr id="54" name="TextBox 53"/>
          <p:cNvSpPr txBox="1"/>
          <p:nvPr/>
        </p:nvSpPr>
        <p:spPr>
          <a:xfrm>
            <a:off x="533400" y="1524000"/>
            <a:ext cx="8470900" cy="2246313"/>
          </a:xfrm>
          <a:prstGeom prst="rect">
            <a:avLst/>
          </a:prstGeom>
          <a:noFill/>
        </p:spPr>
        <p:txBody>
          <a:bodyPr wrap="none">
            <a:spAutoFit/>
          </a:bodyPr>
          <a:lstStyle/>
          <a:p>
            <a:pPr>
              <a:defRPr/>
            </a:pPr>
            <a:r>
              <a:rPr lang="en-US" sz="2000" dirty="0">
                <a:effectLst>
                  <a:outerShdw blurRad="38100" dist="38100" dir="2700000" algn="tl">
                    <a:srgbClr val="000000">
                      <a:alpha val="43137"/>
                    </a:srgbClr>
                  </a:outerShdw>
                </a:effectLst>
                <a:latin typeface="+mn-lt"/>
              </a:rPr>
              <a:t>Six Research Centers recently awarded </a:t>
            </a:r>
            <a:r>
              <a:rPr lang="en-US" sz="2000" dirty="0" smtClean="0">
                <a:effectLst>
                  <a:outerShdw blurRad="38100" dist="38100" dir="2700000" algn="tl">
                    <a:srgbClr val="000000">
                      <a:alpha val="43137"/>
                    </a:srgbClr>
                  </a:outerShdw>
                </a:effectLst>
                <a:latin typeface="+mn-lt"/>
              </a:rPr>
              <a:t>5-year </a:t>
            </a:r>
            <a:r>
              <a:rPr lang="en-US" sz="2000" dirty="0">
                <a:effectLst>
                  <a:outerShdw blurRad="38100" dist="38100" dir="2700000" algn="tl">
                    <a:srgbClr val="000000">
                      <a:alpha val="43137"/>
                    </a:srgbClr>
                  </a:outerShdw>
                </a:effectLst>
                <a:latin typeface="+mn-lt"/>
              </a:rPr>
              <a:t>cooperative agreements</a:t>
            </a:r>
          </a:p>
          <a:p>
            <a:pPr>
              <a:defRPr/>
            </a:pPr>
            <a:r>
              <a:rPr lang="en-US" sz="2000" dirty="0">
                <a:effectLst>
                  <a:outerShdw blurRad="38100" dist="38100" dir="2700000" algn="tl">
                    <a:srgbClr val="000000">
                      <a:alpha val="43137"/>
                    </a:srgbClr>
                  </a:outerShdw>
                </a:effectLst>
                <a:latin typeface="+mn-lt"/>
              </a:rPr>
              <a:t>of  ~$850,000 per year </a:t>
            </a:r>
          </a:p>
          <a:p>
            <a:pPr>
              <a:defRPr/>
            </a:pPr>
            <a:endParaRPr lang="en-US" sz="2000" dirty="0">
              <a:effectLst>
                <a:outerShdw blurRad="38100" dist="38100" dir="2700000" algn="tl">
                  <a:srgbClr val="000000">
                    <a:alpha val="43137"/>
                  </a:srgbClr>
                </a:outerShdw>
              </a:effectLst>
              <a:latin typeface="+mn-lt"/>
            </a:endParaRPr>
          </a:p>
          <a:p>
            <a:pPr>
              <a:defRPr/>
            </a:pPr>
            <a:r>
              <a:rPr lang="en-US" sz="2000" dirty="0">
                <a:effectLst>
                  <a:outerShdw blurRad="38100" dist="38100" dir="2700000" algn="tl">
                    <a:srgbClr val="000000">
                      <a:alpha val="43137"/>
                    </a:srgbClr>
                  </a:outerShdw>
                </a:effectLst>
                <a:latin typeface="+mn-lt"/>
              </a:rPr>
              <a:t>Coordinating Center changed/renamed as the CERTs Scientific </a:t>
            </a:r>
          </a:p>
          <a:p>
            <a:pPr>
              <a:defRPr/>
            </a:pPr>
            <a:r>
              <a:rPr lang="en-US" sz="2000" dirty="0">
                <a:effectLst>
                  <a:outerShdw blurRad="38100" dist="38100" dir="2700000" algn="tl">
                    <a:srgbClr val="000000">
                      <a:alpha val="43137"/>
                    </a:srgbClr>
                  </a:outerShdw>
                </a:effectLst>
                <a:latin typeface="+mn-lt"/>
              </a:rPr>
              <a:t>Forum with increased scientific support of </a:t>
            </a:r>
            <a:r>
              <a:rPr lang="en-US" sz="2000" dirty="0" smtClean="0">
                <a:effectLst>
                  <a:outerShdw blurRad="38100" dist="38100" dir="2700000" algn="tl">
                    <a:srgbClr val="000000">
                      <a:alpha val="43137"/>
                    </a:srgbClr>
                  </a:outerShdw>
                </a:effectLst>
                <a:latin typeface="+mn-lt"/>
              </a:rPr>
              <a:t>internal and </a:t>
            </a:r>
            <a:r>
              <a:rPr lang="en-US" sz="2000" dirty="0">
                <a:effectLst>
                  <a:outerShdw blurRad="38100" dist="38100" dir="2700000" algn="tl">
                    <a:srgbClr val="000000">
                      <a:alpha val="43137"/>
                    </a:srgbClr>
                  </a:outerShdw>
                </a:effectLst>
                <a:latin typeface="+mn-lt"/>
              </a:rPr>
              <a:t>external CERTs</a:t>
            </a:r>
          </a:p>
          <a:p>
            <a:pPr>
              <a:defRPr/>
            </a:pPr>
            <a:r>
              <a:rPr lang="en-US" sz="2000" dirty="0">
                <a:effectLst>
                  <a:outerShdw blurRad="38100" dist="38100" dir="2700000" algn="tl">
                    <a:srgbClr val="000000">
                      <a:alpha val="43137"/>
                    </a:srgbClr>
                  </a:outerShdw>
                </a:effectLst>
                <a:latin typeface="+mn-lt"/>
              </a:rPr>
              <a:t>collaborations, including an annual project or activity</a:t>
            </a:r>
          </a:p>
          <a:p>
            <a:pPr>
              <a:defRPr/>
            </a:pPr>
            <a:endParaRPr lang="en-US" sz="2000"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JACC_Page_02.jpg"/>
          <p:cNvPicPr>
            <a:picLocks noGrp="1" noChangeAspect="1"/>
          </p:cNvPicPr>
          <p:nvPr>
            <p:ph sz="half" idx="2"/>
          </p:nvPr>
        </p:nvPicPr>
        <p:blipFill>
          <a:blip r:embed="rId2" cstate="print"/>
          <a:stretch>
            <a:fillRect/>
          </a:stretch>
        </p:blipFill>
        <p:spPr>
          <a:xfrm>
            <a:off x="5638800" y="1447800"/>
            <a:ext cx="3289005" cy="4419600"/>
          </a:xfrm>
        </p:spPr>
      </p:pic>
      <p:sp>
        <p:nvSpPr>
          <p:cNvPr id="5" name="Title 4"/>
          <p:cNvSpPr>
            <a:spLocks noGrp="1"/>
          </p:cNvSpPr>
          <p:nvPr>
            <p:ph type="title"/>
          </p:nvPr>
        </p:nvSpPr>
        <p:spPr/>
        <p:txBody>
          <a:bodyPr>
            <a:noAutofit/>
          </a:bodyPr>
          <a:lstStyle/>
          <a:p>
            <a:r>
              <a:rPr lang="en-US" sz="2800" b="1" dirty="0" smtClean="0"/>
              <a:t>New Research From Effective Health Care Program – Stents in CKD</a:t>
            </a:r>
            <a:endParaRPr lang="en-US" sz="2800" b="1" dirty="0"/>
          </a:p>
        </p:txBody>
      </p:sp>
      <p:sp>
        <p:nvSpPr>
          <p:cNvPr id="30" name="Content Placeholder 29"/>
          <p:cNvSpPr>
            <a:spLocks noGrp="1"/>
          </p:cNvSpPr>
          <p:nvPr>
            <p:ph sz="half" idx="1"/>
          </p:nvPr>
        </p:nvSpPr>
        <p:spPr>
          <a:xfrm>
            <a:off x="152400" y="1371600"/>
            <a:ext cx="5486400" cy="5105400"/>
          </a:xfrm>
        </p:spPr>
        <p:txBody>
          <a:bodyPr>
            <a:noAutofit/>
          </a:bodyPr>
          <a:lstStyle/>
          <a:p>
            <a:pPr marL="365760" indent="-347663">
              <a:lnSpc>
                <a:spcPct val="120000"/>
              </a:lnSpc>
              <a:spcBef>
                <a:spcPts val="600"/>
              </a:spcBef>
              <a:spcAft>
                <a:spcPts val="600"/>
              </a:spcAft>
            </a:pPr>
            <a:r>
              <a:rPr lang="en-US" sz="1800" dirty="0" smtClean="0"/>
              <a:t>Many drug-eluting stents (DES) are being placed in patient subsets that were not represented in large, pivotal RCT’s</a:t>
            </a:r>
          </a:p>
          <a:p>
            <a:pPr marL="365760" indent="-347663">
              <a:lnSpc>
                <a:spcPct val="120000"/>
              </a:lnSpc>
              <a:spcBef>
                <a:spcPts val="600"/>
              </a:spcBef>
              <a:spcAft>
                <a:spcPts val="600"/>
              </a:spcAft>
            </a:pPr>
            <a:r>
              <a:rPr lang="en-US" sz="1800" dirty="0" smtClean="0"/>
              <a:t>New study examines the safety &amp; efficacy of (DES) compared to bare-metal stents (BMS)</a:t>
            </a:r>
          </a:p>
          <a:p>
            <a:pPr marL="365760" indent="-347663">
              <a:lnSpc>
                <a:spcPct val="120000"/>
              </a:lnSpc>
              <a:spcBef>
                <a:spcPts val="600"/>
              </a:spcBef>
              <a:spcAft>
                <a:spcPts val="600"/>
              </a:spcAft>
            </a:pPr>
            <a:r>
              <a:rPr lang="en-US" sz="1800" dirty="0" smtClean="0"/>
              <a:t>Focuses on “real world,” i.e., Medicare-eligible patients over 65 yrs. with chronic kidney disease (CKD)</a:t>
            </a:r>
          </a:p>
          <a:p>
            <a:pPr marL="365760" indent="-347663">
              <a:lnSpc>
                <a:spcPct val="120000"/>
              </a:lnSpc>
              <a:spcBef>
                <a:spcPts val="600"/>
              </a:spcBef>
              <a:spcAft>
                <a:spcPts val="600"/>
              </a:spcAft>
            </a:pPr>
            <a:r>
              <a:rPr lang="en-US" sz="1800" dirty="0" smtClean="0"/>
              <a:t>Study links American College of Cardiology registry to CMS data</a:t>
            </a:r>
          </a:p>
          <a:p>
            <a:pPr marL="365760" indent="-347663">
              <a:lnSpc>
                <a:spcPct val="120000"/>
              </a:lnSpc>
              <a:spcBef>
                <a:spcPts val="600"/>
              </a:spcBef>
              <a:spcAft>
                <a:spcPts val="600"/>
              </a:spcAft>
            </a:pPr>
            <a:r>
              <a:rPr lang="en-US" sz="1800" u="sng" dirty="0" smtClean="0"/>
              <a:t>Results</a:t>
            </a:r>
            <a:r>
              <a:rPr lang="en-US" sz="1800" dirty="0" smtClean="0"/>
              <a:t>: In patients with CKD treated with a DES versus BMS, treatment with a DES appeared to be safe with an </a:t>
            </a:r>
            <a:r>
              <a:rPr lang="en-US" sz="1800" i="1" dirty="0" smtClean="0"/>
              <a:t>associated reduction in the rates of MI and death </a:t>
            </a:r>
          </a:p>
        </p:txBody>
      </p:sp>
      <p:sp>
        <p:nvSpPr>
          <p:cNvPr id="31" name="TextBox 30"/>
          <p:cNvSpPr txBox="1"/>
          <p:nvPr/>
        </p:nvSpPr>
        <p:spPr>
          <a:xfrm>
            <a:off x="5537199" y="5867400"/>
            <a:ext cx="3429000" cy="523220"/>
          </a:xfrm>
          <a:prstGeom prst="rect">
            <a:avLst/>
          </a:prstGeom>
          <a:noFill/>
          <a:ln>
            <a:noFill/>
          </a:ln>
        </p:spPr>
        <p:txBody>
          <a:bodyPr wrap="square" rtlCol="0">
            <a:spAutoFit/>
          </a:bodyPr>
          <a:lstStyle/>
          <a:p>
            <a:r>
              <a:rPr lang="en-US" sz="14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Tsai TT et al., </a:t>
            </a:r>
            <a:r>
              <a:rPr lang="en-US" sz="1400" b="1" i="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J Am Coll Cardiol</a:t>
            </a:r>
            <a:r>
              <a:rPr lang="en-US" sz="14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2011; 58:1859-1869.</a:t>
            </a:r>
            <a:endPar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TextBox 7"/>
          <p:cNvSpPr txBox="1"/>
          <p:nvPr/>
        </p:nvSpPr>
        <p:spPr>
          <a:xfrm>
            <a:off x="5537199" y="6390620"/>
            <a:ext cx="3565143" cy="307777"/>
          </a:xfrm>
          <a:prstGeom prst="rect">
            <a:avLst/>
          </a:prstGeom>
          <a:noFill/>
          <a:ln>
            <a:noFill/>
          </a:ln>
        </p:spPr>
        <p:txBody>
          <a:bodyPr wrap="none" rtlCol="0">
            <a:spAutoFit/>
          </a:bodyPr>
          <a:lstStyle/>
          <a:p>
            <a:r>
              <a:rPr lang="en-US" sz="14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http://www.effectivehealthcare.ahrq.gov</a:t>
            </a:r>
            <a:endPar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ooper_ADHD_Page_1.jpg"/>
          <p:cNvPicPr>
            <a:picLocks noGrp="1" noChangeAspect="1"/>
          </p:cNvPicPr>
          <p:nvPr>
            <p:ph sz="half" idx="2"/>
          </p:nvPr>
        </p:nvPicPr>
        <p:blipFill>
          <a:blip r:embed="rId2" cstate="print"/>
          <a:stretch>
            <a:fillRect/>
          </a:stretch>
        </p:blipFill>
        <p:spPr>
          <a:xfrm>
            <a:off x="5791200" y="1447800"/>
            <a:ext cx="3124200" cy="4165600"/>
          </a:xfrm>
        </p:spPr>
      </p:pic>
      <p:sp>
        <p:nvSpPr>
          <p:cNvPr id="5" name="Title 4"/>
          <p:cNvSpPr>
            <a:spLocks noGrp="1"/>
          </p:cNvSpPr>
          <p:nvPr>
            <p:ph type="title"/>
          </p:nvPr>
        </p:nvSpPr>
        <p:spPr/>
        <p:txBody>
          <a:bodyPr>
            <a:noAutofit/>
          </a:bodyPr>
          <a:lstStyle/>
          <a:p>
            <a:r>
              <a:rPr lang="en-US" sz="2800" b="1" dirty="0" smtClean="0"/>
              <a:t>New Research From Effective Health Care Program – Child ADHD</a:t>
            </a:r>
            <a:endParaRPr lang="en-US" sz="2800" b="1" dirty="0"/>
          </a:p>
        </p:txBody>
      </p:sp>
      <p:sp>
        <p:nvSpPr>
          <p:cNvPr id="30" name="Content Placeholder 29"/>
          <p:cNvSpPr>
            <a:spLocks noGrp="1"/>
          </p:cNvSpPr>
          <p:nvPr>
            <p:ph sz="half" idx="1"/>
          </p:nvPr>
        </p:nvSpPr>
        <p:spPr>
          <a:xfrm>
            <a:off x="152400" y="1447800"/>
            <a:ext cx="5486400" cy="5105400"/>
          </a:xfrm>
        </p:spPr>
        <p:txBody>
          <a:bodyPr>
            <a:noAutofit/>
          </a:bodyPr>
          <a:lstStyle/>
          <a:p>
            <a:pPr>
              <a:lnSpc>
                <a:spcPct val="100000"/>
              </a:lnSpc>
              <a:spcBef>
                <a:spcPts val="600"/>
              </a:spcBef>
              <a:spcAft>
                <a:spcPts val="600"/>
              </a:spcAft>
            </a:pPr>
            <a:r>
              <a:rPr lang="en-US" sz="2000" dirty="0" smtClean="0"/>
              <a:t>Collaboration with AHRQ &amp; FDA to examine serious cardiovascular events in children taking medications for ADHD</a:t>
            </a:r>
          </a:p>
          <a:p>
            <a:pPr>
              <a:lnSpc>
                <a:spcPct val="100000"/>
              </a:lnSpc>
              <a:spcBef>
                <a:spcPts val="600"/>
              </a:spcBef>
              <a:spcAft>
                <a:spcPts val="600"/>
              </a:spcAft>
            </a:pPr>
            <a:r>
              <a:rPr lang="en-US" sz="2000" dirty="0" smtClean="0"/>
              <a:t>Largest study to date – analyzed  data from more than 1.2 million children and young adults from ages 2 to 24</a:t>
            </a:r>
          </a:p>
          <a:p>
            <a:pPr>
              <a:lnSpc>
                <a:spcPct val="100000"/>
              </a:lnSpc>
              <a:spcBef>
                <a:spcPts val="600"/>
              </a:spcBef>
              <a:spcAft>
                <a:spcPts val="600"/>
              </a:spcAft>
            </a:pPr>
            <a:r>
              <a:rPr lang="en-US" sz="2000" dirty="0" smtClean="0"/>
              <a:t>Study found no evidence of increased risk of serious cardiovascular effects among children and young people who use ADHD medications</a:t>
            </a:r>
          </a:p>
          <a:p>
            <a:pPr>
              <a:lnSpc>
                <a:spcPct val="100000"/>
              </a:lnSpc>
              <a:spcBef>
                <a:spcPts val="600"/>
              </a:spcBef>
              <a:spcAft>
                <a:spcPts val="600"/>
              </a:spcAft>
            </a:pPr>
            <a:r>
              <a:rPr lang="en-US" sz="2000" dirty="0" smtClean="0"/>
              <a:t>The possibility of a small risk cannot be ruled out because of the small number of cardiovascular events observed in the patients studied </a:t>
            </a:r>
          </a:p>
        </p:txBody>
      </p:sp>
      <p:sp>
        <p:nvSpPr>
          <p:cNvPr id="31" name="TextBox 30"/>
          <p:cNvSpPr txBox="1"/>
          <p:nvPr/>
        </p:nvSpPr>
        <p:spPr>
          <a:xfrm>
            <a:off x="5334000" y="5593482"/>
            <a:ext cx="3810000" cy="738664"/>
          </a:xfrm>
          <a:prstGeom prst="rect">
            <a:avLst/>
          </a:prstGeom>
          <a:noFill/>
          <a:ln>
            <a:noFill/>
          </a:ln>
        </p:spPr>
        <p:txBody>
          <a:bodyPr wrap="square" rtlCol="0">
            <a:spAutoFit/>
          </a:bodyPr>
          <a:lstStyle/>
          <a:p>
            <a:r>
              <a:rPr lang="en-US" sz="1400" b="1" dirty="0" smtClean="0">
                <a:solidFill>
                  <a:srgbClr val="FFFF00"/>
                </a:solidFill>
                <a:effectLst>
                  <a:outerShdw blurRad="38100" dist="38100" dir="2700000" algn="tl">
                    <a:srgbClr val="000000">
                      <a:alpha val="43137"/>
                    </a:srgbClr>
                  </a:outerShdw>
                </a:effectLst>
                <a:latin typeface="+mj-lt"/>
              </a:rPr>
              <a:t>Cooper  WO, et al. ADHD drugs and serious cardiovascular events in children and young adults. </a:t>
            </a:r>
            <a:r>
              <a:rPr lang="en-US" sz="1400" b="1" i="1" dirty="0" smtClean="0">
                <a:solidFill>
                  <a:srgbClr val="FFFF00"/>
                </a:solidFill>
                <a:effectLst>
                  <a:outerShdw blurRad="38100" dist="38100" dir="2700000" algn="tl">
                    <a:srgbClr val="000000">
                      <a:alpha val="43137"/>
                    </a:srgbClr>
                  </a:outerShdw>
                </a:effectLst>
                <a:latin typeface="+mj-lt"/>
              </a:rPr>
              <a:t>N Engl J Med </a:t>
            </a:r>
            <a:r>
              <a:rPr lang="en-US" sz="1400" b="1" dirty="0" smtClean="0">
                <a:solidFill>
                  <a:srgbClr val="FFFF00"/>
                </a:solidFill>
                <a:effectLst>
                  <a:outerShdw blurRad="38100" dist="38100" dir="2700000" algn="tl">
                    <a:srgbClr val="000000">
                      <a:alpha val="43137"/>
                    </a:srgbClr>
                  </a:outerShdw>
                </a:effectLst>
                <a:latin typeface="+mj-lt"/>
              </a:rPr>
              <a:t>2011</a:t>
            </a:r>
            <a:endParaRPr lang="en-US" sz="1400" b="1" dirty="0">
              <a:solidFill>
                <a:srgbClr val="FFFF00"/>
              </a:solidFill>
              <a:effectLst>
                <a:outerShdw blurRad="38100" dist="38100" dir="2700000" algn="tl">
                  <a:srgbClr val="000000">
                    <a:alpha val="43137"/>
                  </a:srgbClr>
                </a:outerShdw>
              </a:effectLst>
              <a:latin typeface="+mj-lt"/>
              <a:cs typeface="Arial" pitchFamily="34" charset="0"/>
            </a:endParaRPr>
          </a:p>
        </p:txBody>
      </p:sp>
      <p:sp>
        <p:nvSpPr>
          <p:cNvPr id="8" name="TextBox 7"/>
          <p:cNvSpPr txBox="1"/>
          <p:nvPr/>
        </p:nvSpPr>
        <p:spPr>
          <a:xfrm>
            <a:off x="5334000" y="6474023"/>
            <a:ext cx="3565143" cy="307777"/>
          </a:xfrm>
          <a:prstGeom prst="rect">
            <a:avLst/>
          </a:prstGeom>
          <a:noFill/>
          <a:ln>
            <a:noFill/>
          </a:ln>
        </p:spPr>
        <p:txBody>
          <a:bodyPr wrap="none" rtlCol="0">
            <a:spAutoFit/>
          </a:bodyPr>
          <a:lstStyle/>
          <a:p>
            <a:r>
              <a:rPr lang="en-US" sz="14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http://www.effectivehealthcare.ahrq.gov</a:t>
            </a:r>
            <a:endParaRPr lang="en-US" sz="14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0"/>
            <a:ext cx="7010400" cy="1219200"/>
          </a:xfrm>
        </p:spPr>
        <p:txBody>
          <a:bodyPr/>
          <a:lstStyle/>
          <a:p>
            <a:pPr>
              <a:defRPr/>
            </a:pPr>
            <a:r>
              <a:rPr lang="en-US" sz="3600" dirty="0" smtClean="0"/>
              <a:t>New on AHRQ’s Public Reporting Front</a:t>
            </a:r>
            <a:endParaRPr lang="en-US" sz="3600" dirty="0"/>
          </a:p>
        </p:txBody>
      </p:sp>
      <p:sp>
        <p:nvSpPr>
          <p:cNvPr id="3" name="Content Placeholder 2"/>
          <p:cNvSpPr>
            <a:spLocks noGrp="1"/>
          </p:cNvSpPr>
          <p:nvPr>
            <p:ph idx="1"/>
          </p:nvPr>
        </p:nvSpPr>
        <p:spPr>
          <a:xfrm>
            <a:off x="609600" y="1600200"/>
            <a:ext cx="7993063" cy="4953000"/>
          </a:xfrm>
        </p:spPr>
        <p:txBody>
          <a:bodyPr/>
          <a:lstStyle/>
          <a:p>
            <a:pPr>
              <a:defRPr/>
            </a:pPr>
            <a:r>
              <a:rPr lang="en-US" sz="2000" dirty="0" smtClean="0">
                <a:solidFill>
                  <a:schemeClr val="tx1"/>
                </a:solidFill>
              </a:rPr>
              <a:t>Report reviews key methodological decision points                           that </a:t>
            </a:r>
            <a:r>
              <a:rPr lang="en-US" sz="2000" dirty="0" smtClean="0"/>
              <a:t>report sponsors may encounter when generating                                                provider performance scores                                                  </a:t>
            </a:r>
            <a:r>
              <a:rPr lang="en-US" sz="1600" dirty="0" smtClean="0"/>
              <a:t>(MW (Friedberg and CL Damberg, RAND –  available at </a:t>
            </a:r>
            <a:r>
              <a:rPr lang="en-US" sz="1600" dirty="0" smtClean="0">
                <a:solidFill>
                  <a:srgbClr val="FFFF00"/>
                </a:solidFill>
                <a:latin typeface="Arial" pitchFamily="34" charset="0"/>
                <a:cs typeface="Arial" pitchFamily="34" charset="0"/>
              </a:rPr>
              <a:t>http://www.ahrq.gov/qual/value/perfscoresmethods</a:t>
            </a:r>
            <a:r>
              <a:rPr lang="en-US" sz="1600" dirty="0" smtClean="0">
                <a:latin typeface="Arial" pitchFamily="34" charset="0"/>
                <a:cs typeface="Arial" pitchFamily="34" charset="0"/>
              </a:rPr>
              <a:t>)</a:t>
            </a:r>
          </a:p>
          <a:p>
            <a:pPr>
              <a:defRPr/>
            </a:pPr>
            <a:endParaRPr lang="en-US" sz="1600" dirty="0" smtClean="0">
              <a:latin typeface="Arial" pitchFamily="34" charset="0"/>
              <a:cs typeface="Arial" pitchFamily="34" charset="0"/>
            </a:endParaRPr>
          </a:p>
          <a:p>
            <a:pPr>
              <a:defRPr/>
            </a:pPr>
            <a:r>
              <a:rPr lang="en-US" sz="2000" dirty="0" smtClean="0">
                <a:solidFill>
                  <a:schemeClr val="tx1"/>
                </a:solidFill>
                <a:latin typeface="Arial" pitchFamily="34" charset="0"/>
                <a:cs typeface="Arial" pitchFamily="34" charset="0"/>
              </a:rPr>
              <a:t>   Ground-breaking study t</a:t>
            </a:r>
            <a:r>
              <a:rPr lang="en-US" sz="2000" dirty="0" smtClean="0">
                <a:solidFill>
                  <a:schemeClr val="tx1"/>
                </a:solidFill>
              </a:rPr>
              <a:t>ests alternative public reporting         approaches to providing consumers with information on provider cost and resource use measures                                                   </a:t>
            </a:r>
            <a:r>
              <a:rPr lang="en-US" sz="1600" dirty="0" smtClean="0">
                <a:solidFill>
                  <a:schemeClr val="tx1"/>
                </a:solidFill>
              </a:rPr>
              <a:t>(J. Hibbard, AHRQ Annual Meeting, Sept. 20, 2011)</a:t>
            </a:r>
          </a:p>
          <a:p>
            <a:pPr>
              <a:defRPr/>
            </a:pPr>
            <a:endParaRPr lang="en-US" sz="1600" dirty="0" smtClean="0">
              <a:solidFill>
                <a:schemeClr val="tx1"/>
              </a:solidFill>
            </a:endParaRPr>
          </a:p>
          <a:p>
            <a:pPr>
              <a:defRPr/>
            </a:pPr>
            <a:r>
              <a:rPr lang="en-US" sz="2000" dirty="0" smtClean="0">
                <a:solidFill>
                  <a:schemeClr val="tx1"/>
                </a:solidFill>
              </a:rPr>
              <a:t>Over half of States now produce a public report                      using AHRQ Quality Indicators (QIs); CMS’                       HospitalCompare uses AHRQ QIs to report on                   hospital quality nationwide</a:t>
            </a:r>
          </a:p>
          <a:p>
            <a:pPr>
              <a:buNone/>
              <a:defRPr/>
            </a:pPr>
            <a:r>
              <a:rPr lang="en-US" sz="2000" dirty="0" smtClean="0">
                <a:solidFill>
                  <a:schemeClr val="tx1"/>
                </a:solidFill>
              </a:rPr>
              <a:t>         </a:t>
            </a:r>
            <a:endParaRPr lang="en-US" sz="1600" dirty="0" smtClean="0">
              <a:solidFill>
                <a:schemeClr val="tx1"/>
              </a:solidFill>
            </a:endParaRPr>
          </a:p>
          <a:p>
            <a:pPr>
              <a:defRPr/>
            </a:pPr>
            <a:endParaRPr lang="en-US" sz="2000" dirty="0" smtClean="0">
              <a:latin typeface="Arial" pitchFamily="34" charset="0"/>
              <a:cs typeface="Arial" pitchFamily="34" charset="0"/>
            </a:endParaRPr>
          </a:p>
          <a:p>
            <a:pPr>
              <a:defRPr/>
            </a:pPr>
            <a:endParaRPr lang="en-US" sz="2000" dirty="0" smtClean="0">
              <a:latin typeface="Arial" pitchFamily="34" charset="0"/>
              <a:cs typeface="Arial" pitchFamily="34" charset="0"/>
            </a:endParaRPr>
          </a:p>
          <a:p>
            <a:pPr>
              <a:defRPr/>
            </a:pPr>
            <a:endParaRPr lang="en-US" sz="2000" dirty="0" smtClean="0"/>
          </a:p>
          <a:p>
            <a:pPr>
              <a:defRPr/>
            </a:pPr>
            <a:endParaRPr lang="en-US" sz="2000" dirty="0" smtClean="0"/>
          </a:p>
        </p:txBody>
      </p:sp>
      <p:pic>
        <p:nvPicPr>
          <p:cNvPr id="7" name="Picture 2"/>
          <p:cNvPicPr>
            <a:picLocks noChangeAspect="1" noChangeArrowheads="1"/>
          </p:cNvPicPr>
          <p:nvPr/>
        </p:nvPicPr>
        <p:blipFill>
          <a:blip r:embed="rId2" cstate="print"/>
          <a:srcRect r="1628" b="666"/>
          <a:stretch>
            <a:fillRect/>
          </a:stretch>
        </p:blipFill>
        <p:spPr bwMode="auto">
          <a:xfrm>
            <a:off x="7162800" y="1447800"/>
            <a:ext cx="1332140" cy="1797576"/>
          </a:xfrm>
          <a:prstGeom prst="rect">
            <a:avLst/>
          </a:prstGeom>
          <a:noFill/>
          <a:ln w="9525">
            <a:noFill/>
            <a:miter lim="800000"/>
            <a:headEnd/>
            <a:tailEnd/>
          </a:ln>
          <a:effectLst/>
        </p:spPr>
      </p:pic>
      <p:pic>
        <p:nvPicPr>
          <p:cNvPr id="23555" name="Picture 3" descr="C:\Documents and Settings\jan.de la mare\Local Settings\Temporary Internet Files\Content.IE5\SVK84GYH\MC900441459[1].png"/>
          <p:cNvPicPr>
            <a:picLocks noChangeAspect="1" noChangeArrowheads="1"/>
          </p:cNvPicPr>
          <p:nvPr/>
        </p:nvPicPr>
        <p:blipFill>
          <a:blip r:embed="rId3" cstate="print"/>
          <a:srcRect/>
          <a:stretch>
            <a:fillRect/>
          </a:stretch>
        </p:blipFill>
        <p:spPr bwMode="auto">
          <a:xfrm>
            <a:off x="685800" y="3048000"/>
            <a:ext cx="839905" cy="839905"/>
          </a:xfrm>
          <a:prstGeom prst="rect">
            <a:avLst/>
          </a:prstGeom>
          <a:noFill/>
        </p:spPr>
      </p:pic>
      <p:pic>
        <p:nvPicPr>
          <p:cNvPr id="23558" name="Picture 6" descr="C:\Documents and Settings\jan.de la mare\Local Settings\Temporary Internet Files\Content.IE5\SVK84GYH\MC900349411[1].wmf"/>
          <p:cNvPicPr>
            <a:picLocks noChangeAspect="1" noChangeArrowheads="1"/>
          </p:cNvPicPr>
          <p:nvPr/>
        </p:nvPicPr>
        <p:blipFill>
          <a:blip r:embed="rId4" cstate="print"/>
          <a:srcRect/>
          <a:stretch>
            <a:fillRect/>
          </a:stretch>
        </p:blipFill>
        <p:spPr bwMode="auto">
          <a:xfrm>
            <a:off x="6617836" y="4419600"/>
            <a:ext cx="1717859" cy="133380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pPr>
              <a:defRPr/>
            </a:pPr>
            <a:r>
              <a:rPr lang="en-US" sz="3600" dirty="0"/>
              <a:t>FY 2012 Budget Proposal</a:t>
            </a:r>
          </a:p>
        </p:txBody>
      </p:sp>
      <p:sp>
        <p:nvSpPr>
          <p:cNvPr id="5" name="Content Placeholder 4"/>
          <p:cNvSpPr>
            <a:spLocks noGrp="1"/>
          </p:cNvSpPr>
          <p:nvPr>
            <p:ph idx="4294967295"/>
          </p:nvPr>
        </p:nvSpPr>
        <p:spPr/>
        <p:txBody>
          <a:bodyPr/>
          <a:lstStyle/>
          <a:p>
            <a:pPr>
              <a:defRPr/>
            </a:pPr>
            <a:r>
              <a:rPr lang="en-US" sz="2800" dirty="0">
                <a:solidFill>
                  <a:schemeClr val="tx1"/>
                </a:solidFill>
              </a:rPr>
              <a:t>The </a:t>
            </a:r>
            <a:r>
              <a:rPr lang="en-US" sz="2800" dirty="0" smtClean="0">
                <a:solidFill>
                  <a:schemeClr val="tx1"/>
                </a:solidFill>
              </a:rPr>
              <a:t>President’s </a:t>
            </a:r>
            <a:r>
              <a:rPr lang="en-US" sz="2800" dirty="0">
                <a:solidFill>
                  <a:schemeClr val="tx1"/>
                </a:solidFill>
              </a:rPr>
              <a:t>proposed FY 2012 budget for AHRQ includes:</a:t>
            </a:r>
          </a:p>
          <a:p>
            <a:pPr lvl="1">
              <a:defRPr/>
            </a:pPr>
            <a:r>
              <a:rPr lang="en-US" dirty="0">
                <a:solidFill>
                  <a:schemeClr val="tx1"/>
                </a:solidFill>
              </a:rPr>
              <a:t>$65 million for patient safety research, including $34 million to reduce and prevent </a:t>
            </a:r>
            <a:r>
              <a:rPr lang="en-US" dirty="0" smtClean="0">
                <a:solidFill>
                  <a:schemeClr val="tx1"/>
                </a:solidFill>
              </a:rPr>
              <a:t>healthcare-associated </a:t>
            </a:r>
            <a:r>
              <a:rPr lang="en-US" dirty="0">
                <a:solidFill>
                  <a:schemeClr val="tx1"/>
                </a:solidFill>
              </a:rPr>
              <a:t>infections </a:t>
            </a:r>
          </a:p>
          <a:p>
            <a:pPr lvl="1">
              <a:defRPr/>
            </a:pPr>
            <a:r>
              <a:rPr lang="en-US" dirty="0">
                <a:solidFill>
                  <a:schemeClr val="tx1"/>
                </a:solidFill>
              </a:rPr>
              <a:t>$46 million for patient-centered health research, of which $24 million comes from the Patient-Centered Outcomes Research Trust Fund</a:t>
            </a:r>
          </a:p>
          <a:p>
            <a:pPr lvl="1">
              <a:defRPr/>
            </a:pPr>
            <a:r>
              <a:rPr lang="en-US" dirty="0">
                <a:solidFill>
                  <a:schemeClr val="tx1"/>
                </a:solidFill>
              </a:rPr>
              <a:t>$28 million for health information technology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6697663" cy="876300"/>
          </a:xfrm>
        </p:spPr>
        <p:txBody>
          <a:bodyPr/>
          <a:lstStyle/>
          <a:p>
            <a:r>
              <a:rPr lang="en-US" sz="2400" dirty="0" smtClean="0"/>
              <a:t>New Work Underway:</a:t>
            </a:r>
            <a:br>
              <a:rPr lang="en-US" sz="2400" dirty="0" smtClean="0"/>
            </a:br>
            <a:r>
              <a:rPr lang="en-US" sz="2400" i="1" dirty="0" smtClean="0"/>
              <a:t>Feasibility of Collecting Data on Physicians and Their Practices</a:t>
            </a:r>
            <a:endParaRPr lang="en-US" sz="2400" i="1" dirty="0"/>
          </a:p>
        </p:txBody>
      </p:sp>
      <p:sp>
        <p:nvSpPr>
          <p:cNvPr id="3" name="Content Placeholder 2"/>
          <p:cNvSpPr>
            <a:spLocks noGrp="1"/>
          </p:cNvSpPr>
          <p:nvPr>
            <p:ph idx="1"/>
          </p:nvPr>
        </p:nvSpPr>
        <p:spPr/>
        <p:txBody>
          <a:bodyPr/>
          <a:lstStyle/>
          <a:p>
            <a:r>
              <a:rPr lang="en-US" sz="2400" dirty="0" smtClean="0"/>
              <a:t>Conduct environmental scan of past and existing physician data collection efforts and policy issues  they can address</a:t>
            </a:r>
          </a:p>
          <a:p>
            <a:endParaRPr lang="en-US" sz="2400" dirty="0" smtClean="0"/>
          </a:p>
          <a:p>
            <a:r>
              <a:rPr lang="en-US" sz="2400" dirty="0" smtClean="0"/>
              <a:t>Discuss strategic options of what is possible              in the future (collaborations or new survey instruments)</a:t>
            </a:r>
          </a:p>
          <a:p>
            <a:endParaRPr lang="en-US" sz="2400" dirty="0" smtClean="0"/>
          </a:p>
          <a:p>
            <a:r>
              <a:rPr lang="en-US" sz="2400" dirty="0" smtClean="0"/>
              <a:t>Develop a prototype survey instrument to         illustrate possibilities</a:t>
            </a:r>
          </a:p>
          <a:p>
            <a:endParaRPr lang="en-US" sz="2400" dirty="0" smtClean="0"/>
          </a:p>
          <a:p>
            <a:endParaRPr lang="en-US" sz="2400" dirty="0" smtClean="0"/>
          </a:p>
          <a:p>
            <a:pPr>
              <a:buNone/>
            </a:pPr>
            <a:r>
              <a:rPr lang="en-US" sz="1800" dirty="0" smtClean="0"/>
              <a:t>(AHRQ work with Mathematica Policy Research)</a:t>
            </a:r>
          </a:p>
        </p:txBody>
      </p:sp>
      <p:pic>
        <p:nvPicPr>
          <p:cNvPr id="26631" name="Picture 7" descr="C:\Documents and Settings\jan.de la mare\Local Settings\Temporary Internet Files\Content.IE5\SVK84GYH\MC900334026[1].wmf"/>
          <p:cNvPicPr>
            <a:picLocks noChangeAspect="1" noChangeArrowheads="1"/>
          </p:cNvPicPr>
          <p:nvPr/>
        </p:nvPicPr>
        <p:blipFill>
          <a:blip r:embed="rId2" cstate="print"/>
          <a:srcRect/>
          <a:stretch>
            <a:fillRect/>
          </a:stretch>
        </p:blipFill>
        <p:spPr bwMode="auto">
          <a:xfrm>
            <a:off x="7239000" y="3505200"/>
            <a:ext cx="1331713" cy="211094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934200" cy="990600"/>
          </a:xfrm>
        </p:spPr>
        <p:txBody>
          <a:bodyPr/>
          <a:lstStyle/>
          <a:p>
            <a:pPr>
              <a:defRPr/>
            </a:pPr>
            <a:r>
              <a:rPr lang="en-US" sz="2800" dirty="0" smtClean="0"/>
              <a:t>Significant Findings:</a:t>
            </a:r>
            <a:br>
              <a:rPr lang="en-US" sz="2800" dirty="0" smtClean="0"/>
            </a:br>
            <a:r>
              <a:rPr lang="en-US" sz="2800" dirty="0" smtClean="0"/>
              <a:t>AHRQ’s HIV Research Network (HIVRN)</a:t>
            </a:r>
            <a:endParaRPr lang="en-US" sz="2800" dirty="0"/>
          </a:p>
        </p:txBody>
      </p:sp>
      <p:sp>
        <p:nvSpPr>
          <p:cNvPr id="3" name="Content Placeholder 2"/>
          <p:cNvSpPr>
            <a:spLocks noGrp="1"/>
          </p:cNvSpPr>
          <p:nvPr>
            <p:ph idx="1"/>
          </p:nvPr>
        </p:nvSpPr>
        <p:spPr>
          <a:xfrm>
            <a:off x="609600" y="1676400"/>
            <a:ext cx="7993063" cy="2895600"/>
          </a:xfrm>
        </p:spPr>
        <p:txBody>
          <a:bodyPr/>
          <a:lstStyle/>
          <a:p>
            <a:r>
              <a:rPr lang="en-US" sz="2400" dirty="0" smtClean="0"/>
              <a:t>The process of tracking CD4 counts and meds and reporting this to HIVRN members has significantly increased compliance with NIH prophylaxis guidelines</a:t>
            </a:r>
          </a:p>
          <a:p>
            <a:endParaRPr lang="en-US" sz="2400" dirty="0" smtClean="0"/>
          </a:p>
          <a:p>
            <a:r>
              <a:rPr lang="en-US" sz="2400" dirty="0" smtClean="0"/>
              <a:t>Cost of care has remained fairly constant over past 3 years even though drug costs have risen slightly</a:t>
            </a:r>
          </a:p>
          <a:p>
            <a:endParaRPr lang="en-US" sz="2400" dirty="0" smtClean="0"/>
          </a:p>
          <a:p>
            <a:r>
              <a:rPr lang="en-US" sz="2400" dirty="0" smtClean="0"/>
              <a:t>HIV-1 incidence is rising in youth (ages 12-24)        due to new  infections acquired through risk behaviors</a:t>
            </a:r>
          </a:p>
          <a:p>
            <a:pPr>
              <a:defRPr/>
            </a:pPr>
            <a:endParaRPr lang="en-US" sz="2000" dirty="0" smtClean="0"/>
          </a:p>
        </p:txBody>
      </p:sp>
      <p:pic>
        <p:nvPicPr>
          <p:cNvPr id="24578" name="Picture 2" descr="C:\Documents and Settings\jan.de la mare\Local Settings\Temporary Internet Files\Content.IE5\4EZLAVV6\MC900432690[1].png"/>
          <p:cNvPicPr>
            <a:picLocks noChangeAspect="1" noChangeArrowheads="1"/>
          </p:cNvPicPr>
          <p:nvPr/>
        </p:nvPicPr>
        <p:blipFill>
          <a:blip r:embed="rId2" cstate="print"/>
          <a:srcRect/>
          <a:stretch>
            <a:fillRect/>
          </a:stretch>
        </p:blipFill>
        <p:spPr bwMode="auto">
          <a:xfrm>
            <a:off x="7315200" y="5181600"/>
            <a:ext cx="1676400" cy="16764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697663" cy="876300"/>
          </a:xfrm>
        </p:spPr>
        <p:txBody>
          <a:bodyPr/>
          <a:lstStyle/>
          <a:p>
            <a:r>
              <a:rPr lang="en-US" sz="2800" dirty="0" smtClean="0"/>
              <a:t>News From AHRQ’s</a:t>
            </a:r>
            <a:br>
              <a:rPr lang="en-US" sz="2800" dirty="0" smtClean="0"/>
            </a:br>
            <a:r>
              <a:rPr lang="en-US" sz="2800" dirty="0" smtClean="0"/>
              <a:t>Healthcare Cost and Utilization Project (HCUP)</a:t>
            </a:r>
            <a:endParaRPr lang="en-US" sz="2800" dirty="0"/>
          </a:p>
        </p:txBody>
      </p:sp>
      <p:sp>
        <p:nvSpPr>
          <p:cNvPr id="3" name="Content Placeholder 2"/>
          <p:cNvSpPr>
            <a:spLocks noGrp="1"/>
          </p:cNvSpPr>
          <p:nvPr>
            <p:ph idx="1"/>
          </p:nvPr>
        </p:nvSpPr>
        <p:spPr/>
        <p:txBody>
          <a:bodyPr/>
          <a:lstStyle/>
          <a:p>
            <a:r>
              <a:rPr lang="en-US" sz="2400" dirty="0" smtClean="0"/>
              <a:t>45</a:t>
            </a:r>
            <a:r>
              <a:rPr lang="en-US" sz="2400" baseline="30000" dirty="0" smtClean="0"/>
              <a:t>th</a:t>
            </a:r>
            <a:r>
              <a:rPr lang="en-US" sz="2400" dirty="0" smtClean="0"/>
              <a:t> State joins HCUP partnership:                      Alaska! </a:t>
            </a:r>
          </a:p>
          <a:p>
            <a:endParaRPr lang="en-US" sz="1200" dirty="0" smtClean="0"/>
          </a:p>
          <a:p>
            <a:endParaRPr lang="en-US" sz="1200" dirty="0" smtClean="0"/>
          </a:p>
          <a:p>
            <a:endParaRPr lang="en-US" sz="1200" dirty="0" smtClean="0"/>
          </a:p>
          <a:p>
            <a:r>
              <a:rPr lang="en-US" sz="2400" dirty="0" smtClean="0"/>
              <a:t>HCUP finding: Septicemia was the single most expensive condition treated in U.S. hospitals at approximately $15.4 billion in 2009 </a:t>
            </a:r>
            <a:r>
              <a:rPr lang="en-US" sz="1600" dirty="0" smtClean="0"/>
              <a:t>(HCUP Statistical Brief available at </a:t>
            </a:r>
            <a:r>
              <a:rPr lang="en-US" sz="1600" dirty="0" smtClean="0">
                <a:solidFill>
                  <a:srgbClr val="FFFF00"/>
                </a:solidFill>
              </a:rPr>
              <a:t>http://www.hcup-us.ahrq.gov/reports/statbriefs/sb122.jsp</a:t>
            </a:r>
            <a:r>
              <a:rPr lang="en-US" sz="1600" dirty="0" smtClean="0"/>
              <a:t>)</a:t>
            </a:r>
            <a:endParaRPr lang="en-US" sz="2000" dirty="0" smtClean="0"/>
          </a:p>
          <a:p>
            <a:endParaRPr lang="en-US" sz="1200" dirty="0" smtClean="0"/>
          </a:p>
          <a:p>
            <a:endParaRPr lang="en-US" sz="1200" dirty="0" smtClean="0"/>
          </a:p>
          <a:p>
            <a:endParaRPr lang="en-US" sz="1200" dirty="0" smtClean="0"/>
          </a:p>
          <a:p>
            <a:r>
              <a:rPr lang="en-US" sz="2400" dirty="0" smtClean="0"/>
              <a:t>New HCUP data: Nationwide Emergency                        Department Data Sample (NEDS)                              for 2009 now available</a:t>
            </a:r>
          </a:p>
          <a:p>
            <a:endParaRPr lang="en-US" dirty="0"/>
          </a:p>
        </p:txBody>
      </p:sp>
      <p:pic>
        <p:nvPicPr>
          <p:cNvPr id="25606" name="Picture 6" descr="C:\Documents and Settings\jan.de la mare\Local Settings\Temporary Internet Files\Content.IE5\SVK84GYH\MC900013461[1].wmf"/>
          <p:cNvPicPr>
            <a:picLocks noChangeAspect="1" noChangeArrowheads="1"/>
          </p:cNvPicPr>
          <p:nvPr/>
        </p:nvPicPr>
        <p:blipFill>
          <a:blip r:embed="rId2" cstate="print"/>
          <a:srcRect/>
          <a:stretch>
            <a:fillRect/>
          </a:stretch>
        </p:blipFill>
        <p:spPr bwMode="auto">
          <a:xfrm>
            <a:off x="5943600" y="1674015"/>
            <a:ext cx="1524000" cy="1154925"/>
          </a:xfrm>
          <a:prstGeom prst="rect">
            <a:avLst/>
          </a:prstGeom>
          <a:noFill/>
        </p:spPr>
      </p:pic>
      <p:pic>
        <p:nvPicPr>
          <p:cNvPr id="25607" name="Picture 7" descr="C:\Documents and Settings\jan.de la mare\Local Settings\Temporary Internet Files\Content.IE5\ZPJL98SX\MC900060235[1].wmf"/>
          <p:cNvPicPr>
            <a:picLocks noChangeAspect="1" noChangeArrowheads="1"/>
          </p:cNvPicPr>
          <p:nvPr/>
        </p:nvPicPr>
        <p:blipFill>
          <a:blip r:embed="rId3" cstate="print"/>
          <a:srcRect/>
          <a:stretch>
            <a:fillRect/>
          </a:stretch>
        </p:blipFill>
        <p:spPr bwMode="auto">
          <a:xfrm>
            <a:off x="7010400" y="4953000"/>
            <a:ext cx="1066800" cy="1623637"/>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228600"/>
            <a:ext cx="6697663" cy="1066800"/>
          </a:xfrm>
        </p:spPr>
        <p:txBody>
          <a:bodyPr>
            <a:noAutofit/>
          </a:bodyPr>
          <a:lstStyle/>
          <a:p>
            <a:pPr>
              <a:defRPr/>
            </a:pPr>
            <a:r>
              <a:rPr lang="en-US" sz="3000" dirty="0" smtClean="0">
                <a:ea typeface="ＭＳ Ｐゴシック" charset="-128"/>
              </a:rPr>
              <a:t>Consumer Health IT in the Home: </a:t>
            </a:r>
            <a:br>
              <a:rPr lang="en-US" sz="3000" dirty="0" smtClean="0">
                <a:ea typeface="ＭＳ Ｐゴシック" charset="-128"/>
              </a:rPr>
            </a:br>
            <a:r>
              <a:rPr lang="en-US" sz="3000" dirty="0" smtClean="0">
                <a:ea typeface="ＭＳ Ｐゴシック" charset="-128"/>
              </a:rPr>
              <a:t>Design Considerations</a:t>
            </a:r>
          </a:p>
        </p:txBody>
      </p:sp>
      <p:sp>
        <p:nvSpPr>
          <p:cNvPr id="5" name="Content Placeholder 4"/>
          <p:cNvSpPr>
            <a:spLocks noGrp="1"/>
          </p:cNvSpPr>
          <p:nvPr>
            <p:ph sz="half" idx="1"/>
          </p:nvPr>
        </p:nvSpPr>
        <p:spPr>
          <a:xfrm>
            <a:off x="228600" y="1447800"/>
            <a:ext cx="4953000" cy="3048000"/>
          </a:xfrm>
        </p:spPr>
        <p:txBody>
          <a:bodyPr>
            <a:normAutofit fontScale="25000" lnSpcReduction="20000"/>
          </a:bodyPr>
          <a:lstStyle/>
          <a:p>
            <a:pPr>
              <a:lnSpc>
                <a:spcPct val="120000"/>
              </a:lnSpc>
              <a:spcBef>
                <a:spcPts val="600"/>
              </a:spcBef>
              <a:spcAft>
                <a:spcPts val="600"/>
              </a:spcAft>
              <a:buFont typeface="Wingdings" charset="2"/>
              <a:buChar char="n"/>
              <a:defRPr/>
            </a:pPr>
            <a:r>
              <a:rPr lang="en-US" sz="10400" dirty="0" smtClean="0"/>
              <a:t>AHRQ-funded guide published by National Research Council</a:t>
            </a:r>
          </a:p>
          <a:p>
            <a:pPr lvl="1">
              <a:lnSpc>
                <a:spcPct val="120000"/>
              </a:lnSpc>
              <a:spcBef>
                <a:spcPts val="600"/>
              </a:spcBef>
              <a:spcAft>
                <a:spcPts val="600"/>
              </a:spcAft>
              <a:defRPr/>
            </a:pPr>
            <a:r>
              <a:rPr lang="en-US" sz="8800" dirty="0" smtClean="0"/>
              <a:t>Rapid growth of home health care has raised many issues </a:t>
            </a:r>
          </a:p>
          <a:p>
            <a:pPr lvl="1">
              <a:lnSpc>
                <a:spcPct val="120000"/>
              </a:lnSpc>
              <a:spcBef>
                <a:spcPts val="600"/>
              </a:spcBef>
              <a:spcAft>
                <a:spcPts val="600"/>
              </a:spcAft>
              <a:defRPr/>
            </a:pPr>
            <a:r>
              <a:rPr lang="en-US" sz="8800" dirty="0" smtClean="0"/>
              <a:t>Guide provides human factors design considerations in health IT applications</a:t>
            </a:r>
          </a:p>
          <a:p>
            <a:pPr lvl="1">
              <a:lnSpc>
                <a:spcPct val="120000"/>
              </a:lnSpc>
              <a:spcBef>
                <a:spcPts val="600"/>
              </a:spcBef>
              <a:spcAft>
                <a:spcPts val="600"/>
              </a:spcAft>
              <a:defRPr/>
            </a:pPr>
            <a:r>
              <a:rPr lang="en-US" sz="8800" dirty="0" smtClean="0"/>
              <a:t>Helps designers and developers understand realities and complex nature of managing health at home</a:t>
            </a:r>
          </a:p>
        </p:txBody>
      </p:sp>
      <p:pic>
        <p:nvPicPr>
          <p:cNvPr id="1026" name="Picture 2"/>
          <p:cNvPicPr>
            <a:picLocks noGrp="1" noChangeAspect="1" noChangeArrowheads="1"/>
          </p:cNvPicPr>
          <p:nvPr>
            <p:ph sz="half" idx="2"/>
          </p:nvPr>
        </p:nvPicPr>
        <p:blipFill>
          <a:blip r:embed="rId3" cstate="print"/>
          <a:srcRect l="28302" t="15924" r="26092" b="12882"/>
          <a:stretch>
            <a:fillRect/>
          </a:stretch>
        </p:blipFill>
        <p:spPr>
          <a:xfrm>
            <a:off x="5508625" y="1819275"/>
            <a:ext cx="3138488" cy="3819525"/>
          </a:xfrm>
          <a:ln w="76200">
            <a:solidFill>
              <a:schemeClr val="accent5"/>
            </a:solidFill>
          </a:ln>
        </p:spPr>
      </p:pic>
      <p:sp>
        <p:nvSpPr>
          <p:cNvPr id="6" name="TextBox 5"/>
          <p:cNvSpPr txBox="1"/>
          <p:nvPr/>
        </p:nvSpPr>
        <p:spPr>
          <a:xfrm>
            <a:off x="0" y="6411912"/>
            <a:ext cx="9144000" cy="369888"/>
          </a:xfrm>
          <a:prstGeom prst="rect">
            <a:avLst/>
          </a:prstGeom>
          <a:noFill/>
        </p:spPr>
        <p:txBody>
          <a:bodyPr>
            <a:spAutoFit/>
          </a:bodyPr>
          <a:lstStyle/>
          <a:p>
            <a:pPr algn="ctr">
              <a:defRPr/>
            </a:pPr>
            <a:r>
              <a:rPr lang="en-US" sz="1800" b="1" dirty="0">
                <a:solidFill>
                  <a:srgbClr val="FFFF00"/>
                </a:solidFill>
                <a:effectLst>
                  <a:outerShdw blurRad="38100" dist="38100" dir="2700000" algn="tl">
                    <a:srgbClr val="000000">
                      <a:alpha val="43137"/>
                    </a:srgbClr>
                  </a:outerShdw>
                </a:effectLst>
                <a:latin typeface="+mn-lt"/>
                <a:cs typeface="ＭＳ Ｐゴシック" charset="-128"/>
              </a:rPr>
              <a:t>www.nap.edu/catalog.php?record_id=13205</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0" y="304800"/>
            <a:ext cx="6629400" cy="990600"/>
          </a:xfrm>
        </p:spPr>
        <p:txBody>
          <a:bodyPr/>
          <a:lstStyle/>
          <a:p>
            <a:pPr algn="ctr">
              <a:defRPr/>
            </a:pPr>
            <a:r>
              <a:rPr lang="en-US" sz="3200" dirty="0" smtClean="0">
                <a:ea typeface="ＭＳ Ｐゴシック" charset="-128"/>
              </a:rPr>
              <a:t>Health Care Comes Home: </a:t>
            </a:r>
            <a:br>
              <a:rPr lang="en-US" sz="3200" dirty="0" smtClean="0">
                <a:ea typeface="ＭＳ Ｐゴシック" charset="-128"/>
              </a:rPr>
            </a:br>
            <a:r>
              <a:rPr lang="en-US" sz="3200" dirty="0" smtClean="0">
                <a:ea typeface="ＭＳ Ｐゴシック" charset="-128"/>
              </a:rPr>
              <a:t>The Human Factors</a:t>
            </a:r>
          </a:p>
        </p:txBody>
      </p:sp>
      <p:sp>
        <p:nvSpPr>
          <p:cNvPr id="8" name="Content Placeholder 7"/>
          <p:cNvSpPr>
            <a:spLocks noGrp="1"/>
          </p:cNvSpPr>
          <p:nvPr>
            <p:ph idx="1"/>
          </p:nvPr>
        </p:nvSpPr>
        <p:spPr>
          <a:xfrm>
            <a:off x="3276600" y="1600200"/>
            <a:ext cx="5638800" cy="4525963"/>
          </a:xfrm>
        </p:spPr>
        <p:txBody>
          <a:bodyPr>
            <a:noAutofit/>
          </a:bodyPr>
          <a:lstStyle/>
          <a:p>
            <a:pPr>
              <a:buFont typeface="Wingdings" charset="2"/>
              <a:buChar char="n"/>
              <a:defRPr/>
            </a:pPr>
            <a:r>
              <a:rPr lang="en-US" sz="2300" dirty="0" smtClean="0"/>
              <a:t>Health care services are rapidly moving into the home</a:t>
            </a:r>
          </a:p>
          <a:p>
            <a:pPr>
              <a:buFont typeface="Wingdings" charset="2"/>
              <a:buChar char="n"/>
              <a:defRPr/>
            </a:pPr>
            <a:r>
              <a:rPr lang="en-US" sz="2300" dirty="0" smtClean="0"/>
              <a:t>Addressing human factors can improve care</a:t>
            </a:r>
          </a:p>
          <a:p>
            <a:pPr>
              <a:buFont typeface="Wingdings" charset="2"/>
              <a:buChar char="n"/>
              <a:defRPr/>
            </a:pPr>
            <a:r>
              <a:rPr lang="en-US" sz="2300" dirty="0" smtClean="0"/>
              <a:t>Outlines foundation for integrating human factors with design and implementation of home health devices, technologies, and practices</a:t>
            </a:r>
          </a:p>
          <a:p>
            <a:pPr>
              <a:buFont typeface="Wingdings" charset="2"/>
              <a:buChar char="n"/>
              <a:defRPr/>
            </a:pPr>
            <a:r>
              <a:rPr lang="en-US" sz="2300" dirty="0" smtClean="0"/>
              <a:t>Discusses how AHRQ, FDA, and other Federal agencies can collaborate to improve the quality of care at home</a:t>
            </a:r>
          </a:p>
          <a:p>
            <a:pPr>
              <a:buFont typeface="Wingdings" charset="2"/>
              <a:buChar char="n"/>
              <a:defRPr/>
            </a:pPr>
            <a:endParaRPr lang="en-US" sz="2300" dirty="0" smtClean="0"/>
          </a:p>
          <a:p>
            <a:pPr algn="ctr">
              <a:buFont typeface="Wingdings" charset="2"/>
              <a:buNone/>
              <a:defRPr/>
            </a:pPr>
            <a:r>
              <a:rPr lang="en-US" sz="1800" b="1" dirty="0" smtClean="0">
                <a:solidFill>
                  <a:srgbClr val="FFFF00"/>
                </a:solidFill>
              </a:rPr>
              <a:t>www.nap.edu/catalog.php?record_id=13149</a:t>
            </a:r>
          </a:p>
        </p:txBody>
      </p:sp>
      <p:sp>
        <p:nvSpPr>
          <p:cNvPr id="9" name="Text Placeholder 8"/>
          <p:cNvSpPr>
            <a:spLocks noGrp="1"/>
          </p:cNvSpPr>
          <p:nvPr>
            <p:ph type="body" sz="half" idx="2"/>
          </p:nvPr>
        </p:nvSpPr>
        <p:spPr>
          <a:xfrm>
            <a:off x="228600" y="1600200"/>
            <a:ext cx="3048000" cy="1066800"/>
          </a:xfrm>
        </p:spPr>
        <p:txBody>
          <a:bodyPr/>
          <a:lstStyle/>
          <a:p>
            <a:pPr algn="ctr">
              <a:buFont typeface="Wingdings" charset="2"/>
              <a:buNone/>
              <a:defRPr/>
            </a:pPr>
            <a:r>
              <a:rPr lang="en-US" sz="2000" b="1" dirty="0" smtClean="0">
                <a:solidFill>
                  <a:srgbClr val="FFFF00"/>
                </a:solidFill>
                <a:ea typeface="ＭＳ Ｐゴシック" charset="-128"/>
              </a:rPr>
              <a:t>AHRQ-funded report published by the National Research Council</a:t>
            </a:r>
          </a:p>
        </p:txBody>
      </p:sp>
      <p:pic>
        <p:nvPicPr>
          <p:cNvPr id="1026" name="Picture 2"/>
          <p:cNvPicPr>
            <a:picLocks noChangeAspect="1" noChangeArrowheads="1"/>
          </p:cNvPicPr>
          <p:nvPr/>
        </p:nvPicPr>
        <p:blipFill>
          <a:blip r:embed="rId2" cstate="print"/>
          <a:srcRect l="14375" t="33667" r="53750" b="11824"/>
          <a:stretch>
            <a:fillRect/>
          </a:stretch>
        </p:blipFill>
        <p:spPr bwMode="auto">
          <a:xfrm>
            <a:off x="457200" y="2895600"/>
            <a:ext cx="2686050" cy="35814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
            <a:ext cx="7696200" cy="876300"/>
          </a:xfrm>
        </p:spPr>
        <p:txBody>
          <a:bodyPr/>
          <a:lstStyle/>
          <a:p>
            <a:pPr>
              <a:defRPr/>
            </a:pPr>
            <a:r>
              <a:rPr lang="en-US" sz="3600" dirty="0" smtClean="0"/>
              <a:t>Active Aging Research Center</a:t>
            </a:r>
            <a:endParaRPr lang="en-US" sz="3600" dirty="0"/>
          </a:p>
        </p:txBody>
      </p:sp>
      <p:sp>
        <p:nvSpPr>
          <p:cNvPr id="3" name="Content Placeholder 2"/>
          <p:cNvSpPr>
            <a:spLocks noGrp="1"/>
          </p:cNvSpPr>
          <p:nvPr>
            <p:ph idx="1"/>
          </p:nvPr>
        </p:nvSpPr>
        <p:spPr/>
        <p:txBody>
          <a:bodyPr/>
          <a:lstStyle/>
          <a:p>
            <a:pPr>
              <a:defRPr/>
            </a:pPr>
            <a:r>
              <a:rPr lang="en-US" sz="2400" dirty="0" smtClean="0"/>
              <a:t>Specialized Center (P50) to improve health and functioning of aging individuals through health IT</a:t>
            </a:r>
          </a:p>
          <a:p>
            <a:pPr>
              <a:defRPr/>
            </a:pPr>
            <a:endParaRPr lang="en-US" sz="2400" dirty="0" smtClean="0"/>
          </a:p>
          <a:p>
            <a:pPr>
              <a:defRPr/>
            </a:pPr>
            <a:r>
              <a:rPr lang="en-US" sz="2400" dirty="0" smtClean="0"/>
              <a:t>Awarded to the University of Wisconsin-Madison</a:t>
            </a:r>
          </a:p>
          <a:p>
            <a:pPr>
              <a:defRPr/>
            </a:pPr>
            <a:endParaRPr lang="en-US" sz="2400" dirty="0" smtClean="0"/>
          </a:p>
          <a:p>
            <a:pPr>
              <a:defRPr/>
            </a:pPr>
            <a:r>
              <a:rPr lang="en-US" sz="2400" dirty="0" smtClean="0"/>
              <a:t>Focus on the problems that often cause older adults to leave their homes: </a:t>
            </a:r>
          </a:p>
          <a:p>
            <a:pPr lvl="1">
              <a:defRPr/>
            </a:pPr>
            <a:r>
              <a:rPr lang="en-US" sz="2000" dirty="0" smtClean="0"/>
              <a:t>Falls</a:t>
            </a:r>
          </a:p>
          <a:p>
            <a:pPr lvl="1">
              <a:defRPr/>
            </a:pPr>
            <a:r>
              <a:rPr lang="en-US" sz="2000" dirty="0" smtClean="0"/>
              <a:t>Unreliable home care</a:t>
            </a:r>
          </a:p>
          <a:p>
            <a:pPr lvl="1">
              <a:defRPr/>
            </a:pPr>
            <a:r>
              <a:rPr lang="en-US" sz="2000" dirty="0" smtClean="0"/>
              <a:t>Difficulty managing a chronic disease</a:t>
            </a:r>
          </a:p>
          <a:p>
            <a:pPr lvl="1">
              <a:defRPr/>
            </a:pPr>
            <a:r>
              <a:rPr lang="en-US" sz="2000" dirty="0" smtClean="0"/>
              <a:t>Declining driving skills</a:t>
            </a:r>
          </a:p>
          <a:p>
            <a:pPr>
              <a:defRPr/>
            </a:pPr>
            <a:endParaRPr lang="en-US" sz="2400" dirty="0" smtClean="0"/>
          </a:p>
          <a:p>
            <a:pPr lvl="1">
              <a:defRPr/>
            </a:pPr>
            <a:endParaRPr lang="en-US" sz="2000" dirty="0"/>
          </a:p>
        </p:txBody>
      </p:sp>
      <p:sp>
        <p:nvSpPr>
          <p:cNvPr id="4" name="TextBox 3"/>
          <p:cNvSpPr txBox="1"/>
          <p:nvPr/>
        </p:nvSpPr>
        <p:spPr>
          <a:xfrm>
            <a:off x="0" y="6211887"/>
            <a:ext cx="9144000" cy="646113"/>
          </a:xfrm>
          <a:prstGeom prst="rect">
            <a:avLst/>
          </a:prstGeom>
          <a:noFill/>
        </p:spPr>
        <p:txBody>
          <a:bodyPr>
            <a:spAutoFit/>
          </a:bodyPr>
          <a:lstStyle/>
          <a:p>
            <a:pPr algn="ctr">
              <a:defRPr/>
            </a:pPr>
            <a:r>
              <a:rPr lang="en-US" sz="1800" b="1" dirty="0">
                <a:solidFill>
                  <a:srgbClr val="FFFF00"/>
                </a:solidFill>
                <a:effectLst>
                  <a:outerShdw blurRad="38100" dist="38100" dir="2700000" algn="tl">
                    <a:srgbClr val="000000">
                      <a:alpha val="43137"/>
                    </a:srgbClr>
                  </a:outerShdw>
                </a:effectLst>
                <a:latin typeface="+mn-lt"/>
                <a:cs typeface="ＭＳ Ｐゴシック" charset="-128"/>
              </a:rPr>
              <a:t>http://www.chess.wisc.edu/chess/projects/aarc.aspx</a:t>
            </a:r>
          </a:p>
          <a:p>
            <a:pPr algn="ctr">
              <a:defRPr/>
            </a:pPr>
            <a:endParaRPr lang="en-US" sz="1800" b="1" dirty="0">
              <a:solidFill>
                <a:srgbClr val="FFFF00"/>
              </a:solidFill>
              <a:effectLst>
                <a:outerShdw blurRad="38100" dist="38100" dir="2700000" algn="tl">
                  <a:srgbClr val="000000">
                    <a:alpha val="43137"/>
                  </a:srgbClr>
                </a:outerShdw>
              </a:effectLst>
              <a:latin typeface="+mn-lt"/>
              <a:cs typeface="ＭＳ Ｐゴシック" charset="-128"/>
            </a:endParaRPr>
          </a:p>
        </p:txBody>
      </p:sp>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137" y="76200"/>
            <a:ext cx="6697663" cy="876300"/>
          </a:xfrm>
        </p:spPr>
        <p:txBody>
          <a:bodyPr/>
          <a:lstStyle/>
          <a:p>
            <a:r>
              <a:rPr lang="en-US" sz="3600" dirty="0" smtClean="0"/>
              <a:t>Award of Pathways to Quality</a:t>
            </a:r>
            <a:endParaRPr lang="en-US" sz="3600" dirty="0"/>
          </a:p>
        </p:txBody>
      </p:sp>
      <p:sp>
        <p:nvSpPr>
          <p:cNvPr id="3" name="Content Placeholder 2"/>
          <p:cNvSpPr>
            <a:spLocks noGrp="1"/>
          </p:cNvSpPr>
          <p:nvPr>
            <p:ph idx="1"/>
          </p:nvPr>
        </p:nvSpPr>
        <p:spPr/>
        <p:txBody>
          <a:bodyPr/>
          <a:lstStyle/>
          <a:p>
            <a:r>
              <a:rPr lang="en-US" sz="2800" dirty="0" smtClean="0"/>
              <a:t>Health IT horizon scanning effort</a:t>
            </a:r>
          </a:p>
          <a:p>
            <a:endParaRPr lang="en-US" sz="2800" dirty="0" smtClean="0"/>
          </a:p>
          <a:p>
            <a:r>
              <a:rPr lang="en-US" sz="2800" dirty="0" smtClean="0"/>
              <a:t>Background report on current efforts to measure quality through health IT (available in 6 months)</a:t>
            </a:r>
          </a:p>
          <a:p>
            <a:endParaRPr lang="en-US" sz="2800" dirty="0" smtClean="0"/>
          </a:p>
          <a:p>
            <a:r>
              <a:rPr lang="en-US" sz="2800" dirty="0" smtClean="0"/>
              <a:t>Future resource and research needs (anticipated in 18 months) </a:t>
            </a:r>
            <a:endParaRPr lang="en-US" sz="2800" dirty="0"/>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1447800" y="266700"/>
            <a:ext cx="7315200" cy="876300"/>
          </a:xfrm>
        </p:spPr>
        <p:txBody>
          <a:bodyPr/>
          <a:lstStyle/>
          <a:p>
            <a:pPr>
              <a:defRPr/>
            </a:pPr>
            <a:r>
              <a:rPr lang="en-US" sz="2000" dirty="0" smtClean="0"/>
              <a:t>2010 </a:t>
            </a:r>
            <a:r>
              <a:rPr lang="en-US" sz="2000" dirty="0"/>
              <a:t>MEPS-IC Family Premium Estimates Now Available </a:t>
            </a:r>
            <a:r>
              <a:rPr lang="en-US" sz="2000" dirty="0" smtClean="0"/>
              <a:t>for </a:t>
            </a:r>
            <a:r>
              <a:rPr lang="en-US" sz="2000" dirty="0"/>
              <a:t>Use in Setting State Tax Credits for </a:t>
            </a:r>
            <a:r>
              <a:rPr lang="en-US" sz="2000" dirty="0" smtClean="0"/>
              <a:t>Small, Private Sector </a:t>
            </a:r>
            <a:r>
              <a:rPr lang="en-US" sz="2000" dirty="0"/>
              <a:t>Firms </a:t>
            </a:r>
            <a:r>
              <a:rPr lang="en-US" sz="2000" dirty="0" smtClean="0"/>
              <a:t>Under </a:t>
            </a:r>
            <a:r>
              <a:rPr lang="en-US" sz="2000" dirty="0"/>
              <a:t>Health Care Reform</a:t>
            </a:r>
          </a:p>
        </p:txBody>
      </p:sp>
      <p:graphicFrame>
        <p:nvGraphicFramePr>
          <p:cNvPr id="21506" name="Object 2"/>
          <p:cNvGraphicFramePr>
            <a:graphicFrameLocks noChangeAspect="1"/>
          </p:cNvGraphicFramePr>
          <p:nvPr>
            <p:ph idx="1"/>
          </p:nvPr>
        </p:nvGraphicFramePr>
        <p:xfrm>
          <a:off x="355600" y="1371600"/>
          <a:ext cx="8331200" cy="4697412"/>
        </p:xfrm>
        <a:graphic>
          <a:graphicData uri="http://schemas.openxmlformats.org/presentationml/2006/ole">
            <p:oleObj spid="_x0000_s86018" name="Chart" r:id="rId3" imgW="10125160" imgH="5714961" progId="MSGraph.Chart.8">
              <p:embed followColorScheme="full"/>
            </p:oleObj>
          </a:graphicData>
        </a:graphic>
      </p:graphicFrame>
      <p:sp>
        <p:nvSpPr>
          <p:cNvPr id="21508" name="Text Box 4"/>
          <p:cNvSpPr txBox="1">
            <a:spLocks noChangeArrowheads="1"/>
          </p:cNvSpPr>
          <p:nvPr/>
        </p:nvSpPr>
        <p:spPr bwMode="auto">
          <a:xfrm>
            <a:off x="990600" y="6188075"/>
            <a:ext cx="7924800" cy="523875"/>
          </a:xfrm>
          <a:prstGeom prst="rect">
            <a:avLst/>
          </a:prstGeom>
          <a:noFill/>
          <a:ln w="12700">
            <a:noFill/>
            <a:miter lim="800000"/>
            <a:headEnd/>
            <a:tailEnd/>
          </a:ln>
        </p:spPr>
        <p:txBody>
          <a:bodyPr>
            <a:spAutoFit/>
          </a:bodyPr>
          <a:lstStyle/>
          <a:p>
            <a:pPr eaLnBrk="0" fontAlgn="base" hangingPunct="0">
              <a:spcBef>
                <a:spcPct val="50000"/>
              </a:spcBef>
              <a:spcAft>
                <a:spcPct val="0"/>
              </a:spcAft>
            </a:pPr>
            <a:r>
              <a:rPr lang="en-US" sz="1400" dirty="0" smtClean="0">
                <a:solidFill>
                  <a:srgbClr val="FFFFFF"/>
                </a:solidFill>
                <a:effectLst>
                  <a:outerShdw blurRad="38100" dist="38100" dir="2700000" algn="tl">
                    <a:srgbClr val="000000">
                      <a:alpha val="43137"/>
                    </a:srgbClr>
                  </a:outerShdw>
                </a:effectLst>
                <a:latin typeface="+mj-lt"/>
              </a:rPr>
              <a:t>Small firms have fewer than 50 employees; Source: Center for Financing, Access, and Cost Trends, AHRQ, Insurance Component of the Medical Expenditure Panel Survey, 2010</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47800" y="76200"/>
            <a:ext cx="6697663" cy="1143000"/>
          </a:xfrm>
        </p:spPr>
        <p:txBody>
          <a:bodyPr/>
          <a:lstStyle/>
          <a:p>
            <a:r>
              <a:rPr lang="en-US" sz="3600" dirty="0" smtClean="0"/>
              <a:t>MEPS Informs Policy and Practice </a:t>
            </a:r>
            <a:endParaRPr lang="en-US" sz="3600" dirty="0"/>
          </a:p>
        </p:txBody>
      </p:sp>
      <p:sp>
        <p:nvSpPr>
          <p:cNvPr id="7171" name="Rectangle 3"/>
          <p:cNvSpPr>
            <a:spLocks noGrp="1" noChangeArrowheads="1"/>
          </p:cNvSpPr>
          <p:nvPr>
            <p:ph type="body" idx="1"/>
          </p:nvPr>
        </p:nvSpPr>
        <p:spPr/>
        <p:txBody>
          <a:bodyPr/>
          <a:lstStyle/>
          <a:p>
            <a:endParaRPr lang="en-US" dirty="0"/>
          </a:p>
        </p:txBody>
      </p:sp>
      <p:pic>
        <p:nvPicPr>
          <p:cNvPr id="7172" name="Picture 4"/>
          <p:cNvPicPr>
            <a:picLocks noChangeAspect="1" noChangeArrowheads="1"/>
          </p:cNvPicPr>
          <p:nvPr/>
        </p:nvPicPr>
        <p:blipFill>
          <a:blip r:embed="rId2" cstate="print"/>
          <a:srcRect/>
          <a:stretch>
            <a:fillRect/>
          </a:stretch>
        </p:blipFill>
        <p:spPr bwMode="auto">
          <a:xfrm>
            <a:off x="304800" y="1371600"/>
            <a:ext cx="8458200" cy="54978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448113" y="228205"/>
            <a:ext cx="7410193" cy="1010046"/>
          </a:xfrm>
        </p:spPr>
        <p:txBody>
          <a:bodyPr/>
          <a:lstStyle/>
          <a:p>
            <a:r>
              <a:rPr lang="en-US" sz="3500" dirty="0"/>
              <a:t>Advancing HHS Data Strategy </a:t>
            </a:r>
            <a:br>
              <a:rPr lang="en-US" sz="3500" dirty="0"/>
            </a:br>
            <a:r>
              <a:rPr lang="en-US" sz="3500" dirty="0"/>
              <a:t>and Planning Efforts</a:t>
            </a:r>
          </a:p>
        </p:txBody>
      </p:sp>
      <p:sp>
        <p:nvSpPr>
          <p:cNvPr id="83971" name="Rectangle 3"/>
          <p:cNvSpPr>
            <a:spLocks noGrp="1" noChangeArrowheads="1"/>
          </p:cNvSpPr>
          <p:nvPr>
            <p:ph type="body" idx="1"/>
          </p:nvPr>
        </p:nvSpPr>
        <p:spPr>
          <a:xfrm>
            <a:off x="152400" y="1337732"/>
            <a:ext cx="8627919" cy="4591844"/>
          </a:xfrm>
        </p:spPr>
        <p:txBody>
          <a:bodyPr/>
          <a:lstStyle/>
          <a:p>
            <a:pPr>
              <a:lnSpc>
                <a:spcPct val="100000"/>
              </a:lnSpc>
              <a:spcBef>
                <a:spcPts val="600"/>
              </a:spcBef>
              <a:spcAft>
                <a:spcPts val="600"/>
              </a:spcAft>
            </a:pPr>
            <a:r>
              <a:rPr lang="en-US" sz="2000" dirty="0"/>
              <a:t>AHRQ and the Assistant Secretary for Planning and Evaluation serve as co-chairs of HHS Data </a:t>
            </a:r>
            <a:r>
              <a:rPr lang="en-US" sz="2000" dirty="0" smtClean="0"/>
              <a:t>Council</a:t>
            </a:r>
          </a:p>
          <a:p>
            <a:pPr>
              <a:lnSpc>
                <a:spcPct val="100000"/>
              </a:lnSpc>
              <a:spcBef>
                <a:spcPts val="600"/>
              </a:spcBef>
              <a:spcAft>
                <a:spcPts val="600"/>
              </a:spcAft>
            </a:pPr>
            <a:r>
              <a:rPr lang="en-US" sz="2000" dirty="0" smtClean="0"/>
              <a:t>Two d</a:t>
            </a:r>
            <a:r>
              <a:rPr lang="en-US" sz="2000" dirty="0" smtClean="0">
                <a:solidFill>
                  <a:schemeClr val="tx1"/>
                </a:solidFill>
              </a:rPr>
              <a:t>epartmental </a:t>
            </a:r>
            <a:r>
              <a:rPr lang="en-US" sz="2000" dirty="0">
                <a:solidFill>
                  <a:schemeClr val="tx1"/>
                </a:solidFill>
              </a:rPr>
              <a:t>workgroups </a:t>
            </a:r>
            <a:r>
              <a:rPr lang="en-US" sz="2000" dirty="0" smtClean="0">
                <a:solidFill>
                  <a:schemeClr val="tx1"/>
                </a:solidFill>
              </a:rPr>
              <a:t>established to </a:t>
            </a:r>
            <a:r>
              <a:rPr lang="en-US" sz="2000" dirty="0"/>
              <a:t>advance an HHS data strategy and related planning </a:t>
            </a:r>
            <a:r>
              <a:rPr lang="en-US" sz="2000" dirty="0" smtClean="0"/>
              <a:t>efforts</a:t>
            </a:r>
          </a:p>
          <a:p>
            <a:pPr lvl="1">
              <a:lnSpc>
                <a:spcPct val="100000"/>
              </a:lnSpc>
              <a:spcBef>
                <a:spcPts val="600"/>
              </a:spcBef>
              <a:spcAft>
                <a:spcPts val="600"/>
              </a:spcAft>
              <a:buFont typeface="+mj-lt"/>
              <a:buAutoNum type="arabicPeriod"/>
            </a:pPr>
            <a:r>
              <a:rPr lang="en-US" sz="2000" i="1" dirty="0" smtClean="0">
                <a:solidFill>
                  <a:srgbClr val="FFFF00"/>
                </a:solidFill>
              </a:rPr>
              <a:t>Re</a:t>
            </a:r>
            <a:r>
              <a:rPr lang="en-US" sz="2000" i="1" dirty="0" smtClean="0">
                <a:solidFill>
                  <a:schemeClr val="tx2"/>
                </a:solidFill>
              </a:rPr>
              <a:t>search </a:t>
            </a:r>
            <a:r>
              <a:rPr lang="en-US" sz="2000" i="1" dirty="0">
                <a:solidFill>
                  <a:schemeClr val="tx2"/>
                </a:solidFill>
              </a:rPr>
              <a:t>and Development for HHS data </a:t>
            </a:r>
            <a:r>
              <a:rPr lang="en-US" sz="2000" i="1" dirty="0" smtClean="0">
                <a:solidFill>
                  <a:schemeClr val="tx2"/>
                </a:solidFill>
              </a:rPr>
              <a:t>collection</a:t>
            </a:r>
          </a:p>
          <a:p>
            <a:pPr lvl="2">
              <a:lnSpc>
                <a:spcPct val="100000"/>
              </a:lnSpc>
              <a:spcBef>
                <a:spcPts val="600"/>
              </a:spcBef>
              <a:spcAft>
                <a:spcPts val="600"/>
              </a:spcAft>
            </a:pPr>
            <a:r>
              <a:rPr lang="en-US" sz="1800" dirty="0" smtClean="0">
                <a:solidFill>
                  <a:schemeClr val="tx1"/>
                </a:solidFill>
              </a:rPr>
              <a:t>Provides recommendations </a:t>
            </a:r>
            <a:r>
              <a:rPr lang="en-US" sz="1800" dirty="0">
                <a:solidFill>
                  <a:schemeClr val="tx1"/>
                </a:solidFill>
              </a:rPr>
              <a:t>on R&amp;D efforts to facilitate improvements in the </a:t>
            </a:r>
            <a:r>
              <a:rPr lang="en-US" sz="1800" i="1" dirty="0">
                <a:solidFill>
                  <a:schemeClr val="tx1"/>
                </a:solidFill>
              </a:rPr>
              <a:t>quality, utility, </a:t>
            </a:r>
            <a:r>
              <a:rPr lang="en-US" sz="1800" i="1" dirty="0" smtClean="0">
                <a:solidFill>
                  <a:schemeClr val="tx1"/>
                </a:solidFill>
              </a:rPr>
              <a:t>timeliness, </a:t>
            </a:r>
            <a:r>
              <a:rPr lang="en-US" sz="1800" i="1" dirty="0">
                <a:solidFill>
                  <a:schemeClr val="tx1"/>
                </a:solidFill>
              </a:rPr>
              <a:t>and efficiency</a:t>
            </a:r>
            <a:r>
              <a:rPr lang="en-US" sz="1800" dirty="0">
                <a:solidFill>
                  <a:schemeClr val="tx1"/>
                </a:solidFill>
              </a:rPr>
              <a:t> of HHS surveys and data systems </a:t>
            </a:r>
            <a:endParaRPr lang="en-US" sz="1800" dirty="0" smtClean="0">
              <a:solidFill>
                <a:schemeClr val="tx1"/>
              </a:solidFill>
            </a:endParaRPr>
          </a:p>
          <a:p>
            <a:pPr marL="1036638" lvl="1" indent="-457200">
              <a:lnSpc>
                <a:spcPct val="100000"/>
              </a:lnSpc>
              <a:spcBef>
                <a:spcPts val="600"/>
              </a:spcBef>
              <a:spcAft>
                <a:spcPts val="600"/>
              </a:spcAft>
              <a:buFont typeface="+mj-lt"/>
              <a:buAutoNum type="arabicPeriod"/>
            </a:pPr>
            <a:r>
              <a:rPr lang="en-US" sz="2000" i="1" dirty="0" smtClean="0">
                <a:solidFill>
                  <a:srgbClr val="FFFF00"/>
                </a:solidFill>
              </a:rPr>
              <a:t>HHS </a:t>
            </a:r>
            <a:r>
              <a:rPr lang="en-US" sz="2000" i="1" dirty="0">
                <a:solidFill>
                  <a:srgbClr val="FFFF00"/>
                </a:solidFill>
              </a:rPr>
              <a:t>Data </a:t>
            </a:r>
            <a:r>
              <a:rPr lang="en-US" sz="2000" i="1" dirty="0">
                <a:solidFill>
                  <a:schemeClr val="tx2"/>
                </a:solidFill>
              </a:rPr>
              <a:t>Integration and Alignment</a:t>
            </a:r>
            <a:r>
              <a:rPr lang="en-US" sz="2000" dirty="0"/>
              <a:t> </a:t>
            </a:r>
            <a:endParaRPr lang="en-US" sz="2000" dirty="0" smtClean="0"/>
          </a:p>
          <a:p>
            <a:pPr marL="1500188" lvl="2" indent="-457200">
              <a:lnSpc>
                <a:spcPct val="100000"/>
              </a:lnSpc>
              <a:spcBef>
                <a:spcPts val="600"/>
              </a:spcBef>
              <a:spcAft>
                <a:spcPts val="600"/>
              </a:spcAft>
            </a:pPr>
            <a:r>
              <a:rPr lang="en-US" sz="1800" dirty="0" smtClean="0"/>
              <a:t>P</a:t>
            </a:r>
            <a:r>
              <a:rPr lang="en-US" sz="1800" dirty="0" smtClean="0">
                <a:solidFill>
                  <a:schemeClr val="tx1"/>
                </a:solidFill>
              </a:rPr>
              <a:t>rovides recommendations </a:t>
            </a:r>
            <a:r>
              <a:rPr lang="en-US" sz="1800" dirty="0">
                <a:solidFill>
                  <a:schemeClr val="tx1"/>
                </a:solidFill>
              </a:rPr>
              <a:t>on data integration and alignment efforts that</a:t>
            </a:r>
            <a:r>
              <a:rPr lang="en-US" sz="1800" dirty="0">
                <a:solidFill>
                  <a:schemeClr val="tx1"/>
                </a:solidFill>
                <a:ea typeface="Calibri" pitchFamily="34" charset="0"/>
                <a:cs typeface="Times New Roman" pitchFamily="18" charset="0"/>
              </a:rPr>
              <a:t> </a:t>
            </a:r>
            <a:r>
              <a:rPr lang="en-US" sz="1800" i="1" dirty="0">
                <a:solidFill>
                  <a:schemeClr val="tx1"/>
                </a:solidFill>
                <a:ea typeface="Calibri" pitchFamily="34" charset="0"/>
                <a:cs typeface="Times New Roman" pitchFamily="18" charset="0"/>
              </a:rPr>
              <a:t>enhance analytic capacity</a:t>
            </a:r>
            <a:r>
              <a:rPr lang="en-US" sz="1800" dirty="0">
                <a:solidFill>
                  <a:schemeClr val="tx1"/>
                </a:solidFill>
                <a:ea typeface="Calibri" pitchFamily="34" charset="0"/>
                <a:cs typeface="Times New Roman" pitchFamily="18" charset="0"/>
              </a:rPr>
              <a:t> and improve the harmonization of data </a:t>
            </a:r>
            <a:r>
              <a:rPr lang="en-US" sz="1800" dirty="0" smtClean="0">
                <a:solidFill>
                  <a:schemeClr val="tx1"/>
                </a:solidFill>
                <a:ea typeface="Calibri" pitchFamily="34" charset="0"/>
                <a:cs typeface="Times New Roman" pitchFamily="18" charset="0"/>
              </a:rPr>
              <a:t>sources</a:t>
            </a:r>
          </a:p>
          <a:p>
            <a:pPr marL="1500188" lvl="2" indent="-457200">
              <a:lnSpc>
                <a:spcPct val="100000"/>
              </a:lnSpc>
              <a:spcBef>
                <a:spcPts val="600"/>
              </a:spcBef>
              <a:spcAft>
                <a:spcPts val="600"/>
              </a:spcAft>
            </a:pPr>
            <a:r>
              <a:rPr lang="en-US" sz="1800" dirty="0" smtClean="0">
                <a:solidFill>
                  <a:schemeClr val="tx1"/>
                </a:solidFill>
                <a:cs typeface="Times New Roman" pitchFamily="18" charset="0"/>
              </a:rPr>
              <a:t>Seeks </a:t>
            </a:r>
            <a:r>
              <a:rPr lang="en-US" sz="1800" dirty="0" smtClean="0">
                <a:solidFill>
                  <a:schemeClr val="tx1"/>
                </a:solidFill>
              </a:rPr>
              <a:t>proposals </a:t>
            </a:r>
            <a:r>
              <a:rPr lang="en-US" sz="1800" i="1" dirty="0">
                <a:solidFill>
                  <a:schemeClr val="tx1"/>
                </a:solidFill>
              </a:rPr>
              <a:t>that fill data gaps</a:t>
            </a:r>
            <a:r>
              <a:rPr lang="en-US" sz="1800" dirty="0">
                <a:solidFill>
                  <a:schemeClr val="tx1"/>
                </a:solidFill>
              </a:rPr>
              <a:t> related to ACA implementation; granularity; longitudinal capacity; clinical detail; health resources and determinants and that </a:t>
            </a:r>
            <a:r>
              <a:rPr lang="en-US" sz="1800" i="1" dirty="0">
                <a:solidFill>
                  <a:schemeClr val="tx1"/>
                </a:solidFill>
              </a:rPr>
              <a:t>facilitate quick response mechanisms </a:t>
            </a:r>
            <a:r>
              <a:rPr lang="en-US" sz="2000" i="1" dirty="0">
                <a:solidFill>
                  <a:schemeClr val="tx1"/>
                </a:solidFill>
              </a:rPr>
              <a:t/>
            </a:r>
            <a:br>
              <a:rPr lang="en-US" sz="2000" i="1" dirty="0">
                <a:solidFill>
                  <a:schemeClr val="tx1"/>
                </a:solidFill>
              </a:rPr>
            </a:br>
            <a:r>
              <a:rPr lang="en-US" sz="2000" dirty="0">
                <a:solidFill>
                  <a:schemeClr val="tx1"/>
                </a:solidFill>
                <a:effectLst/>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0658" name="Rectangle 2"/>
          <p:cNvSpPr>
            <a:spLocks noGrp="1" noChangeArrowheads="1"/>
          </p:cNvSpPr>
          <p:nvPr>
            <p:ph type="title"/>
          </p:nvPr>
        </p:nvSpPr>
        <p:spPr>
          <a:xfrm>
            <a:off x="1219200" y="228600"/>
            <a:ext cx="6697663" cy="876300"/>
          </a:xfrm>
        </p:spPr>
        <p:txBody>
          <a:bodyPr/>
          <a:lstStyle/>
          <a:p>
            <a:pPr>
              <a:defRPr/>
            </a:pPr>
            <a:r>
              <a:rPr lang="en-US" dirty="0" smtClean="0"/>
              <a:t>Overview </a:t>
            </a:r>
          </a:p>
        </p:txBody>
      </p:sp>
      <p:sp>
        <p:nvSpPr>
          <p:cNvPr id="1990659" name="Rectangle 3"/>
          <p:cNvSpPr>
            <a:spLocks noGrp="1" noChangeArrowheads="1"/>
          </p:cNvSpPr>
          <p:nvPr>
            <p:ph type="body" idx="1"/>
          </p:nvPr>
        </p:nvSpPr>
        <p:spPr>
          <a:xfrm>
            <a:off x="923925" y="1677988"/>
            <a:ext cx="7991475" cy="5180012"/>
          </a:xfrm>
        </p:spPr>
        <p:txBody>
          <a:bodyPr/>
          <a:lstStyle/>
          <a:p>
            <a:pPr>
              <a:lnSpc>
                <a:spcPct val="80000"/>
              </a:lnSpc>
              <a:defRPr/>
            </a:pPr>
            <a:r>
              <a:rPr lang="en-US" sz="2800" b="1" dirty="0" smtClean="0">
                <a:solidFill>
                  <a:schemeClr val="tx1"/>
                </a:solidFill>
              </a:rPr>
              <a:t>The Big Picture</a:t>
            </a:r>
          </a:p>
          <a:p>
            <a:pPr lvl="1">
              <a:lnSpc>
                <a:spcPct val="80000"/>
              </a:lnSpc>
              <a:defRPr/>
            </a:pPr>
            <a:r>
              <a:rPr lang="en-US" sz="2400" b="1" dirty="0" smtClean="0">
                <a:solidFill>
                  <a:schemeClr val="tx1"/>
                </a:solidFill>
              </a:rPr>
              <a:t>FY 2012  Budget Request</a:t>
            </a:r>
          </a:p>
          <a:p>
            <a:pPr>
              <a:lnSpc>
                <a:spcPct val="80000"/>
              </a:lnSpc>
              <a:defRPr/>
            </a:pPr>
            <a:endParaRPr lang="en-US" sz="2800" b="1" dirty="0" smtClean="0">
              <a:solidFill>
                <a:srgbClr val="FFFF00"/>
              </a:solidFill>
            </a:endParaRPr>
          </a:p>
          <a:p>
            <a:pPr>
              <a:lnSpc>
                <a:spcPct val="80000"/>
              </a:lnSpc>
              <a:defRPr/>
            </a:pPr>
            <a:r>
              <a:rPr lang="en-US" sz="2800" b="1" dirty="0" smtClean="0">
                <a:solidFill>
                  <a:srgbClr val="FFFF00"/>
                </a:solidFill>
              </a:rPr>
              <a:t>Recent Accomplishments</a:t>
            </a:r>
          </a:p>
          <a:p>
            <a:pPr lvl="1">
              <a:lnSpc>
                <a:spcPct val="80000"/>
              </a:lnSpc>
              <a:defRPr/>
            </a:pPr>
            <a:r>
              <a:rPr lang="en-US" sz="2400" b="1" dirty="0" smtClean="0">
                <a:solidFill>
                  <a:srgbClr val="FFFF00"/>
                </a:solidFill>
              </a:rPr>
              <a:t>In the News</a:t>
            </a:r>
          </a:p>
          <a:p>
            <a:pPr lvl="1">
              <a:lnSpc>
                <a:spcPct val="80000"/>
              </a:lnSpc>
              <a:defRPr/>
            </a:pPr>
            <a:r>
              <a:rPr lang="en-US" sz="2400" b="1" dirty="0" smtClean="0">
                <a:solidFill>
                  <a:srgbClr val="FFFF00"/>
                </a:solidFill>
              </a:rPr>
              <a:t>Impact Case Studies</a:t>
            </a:r>
          </a:p>
          <a:p>
            <a:pPr>
              <a:lnSpc>
                <a:spcPct val="80000"/>
              </a:lnSpc>
              <a:defRPr/>
            </a:pPr>
            <a:endParaRPr lang="en-US" sz="2800" b="1" dirty="0" smtClean="0">
              <a:solidFill>
                <a:schemeClr val="tx1"/>
              </a:solidFill>
            </a:endParaRPr>
          </a:p>
          <a:p>
            <a:pPr>
              <a:lnSpc>
                <a:spcPct val="80000"/>
              </a:lnSpc>
              <a:defRPr/>
            </a:pPr>
            <a:r>
              <a:rPr lang="en-US" sz="2800" b="1" dirty="0" smtClean="0"/>
              <a:t>AHRQ Program Updates</a:t>
            </a:r>
          </a:p>
          <a:p>
            <a:pPr>
              <a:lnSpc>
                <a:spcPct val="80000"/>
              </a:lnSpc>
              <a:defRPr/>
            </a:pPr>
            <a:endParaRPr lang="en-US" sz="2800" b="1" dirty="0" smtClean="0"/>
          </a:p>
          <a:p>
            <a:pPr>
              <a:lnSpc>
                <a:spcPct val="80000"/>
              </a:lnSpc>
              <a:defRPr/>
            </a:pPr>
            <a:r>
              <a:rPr lang="en-US" sz="2800" b="1" dirty="0" smtClean="0"/>
              <a:t>Today’s Agenda</a:t>
            </a:r>
          </a:p>
          <a:p>
            <a:pPr>
              <a:lnSpc>
                <a:spcPct val="80000"/>
              </a:lnSpc>
              <a:defRPr/>
            </a:pPr>
            <a:endParaRPr lang="en-US" sz="2800" dirty="0" smtClean="0"/>
          </a:p>
        </p:txBody>
      </p:sp>
      <p:sp>
        <p:nvSpPr>
          <p:cNvPr id="9220" name="Rectangle 4"/>
          <p:cNvSpPr>
            <a:spLocks noChangeArrowheads="1"/>
          </p:cNvSpPr>
          <p:nvPr/>
        </p:nvSpPr>
        <p:spPr bwMode="auto">
          <a:xfrm>
            <a:off x="-582613" y="482600"/>
            <a:ext cx="184150" cy="304800"/>
          </a:xfrm>
          <a:prstGeom prst="rect">
            <a:avLst/>
          </a:prstGeom>
          <a:noFill/>
          <a:ln w="12700">
            <a:noFill/>
            <a:miter lim="800000"/>
            <a:headEnd/>
            <a:tailEnd/>
          </a:ln>
        </p:spPr>
        <p:txBody>
          <a:bodyPr wrap="none" lIns="91414" tIns="45707" rIns="91414" bIns="45707">
            <a:spAutoFit/>
          </a:bodyPr>
          <a:lstStyle/>
          <a:p>
            <a:endParaRPr lang="en-US" sz="1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937" y="76200"/>
            <a:ext cx="6697663" cy="1752600"/>
          </a:xfrm>
        </p:spPr>
        <p:txBody>
          <a:bodyPr/>
          <a:lstStyle/>
          <a:p>
            <a:r>
              <a:rPr lang="en-US" sz="3200" dirty="0" smtClean="0"/>
              <a:t>Consumer Assessment of Health Providers and Systems (CAHPS)</a:t>
            </a:r>
            <a:r>
              <a:rPr lang="en-US" sz="3600" dirty="0" smtClean="0"/>
              <a:t/>
            </a:r>
            <a:br>
              <a:rPr lang="en-US" sz="3600" dirty="0" smtClean="0"/>
            </a:br>
            <a:endParaRPr lang="en-US" dirty="0"/>
          </a:p>
        </p:txBody>
      </p:sp>
      <p:sp>
        <p:nvSpPr>
          <p:cNvPr id="3" name="Content Placeholder 2"/>
          <p:cNvSpPr>
            <a:spLocks noGrp="1"/>
          </p:cNvSpPr>
          <p:nvPr>
            <p:ph idx="1"/>
          </p:nvPr>
        </p:nvSpPr>
        <p:spPr/>
        <p:txBody>
          <a:bodyPr/>
          <a:lstStyle/>
          <a:p>
            <a:pPr lvl="0"/>
            <a:r>
              <a:rPr lang="en-US" sz="2200" dirty="0" smtClean="0"/>
              <a:t>CMS Collaboration</a:t>
            </a:r>
          </a:p>
          <a:p>
            <a:pPr lvl="1"/>
            <a:r>
              <a:rPr lang="en-US" sz="2200" dirty="0" smtClean="0"/>
              <a:t>Working with the CAHPS Consortium to ensure that patient experience survey for Home and Community-based Services (HCBS) is based on CAHPS Survey design principles</a:t>
            </a:r>
          </a:p>
          <a:p>
            <a:pPr lvl="1"/>
            <a:r>
              <a:rPr lang="en-US" sz="2200" dirty="0" smtClean="0"/>
              <a:t>Pay for reporting: Home Health Agency receives full Annual Payment Update provided they submit Home Health CAHPS data by requested deadlines</a:t>
            </a:r>
          </a:p>
          <a:p>
            <a:pPr lvl="0"/>
            <a:r>
              <a:rPr lang="en-US" sz="2200" dirty="0" smtClean="0"/>
              <a:t>HRSA Collaboration</a:t>
            </a:r>
          </a:p>
          <a:p>
            <a:pPr lvl="1"/>
            <a:r>
              <a:rPr lang="en-US" sz="2200" dirty="0" smtClean="0"/>
              <a:t>Developing a CAHPS survey for use in HRSA’s 8,000 Federally qualified health centers</a:t>
            </a:r>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467600" cy="1905000"/>
          </a:xfrm>
        </p:spPr>
        <p:txBody>
          <a:bodyPr/>
          <a:lstStyle/>
          <a:p>
            <a:r>
              <a:rPr lang="en-US" sz="3200" dirty="0" smtClean="0"/>
              <a:t>National Healthcare Quality and Disparities Report (NHQR/DR) </a:t>
            </a:r>
            <a:br>
              <a:rPr lang="en-US" sz="3200" dirty="0" smtClean="0"/>
            </a:br>
            <a:endParaRPr lang="en-US" sz="3200" dirty="0"/>
          </a:p>
        </p:txBody>
      </p:sp>
      <p:sp>
        <p:nvSpPr>
          <p:cNvPr id="3" name="Content Placeholder 2"/>
          <p:cNvSpPr>
            <a:spLocks noGrp="1"/>
          </p:cNvSpPr>
          <p:nvPr>
            <p:ph idx="1"/>
          </p:nvPr>
        </p:nvSpPr>
        <p:spPr>
          <a:xfrm>
            <a:off x="381001" y="1676400"/>
            <a:ext cx="5486400" cy="2895600"/>
          </a:xfrm>
        </p:spPr>
        <p:txBody>
          <a:bodyPr/>
          <a:lstStyle/>
          <a:p>
            <a:pPr lvl="0"/>
            <a:r>
              <a:rPr lang="en-US" sz="2800" dirty="0" smtClean="0"/>
              <a:t>2011 NHQR/DR in final departmental clearance, expected release date –January 2012</a:t>
            </a:r>
          </a:p>
          <a:p>
            <a:pPr lvl="0"/>
            <a:endParaRPr lang="en-US" sz="2800" dirty="0" smtClean="0"/>
          </a:p>
          <a:p>
            <a:pPr lvl="0"/>
            <a:r>
              <a:rPr lang="en-US" sz="2800" dirty="0" smtClean="0"/>
              <a:t>Work has started                                       on the 2012                                    reports, 10</a:t>
            </a:r>
            <a:r>
              <a:rPr lang="en-US" sz="2800" baseline="30000" dirty="0" smtClean="0"/>
              <a:t>th</a:t>
            </a:r>
            <a:r>
              <a:rPr lang="en-US" sz="2800" dirty="0" smtClean="0"/>
              <a:t>                   in the series</a:t>
            </a:r>
          </a:p>
          <a:p>
            <a:endParaRPr lang="en-US" dirty="0"/>
          </a:p>
        </p:txBody>
      </p:sp>
      <p:pic>
        <p:nvPicPr>
          <p:cNvPr id="175106" name="Picture 2"/>
          <p:cNvPicPr>
            <a:picLocks noChangeAspect="1" noChangeArrowheads="1"/>
          </p:cNvPicPr>
          <p:nvPr/>
        </p:nvPicPr>
        <p:blipFill>
          <a:blip r:embed="rId2" cstate="print"/>
          <a:srcRect/>
          <a:stretch>
            <a:fillRect/>
          </a:stretch>
        </p:blipFill>
        <p:spPr bwMode="auto">
          <a:xfrm rot="475166">
            <a:off x="6115115" y="1652733"/>
            <a:ext cx="2625436" cy="3397623"/>
          </a:xfrm>
          <a:prstGeom prst="rect">
            <a:avLst/>
          </a:prstGeom>
          <a:noFill/>
          <a:ln w="9525">
            <a:noFill/>
            <a:miter lim="800000"/>
            <a:headEnd/>
            <a:tailEnd/>
          </a:ln>
          <a:effectLst/>
        </p:spPr>
      </p:pic>
      <p:pic>
        <p:nvPicPr>
          <p:cNvPr id="175105" name="Picture 1"/>
          <p:cNvPicPr>
            <a:picLocks noChangeAspect="1" noChangeArrowheads="1"/>
          </p:cNvPicPr>
          <p:nvPr/>
        </p:nvPicPr>
        <p:blipFill>
          <a:blip r:embed="rId3" cstate="print"/>
          <a:srcRect/>
          <a:stretch>
            <a:fillRect/>
          </a:stretch>
        </p:blipFill>
        <p:spPr bwMode="auto">
          <a:xfrm>
            <a:off x="3733800" y="3200400"/>
            <a:ext cx="2594263" cy="33572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7010400" cy="1752600"/>
          </a:xfrm>
        </p:spPr>
        <p:txBody>
          <a:bodyPr/>
          <a:lstStyle/>
          <a:p>
            <a:r>
              <a:rPr lang="en-US" sz="3600" dirty="0" smtClean="0"/>
              <a:t>Patient Safety Organizations (PSOs)</a:t>
            </a:r>
            <a:r>
              <a:rPr lang="en-US" dirty="0" smtClean="0"/>
              <a:t/>
            </a:r>
            <a:br>
              <a:rPr lang="en-US" dirty="0" smtClean="0"/>
            </a:br>
            <a:endParaRPr lang="en-US" dirty="0"/>
          </a:p>
        </p:txBody>
      </p:sp>
      <p:sp>
        <p:nvSpPr>
          <p:cNvPr id="3" name="Content Placeholder 2"/>
          <p:cNvSpPr>
            <a:spLocks noGrp="1"/>
          </p:cNvSpPr>
          <p:nvPr>
            <p:ph idx="1"/>
          </p:nvPr>
        </p:nvSpPr>
        <p:spPr>
          <a:xfrm>
            <a:off x="457200" y="304800"/>
            <a:ext cx="7993063" cy="2895600"/>
          </a:xfrm>
        </p:spPr>
        <p:txBody>
          <a:bodyPr/>
          <a:lstStyle/>
          <a:p>
            <a:pPr>
              <a:buNone/>
            </a:pPr>
            <a:r>
              <a:rPr lang="en-US" sz="2200" b="1" i="1" dirty="0" smtClean="0"/>
              <a:t> </a:t>
            </a:r>
          </a:p>
          <a:p>
            <a:endParaRPr lang="en-US" sz="2200" b="1" i="1" dirty="0" smtClean="0"/>
          </a:p>
          <a:p>
            <a:endParaRPr lang="en-US" sz="2200" dirty="0" smtClean="0"/>
          </a:p>
          <a:p>
            <a:endParaRPr lang="en-US" sz="2200" dirty="0" smtClean="0"/>
          </a:p>
          <a:p>
            <a:pPr>
              <a:lnSpc>
                <a:spcPct val="100000"/>
              </a:lnSpc>
              <a:spcAft>
                <a:spcPts val="600"/>
              </a:spcAft>
            </a:pPr>
            <a:r>
              <a:rPr lang="en-US" sz="2800" dirty="0" smtClean="0"/>
              <a:t>Number of listed PSOs – 79 in 31                            States</a:t>
            </a:r>
          </a:p>
          <a:p>
            <a:pPr lvl="0">
              <a:lnSpc>
                <a:spcPct val="100000"/>
              </a:lnSpc>
              <a:spcAft>
                <a:spcPts val="600"/>
              </a:spcAft>
            </a:pPr>
            <a:r>
              <a:rPr lang="en-US" sz="2800" dirty="0" smtClean="0"/>
              <a:t>VTE Common Format beta                                          version published October 27</a:t>
            </a:r>
          </a:p>
          <a:p>
            <a:pPr lvl="0">
              <a:lnSpc>
                <a:spcPct val="100000"/>
              </a:lnSpc>
              <a:spcAft>
                <a:spcPts val="600"/>
              </a:spcAft>
            </a:pPr>
            <a:r>
              <a:rPr lang="en-US" sz="2800" dirty="0" smtClean="0"/>
              <a:t>March 2012 – AHRQ to launch program working with high readmission rate hospitals</a:t>
            </a:r>
          </a:p>
          <a:p>
            <a:pPr lvl="0">
              <a:lnSpc>
                <a:spcPct val="100000"/>
              </a:lnSpc>
              <a:spcAft>
                <a:spcPts val="600"/>
              </a:spcAft>
            </a:pPr>
            <a:r>
              <a:rPr lang="en-US" sz="2800" dirty="0" smtClean="0"/>
              <a:t>Common Format for readmissions in development</a:t>
            </a:r>
          </a:p>
          <a:p>
            <a:pPr>
              <a:lnSpc>
                <a:spcPct val="100000"/>
              </a:lnSpc>
              <a:spcAft>
                <a:spcPts val="600"/>
              </a:spcAft>
            </a:pPr>
            <a:endParaRPr lang="en-US" sz="2800" dirty="0"/>
          </a:p>
        </p:txBody>
      </p:sp>
      <p:pic>
        <p:nvPicPr>
          <p:cNvPr id="4" name="Picture 6" descr="NewLogo_PSO"/>
          <p:cNvPicPr>
            <a:picLocks noChangeAspect="1" noChangeArrowheads="1"/>
          </p:cNvPicPr>
          <p:nvPr/>
        </p:nvPicPr>
        <p:blipFill>
          <a:blip r:embed="rId2" cstate="print"/>
          <a:srcRect/>
          <a:stretch>
            <a:fillRect/>
          </a:stretch>
        </p:blipFill>
        <p:spPr bwMode="auto">
          <a:xfrm>
            <a:off x="6477000" y="1828800"/>
            <a:ext cx="19812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164666" y="1676400"/>
            <a:ext cx="3048000" cy="533400"/>
          </a:xfrm>
          <a:prstGeom prst="rect">
            <a:avLst/>
          </a:prstGeom>
          <a:solidFill>
            <a:srgbClr val="33CC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990600" y="1676400"/>
            <a:ext cx="3048000" cy="533400"/>
          </a:xfrm>
          <a:prstGeom prst="rect">
            <a:avLst/>
          </a:prstGeom>
          <a:solidFill>
            <a:srgbClr val="33CC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914400" y="-152400"/>
            <a:ext cx="8229600" cy="1143000"/>
          </a:xfrm>
        </p:spPr>
        <p:txBody>
          <a:bodyPr/>
          <a:lstStyle/>
          <a:p>
            <a:r>
              <a:rPr lang="en-US" sz="3600" dirty="0" smtClean="0"/>
              <a:t>AHRQ Patient Safety Portfolio</a:t>
            </a:r>
            <a:endParaRPr lang="en-US" sz="3600" dirty="0"/>
          </a:p>
        </p:txBody>
      </p:sp>
      <p:sp>
        <p:nvSpPr>
          <p:cNvPr id="3" name="Text Placeholder 2"/>
          <p:cNvSpPr>
            <a:spLocks noGrp="1"/>
          </p:cNvSpPr>
          <p:nvPr>
            <p:ph type="body" idx="1"/>
          </p:nvPr>
        </p:nvSpPr>
        <p:spPr>
          <a:xfrm>
            <a:off x="457200" y="1535112"/>
            <a:ext cx="4040188" cy="1055687"/>
          </a:xfrm>
        </p:spPr>
        <p:txBody>
          <a:bodyPr/>
          <a:lstStyle/>
          <a:p>
            <a:pPr algn="ctr"/>
            <a:r>
              <a:rPr lang="en-US" dirty="0" smtClean="0"/>
              <a:t>New 2011 Projects</a:t>
            </a:r>
          </a:p>
          <a:p>
            <a:endParaRPr lang="en-US" dirty="0">
              <a:solidFill>
                <a:schemeClr val="tx1"/>
              </a:solidFill>
              <a:effectLst>
                <a:outerShdw blurRad="38100" dist="38100" dir="2700000" algn="tl">
                  <a:srgbClr val="000000">
                    <a:alpha val="43137"/>
                  </a:srgbClr>
                </a:outerShdw>
              </a:effectLst>
            </a:endParaRPr>
          </a:p>
        </p:txBody>
      </p:sp>
      <p:sp>
        <p:nvSpPr>
          <p:cNvPr id="4" name="Content Placeholder 3"/>
          <p:cNvSpPr>
            <a:spLocks noGrp="1"/>
          </p:cNvSpPr>
          <p:nvPr>
            <p:ph sz="half" idx="2"/>
          </p:nvPr>
        </p:nvSpPr>
        <p:spPr/>
        <p:txBody>
          <a:bodyPr/>
          <a:lstStyle/>
          <a:p>
            <a:pPr lvl="0"/>
            <a:r>
              <a:rPr lang="en-US" dirty="0" smtClean="0"/>
              <a:t>Health Care Simulation – 11 new grants</a:t>
            </a:r>
          </a:p>
          <a:p>
            <a:pPr lvl="0"/>
            <a:r>
              <a:rPr lang="en-US" dirty="0" smtClean="0"/>
              <a:t>Perinatal Safety Program – in development</a:t>
            </a:r>
          </a:p>
          <a:p>
            <a:pPr lvl="0"/>
            <a:r>
              <a:rPr lang="en-US" dirty="0" smtClean="0"/>
              <a:t>Patient/Consumer Reporting of Patient Safety Events</a:t>
            </a:r>
          </a:p>
          <a:p>
            <a:pPr lvl="0"/>
            <a:r>
              <a:rPr lang="en-US" dirty="0" smtClean="0"/>
              <a:t>Risk Assessment of Clinical Laboratory Testing Processes</a:t>
            </a:r>
          </a:p>
          <a:p>
            <a:endParaRPr lang="en-US" dirty="0"/>
          </a:p>
        </p:txBody>
      </p:sp>
      <p:sp>
        <p:nvSpPr>
          <p:cNvPr id="5" name="Text Placeholder 4"/>
          <p:cNvSpPr>
            <a:spLocks noGrp="1"/>
          </p:cNvSpPr>
          <p:nvPr>
            <p:ph type="body" sz="quarter" idx="3"/>
          </p:nvPr>
        </p:nvSpPr>
        <p:spPr/>
        <p:txBody>
          <a:bodyPr/>
          <a:lstStyle/>
          <a:p>
            <a:pPr algn="ctr"/>
            <a:r>
              <a:rPr lang="en-US" dirty="0" smtClean="0"/>
              <a:t>Upcoming Projects</a:t>
            </a:r>
            <a:endParaRPr lang="en-US" dirty="0"/>
          </a:p>
        </p:txBody>
      </p:sp>
      <p:sp>
        <p:nvSpPr>
          <p:cNvPr id="6" name="Content Placeholder 5"/>
          <p:cNvSpPr>
            <a:spLocks noGrp="1"/>
          </p:cNvSpPr>
          <p:nvPr>
            <p:ph sz="quarter" idx="4"/>
          </p:nvPr>
        </p:nvSpPr>
        <p:spPr/>
        <p:txBody>
          <a:bodyPr/>
          <a:lstStyle/>
          <a:p>
            <a:pPr lvl="0"/>
            <a:r>
              <a:rPr lang="en-US" dirty="0" smtClean="0"/>
              <a:t>Environmental Scan of Patient Safety Education and Training in the U.S.</a:t>
            </a:r>
          </a:p>
          <a:p>
            <a:pPr lvl="0"/>
            <a:r>
              <a:rPr lang="en-US" dirty="0" smtClean="0"/>
              <a:t>Survey of Patient Safety Culture for Community Pharmacies</a:t>
            </a:r>
          </a:p>
          <a:p>
            <a:pPr lvl="0"/>
            <a:r>
              <a:rPr lang="en-US" dirty="0" smtClean="0"/>
              <a:t>Evidence Review of Patient Safety Practices</a:t>
            </a:r>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AHRQ Annual Conference</a:t>
            </a:r>
            <a:endParaRPr lang="en-US" dirty="0"/>
          </a:p>
        </p:txBody>
      </p:sp>
      <p:sp>
        <p:nvSpPr>
          <p:cNvPr id="3" name="Content Placeholder 2"/>
          <p:cNvSpPr>
            <a:spLocks noGrp="1"/>
          </p:cNvSpPr>
          <p:nvPr>
            <p:ph idx="1"/>
          </p:nvPr>
        </p:nvSpPr>
        <p:spPr>
          <a:xfrm>
            <a:off x="457200" y="1524000"/>
            <a:ext cx="7993063" cy="2895600"/>
          </a:xfrm>
        </p:spPr>
        <p:txBody>
          <a:bodyPr/>
          <a:lstStyle/>
          <a:p>
            <a:r>
              <a:rPr lang="en-US" sz="2800" dirty="0" smtClean="0"/>
              <a:t>2011 AHRQ Annual Conference (September 18 - 21, 2011) – 1800 attendees!</a:t>
            </a:r>
          </a:p>
          <a:p>
            <a:pPr>
              <a:buNone/>
            </a:pPr>
            <a:endParaRPr lang="en-US" sz="2800" dirty="0" smtClean="0"/>
          </a:p>
          <a:p>
            <a:r>
              <a:rPr lang="en-US" sz="2800" dirty="0" smtClean="0"/>
              <a:t>2012 AHRQ Annual Conference – September 9 -12, 2012 – Bethesda North Marriott Hotel and Conference Center</a:t>
            </a:r>
            <a:endParaRPr lang="en-US" sz="2800" dirty="0"/>
          </a:p>
        </p:txBody>
      </p:sp>
      <p:pic>
        <p:nvPicPr>
          <p:cNvPr id="172034" name="Picture 2" descr="AHRQ Annual Conference"/>
          <p:cNvPicPr>
            <a:picLocks noChangeAspect="1" noChangeArrowheads="1"/>
          </p:cNvPicPr>
          <p:nvPr/>
        </p:nvPicPr>
        <p:blipFill>
          <a:blip r:embed="rId2" cstate="print"/>
          <a:srcRect/>
          <a:stretch>
            <a:fillRect/>
          </a:stretch>
        </p:blipFill>
        <p:spPr bwMode="auto">
          <a:xfrm>
            <a:off x="1143000" y="4495800"/>
            <a:ext cx="6858000" cy="211015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NAC Subcommittee </a:t>
            </a:r>
            <a:endParaRPr lang="en-US" dirty="0"/>
          </a:p>
        </p:txBody>
      </p:sp>
      <p:sp>
        <p:nvSpPr>
          <p:cNvPr id="3" name="Content Placeholder 2"/>
          <p:cNvSpPr>
            <a:spLocks noGrp="1"/>
          </p:cNvSpPr>
          <p:nvPr>
            <p:ph idx="1"/>
          </p:nvPr>
        </p:nvSpPr>
        <p:spPr>
          <a:xfrm>
            <a:off x="152400" y="1524000"/>
            <a:ext cx="9220200" cy="4800600"/>
          </a:xfrm>
        </p:spPr>
        <p:txBody>
          <a:bodyPr>
            <a:noAutofit/>
          </a:bodyPr>
          <a:lstStyle/>
          <a:p>
            <a:pPr>
              <a:lnSpc>
                <a:spcPct val="100000"/>
              </a:lnSpc>
              <a:spcBef>
                <a:spcPts val="600"/>
              </a:spcBef>
              <a:spcAft>
                <a:spcPts val="0"/>
              </a:spcAft>
            </a:pPr>
            <a:r>
              <a:rPr lang="en-US" sz="2400" dirty="0" smtClean="0"/>
              <a:t>Meet to review criteria identified by Expert Panel in Year 1</a:t>
            </a:r>
          </a:p>
          <a:p>
            <a:pPr>
              <a:lnSpc>
                <a:spcPct val="100000"/>
              </a:lnSpc>
              <a:spcBef>
                <a:spcPts val="600"/>
              </a:spcBef>
              <a:spcAft>
                <a:spcPts val="0"/>
              </a:spcAft>
            </a:pPr>
            <a:r>
              <a:rPr lang="en-US" sz="2400" dirty="0" smtClean="0"/>
              <a:t>Review measures nominated for potential inclusion in the improved core sets</a:t>
            </a:r>
          </a:p>
          <a:p>
            <a:pPr lvl="1">
              <a:lnSpc>
                <a:spcPct val="100000"/>
              </a:lnSpc>
              <a:spcBef>
                <a:spcPts val="600"/>
              </a:spcBef>
              <a:spcAft>
                <a:spcPts val="0"/>
              </a:spcAft>
            </a:pPr>
            <a:r>
              <a:rPr lang="en-US" sz="2000" dirty="0" smtClean="0"/>
              <a:t>What:</a:t>
            </a:r>
          </a:p>
          <a:p>
            <a:pPr lvl="2">
              <a:lnSpc>
                <a:spcPct val="100000"/>
              </a:lnSpc>
              <a:spcBef>
                <a:spcPts val="600"/>
              </a:spcBef>
              <a:spcAft>
                <a:spcPts val="0"/>
              </a:spcAft>
            </a:pPr>
            <a:r>
              <a:rPr lang="en-US" sz="1800" dirty="0" smtClean="0"/>
              <a:t>Measures developed by PQMP COEs </a:t>
            </a:r>
          </a:p>
          <a:p>
            <a:pPr lvl="2">
              <a:lnSpc>
                <a:spcPct val="100000"/>
              </a:lnSpc>
              <a:spcBef>
                <a:spcPts val="600"/>
              </a:spcBef>
              <a:spcAft>
                <a:spcPts val="0"/>
              </a:spcAft>
            </a:pPr>
            <a:r>
              <a:rPr lang="en-US" sz="1800" dirty="0" smtClean="0"/>
              <a:t>Measures nominated through public process</a:t>
            </a:r>
          </a:p>
          <a:p>
            <a:pPr lvl="1">
              <a:lnSpc>
                <a:spcPct val="100000"/>
              </a:lnSpc>
              <a:spcBef>
                <a:spcPts val="600"/>
              </a:spcBef>
              <a:spcAft>
                <a:spcPts val="0"/>
              </a:spcAft>
            </a:pPr>
            <a:r>
              <a:rPr lang="en-US" sz="2000" dirty="0" smtClean="0"/>
              <a:t>How?  Use criteria in Candidate Measure Form </a:t>
            </a:r>
          </a:p>
          <a:p>
            <a:pPr lvl="1">
              <a:lnSpc>
                <a:spcPct val="100000"/>
              </a:lnSpc>
              <a:spcBef>
                <a:spcPts val="600"/>
              </a:spcBef>
              <a:spcAft>
                <a:spcPts val="0"/>
              </a:spcAft>
            </a:pPr>
            <a:r>
              <a:rPr lang="en-US" sz="2000" dirty="0" smtClean="0"/>
              <a:t>Support:  Summary descriptions provided by CCTAC  </a:t>
            </a:r>
          </a:p>
          <a:p>
            <a:pPr>
              <a:lnSpc>
                <a:spcPct val="100000"/>
              </a:lnSpc>
              <a:spcBef>
                <a:spcPts val="600"/>
              </a:spcBef>
              <a:spcAft>
                <a:spcPts val="0"/>
              </a:spcAft>
            </a:pPr>
            <a:r>
              <a:rPr lang="en-US" sz="2400" dirty="0" smtClean="0"/>
              <a:t>Discuss and reach consensus on measures that meet criteria </a:t>
            </a:r>
          </a:p>
          <a:p>
            <a:pPr>
              <a:lnSpc>
                <a:spcPct val="100000"/>
              </a:lnSpc>
              <a:spcBef>
                <a:spcPts val="600"/>
              </a:spcBef>
              <a:spcAft>
                <a:spcPts val="0"/>
              </a:spcAft>
            </a:pPr>
            <a:r>
              <a:rPr lang="en-US" sz="2400" dirty="0" smtClean="0"/>
              <a:t>Report out to NAC chair </a:t>
            </a:r>
          </a:p>
          <a:p>
            <a:pPr>
              <a:lnSpc>
                <a:spcPct val="100000"/>
              </a:lnSpc>
              <a:spcBef>
                <a:spcPts val="600"/>
              </a:spcBef>
              <a:spcAft>
                <a:spcPts val="0"/>
              </a:spcAft>
            </a:pPr>
            <a:r>
              <a:rPr lang="en-US" sz="2400" dirty="0" smtClean="0"/>
              <a:t>AHRQ and CMS recommend to Secretary </a:t>
            </a:r>
          </a:p>
          <a:p>
            <a:pPr>
              <a:lnSpc>
                <a:spcPct val="100000"/>
              </a:lnSpc>
              <a:spcBef>
                <a:spcPts val="600"/>
              </a:spcBef>
              <a:spcAft>
                <a:spcPts val="0"/>
              </a:spcAft>
            </a:pPr>
            <a:r>
              <a:rPr lang="en-US" sz="2400" dirty="0" smtClean="0"/>
              <a:t>Secretary posts improved core sets annually starting 1/1/2013</a:t>
            </a:r>
            <a:endParaRPr lang="en-US" sz="2400" dirty="0"/>
          </a:p>
        </p:txBody>
      </p:sp>
      <p:pic>
        <p:nvPicPr>
          <p:cNvPr id="1026" name="Picture 2" descr="C:\Program Files\Microsoft Office\MEDIA\CAGCAT10\j0300840.wmf"/>
          <p:cNvPicPr>
            <a:picLocks noChangeAspect="1" noChangeArrowheads="1"/>
          </p:cNvPicPr>
          <p:nvPr/>
        </p:nvPicPr>
        <p:blipFill>
          <a:blip r:embed="rId2" cstate="print"/>
          <a:srcRect/>
          <a:stretch>
            <a:fillRect/>
          </a:stretch>
        </p:blipFill>
        <p:spPr bwMode="auto">
          <a:xfrm>
            <a:off x="6858000" y="2590800"/>
            <a:ext cx="1899758" cy="16002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447800" y="152400"/>
            <a:ext cx="6697663" cy="876300"/>
          </a:xfrm>
        </p:spPr>
        <p:txBody>
          <a:bodyPr/>
          <a:lstStyle/>
          <a:p>
            <a:pPr>
              <a:defRPr/>
            </a:pPr>
            <a:r>
              <a:rPr lang="en-US" sz="3600" dirty="0" smtClean="0">
                <a:effectLst>
                  <a:outerShdw blurRad="38100" dist="38100" dir="2700000" algn="tl">
                    <a:srgbClr val="000000">
                      <a:alpha val="43137"/>
                    </a:srgbClr>
                  </a:outerShdw>
                </a:effectLst>
              </a:rPr>
              <a:t>Today’s Agenda</a:t>
            </a:r>
          </a:p>
        </p:txBody>
      </p:sp>
      <p:sp>
        <p:nvSpPr>
          <p:cNvPr id="1997827" name="Rectangle 3"/>
          <p:cNvSpPr>
            <a:spLocks noGrp="1" noChangeArrowheads="1"/>
          </p:cNvSpPr>
          <p:nvPr>
            <p:ph type="body" idx="1"/>
          </p:nvPr>
        </p:nvSpPr>
        <p:spPr>
          <a:xfrm>
            <a:off x="609600" y="1524000"/>
            <a:ext cx="8374063" cy="4724400"/>
          </a:xfrm>
        </p:spPr>
        <p:txBody>
          <a:bodyPr/>
          <a:lstStyle/>
          <a:p>
            <a:pPr>
              <a:defRPr/>
            </a:pPr>
            <a:r>
              <a:rPr lang="en-US" sz="2600" dirty="0" smtClean="0"/>
              <a:t>Director’s Update</a:t>
            </a:r>
          </a:p>
          <a:p>
            <a:pPr>
              <a:defRPr/>
            </a:pPr>
            <a:r>
              <a:rPr lang="en-US" sz="2600" dirty="0" smtClean="0"/>
              <a:t>AHRQ’s Patient-Centered Outcomes Research Dissemination/Implementation Activities</a:t>
            </a:r>
          </a:p>
          <a:p>
            <a:pPr>
              <a:defRPr/>
            </a:pPr>
            <a:r>
              <a:rPr lang="es-ES" sz="2600" dirty="0" smtClean="0"/>
              <a:t>Public Comment</a:t>
            </a:r>
          </a:p>
          <a:p>
            <a:pPr>
              <a:defRPr/>
            </a:pPr>
            <a:r>
              <a:rPr lang="en-US" sz="2600" dirty="0" smtClean="0"/>
              <a:t>Lunch</a:t>
            </a:r>
          </a:p>
          <a:p>
            <a:pPr lvl="1">
              <a:defRPr/>
            </a:pPr>
            <a:r>
              <a:rPr lang="en-US" sz="2200" dirty="0" smtClean="0"/>
              <a:t>Briefing on the IOM Future of Nursing Report and Campaign for Action</a:t>
            </a:r>
          </a:p>
          <a:p>
            <a:pPr>
              <a:defRPr/>
            </a:pPr>
            <a:r>
              <a:rPr lang="en-US" sz="2600" dirty="0" smtClean="0"/>
              <a:t>Exploratory Discussion: What Do We Want Out of Physician Performance Measures? Developing a Conceptual Frame</a:t>
            </a:r>
          </a:p>
          <a:p>
            <a:pPr>
              <a:defRPr/>
            </a:pPr>
            <a:r>
              <a:rPr lang="en-US" sz="2600" dirty="0" smtClean="0"/>
              <a:t>Public Comment</a:t>
            </a:r>
          </a:p>
          <a:p>
            <a:pPr>
              <a:defRPr/>
            </a:pPr>
            <a:r>
              <a:rPr lang="en-US" sz="2600" dirty="0" smtClean="0"/>
              <a:t>Chairman’s Wrap-up</a:t>
            </a:r>
          </a:p>
          <a:p>
            <a:pPr>
              <a:buFont typeface="Wingdings" pitchFamily="2" charset="2"/>
              <a:buNone/>
              <a:defRPr/>
            </a:pPr>
            <a:r>
              <a:rPr lang="en-US" sz="2800" dirty="0" smtClean="0"/>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1524000" y="228600"/>
            <a:ext cx="7162800" cy="1066800"/>
          </a:xfrm>
        </p:spPr>
        <p:txBody>
          <a:bodyPr/>
          <a:lstStyle/>
          <a:p>
            <a:pPr>
              <a:defRPr/>
            </a:pPr>
            <a:r>
              <a:rPr lang="en-US" sz="3200" dirty="0" smtClean="0"/>
              <a:t>Nighttime-Breathing Treatments Most Effective to Treat Sleep Apnea</a:t>
            </a:r>
          </a:p>
        </p:txBody>
      </p:sp>
      <p:sp>
        <p:nvSpPr>
          <p:cNvPr id="438275" name="Rectangle 3"/>
          <p:cNvSpPr>
            <a:spLocks noGrp="1" noChangeArrowheads="1"/>
          </p:cNvSpPr>
          <p:nvPr>
            <p:ph type="body" idx="1"/>
          </p:nvPr>
        </p:nvSpPr>
        <p:spPr>
          <a:xfrm>
            <a:off x="228600" y="1524000"/>
            <a:ext cx="4800600" cy="4419600"/>
          </a:xfrm>
        </p:spPr>
        <p:txBody>
          <a:bodyPr/>
          <a:lstStyle/>
          <a:p>
            <a:pPr marL="406400" indent="-406400">
              <a:lnSpc>
                <a:spcPct val="85000"/>
              </a:lnSpc>
            </a:pPr>
            <a:r>
              <a:rPr lang="en-US" sz="2800" dirty="0" smtClean="0"/>
              <a:t>AHRQ comparative effectiveness report on treating sleep apnea:</a:t>
            </a:r>
          </a:p>
          <a:p>
            <a:pPr marL="917575" lvl="1" indent="-406400">
              <a:lnSpc>
                <a:spcPct val="85000"/>
              </a:lnSpc>
            </a:pPr>
            <a:r>
              <a:rPr lang="en-US" sz="2400" dirty="0" smtClean="0"/>
              <a:t>Estimated 12 million Americans have sleep apnea; millions more undiagnosed</a:t>
            </a:r>
          </a:p>
          <a:p>
            <a:pPr marL="917575" lvl="1" indent="-406400">
              <a:lnSpc>
                <a:spcPct val="85000"/>
              </a:lnSpc>
            </a:pPr>
            <a:r>
              <a:rPr lang="en-US" sz="2400" dirty="0" smtClean="0"/>
              <a:t>“CPAP” breathing machine most effective</a:t>
            </a:r>
          </a:p>
          <a:p>
            <a:pPr marL="917575" lvl="1" indent="-406400">
              <a:lnSpc>
                <a:spcPct val="85000"/>
              </a:lnSpc>
            </a:pPr>
            <a:r>
              <a:rPr lang="en-US" sz="2400" dirty="0" smtClean="0"/>
              <a:t>Mouthpiece worn at night also effective</a:t>
            </a:r>
          </a:p>
          <a:p>
            <a:pPr marL="917575" lvl="1" indent="-406400">
              <a:lnSpc>
                <a:spcPct val="85000"/>
              </a:lnSpc>
            </a:pPr>
            <a:r>
              <a:rPr lang="en-US" sz="2400" dirty="0" smtClean="0"/>
              <a:t>All treatments have possible side effects</a:t>
            </a:r>
          </a:p>
          <a:p>
            <a:pPr marL="406400" indent="-406400">
              <a:lnSpc>
                <a:spcPct val="85000"/>
              </a:lnSpc>
            </a:pPr>
            <a:endParaRPr lang="en-US" sz="2600" dirty="0" smtClean="0"/>
          </a:p>
        </p:txBody>
      </p:sp>
      <p:sp>
        <p:nvSpPr>
          <p:cNvPr id="7" name="TextBox 6"/>
          <p:cNvSpPr txBox="1"/>
          <p:nvPr/>
        </p:nvSpPr>
        <p:spPr>
          <a:xfrm>
            <a:off x="0" y="6400800"/>
            <a:ext cx="9144000" cy="369888"/>
          </a:xfrm>
          <a:prstGeom prst="rect">
            <a:avLst/>
          </a:prstGeom>
          <a:noFill/>
        </p:spPr>
        <p:txBody>
          <a:bodyPr>
            <a:spAutoFit/>
          </a:bodyPr>
          <a:lstStyle/>
          <a:p>
            <a:pPr algn="ctr">
              <a:defRPr/>
            </a:pPr>
            <a:r>
              <a:rPr lang="en-US" sz="1800" b="1" dirty="0">
                <a:solidFill>
                  <a:srgbClr val="FFFF00"/>
                </a:solidFill>
                <a:effectLst>
                  <a:outerShdw blurRad="38100" dist="38100" dir="2700000" algn="tl">
                    <a:srgbClr val="000000"/>
                  </a:outerShdw>
                </a:effectLst>
                <a:latin typeface="Arial" charset="0"/>
              </a:rPr>
              <a:t>www.effectivehealthcare.ahrq.gov/</a:t>
            </a:r>
          </a:p>
        </p:txBody>
      </p:sp>
      <p:pic>
        <p:nvPicPr>
          <p:cNvPr id="17413" name="Picture 5" descr="attachment.png"/>
          <p:cNvPicPr>
            <a:picLocks noChangeAspect="1"/>
          </p:cNvPicPr>
          <p:nvPr/>
        </p:nvPicPr>
        <p:blipFill>
          <a:blip r:embed="rId3" cstate="print"/>
          <a:srcRect/>
          <a:stretch>
            <a:fillRect/>
          </a:stretch>
        </p:blipFill>
        <p:spPr bwMode="auto">
          <a:xfrm>
            <a:off x="5029200" y="1752600"/>
            <a:ext cx="3762375"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1524000" y="228600"/>
            <a:ext cx="7239000" cy="1066800"/>
          </a:xfrm>
        </p:spPr>
        <p:txBody>
          <a:bodyPr/>
          <a:lstStyle/>
          <a:p>
            <a:pPr>
              <a:defRPr/>
            </a:pPr>
            <a:r>
              <a:rPr lang="en-US" sz="3200" dirty="0" smtClean="0"/>
              <a:t>Guides Help Spanish Speakers Make Treatment Decisions</a:t>
            </a:r>
          </a:p>
        </p:txBody>
      </p:sp>
      <p:sp>
        <p:nvSpPr>
          <p:cNvPr id="438275" name="Rectangle 3"/>
          <p:cNvSpPr>
            <a:spLocks noGrp="1" noChangeArrowheads="1"/>
          </p:cNvSpPr>
          <p:nvPr>
            <p:ph type="body" idx="1"/>
          </p:nvPr>
        </p:nvSpPr>
        <p:spPr>
          <a:xfrm>
            <a:off x="4038600" y="1676400"/>
            <a:ext cx="5105400" cy="4419600"/>
          </a:xfrm>
        </p:spPr>
        <p:txBody>
          <a:bodyPr/>
          <a:lstStyle/>
          <a:p>
            <a:pPr marL="406400" indent="-406400">
              <a:lnSpc>
                <a:spcPct val="85000"/>
              </a:lnSpc>
            </a:pPr>
            <a:r>
              <a:rPr lang="en-US" sz="2600" dirty="0" smtClean="0"/>
              <a:t>Guides in Spanish discuss treatment options for:</a:t>
            </a:r>
          </a:p>
          <a:p>
            <a:pPr marL="917575" lvl="1" indent="-406400">
              <a:lnSpc>
                <a:spcPct val="85000"/>
              </a:lnSpc>
            </a:pPr>
            <a:r>
              <a:rPr lang="en-US" sz="2200" dirty="0" smtClean="0"/>
              <a:t>Heart disease</a:t>
            </a:r>
          </a:p>
          <a:p>
            <a:pPr marL="917575" lvl="1" indent="-406400">
              <a:lnSpc>
                <a:spcPct val="85000"/>
              </a:lnSpc>
            </a:pPr>
            <a:r>
              <a:rPr lang="en-US" sz="2200" dirty="0" smtClean="0"/>
              <a:t>Managing pain from broken hip</a:t>
            </a:r>
          </a:p>
          <a:p>
            <a:pPr marL="917575" lvl="1" indent="-406400">
              <a:lnSpc>
                <a:spcPct val="85000"/>
              </a:lnSpc>
            </a:pPr>
            <a:r>
              <a:rPr lang="en-US" sz="2200" dirty="0" smtClean="0"/>
              <a:t>Rotator cuff tears</a:t>
            </a:r>
          </a:p>
          <a:p>
            <a:pPr marL="917575" lvl="1" indent="-406400">
              <a:lnSpc>
                <a:spcPct val="85000"/>
              </a:lnSpc>
            </a:pPr>
            <a:r>
              <a:rPr lang="en-US" sz="2200" dirty="0" smtClean="0"/>
              <a:t>Depression after brain injury</a:t>
            </a:r>
          </a:p>
          <a:p>
            <a:pPr marL="917575" lvl="1" indent="-406400">
              <a:lnSpc>
                <a:spcPct val="85000"/>
              </a:lnSpc>
            </a:pPr>
            <a:r>
              <a:rPr lang="en-US" sz="2200" dirty="0" smtClean="0"/>
              <a:t>Human growth hormone for children with cystic fibrosis</a:t>
            </a:r>
          </a:p>
          <a:p>
            <a:pPr marL="917575" lvl="1" indent="-406400">
              <a:lnSpc>
                <a:spcPct val="85000"/>
              </a:lnSpc>
            </a:pPr>
            <a:r>
              <a:rPr lang="en-US" sz="2200" dirty="0" smtClean="0"/>
              <a:t>Radiotherapy for head and neck cancer</a:t>
            </a:r>
          </a:p>
          <a:p>
            <a:pPr marL="406400" indent="-406400">
              <a:lnSpc>
                <a:spcPct val="85000"/>
              </a:lnSpc>
            </a:pPr>
            <a:r>
              <a:rPr lang="en-US" sz="2400" dirty="0" smtClean="0"/>
              <a:t>AHRQ offers Spanish guides for a total of 23 different conditions</a:t>
            </a:r>
          </a:p>
          <a:p>
            <a:pPr marL="406400" indent="-406400">
              <a:lnSpc>
                <a:spcPct val="85000"/>
              </a:lnSpc>
              <a:buFont typeface="Wingdings" charset="2"/>
              <a:buNone/>
            </a:pPr>
            <a:endParaRPr lang="en-US" sz="2400" dirty="0" smtClean="0"/>
          </a:p>
          <a:p>
            <a:pPr marL="406400" indent="-406400">
              <a:lnSpc>
                <a:spcPct val="85000"/>
              </a:lnSpc>
            </a:pPr>
            <a:endParaRPr lang="en-US" sz="2600" dirty="0" smtClean="0"/>
          </a:p>
        </p:txBody>
      </p:sp>
      <p:sp>
        <p:nvSpPr>
          <p:cNvPr id="7" name="TextBox 6"/>
          <p:cNvSpPr txBox="1"/>
          <p:nvPr/>
        </p:nvSpPr>
        <p:spPr>
          <a:xfrm>
            <a:off x="0" y="6400800"/>
            <a:ext cx="9144000" cy="369888"/>
          </a:xfrm>
          <a:prstGeom prst="rect">
            <a:avLst/>
          </a:prstGeom>
          <a:noFill/>
        </p:spPr>
        <p:txBody>
          <a:bodyPr>
            <a:spAutoFit/>
          </a:bodyPr>
          <a:lstStyle/>
          <a:p>
            <a:pPr algn="ctr">
              <a:defRPr/>
            </a:pPr>
            <a:r>
              <a:rPr lang="en-US" sz="1800" b="1" dirty="0">
                <a:solidFill>
                  <a:srgbClr val="FFFF00"/>
                </a:solidFill>
                <a:effectLst>
                  <a:outerShdw blurRad="38100" dist="38100" dir="2700000" algn="tl">
                    <a:srgbClr val="000000"/>
                  </a:outerShdw>
                </a:effectLst>
                <a:latin typeface="Arial" charset="0"/>
              </a:rPr>
              <a:t>www.effectivehealthcare.ahrq.gov/index.cfm/informacion-en-espanol</a:t>
            </a:r>
          </a:p>
        </p:txBody>
      </p:sp>
      <p:pic>
        <p:nvPicPr>
          <p:cNvPr id="19461" name="Picture 7"/>
          <p:cNvPicPr>
            <a:picLocks noChangeAspect="1"/>
          </p:cNvPicPr>
          <p:nvPr/>
        </p:nvPicPr>
        <p:blipFill>
          <a:blip r:embed="rId3" cstate="print"/>
          <a:srcRect/>
          <a:stretch>
            <a:fillRect/>
          </a:stretch>
        </p:blipFill>
        <p:spPr bwMode="auto">
          <a:xfrm>
            <a:off x="228600" y="1447800"/>
            <a:ext cx="2073275" cy="3157538"/>
          </a:xfrm>
          <a:prstGeom prst="rect">
            <a:avLst/>
          </a:prstGeom>
          <a:noFill/>
          <a:ln w="9525">
            <a:noFill/>
            <a:miter lim="800000"/>
            <a:headEnd/>
            <a:tailEnd/>
          </a:ln>
        </p:spPr>
      </p:pic>
      <p:pic>
        <p:nvPicPr>
          <p:cNvPr id="19462" name="Picture 5" descr="Hip cover.jpg"/>
          <p:cNvPicPr>
            <a:picLocks noChangeAspect="1"/>
          </p:cNvPicPr>
          <p:nvPr/>
        </p:nvPicPr>
        <p:blipFill>
          <a:blip r:embed="rId4" cstate="print"/>
          <a:srcRect/>
          <a:stretch>
            <a:fillRect/>
          </a:stretch>
        </p:blipFill>
        <p:spPr bwMode="auto">
          <a:xfrm rot="246066">
            <a:off x="2282824" y="2202681"/>
            <a:ext cx="2041525" cy="3062288"/>
          </a:xfrm>
          <a:prstGeom prst="rect">
            <a:avLst/>
          </a:prstGeom>
          <a:noFill/>
          <a:ln w="9525">
            <a:noFill/>
            <a:miter lim="800000"/>
            <a:headEnd/>
            <a:tailEnd/>
          </a:ln>
        </p:spPr>
      </p:pic>
      <p:pic>
        <p:nvPicPr>
          <p:cNvPr id="19463" name="Picture 7" descr="head_neck_canc_span_cov_72dpi.jpg"/>
          <p:cNvPicPr>
            <a:picLocks noChangeAspect="1"/>
          </p:cNvPicPr>
          <p:nvPr/>
        </p:nvPicPr>
        <p:blipFill>
          <a:blip r:embed="rId5" cstate="print"/>
          <a:srcRect/>
          <a:stretch>
            <a:fillRect/>
          </a:stretch>
        </p:blipFill>
        <p:spPr bwMode="auto">
          <a:xfrm>
            <a:off x="364063" y="3429000"/>
            <a:ext cx="2006600" cy="300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1524000" y="228600"/>
            <a:ext cx="7239000" cy="1066800"/>
          </a:xfrm>
        </p:spPr>
        <p:txBody>
          <a:bodyPr/>
          <a:lstStyle/>
          <a:p>
            <a:pPr>
              <a:defRPr/>
            </a:pPr>
            <a:r>
              <a:rPr lang="en-US" sz="3200" dirty="0" smtClean="0"/>
              <a:t>Guides Compare Benefits, </a:t>
            </a:r>
            <a:br>
              <a:rPr lang="en-US" sz="3200" dirty="0" smtClean="0"/>
            </a:br>
            <a:r>
              <a:rPr lang="en-US" sz="3200" dirty="0" smtClean="0"/>
              <a:t>Risks of Treatments for GERD</a:t>
            </a:r>
          </a:p>
        </p:txBody>
      </p:sp>
      <p:sp>
        <p:nvSpPr>
          <p:cNvPr id="438275" name="Rectangle 3"/>
          <p:cNvSpPr>
            <a:spLocks noGrp="1" noChangeArrowheads="1"/>
          </p:cNvSpPr>
          <p:nvPr>
            <p:ph type="body" idx="1"/>
          </p:nvPr>
        </p:nvSpPr>
        <p:spPr>
          <a:xfrm>
            <a:off x="3505200" y="1676400"/>
            <a:ext cx="5638800" cy="4419600"/>
          </a:xfrm>
        </p:spPr>
        <p:txBody>
          <a:bodyPr/>
          <a:lstStyle/>
          <a:p>
            <a:pPr marL="406400" indent="-406400">
              <a:lnSpc>
                <a:spcPct val="85000"/>
              </a:lnSpc>
            </a:pPr>
            <a:r>
              <a:rPr lang="en-US" sz="2400" dirty="0" smtClean="0"/>
              <a:t>Plain-language summary guides for clinicians and consumers, based on evidence review from Effective Health Care Program</a:t>
            </a:r>
          </a:p>
          <a:p>
            <a:pPr marL="406400" indent="-406400">
              <a:lnSpc>
                <a:spcPct val="85000"/>
              </a:lnSpc>
            </a:pPr>
            <a:r>
              <a:rPr lang="en-US" sz="2400" dirty="0" smtClean="0"/>
              <a:t>Compare treatments for GERD (gastroesophageal reflux disease)</a:t>
            </a:r>
          </a:p>
          <a:p>
            <a:pPr marL="406400" indent="-406400">
              <a:lnSpc>
                <a:spcPct val="85000"/>
              </a:lnSpc>
            </a:pPr>
            <a:r>
              <a:rPr lang="en-US" sz="2400" dirty="0" smtClean="0"/>
              <a:t>Proton pump inhibitor medications are effective, but no differences between types and dosages</a:t>
            </a:r>
          </a:p>
          <a:p>
            <a:pPr marL="406400" indent="-406400">
              <a:lnSpc>
                <a:spcPct val="85000"/>
              </a:lnSpc>
            </a:pPr>
            <a:r>
              <a:rPr lang="en-US" sz="2400" dirty="0" smtClean="0"/>
              <a:t>GERD (also known as acid reflux) affects up to 4 percent of Americans, costing an estimated $3,355 annually per patient</a:t>
            </a:r>
          </a:p>
          <a:p>
            <a:pPr marL="406400" indent="-406400">
              <a:lnSpc>
                <a:spcPct val="85000"/>
              </a:lnSpc>
              <a:buFont typeface="Wingdings" charset="2"/>
              <a:buNone/>
            </a:pPr>
            <a:endParaRPr lang="en-US" sz="2400" dirty="0" smtClean="0"/>
          </a:p>
          <a:p>
            <a:pPr marL="406400" indent="-406400">
              <a:lnSpc>
                <a:spcPct val="85000"/>
              </a:lnSpc>
            </a:pPr>
            <a:endParaRPr lang="en-US" sz="2400" dirty="0" smtClean="0"/>
          </a:p>
        </p:txBody>
      </p:sp>
      <p:sp>
        <p:nvSpPr>
          <p:cNvPr id="7" name="TextBox 6"/>
          <p:cNvSpPr txBox="1"/>
          <p:nvPr/>
        </p:nvSpPr>
        <p:spPr>
          <a:xfrm>
            <a:off x="0" y="6400800"/>
            <a:ext cx="9144000" cy="369888"/>
          </a:xfrm>
          <a:prstGeom prst="rect">
            <a:avLst/>
          </a:prstGeom>
          <a:noFill/>
        </p:spPr>
        <p:txBody>
          <a:bodyPr>
            <a:spAutoFit/>
          </a:bodyPr>
          <a:lstStyle/>
          <a:p>
            <a:pPr algn="ctr">
              <a:defRPr/>
            </a:pPr>
            <a:r>
              <a:rPr lang="en-US" sz="1800" b="1" dirty="0">
                <a:solidFill>
                  <a:srgbClr val="FFFF00"/>
                </a:solidFill>
                <a:effectLst>
                  <a:outerShdw blurRad="38100" dist="38100" dir="2700000" algn="tl">
                    <a:srgbClr val="000000"/>
                  </a:outerShdw>
                </a:effectLst>
                <a:latin typeface="Arial" charset="0"/>
              </a:rPr>
              <a:t>www.effectivehealthcare.ahrq.gov/</a:t>
            </a:r>
          </a:p>
        </p:txBody>
      </p:sp>
      <p:pic>
        <p:nvPicPr>
          <p:cNvPr id="17413" name="Picture 4"/>
          <p:cNvPicPr>
            <a:picLocks noChangeAspect="1" noChangeArrowheads="1"/>
          </p:cNvPicPr>
          <p:nvPr/>
        </p:nvPicPr>
        <p:blipFill>
          <a:blip r:embed="rId3" cstate="print"/>
          <a:srcRect l="36250" t="16667" r="35001" b="6296"/>
          <a:stretch>
            <a:fillRect/>
          </a:stretch>
        </p:blipFill>
        <p:spPr bwMode="auto">
          <a:xfrm>
            <a:off x="457200" y="1676400"/>
            <a:ext cx="2781300" cy="4191000"/>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1143000" y="228600"/>
            <a:ext cx="7162800" cy="1066800"/>
          </a:xfrm>
        </p:spPr>
        <p:txBody>
          <a:bodyPr/>
          <a:lstStyle/>
          <a:p>
            <a:pPr>
              <a:defRPr/>
            </a:pPr>
            <a:r>
              <a:rPr lang="en-US" sz="3200" dirty="0" smtClean="0"/>
              <a:t>DMARDs Effective in </a:t>
            </a:r>
            <a:br>
              <a:rPr lang="en-US" sz="3200" dirty="0" smtClean="0"/>
            </a:br>
            <a:r>
              <a:rPr lang="en-US" sz="3200" dirty="0" smtClean="0"/>
              <a:t>Treating Juvenile Arthritis</a:t>
            </a:r>
          </a:p>
        </p:txBody>
      </p:sp>
      <p:sp>
        <p:nvSpPr>
          <p:cNvPr id="438275" name="Rectangle 3"/>
          <p:cNvSpPr>
            <a:spLocks noGrp="1" noChangeArrowheads="1"/>
          </p:cNvSpPr>
          <p:nvPr>
            <p:ph type="body" idx="1"/>
          </p:nvPr>
        </p:nvSpPr>
        <p:spPr>
          <a:xfrm>
            <a:off x="228600" y="1524000"/>
            <a:ext cx="5181600" cy="4419600"/>
          </a:xfrm>
        </p:spPr>
        <p:txBody>
          <a:bodyPr/>
          <a:lstStyle/>
          <a:p>
            <a:pPr marL="406400" indent="-406400">
              <a:lnSpc>
                <a:spcPct val="85000"/>
              </a:lnSpc>
            </a:pPr>
            <a:r>
              <a:rPr lang="en-US" sz="2800" dirty="0" smtClean="0"/>
              <a:t>AHRQ comparative effectiveness report on treating juvenile arthritis:</a:t>
            </a:r>
          </a:p>
          <a:p>
            <a:pPr marL="917575" lvl="1" indent="-406400">
              <a:lnSpc>
                <a:spcPct val="85000"/>
              </a:lnSpc>
            </a:pPr>
            <a:r>
              <a:rPr lang="en-US" sz="2400" dirty="0" smtClean="0"/>
              <a:t>Affects up to 400 of every 100,000 children in the USA </a:t>
            </a:r>
          </a:p>
          <a:p>
            <a:pPr marL="917575" lvl="1" indent="-406400">
              <a:lnSpc>
                <a:spcPct val="85000"/>
              </a:lnSpc>
            </a:pPr>
            <a:r>
              <a:rPr lang="en-US" sz="2400" dirty="0" smtClean="0"/>
              <a:t>Development of disease-modifying anti-rheumatic drugs (DMARDs) has improved treatment of arthritis</a:t>
            </a:r>
          </a:p>
          <a:p>
            <a:pPr marL="917575" lvl="1" indent="-406400">
              <a:lnSpc>
                <a:spcPct val="85000"/>
              </a:lnSpc>
            </a:pPr>
            <a:r>
              <a:rPr lang="en-US" sz="2400" dirty="0" smtClean="0"/>
              <a:t>DMARDs more effective than traditional treatments in improving symptoms</a:t>
            </a:r>
          </a:p>
          <a:p>
            <a:pPr marL="917575" lvl="1" indent="-406400">
              <a:lnSpc>
                <a:spcPct val="85000"/>
              </a:lnSpc>
            </a:pPr>
            <a:r>
              <a:rPr lang="en-US" sz="2400" dirty="0" smtClean="0"/>
              <a:t>Long-term effects unknown</a:t>
            </a:r>
          </a:p>
          <a:p>
            <a:pPr marL="917575" lvl="1" indent="-406400">
              <a:lnSpc>
                <a:spcPct val="85000"/>
              </a:lnSpc>
            </a:pPr>
            <a:endParaRPr lang="en-US" sz="2400" dirty="0" smtClean="0"/>
          </a:p>
          <a:p>
            <a:pPr marL="406400" indent="-406400">
              <a:lnSpc>
                <a:spcPct val="85000"/>
              </a:lnSpc>
            </a:pPr>
            <a:endParaRPr lang="en-US" sz="2600" dirty="0" smtClean="0"/>
          </a:p>
        </p:txBody>
      </p:sp>
      <p:sp>
        <p:nvSpPr>
          <p:cNvPr id="7" name="TextBox 6"/>
          <p:cNvSpPr txBox="1"/>
          <p:nvPr/>
        </p:nvSpPr>
        <p:spPr>
          <a:xfrm>
            <a:off x="0" y="6400800"/>
            <a:ext cx="9144000" cy="369888"/>
          </a:xfrm>
          <a:prstGeom prst="rect">
            <a:avLst/>
          </a:prstGeom>
          <a:noFill/>
        </p:spPr>
        <p:txBody>
          <a:bodyPr>
            <a:spAutoFit/>
          </a:bodyPr>
          <a:lstStyle/>
          <a:p>
            <a:pPr algn="ctr">
              <a:defRPr/>
            </a:pPr>
            <a:r>
              <a:rPr lang="en-US" sz="1800" b="1" dirty="0">
                <a:solidFill>
                  <a:srgbClr val="FFFF00"/>
                </a:solidFill>
                <a:effectLst>
                  <a:outerShdw blurRad="38100" dist="38100" dir="2700000" algn="tl">
                    <a:srgbClr val="000000"/>
                  </a:outerShdw>
                </a:effectLst>
                <a:latin typeface="Arial" charset="0"/>
              </a:rPr>
              <a:t>www.effectivehealthcare.ahrq.gov/</a:t>
            </a:r>
          </a:p>
        </p:txBody>
      </p:sp>
      <p:pic>
        <p:nvPicPr>
          <p:cNvPr id="19461" name="Picture 2"/>
          <p:cNvPicPr>
            <a:picLocks noChangeAspect="1" noChangeArrowheads="1"/>
          </p:cNvPicPr>
          <p:nvPr/>
        </p:nvPicPr>
        <p:blipFill>
          <a:blip r:embed="rId3" cstate="print"/>
          <a:srcRect l="36250" t="17036" r="35001" b="5927"/>
          <a:stretch>
            <a:fillRect/>
          </a:stretch>
        </p:blipFill>
        <p:spPr bwMode="auto">
          <a:xfrm>
            <a:off x="5791200" y="1676400"/>
            <a:ext cx="3033713" cy="4572000"/>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279F"/>
      </a:dk1>
      <a:lt1>
        <a:srgbClr val="FFFFFF"/>
      </a:lt1>
      <a:dk2>
        <a:srgbClr val="0000FF"/>
      </a:dk2>
      <a:lt2>
        <a:srgbClr val="FFFF00"/>
      </a:lt2>
      <a:accent1>
        <a:srgbClr val="8CF4EA"/>
      </a:accent1>
      <a:accent2>
        <a:srgbClr val="FF00FF"/>
      </a:accent2>
      <a:accent3>
        <a:srgbClr val="AAAAFF"/>
      </a:accent3>
      <a:accent4>
        <a:srgbClr val="DADADA"/>
      </a:accent4>
      <a:accent5>
        <a:srgbClr val="C5F8F3"/>
      </a:accent5>
      <a:accent6>
        <a:srgbClr val="E700E7"/>
      </a:accent6>
      <a:hlink>
        <a:srgbClr val="FAFD00"/>
      </a:hlink>
      <a:folHlink>
        <a:srgbClr val="51D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10908</TotalTime>
  <Pages>1</Pages>
  <Words>3329</Words>
  <Application>Microsoft Office PowerPoint</Application>
  <PresentationFormat>On-screen Show (4:3)</PresentationFormat>
  <Paragraphs>431</Paragraphs>
  <Slides>56</Slides>
  <Notes>22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59" baseType="lpstr">
      <vt:lpstr>Default Design</vt:lpstr>
      <vt:lpstr>Photo Editor Photo</vt:lpstr>
      <vt:lpstr>Chart</vt:lpstr>
      <vt:lpstr>Director’s Update</vt:lpstr>
      <vt:lpstr>NAC Members                                 With Expiring Terms</vt:lpstr>
      <vt:lpstr>Overview </vt:lpstr>
      <vt:lpstr>FY 2012 Budget Proposal</vt:lpstr>
      <vt:lpstr>Overview </vt:lpstr>
      <vt:lpstr>Nighttime-Breathing Treatments Most Effective to Treat Sleep Apnea</vt:lpstr>
      <vt:lpstr>Guides Help Spanish Speakers Make Treatment Decisions</vt:lpstr>
      <vt:lpstr>Guides Compare Benefits,  Risks of Treatments for GERD</vt:lpstr>
      <vt:lpstr>DMARDs Effective in  Treating Juvenile Arthritis</vt:lpstr>
      <vt:lpstr>Little Evidence for Some ‘Off-Label’ Uses of Atypical Antipsychotic Drugs </vt:lpstr>
      <vt:lpstr>Birth Defects May Be Linked to Hypertension, NOT Treatment</vt:lpstr>
      <vt:lpstr>Formal Parent Training Effective To Treat Young Children With ADHD</vt:lpstr>
      <vt:lpstr>AHRQ Creates Clinical Preventive Services Research Centers</vt:lpstr>
      <vt:lpstr>Research Centers for Excellence in Clinical Preventive Services</vt:lpstr>
      <vt:lpstr>In the News</vt:lpstr>
      <vt:lpstr>Knowledge Transfer Case Study: Washington State Medicaid</vt:lpstr>
      <vt:lpstr>  Knowledge Transfer Case Study:  Hawaii Dept. of Human Services  </vt:lpstr>
      <vt:lpstr>MEPS Impact Citation Private Sector Uses </vt:lpstr>
      <vt:lpstr>MEPS Impact Citations  Private Sector Uses  </vt:lpstr>
      <vt:lpstr>MEPS Impact Citations  Public Sector Uses   </vt:lpstr>
      <vt:lpstr>Missouri Department of  Health and Senior Services   </vt:lpstr>
      <vt:lpstr>Health Literacy Missouri: University of Missouri Center for Health Policy </vt:lpstr>
      <vt:lpstr>Fletcher Allen Health Care (VT)</vt:lpstr>
      <vt:lpstr>OSF Medical Group (IL/MI)   </vt:lpstr>
      <vt:lpstr>Spanish Catholic Center of Catholic Charities (DC)   </vt:lpstr>
      <vt:lpstr>Overview </vt:lpstr>
      <vt:lpstr>Slide 27</vt:lpstr>
      <vt:lpstr>Questions are the Answer: 2011</vt:lpstr>
      <vt:lpstr>Added Focus on Prioritizing</vt:lpstr>
      <vt:lpstr>Patient Engagement                          is a Team Sport</vt:lpstr>
      <vt:lpstr>Infrastructure for Maintaining Primary Care Transformation (IMPaCT)</vt:lpstr>
      <vt:lpstr>IMPaCT Grantees</vt:lpstr>
      <vt:lpstr>Update From the U.S. Preventive Services Task Force</vt:lpstr>
      <vt:lpstr>New Efforts to Increase Transparency &amp; Stakeholder Engagement</vt:lpstr>
      <vt:lpstr>First Annual Report to Congress</vt:lpstr>
      <vt:lpstr>2011 – 2015 CERTs Centers</vt:lpstr>
      <vt:lpstr>New Research From Effective Health Care Program – Stents in CKD</vt:lpstr>
      <vt:lpstr>New Research From Effective Health Care Program – Child ADHD</vt:lpstr>
      <vt:lpstr>New on AHRQ’s Public Reporting Front</vt:lpstr>
      <vt:lpstr>New Work Underway: Feasibility of Collecting Data on Physicians and Their Practices</vt:lpstr>
      <vt:lpstr>Significant Findings: AHRQ’s HIV Research Network (HIVRN)</vt:lpstr>
      <vt:lpstr>News From AHRQ’s Healthcare Cost and Utilization Project (HCUP)</vt:lpstr>
      <vt:lpstr>Consumer Health IT in the Home:  Design Considerations</vt:lpstr>
      <vt:lpstr>Health Care Comes Home:  The Human Factors</vt:lpstr>
      <vt:lpstr>Active Aging Research Center</vt:lpstr>
      <vt:lpstr>Award of Pathways to Quality</vt:lpstr>
      <vt:lpstr>2010 MEPS-IC Family Premium Estimates Now Available for Use in Setting State Tax Credits for Small, Private Sector Firms Under Health Care Reform</vt:lpstr>
      <vt:lpstr>MEPS Informs Policy and Practice </vt:lpstr>
      <vt:lpstr>Advancing HHS Data Strategy  and Planning Efforts</vt:lpstr>
      <vt:lpstr>Consumer Assessment of Health Providers and Systems (CAHPS) </vt:lpstr>
      <vt:lpstr>National Healthcare Quality and Disparities Report (NHQR/DR)  </vt:lpstr>
      <vt:lpstr>Patient Safety Organizations (PSOs) </vt:lpstr>
      <vt:lpstr>AHRQ Patient Safety Portfolio</vt:lpstr>
      <vt:lpstr>AHRQ Annual Conference</vt:lpstr>
      <vt:lpstr>NAC Subcommittee </vt:lpstr>
      <vt:lpstr>Today’s Agenda</vt:lpstr>
    </vt:vector>
  </TitlesOfParts>
  <Company>OCKT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AHRQ Slide Template 2004</dc:title>
  <dc:subject/>
  <dc:creator>Sandy K. Cummings</dc:creator>
  <cp:keywords/>
  <dc:description>6/24/04</dc:description>
  <cp:lastModifiedBy>Department of Health and Human Services</cp:lastModifiedBy>
  <cp:revision>1847</cp:revision>
  <cp:lastPrinted>2003-01-21T20:19:23Z</cp:lastPrinted>
  <dcterms:created xsi:type="dcterms:W3CDTF">1998-03-10T09:05:00Z</dcterms:created>
  <dcterms:modified xsi:type="dcterms:W3CDTF">2011-11-03T15:14:04Z</dcterms:modified>
  <cp:category/>
</cp:coreProperties>
</file>