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6" r:id="rId3"/>
    <p:sldId id="293" r:id="rId4"/>
    <p:sldId id="274" r:id="rId5"/>
    <p:sldId id="311" r:id="rId6"/>
    <p:sldId id="278" r:id="rId7"/>
    <p:sldId id="309" r:id="rId8"/>
    <p:sldId id="307" r:id="rId9"/>
    <p:sldId id="262" r:id="rId10"/>
    <p:sldId id="308" r:id="rId11"/>
    <p:sldId id="283" r:id="rId12"/>
    <p:sldId id="273" r:id="rId13"/>
    <p:sldId id="298" r:id="rId14"/>
    <p:sldId id="301" r:id="rId15"/>
    <p:sldId id="310" r:id="rId16"/>
    <p:sldId id="263" r:id="rId17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8F8F8"/>
    <a:srgbClr val="FFFF99"/>
    <a:srgbClr val="6600FF"/>
    <a:srgbClr val="009999"/>
    <a:srgbClr val="FF3300"/>
    <a:srgbClr val="FF6633"/>
    <a:srgbClr val="FFFF00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51" autoAdjust="0"/>
    <p:restoredTop sz="86456" autoAdjust="0"/>
  </p:normalViewPr>
  <p:slideViewPr>
    <p:cSldViewPr>
      <p:cViewPr varScale="1">
        <p:scale>
          <a:sx n="122" d="100"/>
          <a:sy n="122" d="100"/>
        </p:scale>
        <p:origin x="-80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487858-16DD-444C-B4A7-A1726C79BA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1F294-3AED-104A-BEFC-2718EDBA97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292600"/>
            <a:ext cx="5486400" cy="4114800"/>
          </a:xfrm>
          <a:ln/>
        </p:spPr>
        <p:txBody>
          <a:bodyPr>
            <a:normAutofit/>
          </a:bodyPr>
          <a:lstStyle/>
          <a:p>
            <a:pPr marL="222250" lvl="1" indent="-114300" eaLnBrk="1" hangingPunct="1">
              <a:lnSpc>
                <a:spcPct val="90000"/>
              </a:lnSpc>
              <a:spcBef>
                <a:spcPct val="3000"/>
              </a:spcBef>
            </a:pPr>
            <a:endParaRPr lang="en-US" sz="1100" i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4835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21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2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2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9EBCF8-34B6-4940-A852-3D3E44C318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0500E-D95F-4D43-9AE5-E5B826C73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584C8-4146-A848-8C0F-2B49594A9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2B836-6621-D84E-A75E-5FBDF5F992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3165F-F492-F244-9FC2-5BE5C6511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558D1-49C3-0944-8B86-27508C736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BB34E-6CD5-3045-A302-B8542D260A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21D0B-CB16-844E-A154-B0C57B79B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8F3F8-1361-1442-A374-7BEE944D27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8AE1C2-1FB0-DB47-A331-AC2BB1C6E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B65EE-3B62-E846-9A59-179D6FD24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000000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1027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1028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1030" name="Group 22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103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81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2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2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D14495-C157-4646-B7D1-E8280531B49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prevent.org/images/stories/clinicalprevention/article%201669p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rcel.Salive@nih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2"/>
                </a:solidFill>
              </a:rPr>
              <a:t>Improving Preventive Health Care for Older Americans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pPr eaLnBrk="1" hangingPunct="1"/>
            <a:r>
              <a:rPr lang="en-US"/>
              <a:t>Marcel Salive, MD, MPH, FACPM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z="2600"/>
              <a:t>Division of Geriatrics and Clinical Gerontology, NIA</a:t>
            </a:r>
          </a:p>
        </p:txBody>
      </p:sp>
      <p:pic>
        <p:nvPicPr>
          <p:cNvPr id="3076" name="Picture 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410200"/>
            <a:ext cx="7175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10200"/>
            <a:ext cx="814388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5181600"/>
            <a:ext cx="81915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recommendations into coverage policy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4572000" y="1676400"/>
            <a:ext cx="3886200" cy="4267200"/>
          </a:xfrm>
        </p:spPr>
        <p:txBody>
          <a:bodyPr/>
          <a:lstStyle/>
          <a:p>
            <a:r>
              <a:rPr lang="en-US" dirty="0"/>
              <a:t>Population</a:t>
            </a:r>
          </a:p>
          <a:p>
            <a:r>
              <a:rPr lang="en-US" dirty="0"/>
              <a:t>Frequency</a:t>
            </a:r>
          </a:p>
          <a:p>
            <a:r>
              <a:rPr lang="en-US" dirty="0"/>
              <a:t>Duration</a:t>
            </a:r>
          </a:p>
          <a:p>
            <a:r>
              <a:rPr lang="en-US" dirty="0"/>
              <a:t>Settings </a:t>
            </a:r>
          </a:p>
          <a:p>
            <a:r>
              <a:rPr lang="en-US" dirty="0"/>
              <a:t>Payment</a:t>
            </a:r>
          </a:p>
          <a:p>
            <a:r>
              <a:rPr lang="en-US" dirty="0"/>
              <a:t>Other limitations</a:t>
            </a:r>
          </a:p>
        </p:txBody>
      </p:sp>
      <p:pic>
        <p:nvPicPr>
          <p:cNvPr id="12292" name="Picture 6" descr="C:\Users\saliveme\AppData\Local\Microsoft\Windows\Temporary Internet Files\Content.IE5\FK19Q3EA\MP90044321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37560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762000" y="5410200"/>
            <a:ext cx="647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Remaining Gaps:	  </a:t>
            </a:r>
            <a:r>
              <a:rPr lang="en-US">
                <a:latin typeface="Tahoma" charset="0"/>
                <a:ea typeface="Tahoma" charset="0"/>
                <a:cs typeface="Tahoma" charset="0"/>
              </a:rPr>
              <a:t>Certain provider types</a:t>
            </a:r>
          </a:p>
          <a:p>
            <a:pPr algn="r"/>
            <a:r>
              <a:rPr lang="en-US">
                <a:latin typeface="Tahoma" charset="0"/>
                <a:ea typeface="Tahoma" charset="0"/>
                <a:cs typeface="Tahoma" charset="0"/>
              </a:rPr>
              <a:t>Non-health services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Translation: Other Limitations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Based on the wording of the USPSTF recommendation, with a grade of A or B by the USPSTF.</a:t>
            </a:r>
          </a:p>
          <a:p>
            <a:pPr eaLnBrk="1" hangingPunct="1">
              <a:buFontTx/>
              <a:buNone/>
            </a:pPr>
            <a:r>
              <a:rPr lang="en-US" dirty="0"/>
              <a:t>Some services have multiple recommendations, including other letter grades (C, D, 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Possible prevention </a:t>
            </a:r>
            <a:r>
              <a:rPr lang="en-US" dirty="0" err="1"/>
              <a:t>NCDs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4763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92D050"/>
                </a:solidFill>
              </a:rPr>
              <a:t>COUNSELING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Alcohol Misuse Screening and Behavioral Counseling Interventions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Breast and Ovarian Cancer Susceptibility, Genetic Risk Assessment and BRCA Mutation Testing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FF99"/>
                </a:solidFill>
              </a:rPr>
              <a:t>Diet, Behavioral Counseling in Primary Care to Promote a Healthy Diet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3814762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92D050"/>
                </a:solidFill>
              </a:rPr>
              <a:t>SCREENING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Depression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Hepatitis B Virus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Sexually transmitted infections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FF99"/>
                </a:solidFill>
              </a:rPr>
              <a:t>Obesity in Adults (</a:t>
            </a:r>
            <a:r>
              <a:rPr lang="en-US" sz="2000" dirty="0" err="1">
                <a:solidFill>
                  <a:srgbClr val="FFFF99"/>
                </a:solidFill>
              </a:rPr>
              <a:t>incl</a:t>
            </a:r>
            <a:r>
              <a:rPr lang="en-US" sz="2000" dirty="0">
                <a:solidFill>
                  <a:srgbClr val="FFFF99"/>
                </a:solidFill>
              </a:rPr>
              <a:t> counseling)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92D050"/>
                </a:solidFill>
              </a:rPr>
              <a:t>CHEMOPREVENTION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Breast Cancer, Chemoprevention counseling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FF99"/>
                </a:solidFill>
              </a:rPr>
              <a:t>Aspirin to prevent CVD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/>
              <a:t>How to Set Priorities?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46482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Amount of disease and premature death prevented in the U.S. population (5=best)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Cost-effectiveness (5=best).</a:t>
            </a:r>
          </a:p>
        </p:txBody>
      </p:sp>
      <p:pic>
        <p:nvPicPr>
          <p:cNvPr id="15364" name="Picture 8" descr="http://3thoughtdev.com/liferecipes/files/2010/04/priorit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066800"/>
            <a:ext cx="33337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685800" y="5715000"/>
            <a:ext cx="373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Am J Prev Med 2006; 31(1):52-61.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3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990600"/>
          </a:xfrm>
        </p:spPr>
        <p:txBody>
          <a:bodyPr/>
          <a:lstStyle/>
          <a:p>
            <a:r>
              <a:rPr lang="en-US" b="1" dirty="0">
                <a:ea typeface="Times New Roman" charset="0"/>
                <a:cs typeface="Arial" charset="0"/>
              </a:rPr>
              <a:t>Top Ranked Clinical Preventive Services for the U.S. Population </a:t>
            </a:r>
            <a:endParaRPr lang="en-US" dirty="0">
              <a:ea typeface="Times New Roman" charset="0"/>
              <a:cs typeface="Arial" charset="0"/>
            </a:endParaRPr>
          </a:p>
        </p:txBody>
      </p:sp>
      <p:sp>
        <p:nvSpPr>
          <p:cNvPr id="16387" name="Rectangle 5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0198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FFFF99"/>
                </a:solidFill>
                <a:ea typeface="Times New Roman" charset="0"/>
                <a:cs typeface="Arial" charset="0"/>
              </a:rPr>
              <a:t>10-Discuss daily aspirin use — men 40+, women 50+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Times New Roman" charset="0"/>
                <a:cs typeface="Arial" charset="0"/>
              </a:rPr>
              <a:t>Childhood immunizations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FFFF99"/>
                </a:solidFill>
                <a:ea typeface="Times New Roman" charset="0"/>
                <a:cs typeface="Arial" charset="0"/>
              </a:rPr>
              <a:t>Smoking cessation advice and help to quit — adults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Times New Roman" charset="0"/>
                <a:cs typeface="Arial" charset="0"/>
              </a:rPr>
              <a:t>8-Problem drinking screening and counseling — adults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Times New Roman" charset="0"/>
                <a:cs typeface="Arial" charset="0"/>
              </a:rPr>
              <a:t>Colorectal cancer screening — adults 50+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olidFill>
                  <a:srgbClr val="FFFF99"/>
                </a:solidFill>
                <a:ea typeface="Times New Roman" charset="0"/>
                <a:cs typeface="Arial" charset="0"/>
              </a:rPr>
              <a:t>Hypertension screening and treatment—adults 18+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Times New Roman" charset="0"/>
                <a:cs typeface="Arial" charset="0"/>
              </a:rPr>
              <a:t>Influenza immunization—adults 50+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Times New Roman" charset="0"/>
                <a:cs typeface="Arial" charset="0"/>
              </a:rPr>
              <a:t>7-Vision screening — adults 65+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Times New Roman" charset="0"/>
                <a:cs typeface="Arial" charset="0"/>
              </a:rPr>
              <a:t>Cervical cancer screening — women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Times New Roman" charset="0"/>
                <a:cs typeface="Arial" charset="0"/>
              </a:rPr>
              <a:t>Cholesterol screening and treatment — men 35+,women 45+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a typeface="Times New Roman" charset="0"/>
                <a:cs typeface="Arial" charset="0"/>
              </a:rPr>
              <a:t>Pneumococcal immunizations — adults 65+</a:t>
            </a:r>
          </a:p>
        </p:txBody>
      </p:sp>
      <p:sp>
        <p:nvSpPr>
          <p:cNvPr id="16388" name="Rectangle 54"/>
          <p:cNvSpPr>
            <a:spLocks noGrp="1" noChangeArrowheads="1"/>
          </p:cNvSpPr>
          <p:nvPr>
            <p:ph type="body" sz="half" idx="2"/>
          </p:nvPr>
        </p:nvSpPr>
        <p:spPr>
          <a:xfrm>
            <a:off x="6781800" y="1600200"/>
            <a:ext cx="19050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ea typeface="Times New Roman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ea typeface="Times New Roman" charset="0"/>
              <a:cs typeface="Arial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838200" y="6019800"/>
            <a:ext cx="72675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200"/>
              <a:t>Source: Maciosek MV, Coffield AB, Edwards NM, Goodman MJ, Flottemesch TJ, Solberg LI. </a:t>
            </a:r>
            <a:r>
              <a:rPr lang="en-US" sz="1200">
                <a:hlinkClick r:id="rId2"/>
              </a:rPr>
              <a:t>Priorities among effective clinical preventive services: results of a systematic review and analysis.</a:t>
            </a:r>
            <a:r>
              <a:rPr lang="en-US" sz="1200"/>
              <a:t> Am J Prev Med 2006; 31(1):52-61.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Prioritization: Other dimensions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696200" cy="4191000"/>
          </a:xfrm>
        </p:spPr>
        <p:txBody>
          <a:bodyPr/>
          <a:lstStyle/>
          <a:p>
            <a:r>
              <a:rPr lang="en-US" dirty="0"/>
              <a:t>Legal authority</a:t>
            </a:r>
          </a:p>
          <a:p>
            <a:pPr lvl="1"/>
            <a:r>
              <a:rPr lang="en-US" dirty="0"/>
              <a:t>Is it a health service?</a:t>
            </a:r>
          </a:p>
          <a:p>
            <a:r>
              <a:rPr lang="en-US" dirty="0"/>
              <a:t>Impact</a:t>
            </a:r>
          </a:p>
          <a:p>
            <a:pPr lvl="1"/>
            <a:r>
              <a:rPr lang="en-US" dirty="0"/>
              <a:t>Is it already available?</a:t>
            </a:r>
          </a:p>
          <a:p>
            <a:pPr lvl="1"/>
            <a:r>
              <a:rPr lang="en-US" dirty="0"/>
              <a:t>e.g. ASA to prevent CVD</a:t>
            </a:r>
          </a:p>
          <a:p>
            <a:r>
              <a:rPr lang="en-US" dirty="0"/>
              <a:t>Feasibility of decision-making</a:t>
            </a:r>
          </a:p>
          <a:p>
            <a:pPr lvl="1"/>
            <a:r>
              <a:rPr lang="en-US" dirty="0"/>
              <a:t>How widespread is public support?</a:t>
            </a:r>
          </a:p>
          <a:p>
            <a:pPr lvl="1"/>
            <a:r>
              <a:rPr lang="en-US" dirty="0" err="1"/>
              <a:t>Generalizability</a:t>
            </a:r>
            <a:r>
              <a:rPr lang="en-US" dirty="0"/>
              <a:t> of evidence of benefit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Further Information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Marcel </a:t>
            </a:r>
            <a:r>
              <a:rPr lang="en-US" dirty="0" err="1"/>
              <a:t>Salive</a:t>
            </a:r>
            <a:r>
              <a:rPr lang="en-US" dirty="0"/>
              <a:t>, MD, MPH</a:t>
            </a:r>
          </a:p>
          <a:p>
            <a:pPr lvl="1" eaLnBrk="1" hangingPunct="1"/>
            <a:r>
              <a:rPr lang="en-US" dirty="0"/>
              <a:t>301/435-3044</a:t>
            </a:r>
          </a:p>
          <a:p>
            <a:pPr lvl="1" eaLnBrk="1" hangingPunct="1"/>
            <a:r>
              <a:rPr lang="en-US" dirty="0">
                <a:hlinkClick r:id="rId2"/>
              </a:rPr>
              <a:t>Marcel.Salive@nih.gov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5293_m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609600"/>
            <a:ext cx="5562600" cy="5181600"/>
          </a:xfr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209800" y="609600"/>
            <a:ext cx="4191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 anchor="ctr" anchorCtr="1"/>
          <a:lstStyle/>
          <a:p>
            <a:pPr eaLnBrk="1" hangingPunct="1"/>
            <a:r>
              <a:rPr lang="en-US">
                <a:solidFill>
                  <a:schemeClr val="bg2"/>
                </a:solidFill>
              </a:rPr>
              <a:t>Coverage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914400" y="6019800"/>
            <a:ext cx="726757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b="1"/>
              <a:t>"First we'll find out if your insurance covers the magic wand treatment.”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5E37BF-2940-A642-BA1B-E7345386B4CE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Preventive Services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42672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 dirty="0"/>
              <a:t>One time “Welcome to Medicare” physical exam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Physical Exam (yearly “Wellness Visit”) Starts 2011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FFFF99"/>
                </a:solidFill>
              </a:rPr>
              <a:t>Abdominal aortic </a:t>
            </a:r>
            <a:br>
              <a:rPr lang="en-US" sz="2200" dirty="0">
                <a:solidFill>
                  <a:srgbClr val="FFFF99"/>
                </a:solidFill>
              </a:rPr>
            </a:br>
            <a:r>
              <a:rPr lang="en-US" sz="2200" dirty="0">
                <a:solidFill>
                  <a:srgbClr val="FFFF99"/>
                </a:solidFill>
              </a:rPr>
              <a:t>aneurysm screening</a:t>
            </a:r>
            <a:r>
              <a:rPr lang="en-US" sz="2200" dirty="0"/>
              <a:t>*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Bone mass measurement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FFFF99"/>
                </a:solidFill>
              </a:rPr>
              <a:t>Cardiovascular disease screenings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Colorectal cancer screenings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FFFF99"/>
                </a:solidFill>
              </a:rPr>
              <a:t>Diabetes screenings</a:t>
            </a:r>
          </a:p>
          <a:p>
            <a:endParaRPr lang="en-US" sz="2200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00200"/>
            <a:ext cx="42672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FFFF99"/>
                </a:solidFill>
              </a:rPr>
              <a:t>EKG Screening</a:t>
            </a:r>
            <a:r>
              <a:rPr lang="en-US" sz="2200" dirty="0"/>
              <a:t>*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Flu shots 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Glaucoma tests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Hepatitis B shots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FFFF00"/>
                </a:solidFill>
              </a:rPr>
              <a:t>HIV Screening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Mammograms (screening)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Pap test/pelvic exam/ clinical breast exam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Prostate cancer screening</a:t>
            </a:r>
          </a:p>
          <a:p>
            <a:pPr>
              <a:spcBef>
                <a:spcPct val="0"/>
              </a:spcBef>
            </a:pPr>
            <a:r>
              <a:rPr lang="en-US" sz="2200" dirty="0"/>
              <a:t>Pneumococcal shots</a:t>
            </a:r>
          </a:p>
          <a:p>
            <a:pPr>
              <a:spcBef>
                <a:spcPct val="0"/>
              </a:spcBef>
            </a:pPr>
            <a:r>
              <a:rPr lang="en-US" sz="2200" dirty="0">
                <a:solidFill>
                  <a:srgbClr val="FFFF00"/>
                </a:solidFill>
              </a:rPr>
              <a:t>Smoking cessation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91400" y="1676400"/>
            <a:ext cx="1219200" cy="838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6600FF"/>
                </a:solidFill>
              </a:rPr>
              <a:t>ACA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6600FF"/>
                </a:solidFill>
              </a:rPr>
              <a:t>Section 4103</a:t>
            </a:r>
          </a:p>
        </p:txBody>
      </p:sp>
      <p:sp>
        <p:nvSpPr>
          <p:cNvPr id="5127" name="TextBox 8"/>
          <p:cNvSpPr txBox="1">
            <a:spLocks noChangeArrowheads="1"/>
          </p:cNvSpPr>
          <p:nvPr/>
        </p:nvSpPr>
        <p:spPr bwMode="auto">
          <a:xfrm>
            <a:off x="609600" y="57912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*When referred during Welcome to Medicare physical exam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2008 LAW:  MIPPA, section 101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Authority for Medicare to cover </a:t>
            </a:r>
            <a:r>
              <a:rPr lang="en-US" sz="2800" b="1" dirty="0">
                <a:solidFill>
                  <a:schemeClr val="tx2"/>
                </a:solidFill>
              </a:rPr>
              <a:t>additional preventive services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/>
              <a:t>that are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Reasonable and necessary for the prevention or early detection of an illness or disability based on the </a:t>
            </a:r>
            <a:r>
              <a:rPr lang="en-US" sz="2800" b="1" dirty="0">
                <a:solidFill>
                  <a:schemeClr val="tx2"/>
                </a:solidFill>
              </a:rPr>
              <a:t>national coverage determination process</a:t>
            </a:r>
            <a:r>
              <a:rPr lang="en-US" sz="2800" dirty="0"/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“Strongly recommended” (A) or “recommended” (B) by the United States Preventive Services Task Force; </a:t>
            </a:r>
            <a:r>
              <a:rPr lang="en-US" sz="2800" u="sng" dirty="0"/>
              <a:t>and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Appropriate for Medicare beneficiaries.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Medicare National Coverage Timelines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44FAA-F6E6-784D-9438-484CB85CDDFB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381000" y="1524000"/>
            <a:ext cx="8561388" cy="5053013"/>
            <a:chOff x="381000" y="1524000"/>
            <a:chExt cx="8561388" cy="5053013"/>
          </a:xfrm>
        </p:grpSpPr>
        <p:sp>
          <p:nvSpPr>
            <p:cNvPr id="7172" name="Rectangle 3"/>
            <p:cNvSpPr>
              <a:spLocks noChangeArrowheads="1"/>
            </p:cNvSpPr>
            <p:nvPr/>
          </p:nvSpPr>
          <p:spPr bwMode="auto">
            <a:xfrm>
              <a:off x="2143125" y="3048000"/>
              <a:ext cx="1004888" cy="808038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45720" tIns="18288" rIns="45720" bIns="18288" anchor="ctr" anchorCtr="1">
              <a:prstTxWarp prst="textNoShape">
                <a:avLst/>
              </a:prstTxWarp>
            </a:bodyPr>
            <a:lstStyle/>
            <a:p>
              <a:pPr marL="119063" indent="-119063" algn="ctr" defTabSz="114300" eaLnBrk="0" hangingPunct="0">
                <a:tabLst>
                  <a:tab pos="17145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Staff Review</a:t>
              </a:r>
            </a:p>
          </p:txBody>
        </p:sp>
        <p:sp>
          <p:nvSpPr>
            <p:cNvPr id="7173" name="Rectangle 4"/>
            <p:cNvSpPr>
              <a:spLocks noChangeArrowheads="1"/>
            </p:cNvSpPr>
            <p:nvPr/>
          </p:nvSpPr>
          <p:spPr bwMode="auto">
            <a:xfrm>
              <a:off x="3822700" y="3048000"/>
              <a:ext cx="1371600" cy="808038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45720" tIns="18288" rIns="45720" bIns="18288" anchor="ctr" anchorCtr="1">
              <a:prstTxWarp prst="textNoShape">
                <a:avLst/>
              </a:prstTxWarp>
            </a:bodyPr>
            <a:lstStyle/>
            <a:p>
              <a:pPr marL="117475" indent="-117475" algn="ctr" eaLnBrk="0" hangingPunct="0">
                <a:tabLst>
                  <a:tab pos="339725" algn="l"/>
                  <a:tab pos="34290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Draft </a:t>
              </a:r>
            </a:p>
            <a:p>
              <a:pPr marL="117475" indent="-117475" algn="ctr" eaLnBrk="0" hangingPunct="0">
                <a:tabLst>
                  <a:tab pos="339725" algn="l"/>
                  <a:tab pos="34290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Decision</a:t>
              </a:r>
            </a:p>
            <a:p>
              <a:pPr marL="117475" indent="-117475" algn="ctr" eaLnBrk="0" hangingPunct="0">
                <a:tabLst>
                  <a:tab pos="339725" algn="l"/>
                  <a:tab pos="34290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 Memorandum</a:t>
              </a:r>
            </a:p>
            <a:p>
              <a:pPr marL="117475" indent="-117475" algn="ctr" eaLnBrk="0" hangingPunct="0">
                <a:tabLst>
                  <a:tab pos="339725" algn="l"/>
                  <a:tab pos="34290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 Posted</a:t>
              </a:r>
            </a:p>
          </p:txBody>
        </p:sp>
        <p:sp>
          <p:nvSpPr>
            <p:cNvPr id="7174" name="Rectangle 5"/>
            <p:cNvSpPr>
              <a:spLocks noChangeArrowheads="1"/>
            </p:cNvSpPr>
            <p:nvPr/>
          </p:nvSpPr>
          <p:spPr bwMode="auto">
            <a:xfrm>
              <a:off x="458788" y="3048000"/>
              <a:ext cx="1004887" cy="808038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45720" tIns="18288" rIns="45720" bIns="18288" anchor="ctr" anchorCtr="1">
              <a:prstTxWarp prst="textNoShape">
                <a:avLst/>
              </a:prstTxWarp>
            </a:bodyPr>
            <a:lstStyle/>
            <a:p>
              <a:pPr marL="119063" indent="-119063" algn="ctr" eaLnBrk="0" hangingPunct="0"/>
              <a:r>
                <a:rPr lang="en-US" sz="1400" b="1" i="1">
                  <a:solidFill>
                    <a:schemeClr val="tx2"/>
                  </a:solidFill>
                </a:rPr>
                <a:t> </a:t>
              </a:r>
              <a:r>
                <a:rPr lang="en-US" sz="1400" b="1">
                  <a:solidFill>
                    <a:schemeClr val="tx2"/>
                  </a:solidFill>
                </a:rPr>
                <a:t>National Coverage Request</a:t>
              </a:r>
            </a:p>
          </p:txBody>
        </p:sp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3200400" y="5410200"/>
              <a:ext cx="1143000" cy="1166813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tx2"/>
                  </a:solidFill>
                </a:rPr>
                <a:t>Medicare Evid Dev &amp; Coverage Advisory Committee</a:t>
              </a:r>
              <a:endParaRPr lang="en-US" sz="1000">
                <a:solidFill>
                  <a:schemeClr val="tx2"/>
                </a:solidFill>
              </a:endParaRPr>
            </a:p>
          </p:txBody>
        </p:sp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3200400" y="4419600"/>
              <a:ext cx="1143000" cy="739775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chemeClr val="tx2"/>
                  </a:solidFill>
                </a:rPr>
                <a:t>External Technology Assessment </a:t>
              </a:r>
            </a:p>
          </p:txBody>
        </p:sp>
        <p:sp>
          <p:nvSpPr>
            <p:cNvPr id="7177" name="Rectangle 8"/>
            <p:cNvSpPr>
              <a:spLocks noChangeArrowheads="1"/>
            </p:cNvSpPr>
            <p:nvPr/>
          </p:nvSpPr>
          <p:spPr bwMode="auto">
            <a:xfrm>
              <a:off x="2362200" y="2133600"/>
              <a:ext cx="12954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>
                  <a:solidFill>
                    <a:schemeClr val="tx2"/>
                  </a:solidFill>
                </a:rPr>
                <a:t>6 months</a:t>
              </a:r>
            </a:p>
          </p:txBody>
        </p:sp>
        <p:sp>
          <p:nvSpPr>
            <p:cNvPr id="7178" name="Rectangle 9"/>
            <p:cNvSpPr>
              <a:spLocks noChangeArrowheads="1"/>
            </p:cNvSpPr>
            <p:nvPr/>
          </p:nvSpPr>
          <p:spPr bwMode="auto">
            <a:xfrm>
              <a:off x="7239000" y="1524000"/>
              <a:ext cx="1447800" cy="550863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90488" tIns="18288" rIns="90488" bIns="18288" anchor="ctr" anchorCtr="1">
              <a:prstTxWarp prst="textNoShape">
                <a:avLst/>
              </a:prstTxWarp>
            </a:bodyPr>
            <a:lstStyle/>
            <a:p>
              <a:pPr marL="119063" indent="-119063" algn="ctr" defTabSz="114300" eaLnBrk="0" hangingPunct="0">
                <a:lnSpc>
                  <a:spcPct val="80000"/>
                </a:lnSpc>
                <a:spcBef>
                  <a:spcPct val="40000"/>
                </a:spcBef>
                <a:tabLst>
                  <a:tab pos="17145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Reconsideration</a:t>
              </a:r>
            </a:p>
          </p:txBody>
        </p:sp>
        <p:cxnSp>
          <p:nvCxnSpPr>
            <p:cNvPr id="7179" name="AutoShape 10"/>
            <p:cNvCxnSpPr>
              <a:cxnSpLocks noChangeShapeType="1"/>
              <a:stCxn id="7174" idx="3"/>
              <a:endCxn id="7172" idx="1"/>
            </p:cNvCxnSpPr>
            <p:nvPr/>
          </p:nvCxnSpPr>
          <p:spPr bwMode="auto">
            <a:xfrm>
              <a:off x="1463675" y="3452813"/>
              <a:ext cx="679450" cy="0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7180" name="Rectangle 11"/>
            <p:cNvSpPr>
              <a:spLocks noChangeArrowheads="1"/>
            </p:cNvSpPr>
            <p:nvPr/>
          </p:nvSpPr>
          <p:spPr bwMode="auto">
            <a:xfrm>
              <a:off x="4800600" y="5029200"/>
              <a:ext cx="1066800" cy="527050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tx2"/>
                  </a:solidFill>
                </a:rPr>
                <a:t>Staff Review</a:t>
              </a:r>
              <a:endParaRPr lang="en-US" sz="1000">
                <a:solidFill>
                  <a:schemeClr val="tx2"/>
                </a:solidFill>
              </a:endParaRPr>
            </a:p>
          </p:txBody>
        </p:sp>
        <p:sp>
          <p:nvSpPr>
            <p:cNvPr id="7181" name="Rectangle 12"/>
            <p:cNvSpPr>
              <a:spLocks noChangeArrowheads="1"/>
            </p:cNvSpPr>
            <p:nvPr/>
          </p:nvSpPr>
          <p:spPr bwMode="auto">
            <a:xfrm>
              <a:off x="5867400" y="3048000"/>
              <a:ext cx="1066800" cy="808038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45720" tIns="18288" rIns="45720" bIns="18288" anchor="ctr" anchorCtr="1">
              <a:prstTxWarp prst="textNoShape">
                <a:avLst/>
              </a:prstTxWarp>
            </a:bodyPr>
            <a:lstStyle/>
            <a:p>
              <a:pPr marL="117475" indent="-117475" algn="ctr" eaLnBrk="0" hangingPunct="0">
                <a:tabLst>
                  <a:tab pos="339725" algn="l"/>
                  <a:tab pos="34290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Public Comments</a:t>
              </a:r>
            </a:p>
          </p:txBody>
        </p:sp>
        <p:sp>
          <p:nvSpPr>
            <p:cNvPr id="7182" name="Rectangle 13"/>
            <p:cNvSpPr>
              <a:spLocks noChangeArrowheads="1"/>
            </p:cNvSpPr>
            <p:nvPr/>
          </p:nvSpPr>
          <p:spPr bwMode="auto">
            <a:xfrm>
              <a:off x="7608888" y="2868613"/>
              <a:ext cx="1333500" cy="1165225"/>
            </a:xfrm>
            <a:prstGeom prst="rect">
              <a:avLst/>
            </a:prstGeom>
            <a:solidFill>
              <a:srgbClr val="993300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lIns="45720" tIns="9144" rIns="45720" bIns="9144" anchor="ctr" anchorCtr="1">
              <a:prstTxWarp prst="textNoShape">
                <a:avLst/>
              </a:prstTxWarp>
            </a:bodyPr>
            <a:lstStyle/>
            <a:p>
              <a:pPr marL="225425" indent="-225425" algn="ctr" eaLnBrk="0" hangingPunct="0">
                <a:tabLst>
                  <a:tab pos="339725" algn="l"/>
                  <a:tab pos="34290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Final Decision</a:t>
              </a:r>
            </a:p>
            <a:p>
              <a:pPr marL="225425" indent="-225425" algn="ctr" eaLnBrk="0" hangingPunct="0">
                <a:tabLst>
                  <a:tab pos="339725" algn="l"/>
                  <a:tab pos="34290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Memorandum</a:t>
              </a:r>
            </a:p>
            <a:p>
              <a:pPr marL="225425" indent="-225425" algn="ctr" eaLnBrk="0" hangingPunct="0">
                <a:tabLst>
                  <a:tab pos="339725" algn="l"/>
                  <a:tab pos="34290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and</a:t>
              </a:r>
            </a:p>
            <a:p>
              <a:pPr marL="225425" indent="-225425" algn="ctr" eaLnBrk="0" hangingPunct="0">
                <a:tabLst>
                  <a:tab pos="339725" algn="l"/>
                  <a:tab pos="342900" algn="l"/>
                </a:tabLst>
              </a:pPr>
              <a:r>
                <a:rPr lang="en-US" sz="1400" b="1">
                  <a:solidFill>
                    <a:schemeClr val="tx2"/>
                  </a:solidFill>
                </a:rPr>
                <a:t>Implementation Instructions</a:t>
              </a:r>
            </a:p>
          </p:txBody>
        </p:sp>
        <p:grpSp>
          <p:nvGrpSpPr>
            <p:cNvPr id="7183" name="Group 14"/>
            <p:cNvGrpSpPr>
              <a:grpSpLocks/>
            </p:cNvGrpSpPr>
            <p:nvPr/>
          </p:nvGrpSpPr>
          <p:grpSpPr bwMode="auto">
            <a:xfrm>
              <a:off x="1066800" y="2438400"/>
              <a:ext cx="3429000" cy="381000"/>
              <a:chOff x="864" y="1104"/>
              <a:chExt cx="2256" cy="240"/>
            </a:xfrm>
          </p:grpSpPr>
          <p:sp>
            <p:nvSpPr>
              <p:cNvPr id="7211" name="Line 15"/>
              <p:cNvSpPr>
                <a:spLocks noChangeShapeType="1"/>
              </p:cNvSpPr>
              <p:nvPr/>
            </p:nvSpPr>
            <p:spPr bwMode="auto">
              <a:xfrm>
                <a:off x="871" y="1217"/>
                <a:ext cx="2249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2" name="Line 16"/>
              <p:cNvSpPr>
                <a:spLocks noChangeShapeType="1"/>
              </p:cNvSpPr>
              <p:nvPr/>
            </p:nvSpPr>
            <p:spPr bwMode="auto">
              <a:xfrm>
                <a:off x="864" y="110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3" name="Line 17"/>
              <p:cNvSpPr>
                <a:spLocks noChangeShapeType="1"/>
              </p:cNvSpPr>
              <p:nvPr/>
            </p:nvSpPr>
            <p:spPr bwMode="auto">
              <a:xfrm>
                <a:off x="3120" y="110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84" name="Rectangle 18"/>
            <p:cNvSpPr>
              <a:spLocks noChangeArrowheads="1"/>
            </p:cNvSpPr>
            <p:nvPr/>
          </p:nvSpPr>
          <p:spPr bwMode="auto">
            <a:xfrm>
              <a:off x="4953000" y="2133600"/>
              <a:ext cx="10668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>
                  <a:solidFill>
                    <a:schemeClr val="tx2"/>
                  </a:solidFill>
                </a:rPr>
                <a:t>30 days</a:t>
              </a:r>
            </a:p>
          </p:txBody>
        </p:sp>
        <p:cxnSp>
          <p:nvCxnSpPr>
            <p:cNvPr id="7185" name="AutoShape 19"/>
            <p:cNvCxnSpPr>
              <a:cxnSpLocks noChangeShapeType="1"/>
              <a:stCxn id="7172" idx="2"/>
              <a:endCxn id="7176" idx="1"/>
            </p:cNvCxnSpPr>
            <p:nvPr/>
          </p:nvCxnSpPr>
          <p:spPr bwMode="auto">
            <a:xfrm rot="16200000" flipH="1">
              <a:off x="2456657" y="4045744"/>
              <a:ext cx="933450" cy="554037"/>
            </a:xfrm>
            <a:prstGeom prst="bentConnector2">
              <a:avLst/>
            </a:prstGeom>
            <a:noFill/>
            <a:ln w="38100">
              <a:solidFill>
                <a:schemeClr val="tx2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7186" name="AutoShape 20"/>
            <p:cNvCxnSpPr>
              <a:cxnSpLocks noChangeShapeType="1"/>
              <a:stCxn id="7172" idx="2"/>
            </p:cNvCxnSpPr>
            <p:nvPr/>
          </p:nvCxnSpPr>
          <p:spPr bwMode="auto">
            <a:xfrm rot="16200000" flipH="1">
              <a:off x="1893094" y="4609307"/>
              <a:ext cx="2060575" cy="554037"/>
            </a:xfrm>
            <a:prstGeom prst="bentConnector3">
              <a:avLst>
                <a:gd name="adj1" fmla="val 99227"/>
              </a:avLst>
            </a:prstGeom>
            <a:noFill/>
            <a:ln w="38100">
              <a:solidFill>
                <a:schemeClr val="tx2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7187" name="AutoShape 21"/>
            <p:cNvCxnSpPr>
              <a:cxnSpLocks noChangeShapeType="1"/>
              <a:stCxn id="7176" idx="3"/>
              <a:endCxn id="7180" idx="1"/>
            </p:cNvCxnSpPr>
            <p:nvPr/>
          </p:nvCxnSpPr>
          <p:spPr bwMode="auto">
            <a:xfrm>
              <a:off x="4343400" y="4789488"/>
              <a:ext cx="457200" cy="503237"/>
            </a:xfrm>
            <a:prstGeom prst="bentConnector3">
              <a:avLst>
                <a:gd name="adj1" fmla="val 25000"/>
              </a:avLst>
            </a:prstGeom>
            <a:noFill/>
            <a:ln w="38100">
              <a:solidFill>
                <a:schemeClr val="tx2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7188" name="AutoShape 22"/>
            <p:cNvCxnSpPr>
              <a:cxnSpLocks noChangeShapeType="1"/>
              <a:stCxn id="7175" idx="3"/>
              <a:endCxn id="7180" idx="1"/>
            </p:cNvCxnSpPr>
            <p:nvPr/>
          </p:nvCxnSpPr>
          <p:spPr bwMode="auto">
            <a:xfrm flipV="1">
              <a:off x="4343400" y="5292725"/>
              <a:ext cx="457200" cy="70167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2"/>
              </a:solidFill>
              <a:prstDash val="dash"/>
              <a:miter lim="800000"/>
              <a:headEnd/>
              <a:tailEnd type="triangle" w="med" len="med"/>
            </a:ln>
          </p:spPr>
        </p:cxnSp>
        <p:cxnSp>
          <p:nvCxnSpPr>
            <p:cNvPr id="7189" name="AutoShape 23"/>
            <p:cNvCxnSpPr>
              <a:cxnSpLocks noChangeShapeType="1"/>
              <a:stCxn id="7172" idx="3"/>
              <a:endCxn id="7173" idx="1"/>
            </p:cNvCxnSpPr>
            <p:nvPr/>
          </p:nvCxnSpPr>
          <p:spPr bwMode="auto">
            <a:xfrm>
              <a:off x="3148013" y="3452813"/>
              <a:ext cx="674687" cy="0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7190" name="AutoShape 24"/>
            <p:cNvCxnSpPr>
              <a:cxnSpLocks noChangeShapeType="1"/>
              <a:stCxn id="7173" idx="3"/>
              <a:endCxn id="7181" idx="1"/>
            </p:cNvCxnSpPr>
            <p:nvPr/>
          </p:nvCxnSpPr>
          <p:spPr bwMode="auto">
            <a:xfrm>
              <a:off x="5194300" y="3452813"/>
              <a:ext cx="673100" cy="0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7191" name="AutoShape 25"/>
            <p:cNvCxnSpPr>
              <a:cxnSpLocks noChangeShapeType="1"/>
              <a:stCxn id="7181" idx="3"/>
              <a:endCxn id="7182" idx="1"/>
            </p:cNvCxnSpPr>
            <p:nvPr/>
          </p:nvCxnSpPr>
          <p:spPr bwMode="auto">
            <a:xfrm flipV="1">
              <a:off x="6934200" y="3451225"/>
              <a:ext cx="674688" cy="1588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grpSp>
          <p:nvGrpSpPr>
            <p:cNvPr id="7192" name="Group 26"/>
            <p:cNvGrpSpPr>
              <a:grpSpLocks/>
            </p:cNvGrpSpPr>
            <p:nvPr/>
          </p:nvGrpSpPr>
          <p:grpSpPr bwMode="auto">
            <a:xfrm>
              <a:off x="1219200" y="6172200"/>
              <a:ext cx="3352800" cy="381000"/>
              <a:chOff x="864" y="1104"/>
              <a:chExt cx="2256" cy="240"/>
            </a:xfrm>
          </p:grpSpPr>
          <p:sp>
            <p:nvSpPr>
              <p:cNvPr id="7208" name="Line 27"/>
              <p:cNvSpPr>
                <a:spLocks noChangeShapeType="1"/>
              </p:cNvSpPr>
              <p:nvPr/>
            </p:nvSpPr>
            <p:spPr bwMode="auto">
              <a:xfrm>
                <a:off x="871" y="1217"/>
                <a:ext cx="2249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9" name="Line 28"/>
              <p:cNvSpPr>
                <a:spLocks noChangeShapeType="1"/>
              </p:cNvSpPr>
              <p:nvPr/>
            </p:nvSpPr>
            <p:spPr bwMode="auto">
              <a:xfrm>
                <a:off x="864" y="110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0" name="Line 29"/>
              <p:cNvSpPr>
                <a:spLocks noChangeShapeType="1"/>
              </p:cNvSpPr>
              <p:nvPr/>
            </p:nvSpPr>
            <p:spPr bwMode="auto">
              <a:xfrm>
                <a:off x="3120" y="110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93" name="Group 30"/>
            <p:cNvGrpSpPr>
              <a:grpSpLocks/>
            </p:cNvGrpSpPr>
            <p:nvPr/>
          </p:nvGrpSpPr>
          <p:grpSpPr bwMode="auto">
            <a:xfrm>
              <a:off x="4495800" y="2438400"/>
              <a:ext cx="1905000" cy="381000"/>
              <a:chOff x="864" y="1104"/>
              <a:chExt cx="2256" cy="240"/>
            </a:xfrm>
          </p:grpSpPr>
          <p:sp>
            <p:nvSpPr>
              <p:cNvPr id="7205" name="Line 31"/>
              <p:cNvSpPr>
                <a:spLocks noChangeShapeType="1"/>
              </p:cNvSpPr>
              <p:nvPr/>
            </p:nvSpPr>
            <p:spPr bwMode="auto">
              <a:xfrm>
                <a:off x="871" y="1217"/>
                <a:ext cx="2249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6" name="Line 32"/>
              <p:cNvSpPr>
                <a:spLocks noChangeShapeType="1"/>
              </p:cNvSpPr>
              <p:nvPr/>
            </p:nvSpPr>
            <p:spPr bwMode="auto">
              <a:xfrm>
                <a:off x="864" y="110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7" name="Line 33"/>
              <p:cNvSpPr>
                <a:spLocks noChangeShapeType="1"/>
              </p:cNvSpPr>
              <p:nvPr/>
            </p:nvSpPr>
            <p:spPr bwMode="auto">
              <a:xfrm>
                <a:off x="3120" y="110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194" name="Group 34"/>
            <p:cNvGrpSpPr>
              <a:grpSpLocks/>
            </p:cNvGrpSpPr>
            <p:nvPr/>
          </p:nvGrpSpPr>
          <p:grpSpPr bwMode="auto">
            <a:xfrm>
              <a:off x="6400800" y="2438400"/>
              <a:ext cx="1752600" cy="381000"/>
              <a:chOff x="864" y="1104"/>
              <a:chExt cx="2256" cy="240"/>
            </a:xfrm>
          </p:grpSpPr>
          <p:sp>
            <p:nvSpPr>
              <p:cNvPr id="7202" name="Line 35"/>
              <p:cNvSpPr>
                <a:spLocks noChangeShapeType="1"/>
              </p:cNvSpPr>
              <p:nvPr/>
            </p:nvSpPr>
            <p:spPr bwMode="auto">
              <a:xfrm>
                <a:off x="871" y="1217"/>
                <a:ext cx="2249" cy="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3" name="Line 36"/>
              <p:cNvSpPr>
                <a:spLocks noChangeShapeType="1"/>
              </p:cNvSpPr>
              <p:nvPr/>
            </p:nvSpPr>
            <p:spPr bwMode="auto">
              <a:xfrm>
                <a:off x="864" y="110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4" name="Line 37"/>
              <p:cNvSpPr>
                <a:spLocks noChangeShapeType="1"/>
              </p:cNvSpPr>
              <p:nvPr/>
            </p:nvSpPr>
            <p:spPr bwMode="auto">
              <a:xfrm>
                <a:off x="3120" y="1104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95" name="Rectangle 38"/>
            <p:cNvSpPr>
              <a:spLocks noChangeArrowheads="1"/>
            </p:cNvSpPr>
            <p:nvPr/>
          </p:nvSpPr>
          <p:spPr bwMode="auto">
            <a:xfrm>
              <a:off x="6629400" y="2133600"/>
              <a:ext cx="10668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>
                  <a:solidFill>
                    <a:schemeClr val="tx2"/>
                  </a:solidFill>
                </a:rPr>
                <a:t>60 days</a:t>
              </a:r>
            </a:p>
          </p:txBody>
        </p:sp>
        <p:sp>
          <p:nvSpPr>
            <p:cNvPr id="7196" name="Rectangle 39"/>
            <p:cNvSpPr>
              <a:spLocks noChangeArrowheads="1"/>
            </p:cNvSpPr>
            <p:nvPr/>
          </p:nvSpPr>
          <p:spPr bwMode="auto">
            <a:xfrm>
              <a:off x="1524000" y="5943600"/>
              <a:ext cx="12954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i="1">
                  <a:solidFill>
                    <a:schemeClr val="tx2"/>
                  </a:solidFill>
                </a:rPr>
                <a:t>9 months</a:t>
              </a:r>
            </a:p>
          </p:txBody>
        </p:sp>
        <p:sp>
          <p:nvSpPr>
            <p:cNvPr id="7197" name="Text Box 40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1143000" cy="527050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tx2"/>
                  </a:solidFill>
                </a:rPr>
                <a:t>Preliminary Discussions</a:t>
              </a:r>
            </a:p>
          </p:txBody>
        </p:sp>
        <p:cxnSp>
          <p:nvCxnSpPr>
            <p:cNvPr id="7198" name="AutoShape 41"/>
            <p:cNvCxnSpPr>
              <a:cxnSpLocks noChangeShapeType="1"/>
              <a:stCxn id="7197" idx="2"/>
              <a:endCxn id="7174" idx="0"/>
            </p:cNvCxnSpPr>
            <p:nvPr/>
          </p:nvCxnSpPr>
          <p:spPr bwMode="auto">
            <a:xfrm rot="16200000" flipH="1">
              <a:off x="496888" y="2582862"/>
              <a:ext cx="920750" cy="9525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7199" name="AutoShape 46"/>
            <p:cNvCxnSpPr>
              <a:cxnSpLocks noChangeShapeType="1"/>
              <a:stCxn id="7182" idx="0"/>
            </p:cNvCxnSpPr>
            <p:nvPr/>
          </p:nvCxnSpPr>
          <p:spPr bwMode="auto">
            <a:xfrm rot="16200000" flipV="1">
              <a:off x="7885112" y="2478088"/>
              <a:ext cx="735013" cy="46038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7200" name="AutoShape 47"/>
            <p:cNvCxnSpPr>
              <a:cxnSpLocks noChangeShapeType="1"/>
              <a:stCxn id="7178" idx="1"/>
              <a:endCxn id="7197" idx="3"/>
            </p:cNvCxnSpPr>
            <p:nvPr/>
          </p:nvCxnSpPr>
          <p:spPr bwMode="auto">
            <a:xfrm rot="10800000" flipV="1">
              <a:off x="1524000" y="1798638"/>
              <a:ext cx="5715000" cy="65087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7201" name="AutoShape 48"/>
            <p:cNvCxnSpPr>
              <a:cxnSpLocks noChangeShapeType="1"/>
              <a:stCxn id="7180" idx="0"/>
              <a:endCxn id="7173" idx="2"/>
            </p:cNvCxnSpPr>
            <p:nvPr/>
          </p:nvCxnSpPr>
          <p:spPr bwMode="auto">
            <a:xfrm rot="5400000" flipH="1">
              <a:off x="4334669" y="4029869"/>
              <a:ext cx="1173162" cy="825500"/>
            </a:xfrm>
            <a:prstGeom prst="bentConnector3">
              <a:avLst>
                <a:gd name="adj1" fmla="val 49931"/>
              </a:avLst>
            </a:prstGeom>
            <a:noFill/>
            <a:ln w="38100">
              <a:solidFill>
                <a:schemeClr val="tx2"/>
              </a:solidFill>
              <a:prstDash val="dash"/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/>
              <a:t>Reasonable &amp; Necessary?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ym typeface="Symbol" charset="2"/>
              </a:rPr>
              <a:t>Sufficient level of confidence that evidence is adequate to conclude that the item or service:</a:t>
            </a:r>
          </a:p>
          <a:p>
            <a:pPr lvl="1" eaLnBrk="1" hangingPunct="1"/>
            <a:r>
              <a:rPr lang="en-US" dirty="0">
                <a:sym typeface="Symbol" charset="2"/>
              </a:rPr>
              <a:t>improves health outcomes; prevents disease </a:t>
            </a:r>
          </a:p>
          <a:p>
            <a:pPr lvl="1" eaLnBrk="1" hangingPunct="1"/>
            <a:r>
              <a:rPr lang="en-US" dirty="0" err="1">
                <a:sym typeface="Symbol" charset="2"/>
              </a:rPr>
              <a:t>generalizable</a:t>
            </a:r>
            <a:r>
              <a:rPr lang="en-US" dirty="0">
                <a:sym typeface="Symbol" charset="2"/>
              </a:rPr>
              <a:t> to the Medicare population</a:t>
            </a:r>
          </a:p>
          <a:p>
            <a:pPr eaLnBrk="1" hangingPunct="1"/>
            <a:r>
              <a:rPr lang="en-US" dirty="0">
                <a:sym typeface="Symbol" charset="2"/>
              </a:rPr>
              <a:t>Evidence assessed using standard principles of </a:t>
            </a:r>
            <a:r>
              <a:rPr lang="en-US" dirty="0"/>
              <a:t>evidence-based medicine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Care Act (2010)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Medicare:  </a:t>
            </a:r>
          </a:p>
          <a:p>
            <a:pPr lvl="1"/>
            <a:r>
              <a:rPr lang="en-US" dirty="0"/>
              <a:t>4103:  Annual Wellness Visit Providing Personalized Prevention Plan Services</a:t>
            </a:r>
          </a:p>
          <a:p>
            <a:pPr lvl="1"/>
            <a:r>
              <a:rPr lang="en-US" dirty="0"/>
              <a:t>4104: Waives deductible and coinsurance for preventive service--UPSPSF A or B</a:t>
            </a:r>
          </a:p>
          <a:p>
            <a:pPr>
              <a:buFontTx/>
              <a:buNone/>
            </a:pPr>
            <a:r>
              <a:rPr lang="en-US" dirty="0"/>
              <a:t>Health Plans:</a:t>
            </a:r>
          </a:p>
          <a:p>
            <a:pPr lvl="1"/>
            <a:r>
              <a:rPr lang="en-US" dirty="0"/>
              <a:t>2713: new plans must cover A/B services, ACIP vaccines without cost sharing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in the health care system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5943600"/>
            <a:ext cx="7772400" cy="4572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 dirty="0"/>
              <a:t>(Woman at desk with a sign that says, 'Wait Coordinator.')</a:t>
            </a:r>
          </a:p>
        </p:txBody>
      </p:sp>
      <p:pic>
        <p:nvPicPr>
          <p:cNvPr id="10244" name="Picture 2" descr="C:\Users\saliveme\AppData\Local\Microsoft\Windows\Temporary Internet Files\Content.IE5\6AK3I0C7\MC90006015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6013" y="2538413"/>
            <a:ext cx="18319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3" descr="C:\Users\saliveme\AppData\Local\Microsoft\Windows\Temporary Internet Files\Content.IE5\6AK3I0C7\MC90006015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371600"/>
            <a:ext cx="62484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2971800" y="41148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Wait Coordinator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153400" cy="990600"/>
          </a:xfrm>
        </p:spPr>
        <p:txBody>
          <a:bodyPr/>
          <a:lstStyle/>
          <a:p>
            <a:pPr algn="ctr" eaLnBrk="1" hangingPunct="1"/>
            <a:r>
              <a:rPr lang="en-US" dirty="0"/>
              <a:t>Coordination of Preventive Services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800" dirty="0"/>
              <a:t>Annual Wellness Visit (proposed) and Welcome to Medicare Visit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2800" dirty="0"/>
              <a:t>Coordinates the preventive services already covered by Medicare like cancer screenings, bone mass measurements and vaccinations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May be a written plan or checklist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Short/long term (5 yrs)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DEFINEDINNAVIGATOR" val="False"/>
  <p:tag name="BRANCHTO" val="0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PSNARRATIONPROPS" val="K:\1C-Understanding Medicare - Final\1C-English_Slide33.wav"/>
  <p:tag name="PPSNARRATION" val="32,1245742990,G:\DCST\2009 MODULES\Mod 1\1Cmod09v3\Media.ppcx"/>
</p:tagLst>
</file>

<file path=ppt/theme/theme1.xml><?xml version="1.0" encoding="utf-8"?>
<a:theme xmlns:a="http://schemas.openxmlformats.org/drawingml/2006/main" name="Neon Frame">
  <a:themeElements>
    <a:clrScheme name="">
      <a:dk1>
        <a:srgbClr val="808080"/>
      </a:dk1>
      <a:lt1>
        <a:srgbClr val="F8F8F8"/>
      </a:lt1>
      <a:dk2>
        <a:srgbClr val="000000"/>
      </a:dk2>
      <a:lt2>
        <a:srgbClr val="FFFF00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2404</TotalTime>
  <Words>780</Words>
  <Application>Microsoft Macintosh PowerPoint</Application>
  <PresentationFormat>On-screen Show (4:3)</PresentationFormat>
  <Paragraphs>133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 New Roman</vt:lpstr>
      <vt:lpstr>Arial</vt:lpstr>
      <vt:lpstr>Tahoma</vt:lpstr>
      <vt:lpstr>Symbol</vt:lpstr>
      <vt:lpstr>Wingdings</vt:lpstr>
      <vt:lpstr>Neon Frame</vt:lpstr>
      <vt:lpstr>Improving Preventive Health Care for Older Americans</vt:lpstr>
      <vt:lpstr>Coverage</vt:lpstr>
      <vt:lpstr>Medicare Preventive Services</vt:lpstr>
      <vt:lpstr>2008 LAW:  MIPPA, section 101</vt:lpstr>
      <vt:lpstr>Medicare National Coverage Timelines </vt:lpstr>
      <vt:lpstr>Reasonable &amp; Necessary?</vt:lpstr>
      <vt:lpstr>Affordable Care Act (2010)</vt:lpstr>
      <vt:lpstr>Coordination in the health care system</vt:lpstr>
      <vt:lpstr>Coordination of Preventive Services</vt:lpstr>
      <vt:lpstr>Translating recommendations into coverage policy</vt:lpstr>
      <vt:lpstr>Translation: Other Limitations</vt:lpstr>
      <vt:lpstr>Possible prevention NCDs</vt:lpstr>
      <vt:lpstr>How to Set Priorities?</vt:lpstr>
      <vt:lpstr>Top Ranked Clinical Preventive Services for the U.S. Population </vt:lpstr>
      <vt:lpstr>Prioritization: Other dimensions</vt:lpstr>
      <vt:lpstr>Further Information</vt:lpstr>
    </vt:vector>
  </TitlesOfParts>
  <Company>CMS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Medicare Initial Preventive Examination Benefit</dc:title>
  <dc:creator>CMS</dc:creator>
  <cp:lastModifiedBy>Graham</cp:lastModifiedBy>
  <cp:revision>94</cp:revision>
  <cp:lastPrinted>1601-01-01T00:00:00Z</cp:lastPrinted>
  <dcterms:created xsi:type="dcterms:W3CDTF">2010-10-19T21:48:37Z</dcterms:created>
  <dcterms:modified xsi:type="dcterms:W3CDTF">2010-10-20T15:59:02Z</dcterms:modified>
</cp:coreProperties>
</file>