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</p:sldMasterIdLst>
  <p:sldIdLst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510" y="24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7"/>
            <a:ext cx="5829300" cy="1960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6605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340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91150" y="290515"/>
            <a:ext cx="1162050" cy="8320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290515"/>
            <a:ext cx="3333750" cy="8320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0481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90515"/>
            <a:ext cx="4648200" cy="39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05000" y="852488"/>
            <a:ext cx="2247900" cy="7758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05300" y="852488"/>
            <a:ext cx="2247900" cy="7758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6763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9"/>
          <p:cNvSpPr>
            <a:spLocks noChangeArrowheads="1"/>
          </p:cNvSpPr>
          <p:nvPr userDrawn="1"/>
        </p:nvSpPr>
        <p:spPr bwMode="auto">
          <a:xfrm>
            <a:off x="0" y="6172200"/>
            <a:ext cx="6858000" cy="2286000"/>
          </a:xfrm>
          <a:prstGeom prst="rect">
            <a:avLst/>
          </a:prstGeom>
          <a:solidFill>
            <a:srgbClr val="EDEDE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4" name="Group 20"/>
          <p:cNvGrpSpPr>
            <a:grpSpLocks/>
          </p:cNvGrpSpPr>
          <p:nvPr userDrawn="1"/>
        </p:nvGrpSpPr>
        <p:grpSpPr bwMode="auto">
          <a:xfrm>
            <a:off x="3276600" y="6172200"/>
            <a:ext cx="2819400" cy="2971800"/>
            <a:chOff x="2064" y="3696"/>
            <a:chExt cx="1776" cy="1728"/>
          </a:xfrm>
        </p:grpSpPr>
        <p:sp>
          <p:nvSpPr>
            <p:cNvPr id="5" name="Line 21"/>
            <p:cNvSpPr>
              <a:spLocks noChangeShapeType="1"/>
            </p:cNvSpPr>
            <p:nvPr/>
          </p:nvSpPr>
          <p:spPr bwMode="auto">
            <a:xfrm>
              <a:off x="3840" y="3696"/>
              <a:ext cx="0" cy="1728"/>
            </a:xfrm>
            <a:prstGeom prst="line">
              <a:avLst/>
            </a:prstGeom>
            <a:noFill/>
            <a:ln w="9525">
              <a:solidFill>
                <a:srgbClr val="C7C39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" name="Line 22"/>
            <p:cNvSpPr>
              <a:spLocks noChangeShapeType="1"/>
            </p:cNvSpPr>
            <p:nvPr/>
          </p:nvSpPr>
          <p:spPr bwMode="auto">
            <a:xfrm>
              <a:off x="2064" y="3696"/>
              <a:ext cx="0" cy="1728"/>
            </a:xfrm>
            <a:prstGeom prst="line">
              <a:avLst/>
            </a:prstGeom>
            <a:noFill/>
            <a:ln w="9525">
              <a:solidFill>
                <a:srgbClr val="C7C39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7" name="Rectangle 24"/>
          <p:cNvSpPr>
            <a:spLocks noChangeArrowheads="1"/>
          </p:cNvSpPr>
          <p:nvPr userDrawn="1"/>
        </p:nvSpPr>
        <p:spPr bwMode="auto">
          <a:xfrm>
            <a:off x="0" y="152400"/>
            <a:ext cx="6858000" cy="3886200"/>
          </a:xfrm>
          <a:prstGeom prst="rect">
            <a:avLst/>
          </a:prstGeom>
          <a:solidFill>
            <a:srgbClr val="C7C39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8" name="Picture 25" descr="Slide_content_2_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0189" r="38197" b="12088"/>
          <a:stretch>
            <a:fillRect/>
          </a:stretch>
        </p:blipFill>
        <p:spPr bwMode="auto">
          <a:xfrm>
            <a:off x="762000" y="6629400"/>
            <a:ext cx="1828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26"/>
          <p:cNvSpPr>
            <a:spLocks noChangeArrowheads="1"/>
          </p:cNvSpPr>
          <p:nvPr userDrawn="1"/>
        </p:nvSpPr>
        <p:spPr bwMode="auto">
          <a:xfrm rot="10800000">
            <a:off x="1676400" y="6629400"/>
            <a:ext cx="1066800" cy="1143000"/>
          </a:xfrm>
          <a:prstGeom prst="rtTriangle">
            <a:avLst/>
          </a:prstGeom>
          <a:solidFill>
            <a:srgbClr val="EDEDE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350" y="4191000"/>
            <a:ext cx="5829300" cy="762000"/>
          </a:xfrm>
        </p:spPr>
        <p:txBody>
          <a:bodyPr anchor="ctr"/>
          <a:lstStyle>
            <a:lvl1pPr algn="ctr">
              <a:defRPr sz="2000">
                <a:solidFill>
                  <a:srgbClr val="3333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91505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6647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9"/>
            <a:ext cx="5829300" cy="200025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55254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852488"/>
            <a:ext cx="2247900" cy="7758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05300" y="852488"/>
            <a:ext cx="2247900" cy="7758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107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5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5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1322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9910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9467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9"/>
            <a:ext cx="2255838" cy="15494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3539"/>
            <a:ext cx="3833812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9"/>
            <a:ext cx="2255838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07421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1"/>
            <a:ext cx="4114800" cy="7556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1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86422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>
            <a:off x="304800" y="0"/>
            <a:ext cx="1524000" cy="9144000"/>
          </a:xfrm>
          <a:prstGeom prst="rect">
            <a:avLst/>
          </a:prstGeom>
          <a:solidFill>
            <a:srgbClr val="EDEDE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 userDrawn="1"/>
        </p:nvSpPr>
        <p:spPr bwMode="auto">
          <a:xfrm>
            <a:off x="304800" y="838200"/>
            <a:ext cx="1524000" cy="1447800"/>
          </a:xfrm>
          <a:prstGeom prst="rect">
            <a:avLst/>
          </a:prstGeom>
          <a:solidFill>
            <a:srgbClr val="C7C39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90514"/>
            <a:ext cx="46482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852488"/>
            <a:ext cx="4648200" cy="775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grpSp>
        <p:nvGrpSpPr>
          <p:cNvPr id="1030" name="Group 6"/>
          <p:cNvGrpSpPr>
            <a:grpSpLocks/>
          </p:cNvGrpSpPr>
          <p:nvPr userDrawn="1"/>
        </p:nvGrpSpPr>
        <p:grpSpPr bwMode="auto">
          <a:xfrm>
            <a:off x="0" y="8839200"/>
            <a:ext cx="6858000" cy="228600"/>
            <a:chOff x="-48" y="5568"/>
            <a:chExt cx="4320" cy="144"/>
          </a:xfrm>
        </p:grpSpPr>
        <p:sp>
          <p:nvSpPr>
            <p:cNvPr id="1038" name="Line 7"/>
            <p:cNvSpPr>
              <a:spLocks noChangeShapeType="1"/>
            </p:cNvSpPr>
            <p:nvPr userDrawn="1"/>
          </p:nvSpPr>
          <p:spPr bwMode="auto">
            <a:xfrm>
              <a:off x="-48" y="5712"/>
              <a:ext cx="4320" cy="0"/>
            </a:xfrm>
            <a:prstGeom prst="line">
              <a:avLst/>
            </a:prstGeom>
            <a:noFill/>
            <a:ln w="9525">
              <a:solidFill>
                <a:srgbClr val="C7C39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Line 8"/>
            <p:cNvSpPr>
              <a:spLocks noChangeShapeType="1"/>
            </p:cNvSpPr>
            <p:nvPr userDrawn="1"/>
          </p:nvSpPr>
          <p:spPr bwMode="auto">
            <a:xfrm>
              <a:off x="-48" y="5568"/>
              <a:ext cx="4320" cy="0"/>
            </a:xfrm>
            <a:prstGeom prst="line">
              <a:avLst/>
            </a:prstGeom>
            <a:noFill/>
            <a:ln w="9525">
              <a:solidFill>
                <a:srgbClr val="C7C39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381000" y="1981200"/>
            <a:ext cx="1371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 anchor="ctr"/>
          <a:lstStyle/>
          <a:p>
            <a:pPr algn="ctr"/>
            <a:r>
              <a:rPr lang="en-US" sz="1200" b="1">
                <a:solidFill>
                  <a:srgbClr val="663300"/>
                </a:solidFill>
              </a:rPr>
              <a:t>Slide</a:t>
            </a: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381000" y="914402"/>
            <a:ext cx="1371600" cy="1033463"/>
          </a:xfrm>
          <a:prstGeom prst="rect">
            <a:avLst/>
          </a:prstGeom>
          <a:solidFill>
            <a:srgbClr val="EAEAEA"/>
          </a:solidFill>
          <a:ln w="9525">
            <a:solidFill>
              <a:srgbClr val="C7C397"/>
            </a:solidFill>
            <a:miter lim="800000"/>
            <a:headEnd/>
            <a:tailEnd/>
          </a:ln>
        </p:spPr>
        <p:txBody>
          <a:bodyPr lIns="45714" tIns="45714" rIns="45714" bIns="45714" anchor="ctr"/>
          <a:lstStyle/>
          <a:p>
            <a:pPr algn="ctr">
              <a:lnSpc>
                <a:spcPct val="90000"/>
              </a:lnSpc>
            </a:pPr>
            <a:endParaRPr lang="en-US" sz="800"/>
          </a:p>
        </p:txBody>
      </p:sp>
      <p:pic>
        <p:nvPicPr>
          <p:cNvPr id="1033" name="Picture 11" descr="Slide_title2_0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4965" t="32530" r="2986"/>
          <a:stretch>
            <a:fillRect/>
          </a:stretch>
        </p:blipFill>
        <p:spPr bwMode="auto">
          <a:xfrm>
            <a:off x="304800" y="152400"/>
            <a:ext cx="152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Line 12"/>
          <p:cNvSpPr>
            <a:spLocks noChangeShapeType="1"/>
          </p:cNvSpPr>
          <p:nvPr userDrawn="1"/>
        </p:nvSpPr>
        <p:spPr bwMode="auto">
          <a:xfrm>
            <a:off x="304800" y="685800"/>
            <a:ext cx="6172200" cy="0"/>
          </a:xfrm>
          <a:prstGeom prst="line">
            <a:avLst/>
          </a:prstGeom>
          <a:noFill/>
          <a:ln w="9525">
            <a:solidFill>
              <a:srgbClr val="C7C39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13"/>
          <p:cNvSpPr>
            <a:spLocks noChangeArrowheads="1"/>
          </p:cNvSpPr>
          <p:nvPr userDrawn="1"/>
        </p:nvSpPr>
        <p:spPr bwMode="auto">
          <a:xfrm>
            <a:off x="0" y="88392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/>
            <a:fld id="{7500317B-2AD5-4AD4-83C7-4BE9F6DB67C5}" type="slidenum">
              <a:rPr lang="en-US" sz="900">
                <a:solidFill>
                  <a:srgbClr val="663300"/>
                </a:solidFill>
                <a:latin typeface="Verdana" pitchFamily="34" charset="0"/>
              </a:rPr>
              <a:pPr algn="ctr"/>
              <a:t>‹#›</a:t>
            </a:fld>
            <a:endParaRPr lang="en-US" sz="900">
              <a:solidFill>
                <a:srgbClr val="663300"/>
              </a:solidFill>
              <a:latin typeface="Verdana" pitchFamily="34" charset="0"/>
            </a:endParaRPr>
          </a:p>
        </p:txBody>
      </p:sp>
      <p:sp>
        <p:nvSpPr>
          <p:cNvPr id="1036" name="Rectangle 14"/>
          <p:cNvSpPr>
            <a:spLocks noChangeArrowheads="1"/>
          </p:cNvSpPr>
          <p:nvPr userDrawn="1"/>
        </p:nvSpPr>
        <p:spPr bwMode="auto">
          <a:xfrm>
            <a:off x="4962525" y="8839200"/>
            <a:ext cx="1581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/>
            <a:r>
              <a:rPr lang="en-US" sz="900" dirty="0">
                <a:solidFill>
                  <a:srgbClr val="663300"/>
                </a:solidFill>
                <a:latin typeface="Verdana" pitchFamily="34" charset="0"/>
              </a:rPr>
              <a:t> </a:t>
            </a:r>
            <a:r>
              <a:rPr lang="en-US" sz="900" dirty="0" err="1" smtClean="0">
                <a:solidFill>
                  <a:srgbClr val="663300"/>
                </a:solidFill>
                <a:latin typeface="Verdana" pitchFamily="34" charset="0"/>
              </a:rPr>
              <a:t>TeamSTEPPS</a:t>
            </a:r>
            <a:r>
              <a:rPr lang="en-US" sz="900" dirty="0" smtClean="0">
                <a:solidFill>
                  <a:srgbClr val="663300"/>
                </a:solidFill>
                <a:latin typeface="Verdana" pitchFamily="34" charset="0"/>
              </a:rPr>
              <a:t>  </a:t>
            </a:r>
            <a:r>
              <a:rPr lang="en-US" sz="900" dirty="0">
                <a:solidFill>
                  <a:srgbClr val="663300"/>
                </a:solidFill>
                <a:latin typeface="Verdana" pitchFamily="34" charset="0"/>
              </a:rPr>
              <a:t>|  Limited English Proficiency</a:t>
            </a:r>
          </a:p>
        </p:txBody>
      </p:sp>
      <p:sp>
        <p:nvSpPr>
          <p:cNvPr id="1037" name="Rectangle 15"/>
          <p:cNvSpPr>
            <a:spLocks noChangeArrowheads="1"/>
          </p:cNvSpPr>
          <p:nvPr userDrawn="1"/>
        </p:nvSpPr>
        <p:spPr bwMode="gray">
          <a:xfrm>
            <a:off x="381000" y="228600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14" tIns="45714" rIns="45714" bIns="45714" anchor="ctr"/>
          <a:lstStyle/>
          <a:p>
            <a:pPr algn="ctr">
              <a:lnSpc>
                <a:spcPct val="95000"/>
              </a:lnSpc>
            </a:pPr>
            <a:r>
              <a:rPr lang="en-US" sz="1200" b="1">
                <a:solidFill>
                  <a:srgbClr val="FFFFE1"/>
                </a:solidFill>
              </a:rPr>
              <a:t>Limited English Proficiency</a:t>
            </a:r>
          </a:p>
        </p:txBody>
      </p:sp>
    </p:spTree>
    <p:extLst>
      <p:ext uri="{BB962C8B-B14F-4D97-AF65-F5344CB8AC3E}">
        <p14:creationId xmlns:p14="http://schemas.microsoft.com/office/powerpoint/2010/main" xmlns="" val="99106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rgbClr val="66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rgbClr val="66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rgbClr val="66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rgbClr val="66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rgbClr val="6633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400" b="1">
          <a:solidFill>
            <a:srgbClr val="6633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400" b="1">
          <a:solidFill>
            <a:srgbClr val="6633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400" b="1">
          <a:solidFill>
            <a:srgbClr val="6633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400" b="1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tabLst>
          <a:tab pos="347663" algn="l"/>
        </a:tabLst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74625" indent="-173038" algn="l" rtl="0" eaLnBrk="0" fontAlgn="base" hangingPunct="0">
        <a:spcBef>
          <a:spcPct val="50000"/>
        </a:spcBef>
        <a:spcAft>
          <a:spcPct val="0"/>
        </a:spcAft>
        <a:buChar char="•"/>
        <a:tabLst>
          <a:tab pos="347663" algn="l"/>
        </a:tabLst>
        <a:defRPr sz="1200">
          <a:solidFill>
            <a:schemeClr val="tx1"/>
          </a:solidFill>
          <a:latin typeface="+mn-lt"/>
        </a:defRPr>
      </a:lvl2pPr>
      <a:lvl3pPr marL="361950" indent="-174625" algn="l" rtl="0" eaLnBrk="0" fontAlgn="base" hangingPunct="0">
        <a:spcBef>
          <a:spcPct val="50000"/>
        </a:spcBef>
        <a:spcAft>
          <a:spcPct val="0"/>
        </a:spcAft>
        <a:buFont typeface="Arial" charset="0"/>
        <a:buChar char="–"/>
        <a:tabLst>
          <a:tab pos="347663" algn="l"/>
        </a:tabLst>
        <a:defRPr sz="1200">
          <a:solidFill>
            <a:schemeClr val="tx1"/>
          </a:solidFill>
          <a:latin typeface="+mn-lt"/>
        </a:defRPr>
      </a:lvl3pPr>
      <a:lvl4pPr marL="742950" indent="-165100" algn="l" rtl="0" eaLnBrk="0" fontAlgn="base" hangingPunct="0">
        <a:spcBef>
          <a:spcPct val="50000"/>
        </a:spcBef>
        <a:spcAft>
          <a:spcPct val="0"/>
        </a:spcAft>
        <a:buChar char="–"/>
        <a:tabLst>
          <a:tab pos="347663" algn="l"/>
        </a:tabLst>
        <a:defRPr sz="1200">
          <a:solidFill>
            <a:srgbClr val="003366"/>
          </a:solidFill>
          <a:latin typeface="+mn-lt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tabLst>
          <a:tab pos="347663" algn="l"/>
        </a:tabLst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tabLst>
          <a:tab pos="347663" algn="l"/>
        </a:tabLst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tabLst>
          <a:tab pos="347663" algn="l"/>
        </a:tabLst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tabLst>
          <a:tab pos="347663" algn="l"/>
        </a:tabLst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tabLst>
          <a:tab pos="347663" algn="l"/>
        </a:tabLs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90513"/>
            <a:ext cx="46482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852488"/>
            <a:ext cx="4648200" cy="775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47246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rgbClr val="663300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rgbClr val="66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rgbClr val="66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rgbClr val="66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rgbClr val="6633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400" b="1">
          <a:solidFill>
            <a:srgbClr val="6633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400" b="1">
          <a:solidFill>
            <a:srgbClr val="6633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400" b="1">
          <a:solidFill>
            <a:srgbClr val="6633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400" b="1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tabLst>
          <a:tab pos="347663" algn="l"/>
        </a:tabLst>
        <a:defRPr sz="1200">
          <a:solidFill>
            <a:schemeClr val="tx1"/>
          </a:solidFill>
          <a:latin typeface="Arial" charset="0"/>
          <a:ea typeface="+mn-ea"/>
          <a:cs typeface="+mn-cs"/>
        </a:defRPr>
      </a:lvl1pPr>
      <a:lvl2pPr marL="174625" indent="-173038" algn="l" rtl="0" eaLnBrk="0" fontAlgn="base" hangingPunct="0">
        <a:spcBef>
          <a:spcPct val="50000"/>
        </a:spcBef>
        <a:spcAft>
          <a:spcPct val="0"/>
        </a:spcAft>
        <a:buChar char="•"/>
        <a:tabLst>
          <a:tab pos="347663" algn="l"/>
        </a:tabLst>
        <a:defRPr sz="1200">
          <a:solidFill>
            <a:schemeClr val="tx1"/>
          </a:solidFill>
          <a:latin typeface="Arial" charset="0"/>
        </a:defRPr>
      </a:lvl2pPr>
      <a:lvl3pPr marL="361950" indent="-174625" algn="l" rtl="0" eaLnBrk="0" fontAlgn="base" hangingPunct="0">
        <a:spcBef>
          <a:spcPct val="50000"/>
        </a:spcBef>
        <a:spcAft>
          <a:spcPct val="0"/>
        </a:spcAft>
        <a:buFont typeface="Arial" charset="0"/>
        <a:buChar char="–"/>
        <a:tabLst>
          <a:tab pos="347663" algn="l"/>
        </a:tabLst>
        <a:defRPr sz="1200">
          <a:solidFill>
            <a:schemeClr val="tx1"/>
          </a:solidFill>
          <a:latin typeface="Arial" charset="0"/>
        </a:defRPr>
      </a:lvl3pPr>
      <a:lvl4pPr marL="742950" indent="-165100" algn="l" rtl="0" eaLnBrk="0" fontAlgn="base" hangingPunct="0">
        <a:spcBef>
          <a:spcPct val="50000"/>
        </a:spcBef>
        <a:spcAft>
          <a:spcPct val="0"/>
        </a:spcAft>
        <a:buChar char="–"/>
        <a:tabLst>
          <a:tab pos="347663" algn="l"/>
        </a:tabLst>
        <a:defRPr sz="1200">
          <a:solidFill>
            <a:srgbClr val="003366"/>
          </a:solidFill>
          <a:latin typeface="Arial" charset="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tabLst>
          <a:tab pos="347663" algn="l"/>
        </a:tabLst>
        <a:defRPr sz="14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tabLst>
          <a:tab pos="347663" algn="l"/>
        </a:tabLst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tabLst>
          <a:tab pos="347663" algn="l"/>
        </a:tabLst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tabLst>
          <a:tab pos="347663" algn="l"/>
        </a:tabLst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tabLst>
          <a:tab pos="347663" algn="l"/>
        </a:tabLs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ChangeArrowheads="1"/>
          </p:cNvSpPr>
          <p:nvPr/>
        </p:nvSpPr>
        <p:spPr bwMode="auto">
          <a:xfrm>
            <a:off x="457200" y="457200"/>
            <a:ext cx="6096000" cy="312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572000"/>
            <a:ext cx="5829300" cy="7620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Enhancing Safety for </a:t>
            </a:r>
            <a:r>
              <a:rPr lang="en-US" sz="1800" smtClean="0"/>
              <a:t>Patients </a:t>
            </a:r>
            <a:r>
              <a:rPr lang="en-US" sz="1800" smtClean="0"/>
              <a:t>With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Limited English Proficiency</a:t>
            </a:r>
            <a:br>
              <a:rPr lang="en-US" sz="1800" dirty="0" smtClean="0"/>
            </a:br>
            <a:r>
              <a:rPr lang="en-US" sz="1800" dirty="0" smtClean="0"/>
              <a:t>Train-the-Trainer Instructor Guide</a:t>
            </a:r>
          </a:p>
        </p:txBody>
      </p:sp>
      <p:pic>
        <p:nvPicPr>
          <p:cNvPr id="7172" name="Picture 5" descr="Team Stepps 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8088" y="762000"/>
            <a:ext cx="2054225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9" descr="Team Stepps  Team Strategies and Tools to Enhance Performance and Patient Safet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52700"/>
            <a:ext cx="4267200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5486400" y="2535238"/>
            <a:ext cx="584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dirty="0">
                <a:solidFill>
                  <a:srgbClr val="808080"/>
                </a:solidFill>
              </a:rPr>
              <a:t>TM</a:t>
            </a:r>
          </a:p>
        </p:txBody>
      </p:sp>
    </p:spTree>
    <p:extLst>
      <p:ext uri="{BB962C8B-B14F-4D97-AF65-F5344CB8AC3E}">
        <p14:creationId xmlns:p14="http://schemas.microsoft.com/office/powerpoint/2010/main" xmlns="" val="303353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 the Trainer Guide-3 17 11">
  <a:themeElements>
    <a:clrScheme name="Even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ven P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ven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en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en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en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en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en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en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en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en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en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en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en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Train the Trainer Guide-3 17 11</vt:lpstr>
      <vt:lpstr>3_Default Design</vt:lpstr>
      <vt:lpstr>Enhancing Safety for Patients With  Limited English Proficiency Train-the-Trainer Instructor Guide</vt:lpstr>
    </vt:vector>
  </TitlesOfParts>
  <Company>Abt Associates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</dc:title>
  <dc:creator>Abt Associates Inc.</dc:creator>
  <cp:lastModifiedBy>DHHS</cp:lastModifiedBy>
  <cp:revision>8</cp:revision>
  <dcterms:created xsi:type="dcterms:W3CDTF">2012-04-25T20:26:52Z</dcterms:created>
  <dcterms:modified xsi:type="dcterms:W3CDTF">2012-07-24T19:59:16Z</dcterms:modified>
</cp:coreProperties>
</file>