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7" r:id="rId2"/>
  </p:sldMasterIdLst>
  <p:notesMasterIdLst>
    <p:notesMasterId r:id="rId61"/>
  </p:notesMasterIdLst>
  <p:handoutMasterIdLst>
    <p:handoutMasterId r:id="rId62"/>
  </p:handoutMasterIdLst>
  <p:sldIdLst>
    <p:sldId id="320" r:id="rId3"/>
    <p:sldId id="510" r:id="rId4"/>
    <p:sldId id="321" r:id="rId5"/>
    <p:sldId id="422" r:id="rId6"/>
    <p:sldId id="423" r:id="rId7"/>
    <p:sldId id="511" r:id="rId8"/>
    <p:sldId id="544" r:id="rId9"/>
    <p:sldId id="408" r:id="rId10"/>
    <p:sldId id="512" r:id="rId11"/>
    <p:sldId id="424" r:id="rId12"/>
    <p:sldId id="513" r:id="rId13"/>
    <p:sldId id="515" r:id="rId14"/>
    <p:sldId id="514" r:id="rId15"/>
    <p:sldId id="519" r:id="rId16"/>
    <p:sldId id="425" r:id="rId17"/>
    <p:sldId id="556" r:id="rId18"/>
    <p:sldId id="548" r:id="rId19"/>
    <p:sldId id="549" r:id="rId20"/>
    <p:sldId id="550" r:id="rId21"/>
    <p:sldId id="520" r:id="rId22"/>
    <p:sldId id="480" r:id="rId23"/>
    <p:sldId id="551" r:id="rId24"/>
    <p:sldId id="546" r:id="rId25"/>
    <p:sldId id="522" r:id="rId26"/>
    <p:sldId id="493" r:id="rId27"/>
    <p:sldId id="524" r:id="rId28"/>
    <p:sldId id="523" r:id="rId29"/>
    <p:sldId id="525" r:id="rId30"/>
    <p:sldId id="552" r:id="rId31"/>
    <p:sldId id="521" r:id="rId32"/>
    <p:sldId id="553" r:id="rId33"/>
    <p:sldId id="526" r:id="rId34"/>
    <p:sldId id="494" r:id="rId35"/>
    <p:sldId id="527" r:id="rId36"/>
    <p:sldId id="407" r:id="rId37"/>
    <p:sldId id="529" r:id="rId38"/>
    <p:sldId id="377" r:id="rId39"/>
    <p:sldId id="531" r:id="rId40"/>
    <p:sldId id="474" r:id="rId41"/>
    <p:sldId id="475" r:id="rId42"/>
    <p:sldId id="554" r:id="rId43"/>
    <p:sldId id="478" r:id="rId44"/>
    <p:sldId id="555" r:id="rId45"/>
    <p:sldId id="530" r:id="rId46"/>
    <p:sldId id="532" r:id="rId47"/>
    <p:sldId id="533" r:id="rId48"/>
    <p:sldId id="498" r:id="rId49"/>
    <p:sldId id="496" r:id="rId50"/>
    <p:sldId id="497" r:id="rId51"/>
    <p:sldId id="502" r:id="rId52"/>
    <p:sldId id="503" r:id="rId53"/>
    <p:sldId id="539" r:id="rId54"/>
    <p:sldId id="542" r:id="rId55"/>
    <p:sldId id="534" r:id="rId56"/>
    <p:sldId id="504" r:id="rId57"/>
    <p:sldId id="436" r:id="rId58"/>
    <p:sldId id="437" r:id="rId59"/>
    <p:sldId id="557" r:id="rId6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Helvetica"/>
        <a:ea typeface="+mn-ea"/>
        <a:cs typeface="Arial" charset="0"/>
      </a:defRPr>
    </a:lvl1pPr>
    <a:lvl2pPr marL="457200" algn="l" rtl="0" fontAlgn="base">
      <a:spcBef>
        <a:spcPct val="0"/>
      </a:spcBef>
      <a:spcAft>
        <a:spcPct val="0"/>
      </a:spcAft>
      <a:defRPr kern="1200">
        <a:solidFill>
          <a:schemeClr val="tx1"/>
        </a:solidFill>
        <a:latin typeface="Helvetica"/>
        <a:ea typeface="+mn-ea"/>
        <a:cs typeface="Arial" charset="0"/>
      </a:defRPr>
    </a:lvl2pPr>
    <a:lvl3pPr marL="914400" algn="l" rtl="0" fontAlgn="base">
      <a:spcBef>
        <a:spcPct val="0"/>
      </a:spcBef>
      <a:spcAft>
        <a:spcPct val="0"/>
      </a:spcAft>
      <a:defRPr kern="1200">
        <a:solidFill>
          <a:schemeClr val="tx1"/>
        </a:solidFill>
        <a:latin typeface="Helvetica"/>
        <a:ea typeface="+mn-ea"/>
        <a:cs typeface="Arial" charset="0"/>
      </a:defRPr>
    </a:lvl3pPr>
    <a:lvl4pPr marL="1371600" algn="l" rtl="0" fontAlgn="base">
      <a:spcBef>
        <a:spcPct val="0"/>
      </a:spcBef>
      <a:spcAft>
        <a:spcPct val="0"/>
      </a:spcAft>
      <a:defRPr kern="1200">
        <a:solidFill>
          <a:schemeClr val="tx1"/>
        </a:solidFill>
        <a:latin typeface="Helvetica"/>
        <a:ea typeface="+mn-ea"/>
        <a:cs typeface="Arial" charset="0"/>
      </a:defRPr>
    </a:lvl4pPr>
    <a:lvl5pPr marL="1828800" algn="l" rtl="0" fontAlgn="base">
      <a:spcBef>
        <a:spcPct val="0"/>
      </a:spcBef>
      <a:spcAft>
        <a:spcPct val="0"/>
      </a:spcAft>
      <a:defRPr kern="1200">
        <a:solidFill>
          <a:schemeClr val="tx1"/>
        </a:solidFill>
        <a:latin typeface="Helvetica"/>
        <a:ea typeface="+mn-ea"/>
        <a:cs typeface="Arial" charset="0"/>
      </a:defRPr>
    </a:lvl5pPr>
    <a:lvl6pPr marL="2286000" algn="l" defTabSz="914400" rtl="0" eaLnBrk="1" latinLnBrk="0" hangingPunct="1">
      <a:defRPr kern="1200">
        <a:solidFill>
          <a:schemeClr val="tx1"/>
        </a:solidFill>
        <a:latin typeface="Helvetica"/>
        <a:ea typeface="+mn-ea"/>
        <a:cs typeface="Arial" charset="0"/>
      </a:defRPr>
    </a:lvl6pPr>
    <a:lvl7pPr marL="2743200" algn="l" defTabSz="914400" rtl="0" eaLnBrk="1" latinLnBrk="0" hangingPunct="1">
      <a:defRPr kern="1200">
        <a:solidFill>
          <a:schemeClr val="tx1"/>
        </a:solidFill>
        <a:latin typeface="Helvetica"/>
        <a:ea typeface="+mn-ea"/>
        <a:cs typeface="Arial" charset="0"/>
      </a:defRPr>
    </a:lvl7pPr>
    <a:lvl8pPr marL="3200400" algn="l" defTabSz="914400" rtl="0" eaLnBrk="1" latinLnBrk="0" hangingPunct="1">
      <a:defRPr kern="1200">
        <a:solidFill>
          <a:schemeClr val="tx1"/>
        </a:solidFill>
        <a:latin typeface="Helvetica"/>
        <a:ea typeface="+mn-ea"/>
        <a:cs typeface="Arial" charset="0"/>
      </a:defRPr>
    </a:lvl8pPr>
    <a:lvl9pPr marL="3657600" algn="l" defTabSz="914400" rtl="0" eaLnBrk="1" latinLnBrk="0" hangingPunct="1">
      <a:defRPr kern="1200">
        <a:solidFill>
          <a:schemeClr val="tx1"/>
        </a:solidFill>
        <a:latin typeface="Helvetica"/>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EDEAB1"/>
    <a:srgbClr val="AFF9A5"/>
    <a:srgbClr val="D6ECEE"/>
    <a:srgbClr val="4BADB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806" autoAdjust="0"/>
    <p:restoredTop sz="94004" autoAdjust="0"/>
  </p:normalViewPr>
  <p:slideViewPr>
    <p:cSldViewPr>
      <p:cViewPr varScale="1">
        <p:scale>
          <a:sx n="66" d="100"/>
          <a:sy n="66" d="100"/>
        </p:scale>
        <p:origin x="-103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636"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defTabSz="966788">
              <a:defRPr sz="1200">
                <a:latin typeface="Arial" charset="0"/>
              </a:defRPr>
            </a:lvl1pPr>
          </a:lstStyle>
          <a:p>
            <a:pPr>
              <a:defRPr/>
            </a:pPr>
            <a:endParaRPr lang="en-US"/>
          </a:p>
        </p:txBody>
      </p:sp>
      <p:sp>
        <p:nvSpPr>
          <p:cNvPr id="98307"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lgn="r" defTabSz="966788">
              <a:defRPr sz="1200">
                <a:latin typeface="Arial" charset="0"/>
              </a:defRPr>
            </a:lvl1pPr>
          </a:lstStyle>
          <a:p>
            <a:pPr>
              <a:defRPr/>
            </a:pPr>
            <a:fld id="{6EFC102C-3C4F-4B90-85EE-9811442207F1}" type="datetime1">
              <a:rPr lang="en-US"/>
              <a:pPr>
                <a:defRPr/>
              </a:pPr>
              <a:t>11/7/2011</a:t>
            </a:fld>
            <a:endParaRPr lang="en-US"/>
          </a:p>
        </p:txBody>
      </p:sp>
      <p:sp>
        <p:nvSpPr>
          <p:cNvPr id="98308"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defTabSz="966788">
              <a:defRPr sz="1200">
                <a:latin typeface="Arial" charset="0"/>
              </a:defRPr>
            </a:lvl1pPr>
          </a:lstStyle>
          <a:p>
            <a:pPr>
              <a:defRPr/>
            </a:pPr>
            <a:endParaRPr lang="en-US"/>
          </a:p>
        </p:txBody>
      </p:sp>
      <p:sp>
        <p:nvSpPr>
          <p:cNvPr id="98309"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lgn="r" defTabSz="966788">
              <a:defRPr sz="1200">
                <a:latin typeface="Arial" charset="0"/>
              </a:defRPr>
            </a:lvl1pPr>
          </a:lstStyle>
          <a:p>
            <a:pPr>
              <a:defRPr/>
            </a:pPr>
            <a:fld id="{337518BE-70DB-4EBA-B37D-92C8394AED1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defTabSz="966788">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4143375" y="0"/>
            <a:ext cx="3170238" cy="481013"/>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lgn="r" defTabSz="966788">
              <a:defRPr sz="1200">
                <a:latin typeface="Arial" charset="0"/>
              </a:defRPr>
            </a:lvl1pPr>
          </a:lstStyle>
          <a:p>
            <a:pPr>
              <a:defRPr/>
            </a:pPr>
            <a:fld id="{82389C2A-7C8F-468A-B550-C86D1197E5C2}" type="datetime1">
              <a:rPr lang="en-US"/>
              <a:pPr>
                <a:defRPr/>
              </a:pPr>
              <a:t>11/7/2011</a:t>
            </a:fld>
            <a:endParaRPr lang="en-US"/>
          </a:p>
        </p:txBody>
      </p:sp>
      <p:sp>
        <p:nvSpPr>
          <p:cNvPr id="2970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defTabSz="966788">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lgn="r" defTabSz="966788">
              <a:defRPr sz="1200">
                <a:latin typeface="Arial" charset="0"/>
              </a:defRPr>
            </a:lvl1pPr>
          </a:lstStyle>
          <a:p>
            <a:pPr>
              <a:defRPr/>
            </a:pPr>
            <a:fld id="{EC189BBC-D0D9-4E16-AC65-F7F4258E9B72}"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800" kern="1200">
        <a:solidFill>
          <a:schemeClr val="tx1"/>
        </a:solidFill>
        <a:latin typeface="Times" pitchFamily="18" charset="0"/>
        <a:ea typeface="Times"/>
        <a:cs typeface="Times" pitchFamily="18" charset="0"/>
      </a:defRPr>
    </a:lvl1pPr>
    <a:lvl2pPr marL="457200" algn="l" rtl="0" eaLnBrk="0" fontAlgn="base" hangingPunct="0">
      <a:spcBef>
        <a:spcPct val="30000"/>
      </a:spcBef>
      <a:spcAft>
        <a:spcPct val="0"/>
      </a:spcAft>
      <a:defRPr sz="800" kern="1200">
        <a:solidFill>
          <a:schemeClr val="tx1"/>
        </a:solidFill>
        <a:latin typeface="Times" pitchFamily="18" charset="0"/>
        <a:ea typeface="Times"/>
        <a:cs typeface="Times" pitchFamily="18" charset="0"/>
      </a:defRPr>
    </a:lvl2pPr>
    <a:lvl3pPr marL="914400" algn="l" rtl="0" eaLnBrk="0" fontAlgn="base" hangingPunct="0">
      <a:spcBef>
        <a:spcPct val="30000"/>
      </a:spcBef>
      <a:spcAft>
        <a:spcPct val="0"/>
      </a:spcAft>
      <a:defRPr sz="800" kern="1200">
        <a:solidFill>
          <a:schemeClr val="tx1"/>
        </a:solidFill>
        <a:latin typeface="Times" pitchFamily="18" charset="0"/>
        <a:ea typeface="Times"/>
        <a:cs typeface="Times" pitchFamily="18" charset="0"/>
      </a:defRPr>
    </a:lvl3pPr>
    <a:lvl4pPr marL="1371600" algn="l" rtl="0" eaLnBrk="0" fontAlgn="base" hangingPunct="0">
      <a:spcBef>
        <a:spcPct val="30000"/>
      </a:spcBef>
      <a:spcAft>
        <a:spcPct val="0"/>
      </a:spcAft>
      <a:defRPr sz="800" kern="1200">
        <a:solidFill>
          <a:schemeClr val="tx1"/>
        </a:solidFill>
        <a:latin typeface="Times" pitchFamily="18" charset="0"/>
        <a:ea typeface="Times"/>
        <a:cs typeface="Times" pitchFamily="18" charset="0"/>
      </a:defRPr>
    </a:lvl4pPr>
    <a:lvl5pPr marL="1828800" algn="l" rtl="0" eaLnBrk="0" fontAlgn="base" hangingPunct="0">
      <a:spcBef>
        <a:spcPct val="30000"/>
      </a:spcBef>
      <a:spcAft>
        <a:spcPct val="0"/>
      </a:spcAft>
      <a:defRPr sz="800" kern="1200">
        <a:solidFill>
          <a:schemeClr val="tx1"/>
        </a:solidFill>
        <a:latin typeface="Times" pitchFamily="18" charset="0"/>
        <a:ea typeface="Times"/>
        <a:cs typeface="Times"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uspreventiveservicestaskforce.org/uspstf/gradespost.htm#arec"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uspreventiveservicestaskforce.org/uspstf/gradespost.htm#crec" TargetMode="External"/><Relationship Id="rId4" Type="http://schemas.openxmlformats.org/officeDocument/2006/relationships/hyperlink" Target="http://www.uspreventiveservicestaskforce.org/uspstf/gradespost.htm#brec"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dt" sz="quarter" idx="1"/>
          </p:nvPr>
        </p:nvSpPr>
        <p:spPr>
          <a:noFill/>
        </p:spPr>
        <p:txBody>
          <a:bodyPr/>
          <a:lstStyle/>
          <a:p>
            <a:fld id="{2559494C-870B-42BB-B72E-86E186AF70C2}" type="datetime1">
              <a:rPr lang="en-US" smtClean="0"/>
              <a:pPr/>
              <a:t>11/7/2011</a:t>
            </a:fld>
            <a:endParaRPr lang="en-US" smtClean="0"/>
          </a:p>
        </p:txBody>
      </p:sp>
      <p:sp>
        <p:nvSpPr>
          <p:cNvPr id="32770" name="Rectangle 7"/>
          <p:cNvSpPr>
            <a:spLocks noGrp="1" noChangeArrowheads="1"/>
          </p:cNvSpPr>
          <p:nvPr>
            <p:ph type="sldNum" sz="quarter" idx="5"/>
          </p:nvPr>
        </p:nvSpPr>
        <p:spPr>
          <a:noFill/>
        </p:spPr>
        <p:txBody>
          <a:bodyPr/>
          <a:lstStyle/>
          <a:p>
            <a:fld id="{E4E219C7-854D-4011-AAA0-03026DA7D981}" type="slidenum">
              <a:rPr lang="en-US" smtClean="0"/>
              <a:pPr/>
              <a:t>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charset="0"/>
              <a:cs typeface="Time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type="dt" sz="quarter" idx="1"/>
          </p:nvPr>
        </p:nvSpPr>
        <p:spPr>
          <a:noFill/>
        </p:spPr>
        <p:txBody>
          <a:bodyPr/>
          <a:lstStyle/>
          <a:p>
            <a:fld id="{C362C46F-471D-4F0F-968B-B73279753767}" type="datetime1">
              <a:rPr lang="en-US" smtClean="0"/>
              <a:pPr/>
              <a:t>11/7/2011</a:t>
            </a:fld>
            <a:endParaRPr lang="en-US" smtClean="0"/>
          </a:p>
        </p:txBody>
      </p:sp>
      <p:sp>
        <p:nvSpPr>
          <p:cNvPr id="51202" name="Rectangle 7"/>
          <p:cNvSpPr>
            <a:spLocks noGrp="1" noChangeArrowheads="1"/>
          </p:cNvSpPr>
          <p:nvPr>
            <p:ph type="sldNum" sz="quarter" idx="5"/>
          </p:nvPr>
        </p:nvSpPr>
        <p:spPr>
          <a:noFill/>
        </p:spPr>
        <p:txBody>
          <a:bodyPr/>
          <a:lstStyle/>
          <a:p>
            <a:fld id="{6234EC3B-BA25-417B-AEB1-AD4C0F5535F9}" type="slidenum">
              <a:rPr lang="en-US" smtClean="0"/>
              <a:pPr/>
              <a:t>10</a:t>
            </a:fld>
            <a:endParaRPr lang="en-US" smtClean="0"/>
          </a:p>
        </p:txBody>
      </p:sp>
      <p:sp>
        <p:nvSpPr>
          <p:cNvPr id="51203"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CC5D9B11-9DF8-481A-80C9-2737CCBA5F7B}" type="slidenum">
              <a:rPr lang="en-US" sz="1200">
                <a:latin typeface="Arial" charset="0"/>
                <a:ea typeface="ＭＳ Ｐゴシック"/>
                <a:cs typeface="ＭＳ Ｐゴシック"/>
              </a:rPr>
              <a:pPr algn="r" defTabSz="966788"/>
              <a:t>10</a:t>
            </a:fld>
            <a:endParaRPr lang="en-US" sz="1200">
              <a:latin typeface="Arial" charset="0"/>
              <a:ea typeface="ＭＳ Ｐゴシック"/>
              <a:cs typeface="ＭＳ Ｐゴシック"/>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SOURCES:  </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Shah BR et al. (2008). Increased risk of cardiovascular disease in young women following gestational diabetes mellitus.  </a:t>
            </a:r>
            <a:r>
              <a:rPr lang="en-US" sz="900" i="1" smtClean="0">
                <a:latin typeface="Arial" charset="0"/>
                <a:cs typeface="Times"/>
              </a:rPr>
              <a:t>Diabetes Care</a:t>
            </a:r>
            <a:r>
              <a:rPr lang="en-US" sz="900" smtClean="0">
                <a:latin typeface="Arial" charset="0"/>
                <a:cs typeface="Times"/>
              </a:rPr>
              <a:t>, 31(8), 1668-1669.</a:t>
            </a:r>
          </a:p>
          <a:p>
            <a:pPr marL="228600" indent="-228600" eaLnBrk="1" hangingPunct="1">
              <a:buFontTx/>
              <a:buAutoNum type="arabicParenBoth"/>
            </a:pPr>
            <a:r>
              <a:rPr lang="en-US" sz="900" smtClean="0">
                <a:latin typeface="Arial" charset="0"/>
                <a:cs typeface="Times"/>
              </a:rPr>
              <a:t>Wild R, et al. (2010). Assessment of cardiovascular risk and prevention of cardiovascular disease in women with the polycystic ovary syndrome: A consensus statement by the Androgen Excess and Polycystic Ovary Syndrome (AE-PCOS) Society.  </a:t>
            </a:r>
            <a:r>
              <a:rPr lang="en-US" sz="900" i="1" smtClean="0">
                <a:latin typeface="Arial" charset="0"/>
                <a:cs typeface="Times"/>
              </a:rPr>
              <a:t>Journal of Clinical Endocrinology &amp; Metabolism</a:t>
            </a:r>
            <a:r>
              <a:rPr lang="en-US" sz="900" smtClean="0">
                <a:latin typeface="Arial" charset="0"/>
                <a:cs typeface="Times"/>
              </a:rPr>
              <a:t>, 95(5), 2038-2049.</a:t>
            </a:r>
          </a:p>
          <a:p>
            <a:pPr marL="228600" indent="-228600" eaLnBrk="1" hangingPunct="1">
              <a:buFontTx/>
              <a:buAutoNum type="arabicParenBoth"/>
            </a:pPr>
            <a:r>
              <a:rPr lang="en-US" sz="900" smtClean="0">
                <a:latin typeface="Arial" charset="0"/>
                <a:cs typeface="Times"/>
              </a:rPr>
              <a:t>Hannaford P, et al. (1997). Cardiovascular sequelae of toxaemia of pregnancy.  </a:t>
            </a:r>
            <a:r>
              <a:rPr lang="en-US" sz="900" i="1" smtClean="0">
                <a:latin typeface="Arial" charset="0"/>
                <a:cs typeface="Times"/>
              </a:rPr>
              <a:t>Heart</a:t>
            </a:r>
            <a:r>
              <a:rPr lang="en-US" sz="900" smtClean="0">
                <a:latin typeface="Arial" charset="0"/>
                <a:cs typeface="Times"/>
              </a:rPr>
              <a:t>, 77, 154-158.</a:t>
            </a:r>
          </a:p>
          <a:p>
            <a:pPr marL="228600" indent="-228600" eaLnBrk="1" hangingPunct="1">
              <a:buFontTx/>
              <a:buAutoNum type="arabicParenBoth"/>
            </a:pPr>
            <a:endParaRPr lang="en-US" sz="900" smtClean="0">
              <a:latin typeface="Arial" charset="0"/>
              <a:cs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pPr marL="228600" indent="-228600"/>
            <a:r>
              <a:rPr lang="en-US" sz="900" smtClean="0">
                <a:latin typeface="Arial" charset="0"/>
                <a:cs typeface="Times"/>
              </a:rPr>
              <a:t>SLIDE INFORMATION SOURCES: </a:t>
            </a:r>
          </a:p>
          <a:p>
            <a:pPr marL="228600" indent="-228600"/>
            <a:endParaRPr lang="en-US" sz="900" smtClean="0">
              <a:latin typeface="Arial" charset="0"/>
              <a:cs typeface="Times"/>
            </a:endParaRPr>
          </a:p>
          <a:p>
            <a:pPr marL="228600" indent="-228600">
              <a:buFontTx/>
              <a:buAutoNum type="arabicParenBoth"/>
            </a:pPr>
            <a:r>
              <a:rPr lang="en-US" sz="900" smtClean="0">
                <a:latin typeface="Arial" charset="0"/>
                <a:cs typeface="Times"/>
              </a:rPr>
              <a:t>Magnussen EB, et al. (2009).  Hypertensive disorders in pregnancy and subsequently measured cardiovascular risk factors.  </a:t>
            </a:r>
            <a:r>
              <a:rPr lang="en-US" sz="900" i="1" smtClean="0">
                <a:latin typeface="Arial" charset="0"/>
                <a:cs typeface="Times"/>
              </a:rPr>
              <a:t>Obstetrics &amp; Gynecology</a:t>
            </a:r>
            <a:r>
              <a:rPr lang="en-US" sz="900" smtClean="0">
                <a:latin typeface="Arial" charset="0"/>
                <a:cs typeface="Times"/>
              </a:rPr>
              <a:t>, 114, 961-70. </a:t>
            </a:r>
          </a:p>
          <a:p>
            <a:pPr marL="228600" indent="-228600">
              <a:buFontTx/>
              <a:buAutoNum type="arabicParenBoth"/>
            </a:pPr>
            <a:r>
              <a:rPr lang="en-US" sz="900" smtClean="0">
                <a:latin typeface="Arial" charset="0"/>
                <a:cs typeface="Times"/>
              </a:rPr>
              <a:t>Kim C, et al. (2002). Gestational diabetes and the incidence of type 2 diabetes: A systematic review.  </a:t>
            </a:r>
            <a:r>
              <a:rPr lang="en-US" sz="900" i="1" smtClean="0">
                <a:latin typeface="Arial" charset="0"/>
                <a:cs typeface="Times"/>
              </a:rPr>
              <a:t>Diabetes Care</a:t>
            </a:r>
            <a:r>
              <a:rPr lang="en-US" sz="900" smtClean="0">
                <a:latin typeface="Arial" charset="0"/>
                <a:cs typeface="Times"/>
              </a:rPr>
              <a:t>, 25(10), 1862-1868.</a:t>
            </a:r>
          </a:p>
        </p:txBody>
      </p:sp>
      <p:sp>
        <p:nvSpPr>
          <p:cNvPr id="53251" name="Date Placeholder 3"/>
          <p:cNvSpPr>
            <a:spLocks noGrp="1"/>
          </p:cNvSpPr>
          <p:nvPr>
            <p:ph type="dt" sz="quarter" idx="1"/>
          </p:nvPr>
        </p:nvSpPr>
        <p:spPr>
          <a:noFill/>
        </p:spPr>
        <p:txBody>
          <a:bodyPr/>
          <a:lstStyle/>
          <a:p>
            <a:fld id="{44809875-56EA-4951-9C47-77C1440F5EDA}" type="datetime1">
              <a:rPr lang="en-US" smtClean="0"/>
              <a:pPr/>
              <a:t>11/7/2011</a:t>
            </a:fld>
            <a:endParaRPr lang="en-US" smtClean="0"/>
          </a:p>
        </p:txBody>
      </p:sp>
      <p:sp>
        <p:nvSpPr>
          <p:cNvPr id="53252" name="Slide Number Placeholder 4"/>
          <p:cNvSpPr>
            <a:spLocks noGrp="1"/>
          </p:cNvSpPr>
          <p:nvPr>
            <p:ph type="sldNum" sz="quarter" idx="5"/>
          </p:nvPr>
        </p:nvSpPr>
        <p:spPr>
          <a:noFill/>
        </p:spPr>
        <p:txBody>
          <a:bodyPr/>
          <a:lstStyle/>
          <a:p>
            <a:fld id="{44F802BB-464D-4555-90E1-66BE3001BB1E}"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type="dt" sz="quarter" idx="1"/>
          </p:nvPr>
        </p:nvSpPr>
        <p:spPr>
          <a:noFill/>
        </p:spPr>
        <p:txBody>
          <a:bodyPr/>
          <a:lstStyle/>
          <a:p>
            <a:fld id="{618BEE29-5F05-4C26-B1C3-C2D90164626D}" type="datetime1">
              <a:rPr lang="en-US" smtClean="0"/>
              <a:pPr/>
              <a:t>11/7/2011</a:t>
            </a:fld>
            <a:endParaRPr lang="en-US" smtClean="0"/>
          </a:p>
        </p:txBody>
      </p:sp>
      <p:sp>
        <p:nvSpPr>
          <p:cNvPr id="55298" name="Rectangle 7"/>
          <p:cNvSpPr>
            <a:spLocks noGrp="1" noChangeArrowheads="1"/>
          </p:cNvSpPr>
          <p:nvPr>
            <p:ph type="sldNum" sz="quarter" idx="5"/>
          </p:nvPr>
        </p:nvSpPr>
        <p:spPr>
          <a:noFill/>
        </p:spPr>
        <p:txBody>
          <a:bodyPr/>
          <a:lstStyle/>
          <a:p>
            <a:fld id="{1487EFAD-C804-40FD-95A1-69E1A27CABA1}" type="slidenum">
              <a:rPr lang="en-US" smtClean="0"/>
              <a:pPr/>
              <a:t>12</a:t>
            </a:fld>
            <a:endParaRPr lang="en-US" smtClean="0"/>
          </a:p>
        </p:txBody>
      </p:sp>
      <p:sp>
        <p:nvSpPr>
          <p:cNvPr id="55299"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69DD5877-BA24-4DAD-9D9B-FC2569C92562}" type="slidenum">
              <a:rPr lang="en-US" sz="1200">
                <a:latin typeface="Arial" charset="0"/>
                <a:ea typeface="ＭＳ Ｐゴシック"/>
                <a:cs typeface="ＭＳ Ｐゴシック"/>
              </a:rPr>
              <a:pPr algn="r" defTabSz="966788"/>
              <a:t>12</a:t>
            </a:fld>
            <a:endParaRPr lang="en-US" sz="1200">
              <a:latin typeface="Arial" charset="0"/>
              <a:ea typeface="ＭＳ Ｐゴシック"/>
              <a:cs typeface="ＭＳ Ｐゴシック"/>
            </a:endParaRPr>
          </a:p>
        </p:txBody>
      </p:sp>
      <p:sp>
        <p:nvSpPr>
          <p:cNvPr id="55300" name="Rectangle 2"/>
          <p:cNvSpPr>
            <a:spLocks noGrp="1" noRot="1" noChangeAspect="1" noChangeArrowheads="1" noTextEdit="1"/>
          </p:cNvSpPr>
          <p:nvPr>
            <p:ph type="sldImg"/>
          </p:nvPr>
        </p:nvSpPr>
        <p:spPr>
          <a:xfrm>
            <a:off x="1296988" y="708025"/>
            <a:ext cx="4800600" cy="3600450"/>
          </a:xfrm>
          <a:ln/>
        </p:spPr>
      </p:sp>
      <p:sp>
        <p:nvSpPr>
          <p:cNvPr id="55301"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SOURCES: </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Sattar N &amp; Greer IA. (2002).Pregnancy complications and maternal cardiovascular risk: Opportunities for intervention and screening.</a:t>
            </a:r>
            <a:r>
              <a:rPr lang="en-US" sz="900" i="1" smtClean="0">
                <a:latin typeface="Arial" charset="0"/>
                <a:cs typeface="Times"/>
              </a:rPr>
              <a:t> BMJ</a:t>
            </a:r>
            <a:r>
              <a:rPr lang="en-US" sz="900" smtClean="0">
                <a:latin typeface="Arial" charset="0"/>
                <a:cs typeface="Times"/>
              </a:rPr>
              <a:t>, 325(7356), 157-160.</a:t>
            </a:r>
          </a:p>
          <a:p>
            <a:pPr marL="228600" indent="-228600" eaLnBrk="1" hangingPunct="1">
              <a:buFontTx/>
              <a:buAutoNum type="arabicParenBoth"/>
            </a:pPr>
            <a:r>
              <a:rPr lang="en-US" sz="900" smtClean="0">
                <a:latin typeface="Arial" charset="0"/>
                <a:cs typeface="Times"/>
              </a:rPr>
              <a:t>Adapted from Deborah Ehrenthal, M.D., FACP.</a:t>
            </a:r>
          </a:p>
          <a:p>
            <a:pPr marL="228600" indent="-228600" eaLnBrk="1" hangingPunct="1">
              <a:spcBef>
                <a:spcPct val="0"/>
              </a:spcBef>
            </a:pPr>
            <a:endParaRPr lang="en-US" sz="900" smtClean="0">
              <a:latin typeface="Arial" charset="0"/>
              <a:cs typeface="Times"/>
            </a:endParaRPr>
          </a:p>
          <a:p>
            <a:pPr marL="228600" indent="-228600" eaLnBrk="1" hangingPunct="1">
              <a:spcBef>
                <a:spcPct val="0"/>
              </a:spcBef>
            </a:pPr>
            <a:endParaRPr lang="en-US" sz="900" smtClean="0">
              <a:latin typeface="Arial" charset="0"/>
              <a:cs typeface="Times"/>
            </a:endParaRPr>
          </a:p>
          <a:p>
            <a:pPr marL="228600" indent="-228600" eaLnBrk="1" hangingPunct="1">
              <a:spcBef>
                <a:spcPct val="0"/>
              </a:spcBef>
            </a:pPr>
            <a:r>
              <a:rPr lang="en-US" sz="900" smtClean="0">
                <a:latin typeface="Arial" charset="0"/>
                <a:cs typeface="Times"/>
              </a:rPr>
              <a:t>Pregnancy provides a metabolic “stress test” that can cause hypertension and diabetes to manifest.  Although hypertension and diabetes may regress post-partum, they are very likely to manifest again as affected women age.</a:t>
            </a:r>
            <a:endParaRPr lang="en-US" sz="900" smtClean="0">
              <a:solidFill>
                <a:schemeClr val="tx2"/>
              </a:solidFill>
              <a:latin typeface="Arial" charset="0"/>
              <a:cs typeface="Times"/>
            </a:endParaRPr>
          </a:p>
          <a:p>
            <a:pPr marL="228600" indent="-228600" eaLnBrk="1" hangingPunct="1"/>
            <a:endParaRPr lang="en-US" sz="900" smtClean="0">
              <a:latin typeface="Arial" charset="0"/>
              <a:cs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pPr marL="228600" indent="-228600"/>
            <a:r>
              <a:rPr lang="en-US" sz="900" smtClean="0">
                <a:latin typeface="Arial" charset="0"/>
                <a:cs typeface="Times"/>
              </a:rPr>
              <a:t>SLIDE INFORMATION SOURCES:  </a:t>
            </a:r>
          </a:p>
          <a:p>
            <a:pPr marL="228600" indent="-228600"/>
            <a:endParaRPr lang="en-US" sz="900" smtClean="0">
              <a:latin typeface="Arial" charset="0"/>
              <a:cs typeface="Times"/>
            </a:endParaRPr>
          </a:p>
          <a:p>
            <a:pPr marL="228600" indent="-228600">
              <a:buFontTx/>
              <a:buAutoNum type="arabicParenBoth"/>
            </a:pPr>
            <a:r>
              <a:rPr lang="en-US" sz="900" smtClean="0">
                <a:latin typeface="Arial" charset="0"/>
                <a:cs typeface="Times"/>
              </a:rPr>
              <a:t>Boudreaux MY, et al. (2006). Risk of T2DM and impaired fasting glucose among PCOS subjects: results of an 8-year follow up.  </a:t>
            </a:r>
            <a:r>
              <a:rPr lang="en-US" sz="900" i="1" smtClean="0">
                <a:latin typeface="Arial" charset="0"/>
                <a:cs typeface="Times"/>
              </a:rPr>
              <a:t>Current Diabetes Reports</a:t>
            </a:r>
            <a:r>
              <a:rPr lang="en-US" sz="900" smtClean="0">
                <a:latin typeface="Arial" charset="0"/>
                <a:cs typeface="Times"/>
              </a:rPr>
              <a:t>, 6(1), 77-83.</a:t>
            </a:r>
          </a:p>
          <a:p>
            <a:pPr marL="228600" indent="-228600">
              <a:buFontTx/>
              <a:buAutoNum type="arabicParenBoth"/>
            </a:pPr>
            <a:r>
              <a:rPr lang="en-US" sz="900" smtClean="0">
                <a:latin typeface="Arial" charset="0"/>
                <a:cs typeface="Times"/>
              </a:rPr>
              <a:t>Wild R, et al. (2010). Assessment of cardiovascular risk and prevention of cardiovascular disease in women with the polycystic ovary syndrome: A consensus statement by the Androgen Excess and Polycystic Ovary Syndrome (AE-PCOS) Society.  </a:t>
            </a:r>
            <a:r>
              <a:rPr lang="en-US" sz="900" i="1" smtClean="0">
                <a:latin typeface="Arial" charset="0"/>
                <a:cs typeface="Times"/>
              </a:rPr>
              <a:t>Journal of Clinical Endocrinology &amp; Metabolism</a:t>
            </a:r>
            <a:r>
              <a:rPr lang="en-US" sz="900" smtClean="0">
                <a:latin typeface="Arial" charset="0"/>
                <a:cs typeface="Times"/>
              </a:rPr>
              <a:t>, 95(5), 2038-2049.</a:t>
            </a:r>
          </a:p>
        </p:txBody>
      </p:sp>
      <p:sp>
        <p:nvSpPr>
          <p:cNvPr id="57347" name="Date Placeholder 3"/>
          <p:cNvSpPr>
            <a:spLocks noGrp="1"/>
          </p:cNvSpPr>
          <p:nvPr>
            <p:ph type="dt" sz="quarter" idx="1"/>
          </p:nvPr>
        </p:nvSpPr>
        <p:spPr>
          <a:noFill/>
        </p:spPr>
        <p:txBody>
          <a:bodyPr/>
          <a:lstStyle/>
          <a:p>
            <a:fld id="{CA7B2111-54D2-47E3-8AFA-849CAD469C22}" type="datetime1">
              <a:rPr lang="en-US" smtClean="0"/>
              <a:pPr/>
              <a:t>11/7/2011</a:t>
            </a:fld>
            <a:endParaRPr lang="en-US" smtClean="0"/>
          </a:p>
        </p:txBody>
      </p:sp>
      <p:sp>
        <p:nvSpPr>
          <p:cNvPr id="57348" name="Slide Number Placeholder 4"/>
          <p:cNvSpPr>
            <a:spLocks noGrp="1"/>
          </p:cNvSpPr>
          <p:nvPr>
            <p:ph type="sldNum" sz="quarter" idx="5"/>
          </p:nvPr>
        </p:nvSpPr>
        <p:spPr>
          <a:noFill/>
        </p:spPr>
        <p:txBody>
          <a:bodyPr/>
          <a:lstStyle/>
          <a:p>
            <a:fld id="{5DFE331C-87EB-474C-AC3A-BA82992DB1F9}"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pPr eaLnBrk="1" hangingPunct="1"/>
            <a:r>
              <a:rPr lang="en-US" sz="900" smtClean="0">
                <a:latin typeface="Arial" charset="0"/>
                <a:cs typeface="Times"/>
              </a:rPr>
              <a:t>SLIDE INFORMATION SOURCE:  </a:t>
            </a:r>
          </a:p>
          <a:p>
            <a:pPr eaLnBrk="1" hangingPunct="1"/>
            <a:r>
              <a:rPr lang="en-US" sz="900" smtClean="0">
                <a:latin typeface="Arial" charset="0"/>
                <a:cs typeface="Times"/>
              </a:rPr>
              <a:t>(1) Adapted from </a:t>
            </a:r>
            <a:r>
              <a:rPr lang="en-US" sz="900" smtClean="0">
                <a:solidFill>
                  <a:schemeClr val="tx2"/>
                </a:solidFill>
                <a:latin typeface="Arial" charset="0"/>
                <a:ea typeface="ＭＳ Ｐゴシック"/>
                <a:cs typeface="ＭＳ Ｐゴシック"/>
              </a:rPr>
              <a:t>“CVD Prevention and the Primary Care Partnership.”  </a:t>
            </a:r>
            <a:r>
              <a:rPr lang="en-US" sz="900" smtClean="0">
                <a:latin typeface="Arial" charset="0"/>
                <a:cs typeface="Times"/>
              </a:rPr>
              <a:t>Deborah Ehrenthal, MD, FACP</a:t>
            </a:r>
          </a:p>
          <a:p>
            <a:pPr eaLnBrk="1" hangingPunct="1"/>
            <a:endParaRPr lang="en-US" sz="900" smtClean="0">
              <a:latin typeface="Arial" charset="0"/>
              <a:cs typeface="Times"/>
            </a:endParaRPr>
          </a:p>
          <a:p>
            <a:pPr eaLnBrk="1" hangingPunct="1"/>
            <a:r>
              <a:rPr lang="en-US" sz="900" smtClean="0">
                <a:latin typeface="Arial" charset="0"/>
                <a:cs typeface="Times"/>
              </a:rPr>
              <a:t>Cardiovascular risk factors often manifest during reproductive life, affecting CVD morbidity and mortality as women age.  Identifying risk factors early allows for early intervention, and a chance to decrease subsequent CVD risk.</a:t>
            </a:r>
          </a:p>
          <a:p>
            <a:endParaRPr lang="en-US" sz="900" smtClean="0">
              <a:latin typeface="Arial" charset="0"/>
              <a:cs typeface="Times"/>
            </a:endParaRPr>
          </a:p>
        </p:txBody>
      </p:sp>
      <p:sp>
        <p:nvSpPr>
          <p:cNvPr id="59395" name="Date Placeholder 3"/>
          <p:cNvSpPr>
            <a:spLocks noGrp="1"/>
          </p:cNvSpPr>
          <p:nvPr>
            <p:ph type="dt" sz="quarter" idx="1"/>
          </p:nvPr>
        </p:nvSpPr>
        <p:spPr>
          <a:noFill/>
        </p:spPr>
        <p:txBody>
          <a:bodyPr/>
          <a:lstStyle/>
          <a:p>
            <a:fld id="{7E9E28E1-6ACC-4892-89DC-0ADD079D078F}" type="datetime1">
              <a:rPr lang="en-US" smtClean="0"/>
              <a:pPr/>
              <a:t>11/7/2011</a:t>
            </a:fld>
            <a:endParaRPr lang="en-US" smtClean="0"/>
          </a:p>
        </p:txBody>
      </p:sp>
      <p:sp>
        <p:nvSpPr>
          <p:cNvPr id="59396" name="Slide Number Placeholder 4"/>
          <p:cNvSpPr>
            <a:spLocks noGrp="1"/>
          </p:cNvSpPr>
          <p:nvPr>
            <p:ph type="sldNum" sz="quarter" idx="5"/>
          </p:nvPr>
        </p:nvSpPr>
        <p:spPr>
          <a:noFill/>
        </p:spPr>
        <p:txBody>
          <a:bodyPr/>
          <a:lstStyle/>
          <a:p>
            <a:fld id="{A5298A29-E85F-4648-B068-157CBAD42379}"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noChangeArrowheads="1"/>
          </p:cNvSpPr>
          <p:nvPr>
            <p:ph type="dt" sz="quarter" idx="1"/>
          </p:nvPr>
        </p:nvSpPr>
        <p:spPr>
          <a:noFill/>
        </p:spPr>
        <p:txBody>
          <a:bodyPr/>
          <a:lstStyle/>
          <a:p>
            <a:fld id="{E309B1D6-4012-46E4-BAC2-DBDB6C49A2E1}" type="datetime1">
              <a:rPr lang="en-US" smtClean="0"/>
              <a:pPr/>
              <a:t>11/7/2011</a:t>
            </a:fld>
            <a:endParaRPr lang="en-US" smtClean="0"/>
          </a:p>
        </p:txBody>
      </p:sp>
      <p:sp>
        <p:nvSpPr>
          <p:cNvPr id="61442" name="Rectangle 7"/>
          <p:cNvSpPr>
            <a:spLocks noGrp="1" noChangeArrowheads="1"/>
          </p:cNvSpPr>
          <p:nvPr>
            <p:ph type="sldNum" sz="quarter" idx="5"/>
          </p:nvPr>
        </p:nvSpPr>
        <p:spPr>
          <a:noFill/>
        </p:spPr>
        <p:txBody>
          <a:bodyPr/>
          <a:lstStyle/>
          <a:p>
            <a:fld id="{E12883F5-4C8D-44F0-A5DA-682F5F3193C9}" type="slidenum">
              <a:rPr lang="en-US" smtClean="0"/>
              <a:pPr/>
              <a:t>15</a:t>
            </a:fld>
            <a:endParaRPr lang="en-US" smtClean="0"/>
          </a:p>
        </p:txBody>
      </p:sp>
      <p:sp>
        <p:nvSpPr>
          <p:cNvPr id="61443"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788D89E4-41E2-4639-8A47-2802A633A101}" type="slidenum">
              <a:rPr lang="en-US" sz="1200">
                <a:latin typeface="Arial" charset="0"/>
                <a:ea typeface="ＭＳ Ｐゴシック"/>
                <a:cs typeface="ＭＳ Ｐゴシック"/>
              </a:rPr>
              <a:pPr algn="r" defTabSz="966788"/>
              <a:t>15</a:t>
            </a:fld>
            <a:endParaRPr lang="en-US" sz="1200">
              <a:latin typeface="Arial" charset="0"/>
              <a:ea typeface="ＭＳ Ｐゴシック"/>
              <a:cs typeface="ＭＳ Ｐゴシック"/>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pPr marL="223838" indent="-223838" eaLnBrk="1" hangingPunct="1"/>
            <a:r>
              <a:rPr lang="en-US" sz="900" smtClean="0">
                <a:latin typeface="Arial" charset="0"/>
                <a:cs typeface="Times"/>
              </a:rPr>
              <a:t>SLIDE INFORMATION SOURCES:</a:t>
            </a:r>
          </a:p>
          <a:p>
            <a:pPr marL="223838" indent="-223838" eaLnBrk="1" hangingPunct="1">
              <a:buFontTx/>
              <a:buAutoNum type="arabicParenBoth"/>
            </a:pPr>
            <a:r>
              <a:rPr lang="en-US" sz="900" smtClean="0">
                <a:latin typeface="Arial" charset="0"/>
                <a:cs typeface="Times"/>
              </a:rPr>
              <a:t>Mosca L, et al. (2004). Evidence-based guidelines for cardiovascular disease prevention in women. </a:t>
            </a:r>
            <a:r>
              <a:rPr lang="en-US" sz="900" i="1" smtClean="0">
                <a:latin typeface="Arial" charset="0"/>
                <a:cs typeface="Times"/>
              </a:rPr>
              <a:t>Circulation</a:t>
            </a:r>
            <a:r>
              <a:rPr lang="en-US" sz="900" smtClean="0">
                <a:latin typeface="Arial" charset="0"/>
                <a:cs typeface="Times"/>
              </a:rPr>
              <a:t>, 109, 672-693.</a:t>
            </a:r>
          </a:p>
          <a:p>
            <a:pPr marL="223838" indent="-223838" eaLnBrk="1" hangingPunct="1">
              <a:buFontTx/>
              <a:buAutoNum type="arabicParenBoth"/>
            </a:pPr>
            <a:r>
              <a:rPr lang="en-US" sz="900" smtClean="0">
                <a:latin typeface="Arial" charset="0"/>
                <a:cs typeface="Times"/>
              </a:rPr>
              <a:t>Mosca L, et al. (2007). Evidence-based guidelines for cardiovascular disease prevention in women: 2007 update.  </a:t>
            </a:r>
            <a:r>
              <a:rPr lang="en-US" sz="900" i="1" smtClean="0">
                <a:latin typeface="Arial" charset="0"/>
                <a:cs typeface="Times"/>
              </a:rPr>
              <a:t>Circulation</a:t>
            </a:r>
            <a:r>
              <a:rPr lang="en-US" sz="900" smtClean="0">
                <a:latin typeface="Arial" charset="0"/>
                <a:cs typeface="Times"/>
              </a:rPr>
              <a:t>, 115, 1481-501.</a:t>
            </a:r>
          </a:p>
          <a:p>
            <a:pPr marL="223838" indent="-223838" eaLnBrk="1" hangingPunct="1">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3838" indent="-223838" eaLnBrk="1" hangingPunct="1">
              <a:buFontTx/>
              <a:buAutoNum type="arabicParenBoth"/>
            </a:pPr>
            <a:endParaRPr lang="en-US" sz="900" smtClean="0">
              <a:latin typeface="Arial" charset="0"/>
              <a:cs typeface="Times"/>
            </a:endParaRPr>
          </a:p>
          <a:p>
            <a:pPr marL="223838" indent="-223838" eaLnBrk="1" hangingPunct="1"/>
            <a:r>
              <a:rPr lang="en-US" sz="900" smtClean="0">
                <a:latin typeface="Arial" charset="0"/>
                <a:cs typeface="Times"/>
              </a:rPr>
              <a:t>Evidence-based guidelines for the prevention of cardiovascular disease in women developed in 2004, updated in 2007, and updated again in 2011.  For the original 2004 guidelines, over 1,270 articles were screened by the panel, and 400 articles were included for evidence tables. The summary evidence used by the expert panel in 2011 can be obtained online as a Data Supplement at </a:t>
            </a:r>
            <a:r>
              <a:rPr lang="en-US" sz="900" u="sng" smtClean="0">
                <a:latin typeface="Arial" charset="0"/>
                <a:cs typeface="Times"/>
              </a:rPr>
              <a:t>http://circ.ahajournals.org</a:t>
            </a:r>
            <a:r>
              <a:rPr lang="en-US" sz="900" smtClean="0">
                <a:latin typeface="Arial" charset="0"/>
                <a:cs typeface="Times"/>
              </a:rPr>
              <a:t>.</a:t>
            </a:r>
          </a:p>
          <a:p>
            <a:pPr marL="223838" indent="-223838" eaLnBrk="1" hangingPunct="1"/>
            <a:endParaRPr lang="en-US" sz="900" smtClean="0">
              <a:latin typeface="Arial" charset="0"/>
              <a:cs typeface="Times"/>
            </a:endParaRPr>
          </a:p>
          <a:p>
            <a:pPr marL="223838" indent="-223838" eaLnBrk="1" hangingPunct="1"/>
            <a:endParaRPr lang="en-US" sz="900" smtClean="0">
              <a:latin typeface="Arial" charset="0"/>
              <a:cs typeface="Time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xfrm>
            <a:off x="1296988" y="708025"/>
            <a:ext cx="4800600" cy="3600450"/>
          </a:xfrm>
          <a:ln/>
        </p:spPr>
      </p:sp>
      <p:sp>
        <p:nvSpPr>
          <p:cNvPr id="63490" name="Notes Placeholder 2"/>
          <p:cNvSpPr>
            <a:spLocks noGrp="1"/>
          </p:cNvSpPr>
          <p:nvPr>
            <p:ph type="body" idx="1"/>
          </p:nvPr>
        </p:nvSpPr>
        <p:spPr>
          <a:noFill/>
          <a:ln/>
        </p:spPr>
        <p:txBody>
          <a:bodyPr lIns="96647" tIns="48325" rIns="96647" bIns="48325"/>
          <a:lstStyle/>
          <a:p>
            <a:r>
              <a:rPr lang="en-US" sz="900" smtClean="0">
                <a:latin typeface="Arial" charset="0"/>
                <a:cs typeface="Times"/>
              </a:rPr>
              <a:t>SLIDE INFORMATION SOURCE: </a:t>
            </a:r>
          </a:p>
          <a:p>
            <a:r>
              <a:rPr lang="en-US" sz="900" u="sng" smtClean="0">
                <a:latin typeface="Arial" charset="0"/>
                <a:cs typeface="Times"/>
              </a:rPr>
              <a:t>http://www.framinghamheartstudy.org</a:t>
            </a:r>
          </a:p>
        </p:txBody>
      </p:sp>
      <p:sp>
        <p:nvSpPr>
          <p:cNvPr id="63491" name="Date Placeholder 3"/>
          <p:cNvSpPr txBox="1">
            <a:spLocks noGrp="1"/>
          </p:cNvSpPr>
          <p:nvPr/>
        </p:nvSpPr>
        <p:spPr bwMode="auto">
          <a:xfrm>
            <a:off x="4143375" y="0"/>
            <a:ext cx="3170238" cy="481013"/>
          </a:xfrm>
          <a:prstGeom prst="rect">
            <a:avLst/>
          </a:prstGeom>
          <a:noFill/>
          <a:ln w="9525">
            <a:noFill/>
            <a:miter lim="800000"/>
            <a:headEnd/>
            <a:tailEnd/>
          </a:ln>
        </p:spPr>
        <p:txBody>
          <a:bodyPr lIns="96647" tIns="48325" rIns="96647" bIns="48325"/>
          <a:lstStyle/>
          <a:p>
            <a:pPr algn="r" defTabSz="966788"/>
            <a:fld id="{22577226-6078-48DC-84C4-E92F86A2D267}" type="datetime1">
              <a:rPr lang="en-US" sz="1200">
                <a:latin typeface="Arial" charset="0"/>
              </a:rPr>
              <a:pPr algn="r" defTabSz="966788"/>
              <a:t>11/7/2011</a:t>
            </a:fld>
            <a:endParaRPr lang="en-US" sz="1200">
              <a:latin typeface="Arial" charset="0"/>
            </a:endParaRPr>
          </a:p>
        </p:txBody>
      </p:sp>
      <p:sp>
        <p:nvSpPr>
          <p:cNvPr id="63492" name="Slide Number Placeholder 4"/>
          <p:cNvSpPr txBox="1">
            <a:spLocks noGrp="1"/>
          </p:cNvSpPr>
          <p:nvPr/>
        </p:nvSpPr>
        <p:spPr bwMode="auto">
          <a:xfrm>
            <a:off x="4143375" y="9118600"/>
            <a:ext cx="3170238" cy="481013"/>
          </a:xfrm>
          <a:prstGeom prst="rect">
            <a:avLst/>
          </a:prstGeom>
          <a:noFill/>
          <a:ln w="9525">
            <a:noFill/>
            <a:miter lim="800000"/>
            <a:headEnd/>
            <a:tailEnd/>
          </a:ln>
        </p:spPr>
        <p:txBody>
          <a:bodyPr lIns="96647" tIns="48325" rIns="96647" bIns="48325" anchor="b"/>
          <a:lstStyle/>
          <a:p>
            <a:pPr algn="r" defTabSz="966788"/>
            <a:fld id="{F078E14F-7AF4-437C-A595-F3F60CC011F9}" type="slidenum">
              <a:rPr lang="en-US" sz="1200">
                <a:latin typeface="Arial" charset="0"/>
              </a:rPr>
              <a:pPr algn="r" defTabSz="966788"/>
              <a:t>16</a:t>
            </a:fld>
            <a:endParaRPr lang="en-US"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noChangeArrowheads="1"/>
          </p:cNvSpPr>
          <p:nvPr>
            <p:ph type="dt" sz="quarter" idx="1"/>
          </p:nvPr>
        </p:nvSpPr>
        <p:spPr>
          <a:noFill/>
        </p:spPr>
        <p:txBody>
          <a:bodyPr/>
          <a:lstStyle/>
          <a:p>
            <a:fld id="{32A27623-690F-4FB0-A108-208139713733}" type="datetime1">
              <a:rPr lang="en-US" smtClean="0"/>
              <a:pPr/>
              <a:t>11/7/2011</a:t>
            </a:fld>
            <a:endParaRPr lang="en-US" smtClean="0"/>
          </a:p>
        </p:txBody>
      </p:sp>
      <p:sp>
        <p:nvSpPr>
          <p:cNvPr id="65538" name="Rectangle 7"/>
          <p:cNvSpPr>
            <a:spLocks noGrp="1" noChangeArrowheads="1"/>
          </p:cNvSpPr>
          <p:nvPr>
            <p:ph type="sldNum" sz="quarter" idx="5"/>
          </p:nvPr>
        </p:nvSpPr>
        <p:spPr>
          <a:noFill/>
        </p:spPr>
        <p:txBody>
          <a:bodyPr/>
          <a:lstStyle/>
          <a:p>
            <a:fld id="{EC4EAC88-52BA-4990-AB0B-A34714F928BD}" type="slidenum">
              <a:rPr lang="en-US" smtClean="0"/>
              <a:pPr/>
              <a:t>17</a:t>
            </a:fld>
            <a:endParaRPr lang="en-US" smtClean="0"/>
          </a:p>
        </p:txBody>
      </p:sp>
      <p:sp>
        <p:nvSpPr>
          <p:cNvPr id="65539"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3" tIns="48323" rIns="96643" bIns="48323" anchor="b"/>
          <a:lstStyle/>
          <a:p>
            <a:pPr algn="r" defTabSz="966788"/>
            <a:fld id="{2601D384-0123-4BBC-AFE8-C63FE0B47EDA}" type="slidenum">
              <a:rPr lang="en-US" sz="1200">
                <a:latin typeface="Arial" charset="0"/>
                <a:ea typeface="ＭＳ Ｐゴシック"/>
                <a:cs typeface="ＭＳ Ｐゴシック"/>
              </a:rPr>
              <a:pPr algn="r" defTabSz="966788"/>
              <a:t>17</a:t>
            </a:fld>
            <a:endParaRPr lang="en-US" sz="1200">
              <a:latin typeface="Arial" charset="0"/>
              <a:ea typeface="ＭＳ Ｐゴシック"/>
              <a:cs typeface="ＭＳ Ｐゴシック"/>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pPr marL="152400" indent="-152400" eaLnBrk="1" hangingPunct="1"/>
            <a:r>
              <a:rPr lang="en-US" sz="900" smtClean="0">
                <a:latin typeface="Arial" charset="0"/>
                <a:cs typeface="Times"/>
              </a:rPr>
              <a:t>SLIDE INFORMATION SOURCES: </a:t>
            </a:r>
          </a:p>
          <a:p>
            <a:pPr marL="152400" indent="-152400" eaLnBrk="1" hangingPunct="1"/>
            <a:endParaRPr lang="en-US" sz="900" smtClean="0">
              <a:latin typeface="Arial" charset="0"/>
              <a:cs typeface="Times"/>
            </a:endParaRPr>
          </a:p>
          <a:p>
            <a:pPr marL="152400" indent="-152400" eaLnBrk="1" hangingPunct="1">
              <a:buFontTx/>
              <a:buAutoNum type="arabicParenBoth"/>
            </a:pPr>
            <a:r>
              <a:rPr lang="en-US" sz="900" smtClean="0">
                <a:latin typeface="Arial" charset="0"/>
                <a:cs typeface="Times"/>
              </a:rPr>
              <a:t> 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152400" indent="-152400" eaLnBrk="1" hangingPunct="1">
              <a:buFontTx/>
              <a:buAutoNum type="arabicParenBoth"/>
            </a:pPr>
            <a:r>
              <a:rPr lang="en-US" sz="900" smtClean="0">
                <a:latin typeface="Arial" charset="0"/>
                <a:cs typeface="Times"/>
              </a:rPr>
              <a:t> National Heart Lung and Blood Institute, “What Are the Signs and Symptoms of Coronary Artery Disease?”  Retrieved from </a:t>
            </a:r>
            <a:r>
              <a:rPr lang="en-US" sz="900" u="sng" smtClean="0">
                <a:latin typeface="Arial" charset="0"/>
                <a:cs typeface="Times"/>
              </a:rPr>
              <a:t>http://www.nhlbi.nih.gov/health/dci/Diseases/Cad/CAD_SignsAndSymptoms.html</a:t>
            </a:r>
            <a:r>
              <a:rPr lang="en-US" sz="900" smtClean="0">
                <a:latin typeface="Arial" charset="0"/>
                <a:cs typeface="Times"/>
              </a:rPr>
              <a:t>. </a:t>
            </a:r>
          </a:p>
          <a:p>
            <a:pPr marL="152400" indent="-152400" eaLnBrk="1" hangingPunct="1">
              <a:buFontTx/>
              <a:buAutoNum type="arabicParenBoth"/>
            </a:pPr>
            <a:endParaRPr lang="en-US" sz="900" smtClean="0">
              <a:latin typeface="Arial" charset="0"/>
              <a:cs typeface="Times"/>
            </a:endParaRPr>
          </a:p>
          <a:p>
            <a:pPr marL="152400" indent="-152400" eaLnBrk="1" hangingPunct="1"/>
            <a:endParaRPr lang="en-US" sz="900" smtClean="0">
              <a:latin typeface="Arial" charset="0"/>
              <a:cs typeface="Times"/>
            </a:endParaRPr>
          </a:p>
          <a:p>
            <a:pPr marL="152400" indent="-152400" eaLnBrk="1" hangingPunct="1"/>
            <a:r>
              <a:rPr lang="en-US" sz="900" smtClean="0">
                <a:latin typeface="Arial" charset="0"/>
                <a:cs typeface="Times"/>
              </a:rPr>
              <a:t>The major change in the 2011 guidelines for the definition of “high risk patients” is to identify “high risk patients” as those at 10% or higher risk of a CVD event within 10 years.  The previous definition specified a 20% or higher risk.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type="dt" sz="quarter" idx="1"/>
          </p:nvPr>
        </p:nvSpPr>
        <p:spPr>
          <a:noFill/>
        </p:spPr>
        <p:txBody>
          <a:bodyPr/>
          <a:lstStyle/>
          <a:p>
            <a:fld id="{5304B671-BCA6-472C-B3D5-471EC52C2AD8}" type="datetime1">
              <a:rPr lang="en-US" smtClean="0"/>
              <a:pPr/>
              <a:t>11/7/2011</a:t>
            </a:fld>
            <a:endParaRPr lang="en-US" smtClean="0"/>
          </a:p>
        </p:txBody>
      </p:sp>
      <p:sp>
        <p:nvSpPr>
          <p:cNvPr id="67586" name="Rectangle 7"/>
          <p:cNvSpPr>
            <a:spLocks noGrp="1" noChangeArrowheads="1"/>
          </p:cNvSpPr>
          <p:nvPr>
            <p:ph type="sldNum" sz="quarter" idx="5"/>
          </p:nvPr>
        </p:nvSpPr>
        <p:spPr>
          <a:noFill/>
        </p:spPr>
        <p:txBody>
          <a:bodyPr/>
          <a:lstStyle/>
          <a:p>
            <a:fld id="{EE169941-AAC3-4B90-B4D8-1B2269807468}" type="slidenum">
              <a:rPr lang="en-US" smtClean="0"/>
              <a:pPr/>
              <a:t>18</a:t>
            </a:fld>
            <a:endParaRPr lang="en-US" smtClean="0"/>
          </a:p>
        </p:txBody>
      </p:sp>
      <p:sp>
        <p:nvSpPr>
          <p:cNvPr id="67587"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3" tIns="48323" rIns="96643" bIns="48323" anchor="b"/>
          <a:lstStyle/>
          <a:p>
            <a:pPr algn="r" defTabSz="966788"/>
            <a:fld id="{744AFB8C-4F3A-47AE-B16E-DABC87EF55A6}" type="slidenum">
              <a:rPr lang="en-US" sz="1200">
                <a:latin typeface="Arial" charset="0"/>
                <a:ea typeface="ＭＳ Ｐゴシック"/>
                <a:cs typeface="ＭＳ Ｐゴシック"/>
              </a:rPr>
              <a:pPr algn="r" defTabSz="966788"/>
              <a:t>18</a:t>
            </a:fld>
            <a:endParaRPr lang="en-US" sz="1200">
              <a:latin typeface="Arial" charset="0"/>
              <a:ea typeface="ＭＳ Ｐゴシック"/>
              <a:cs typeface="ＭＳ Ｐゴシック"/>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 </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8600" indent="-228600" eaLnBrk="1" hangingPunct="1"/>
            <a:endParaRPr lang="en-US" sz="900" smtClean="0">
              <a:latin typeface="Arial" charset="0"/>
              <a:cs typeface="Times"/>
            </a:endParaRPr>
          </a:p>
          <a:p>
            <a:pPr marL="228600" indent="-228600" eaLnBrk="1" hangingPunct="1"/>
            <a:r>
              <a:rPr lang="en-US" sz="900" smtClean="0">
                <a:latin typeface="Arial" charset="0"/>
                <a:cs typeface="Times"/>
              </a:rPr>
              <a:t>The 2011 guidelines added systemic autoimmune collagen-vascular disease (e.g., lupus, rheumatoid arthritis) and a history of pregnancy-induced hypertension, gestational diabetes, and preeclampsia to the risk classification.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type="dt" sz="quarter" idx="1"/>
          </p:nvPr>
        </p:nvSpPr>
        <p:spPr>
          <a:noFill/>
        </p:spPr>
        <p:txBody>
          <a:bodyPr/>
          <a:lstStyle/>
          <a:p>
            <a:fld id="{FA2B85EB-C900-467A-909D-B6F6FA556C57}" type="datetime1">
              <a:rPr lang="en-US" smtClean="0"/>
              <a:pPr/>
              <a:t>11/7/2011</a:t>
            </a:fld>
            <a:endParaRPr lang="en-US" smtClean="0"/>
          </a:p>
        </p:txBody>
      </p:sp>
      <p:sp>
        <p:nvSpPr>
          <p:cNvPr id="69634" name="Rectangle 7"/>
          <p:cNvSpPr>
            <a:spLocks noGrp="1" noChangeArrowheads="1"/>
          </p:cNvSpPr>
          <p:nvPr>
            <p:ph type="sldNum" sz="quarter" idx="5"/>
          </p:nvPr>
        </p:nvSpPr>
        <p:spPr>
          <a:noFill/>
        </p:spPr>
        <p:txBody>
          <a:bodyPr/>
          <a:lstStyle/>
          <a:p>
            <a:fld id="{EDF078DB-764C-420C-914B-3759E8F94643}" type="slidenum">
              <a:rPr lang="en-US" smtClean="0"/>
              <a:pPr/>
              <a:t>19</a:t>
            </a:fld>
            <a:endParaRPr lang="en-US" smtClean="0"/>
          </a:p>
        </p:txBody>
      </p:sp>
      <p:sp>
        <p:nvSpPr>
          <p:cNvPr id="69635"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3" tIns="48323" rIns="96643" bIns="48323" anchor="b"/>
          <a:lstStyle/>
          <a:p>
            <a:pPr algn="r" defTabSz="966788"/>
            <a:fld id="{E119A56D-7A47-4EFA-B54D-112E751B212D}" type="slidenum">
              <a:rPr lang="en-US" sz="1200">
                <a:latin typeface="Arial" charset="0"/>
                <a:ea typeface="ＭＳ Ｐゴシック"/>
                <a:cs typeface="ＭＳ Ｐゴシック"/>
              </a:rPr>
              <a:pPr algn="r" defTabSz="966788"/>
              <a:t>19</a:t>
            </a:fld>
            <a:endParaRPr lang="en-US" sz="1200">
              <a:latin typeface="Arial" charset="0"/>
              <a:ea typeface="ＭＳ Ｐゴシック"/>
              <a:cs typeface="ＭＳ Ｐゴシック"/>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SOURCES:</a:t>
            </a:r>
          </a:p>
          <a:p>
            <a:pPr marL="228600" indent="-228600" eaLnBrk="1" hangingPunct="1">
              <a:spcBef>
                <a:spcPct val="0"/>
              </a:spcBef>
            </a:pPr>
            <a:endParaRPr lang="en-US" sz="900" smtClean="0">
              <a:solidFill>
                <a:srgbClr val="FF0000"/>
              </a:solidFill>
              <a:latin typeface="Arial" charset="0"/>
              <a:cs typeface="Times"/>
            </a:endParaRPr>
          </a:p>
          <a:p>
            <a:pPr marL="228600" indent="-228600" eaLnBrk="1" hangingPunct="1">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8600" indent="-228600" eaLnBrk="1" hangingPunct="1">
              <a:buFontTx/>
              <a:buAutoNum type="arabicParenBoth"/>
            </a:pPr>
            <a:r>
              <a:rPr lang="en-US" sz="900" smtClean="0">
                <a:latin typeface="Arial" charset="0"/>
                <a:cs typeface="Times"/>
              </a:rPr>
              <a:t>Stampfer MJ, Hu FB, Manson JE, Rimm EB, Willett WC. (2000). Primary prevention of coronary heart disease in women through diet and lifestyle. </a:t>
            </a:r>
            <a:r>
              <a:rPr lang="en-US" sz="900" i="1" smtClean="0">
                <a:latin typeface="Arial" charset="0"/>
                <a:cs typeface="Times"/>
              </a:rPr>
              <a:t>New England Journal of Medicine</a:t>
            </a:r>
            <a:r>
              <a:rPr lang="en-US" sz="900" smtClean="0">
                <a:latin typeface="Arial" charset="0"/>
                <a:cs typeface="Times"/>
              </a:rPr>
              <a:t>, 343(1), 16-22.</a:t>
            </a:r>
          </a:p>
          <a:p>
            <a:pPr marL="228600" indent="-228600" eaLnBrk="1" hangingPunct="1">
              <a:buFontTx/>
              <a:buAutoNum type="arabicParenBoth"/>
            </a:pPr>
            <a:r>
              <a:rPr lang="en-US" sz="900" smtClean="0">
                <a:latin typeface="Arial" charset="0"/>
                <a:cs typeface="Times"/>
              </a:rPr>
              <a:t>Lloyd-Jones DM, Leip EP, Larson MG, et al. (2006). Prediction of lifetime risk for cardiovascular disease by risk factor burden at 50 years of age. </a:t>
            </a:r>
            <a:r>
              <a:rPr lang="en-US" sz="900" i="1" smtClean="0">
                <a:latin typeface="Arial" charset="0"/>
                <a:cs typeface="Times"/>
              </a:rPr>
              <a:t>Circulation</a:t>
            </a:r>
            <a:r>
              <a:rPr lang="en-US" sz="900" smtClean="0">
                <a:latin typeface="Arial" charset="0"/>
                <a:cs typeface="Times"/>
              </a:rPr>
              <a:t>, 113(6), 791-798.</a:t>
            </a:r>
          </a:p>
          <a:p>
            <a:pPr marL="228600" indent="-228600" eaLnBrk="1" hangingPunct="1">
              <a:buFontTx/>
              <a:buAutoNum type="arabicParenBoth"/>
            </a:pPr>
            <a:r>
              <a:rPr lang="en-US" sz="900" smtClean="0">
                <a:latin typeface="Arial" charset="0"/>
                <a:cs typeface="Times"/>
              </a:rPr>
              <a:t>Akesson A, et al. (2007). Combined effect of low-risk dietary and lifestyle behaviors in primary prevention of myocardial infarction in women.  </a:t>
            </a:r>
            <a:r>
              <a:rPr lang="en-US" sz="900" i="1" smtClean="0">
                <a:latin typeface="Arial" charset="0"/>
                <a:cs typeface="Times"/>
              </a:rPr>
              <a:t>Archives of Internal Medicine</a:t>
            </a:r>
            <a:r>
              <a:rPr lang="en-US" sz="900" smtClean="0">
                <a:latin typeface="Arial" charset="0"/>
                <a:cs typeface="Times"/>
              </a:rPr>
              <a:t>, 167, 2122-2127.</a:t>
            </a:r>
          </a:p>
          <a:p>
            <a:pPr marL="228600" indent="-228600" eaLnBrk="1" hangingPunct="1">
              <a:buFontTx/>
              <a:buAutoNum type="arabicParenBoth"/>
            </a:pPr>
            <a:endParaRPr lang="en-US" sz="900" smtClean="0">
              <a:latin typeface="Arial" charset="0"/>
              <a:cs typeface="Times"/>
            </a:endParaRPr>
          </a:p>
          <a:p>
            <a:pPr marL="228600" indent="-228600" eaLnBrk="1" hangingPunct="1">
              <a:spcBef>
                <a:spcPct val="0"/>
              </a:spcBef>
            </a:pPr>
            <a:r>
              <a:rPr lang="en-US" sz="900" smtClean="0">
                <a:latin typeface="Arial" charset="0"/>
                <a:cs typeface="Times"/>
              </a:rPr>
              <a:t>Using Framingham data, only 4.5% of women in a study published in 2006 were at optimal risk (3).</a:t>
            </a:r>
          </a:p>
          <a:p>
            <a:pPr marL="228600" indent="-228600" eaLnBrk="1" hangingPunct="1"/>
            <a:endParaRPr lang="en-US" sz="900" smtClean="0">
              <a:latin typeface="Arial" charset="0"/>
              <a:cs typeface="Times"/>
            </a:endParaRPr>
          </a:p>
          <a:p>
            <a:pPr marL="228600" indent="-228600" eaLnBrk="1" hangingPunct="1"/>
            <a:r>
              <a:rPr lang="en-US" sz="900" smtClean="0">
                <a:latin typeface="Arial" charset="0"/>
                <a:cs typeface="Times"/>
              </a:rPr>
              <a:t>In a study of 24,444 postmenopausal women in Sweden after 6.2 yr follow-up,</a:t>
            </a:r>
            <a:r>
              <a:rPr lang="en-US" sz="900" b="1" smtClean="0">
                <a:latin typeface="Arial" charset="0"/>
                <a:cs typeface="Times"/>
              </a:rPr>
              <a:t> o</a:t>
            </a:r>
            <a:r>
              <a:rPr lang="en-US" sz="900" smtClean="0">
                <a:latin typeface="Arial" charset="0"/>
                <a:cs typeface="Times"/>
              </a:rPr>
              <a:t>nly 5% of women had all 5 measures of healthy behavior (healthy diet, moderate alcohol, physical activity, maintaining a normal weight ,and not smoking), but this was associated with a 77% lower risk of MI (4).</a:t>
            </a:r>
          </a:p>
          <a:p>
            <a:pPr marL="228600" indent="-228600" eaLnBrk="1" hangingPunct="1">
              <a:buFontTx/>
              <a:buAutoNum type="arabicParenBoth"/>
            </a:pPr>
            <a:endParaRPr lang="en-US" sz="900" smtClean="0">
              <a:latin typeface="Arial" charset="0"/>
              <a:cs typeface="Times"/>
            </a:endParaRPr>
          </a:p>
          <a:p>
            <a:pPr marL="228600" indent="-228600" eaLnBrk="1" hangingPunct="1"/>
            <a:endParaRPr lang="en-US" sz="900" smtClean="0">
              <a:latin typeface="Arial" charset="0"/>
              <a:cs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dt" sz="quarter" idx="1"/>
          </p:nvPr>
        </p:nvSpPr>
        <p:spPr>
          <a:noFill/>
        </p:spPr>
        <p:txBody>
          <a:bodyPr/>
          <a:lstStyle/>
          <a:p>
            <a:fld id="{ADE5023E-2F68-4493-AE84-CB59CD52DC8C}" type="datetime1">
              <a:rPr lang="en-US" smtClean="0"/>
              <a:pPr/>
              <a:t>11/7/2011</a:t>
            </a:fld>
            <a:endParaRPr lang="en-US" smtClean="0"/>
          </a:p>
        </p:txBody>
      </p:sp>
      <p:sp>
        <p:nvSpPr>
          <p:cNvPr id="34818" name="Rectangle 7"/>
          <p:cNvSpPr>
            <a:spLocks noGrp="1" noChangeArrowheads="1"/>
          </p:cNvSpPr>
          <p:nvPr>
            <p:ph type="sldNum" sz="quarter" idx="5"/>
          </p:nvPr>
        </p:nvSpPr>
        <p:spPr>
          <a:noFill/>
        </p:spPr>
        <p:txBody>
          <a:bodyPr/>
          <a:lstStyle/>
          <a:p>
            <a:fld id="{629659C6-023C-484E-9460-8BAA05D5CB68}" type="slidenum">
              <a:rPr lang="en-US" smtClean="0"/>
              <a:pPr/>
              <a:t>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charset="0"/>
              <a:cs typeface="Time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pPr marL="228600" indent="-228600" eaLnBrk="1" hangingPunct="1"/>
            <a:r>
              <a:rPr lang="en-US" smtClean="0">
                <a:latin typeface="Arial" charset="0"/>
                <a:cs typeface="Times New Roman" pitchFamily="18" charset="0"/>
              </a:rPr>
              <a:t>SLIDE INFORMATION SOURCES: </a:t>
            </a:r>
          </a:p>
          <a:p>
            <a:pPr marL="228600" indent="-228600" eaLnBrk="1" hangingPunct="1">
              <a:buFontTx/>
              <a:buAutoNum type="arabicParenBoth"/>
            </a:pPr>
            <a:r>
              <a:rPr lang="en-US" smtClean="0">
                <a:latin typeface="Arial" charset="0"/>
                <a:cs typeface="Times New Roman" pitchFamily="18" charset="0"/>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i="1" smtClean="0">
                <a:latin typeface="Arial" charset="0"/>
                <a:cs typeface="Times New Roman" pitchFamily="18" charset="0"/>
              </a:rPr>
              <a:t>Circulation</a:t>
            </a:r>
            <a:r>
              <a:rPr lang="en-US" smtClean="0">
                <a:latin typeface="Arial" charset="0"/>
                <a:cs typeface="Times New Roman" pitchFamily="18" charset="0"/>
              </a:rPr>
              <a:t>, 123, 1243-1262.</a:t>
            </a:r>
          </a:p>
          <a:p>
            <a:pPr marL="228600" indent="-228600" eaLnBrk="1" hangingPunct="1">
              <a:buFontTx/>
              <a:buAutoNum type="arabicParenBoth"/>
            </a:pPr>
            <a:r>
              <a:rPr lang="en-US" smtClean="0">
                <a:latin typeface="Arial" charset="0"/>
                <a:cs typeface="Times New Roman" pitchFamily="18" charset="0"/>
              </a:rPr>
              <a:t>National Cholesterol Education Program (NCEP) Expert Panel on Detection, Evaluation, and Treatment of High Blood Cholesterol in Adults (Adult Treatment Panel III). (2002). Third report of the National Cholesterol Education Program (NCEP) Expert Panel on Detection, Evaluation, and Treatment of High Blood Cholesterol in Adults (Adult Treatment Panel III) final report.  </a:t>
            </a:r>
            <a:r>
              <a:rPr lang="en-US" i="1" smtClean="0">
                <a:latin typeface="Arial" charset="0"/>
                <a:cs typeface="Times New Roman" pitchFamily="18" charset="0"/>
              </a:rPr>
              <a:t>Circulation</a:t>
            </a:r>
            <a:r>
              <a:rPr lang="en-US" smtClean="0">
                <a:latin typeface="Arial" charset="0"/>
                <a:cs typeface="Times New Roman" pitchFamily="18" charset="0"/>
              </a:rPr>
              <a:t>, 106, 3143–3421.</a:t>
            </a:r>
          </a:p>
          <a:p>
            <a:pPr marL="228600" indent="-228600" eaLnBrk="1" hangingPunct="1">
              <a:buFontTx/>
              <a:buAutoNum type="arabicParenBoth"/>
            </a:pPr>
            <a:r>
              <a:rPr lang="en-US" smtClean="0">
                <a:latin typeface="Arial" charset="0"/>
                <a:cs typeface="Times New Roman" pitchFamily="18" charset="0"/>
              </a:rPr>
              <a:t>American Diabetes Association. (2010). Diagnosis and treatment of diabetes mellitus.  </a:t>
            </a:r>
            <a:r>
              <a:rPr lang="en-US" i="1" smtClean="0">
                <a:latin typeface="Arial" charset="0"/>
                <a:cs typeface="Times New Roman" pitchFamily="18" charset="0"/>
              </a:rPr>
              <a:t>Diabetes Care</a:t>
            </a:r>
            <a:r>
              <a:rPr lang="en-US" smtClean="0">
                <a:latin typeface="Arial" charset="0"/>
                <a:cs typeface="Times New Roman" pitchFamily="18" charset="0"/>
              </a:rPr>
              <a:t>, 33 (Supplement 1), S62-S69. </a:t>
            </a:r>
          </a:p>
          <a:p>
            <a:pPr marL="228600" indent="-228600" eaLnBrk="1" hangingPunct="1"/>
            <a:r>
              <a:rPr lang="en-US" smtClean="0">
                <a:latin typeface="Arial" charset="0"/>
                <a:cs typeface="Times New Roman" pitchFamily="18" charset="0"/>
              </a:rPr>
              <a:t>Note: At-risk BMI may be lower in some ethnic groups.</a:t>
            </a:r>
            <a:endParaRPr lang="en-US" smtClean="0">
              <a:solidFill>
                <a:srgbClr val="CC0000"/>
              </a:solidFill>
              <a:latin typeface="Arial" charset="0"/>
              <a:cs typeface="Times New Roman" pitchFamily="18" charset="0"/>
            </a:endParaRPr>
          </a:p>
          <a:p>
            <a:pPr marL="228600" indent="-228600" eaLnBrk="1" hangingPunct="1"/>
            <a:r>
              <a:rPr lang="en-US" smtClean="0">
                <a:latin typeface="Arial" charset="0"/>
                <a:cs typeface="Times New Roman" pitchFamily="18" charset="0"/>
              </a:rPr>
              <a:t>For those interested in other guidelines:</a:t>
            </a:r>
          </a:p>
          <a:p>
            <a:pPr marL="228600" indent="-228600"/>
            <a:r>
              <a:rPr lang="en-US" b="1" smtClean="0">
                <a:latin typeface="Arial" charset="0"/>
                <a:cs typeface="Times"/>
              </a:rPr>
              <a:t>The American College of Obstetricians and Gynecologists </a:t>
            </a:r>
            <a:r>
              <a:rPr lang="en-US" smtClean="0">
                <a:latin typeface="Arial" charset="0"/>
                <a:cs typeface="Times"/>
              </a:rPr>
              <a:t>recommends performing lipid profile assessments (or lipid screening) every 5 years, starting at age 45.</a:t>
            </a:r>
          </a:p>
          <a:p>
            <a:pPr marL="228600" indent="-228600"/>
            <a:r>
              <a:rPr lang="en-US" smtClean="0">
                <a:latin typeface="Arial" charset="0"/>
                <a:cs typeface="Times"/>
              </a:rPr>
              <a:t>Source: ACOG Committee Opinion No. 483: Primary and preventive care: periodic assessments. (2011). </a:t>
            </a:r>
            <a:r>
              <a:rPr lang="en-US" i="1" smtClean="0">
                <a:latin typeface="Arial" charset="0"/>
                <a:cs typeface="Times"/>
              </a:rPr>
              <a:t>Obstetrics &amp; Gynecology</a:t>
            </a:r>
            <a:r>
              <a:rPr lang="en-US" smtClean="0">
                <a:latin typeface="Arial" charset="0"/>
                <a:cs typeface="Times"/>
              </a:rPr>
              <a:t>, 117(4), 1008-15.</a:t>
            </a:r>
            <a:endParaRPr lang="en-US" smtClean="0">
              <a:latin typeface="Arial" charset="0"/>
              <a:cs typeface="Times New Roman" pitchFamily="18" charset="0"/>
            </a:endParaRPr>
          </a:p>
          <a:p>
            <a:pPr marL="228600" indent="-228600"/>
            <a:r>
              <a:rPr lang="en-US" b="1" i="1" smtClean="0">
                <a:latin typeface="Arial" charset="0"/>
                <a:cs typeface="Times New Roman" pitchFamily="18" charset="0"/>
              </a:rPr>
              <a:t>Screening Women at Increased Risk</a:t>
            </a:r>
          </a:p>
          <a:p>
            <a:pPr marL="228600" indent="-228600"/>
            <a:r>
              <a:rPr lang="en-US" smtClean="0">
                <a:latin typeface="Arial" charset="0"/>
                <a:cs typeface="Times New Roman" pitchFamily="18" charset="0"/>
              </a:rPr>
              <a:t>The </a:t>
            </a:r>
            <a:r>
              <a:rPr lang="en-US" b="1" smtClean="0">
                <a:latin typeface="Arial" charset="0"/>
                <a:cs typeface="Times New Roman" pitchFamily="18" charset="0"/>
              </a:rPr>
              <a:t>USPSTF strongly recommends </a:t>
            </a:r>
            <a:r>
              <a:rPr lang="en-US" smtClean="0">
                <a:latin typeface="Arial" charset="0"/>
                <a:cs typeface="Times New Roman" pitchFamily="18" charset="0"/>
              </a:rPr>
              <a:t>screening women aged 45 and older for lipid disorders if they are at increased risk for coronary heart disease.  Grade: </a:t>
            </a:r>
            <a:r>
              <a:rPr lang="en-US" smtClean="0">
                <a:latin typeface="Arial" charset="0"/>
                <a:cs typeface="Times New Roman" pitchFamily="18" charset="0"/>
                <a:hlinkClick r:id="rId3"/>
              </a:rPr>
              <a:t>A Recommendation</a:t>
            </a:r>
            <a:r>
              <a:rPr lang="en-US" smtClean="0">
                <a:latin typeface="Arial" charset="0"/>
                <a:cs typeface="Times New Roman" pitchFamily="18" charset="0"/>
              </a:rPr>
              <a:t>. </a:t>
            </a:r>
          </a:p>
          <a:p>
            <a:pPr marL="228600" indent="-228600"/>
            <a:r>
              <a:rPr lang="en-US" smtClean="0">
                <a:latin typeface="Arial" charset="0"/>
                <a:cs typeface="Times New Roman" pitchFamily="18" charset="0"/>
              </a:rPr>
              <a:t>The </a:t>
            </a:r>
            <a:r>
              <a:rPr lang="en-US" b="1" smtClean="0">
                <a:latin typeface="Arial" charset="0"/>
                <a:cs typeface="Times New Roman" pitchFamily="18" charset="0"/>
              </a:rPr>
              <a:t>USPSTF recommends </a:t>
            </a:r>
            <a:r>
              <a:rPr lang="en-US" smtClean="0">
                <a:latin typeface="Arial" charset="0"/>
                <a:cs typeface="Times New Roman" pitchFamily="18" charset="0"/>
              </a:rPr>
              <a:t>screening women aged 20 to 45 for lipid disorders if they are at increased risk for coronary heart disease. Grade: </a:t>
            </a:r>
            <a:r>
              <a:rPr lang="en-US" smtClean="0">
                <a:latin typeface="Arial" charset="0"/>
                <a:cs typeface="Times New Roman" pitchFamily="18" charset="0"/>
                <a:hlinkClick r:id="rId4"/>
              </a:rPr>
              <a:t>B Recommendation</a:t>
            </a:r>
            <a:r>
              <a:rPr lang="en-US" smtClean="0">
                <a:latin typeface="Arial" charset="0"/>
                <a:cs typeface="Times New Roman" pitchFamily="18" charset="0"/>
              </a:rPr>
              <a:t>. </a:t>
            </a:r>
          </a:p>
          <a:p>
            <a:pPr marL="228600" indent="-228600"/>
            <a:r>
              <a:rPr lang="en-US" b="1" i="1" smtClean="0">
                <a:latin typeface="Arial" charset="0"/>
                <a:cs typeface="Times New Roman" pitchFamily="18" charset="0"/>
              </a:rPr>
              <a:t>Screening Young Men and All Women Not at Increased Risk</a:t>
            </a:r>
          </a:p>
          <a:p>
            <a:pPr marL="228600" indent="-228600"/>
            <a:r>
              <a:rPr lang="en-US" smtClean="0">
                <a:latin typeface="Arial" charset="0"/>
                <a:cs typeface="Times New Roman" pitchFamily="18" charset="0"/>
              </a:rPr>
              <a:t>The </a:t>
            </a:r>
            <a:r>
              <a:rPr lang="en-US" b="1" smtClean="0">
                <a:latin typeface="Arial" charset="0"/>
                <a:cs typeface="Times New Roman" pitchFamily="18" charset="0"/>
              </a:rPr>
              <a:t>USPSTF makes no recommendation </a:t>
            </a:r>
            <a:r>
              <a:rPr lang="en-US" smtClean="0">
                <a:latin typeface="Arial" charset="0"/>
                <a:cs typeface="Times New Roman" pitchFamily="18" charset="0"/>
              </a:rPr>
              <a:t>for or against routine screening for lipid disorders in men aged 20 to 35, or in women aged 20 and older who are not at increased risk for coronary heart disease. Grade: </a:t>
            </a:r>
            <a:r>
              <a:rPr lang="en-US" smtClean="0">
                <a:latin typeface="Arial" charset="0"/>
                <a:cs typeface="Times New Roman" pitchFamily="18" charset="0"/>
                <a:hlinkClick r:id="rId5"/>
              </a:rPr>
              <a:t>C Recommendation</a:t>
            </a:r>
            <a:r>
              <a:rPr lang="en-US" smtClean="0">
                <a:latin typeface="Arial" charset="0"/>
                <a:cs typeface="Times New Roman" pitchFamily="18" charset="0"/>
              </a:rPr>
              <a:t>. </a:t>
            </a:r>
          </a:p>
          <a:p>
            <a:pPr marL="228600" indent="-228600" eaLnBrk="1" hangingPunct="1"/>
            <a:endParaRPr lang="en-US" smtClean="0">
              <a:latin typeface="Arial" charset="0"/>
              <a:cs typeface="Times"/>
            </a:endParaRPr>
          </a:p>
        </p:txBody>
      </p:sp>
      <p:sp>
        <p:nvSpPr>
          <p:cNvPr id="71683" name="Date Placeholder 3"/>
          <p:cNvSpPr>
            <a:spLocks noGrp="1"/>
          </p:cNvSpPr>
          <p:nvPr>
            <p:ph type="dt" sz="quarter" idx="1"/>
          </p:nvPr>
        </p:nvSpPr>
        <p:spPr>
          <a:noFill/>
        </p:spPr>
        <p:txBody>
          <a:bodyPr/>
          <a:lstStyle/>
          <a:p>
            <a:fld id="{97864EFF-EE4F-4E99-92BF-8F56F9B999A9}" type="datetime1">
              <a:rPr lang="en-US" smtClean="0"/>
              <a:pPr/>
              <a:t>11/7/2011</a:t>
            </a:fld>
            <a:endParaRPr lang="en-US" smtClean="0"/>
          </a:p>
        </p:txBody>
      </p:sp>
      <p:sp>
        <p:nvSpPr>
          <p:cNvPr id="71684" name="Slide Number Placeholder 4"/>
          <p:cNvSpPr>
            <a:spLocks noGrp="1"/>
          </p:cNvSpPr>
          <p:nvPr>
            <p:ph type="sldNum" sz="quarter" idx="5"/>
          </p:nvPr>
        </p:nvSpPr>
        <p:spPr>
          <a:noFill/>
        </p:spPr>
        <p:txBody>
          <a:bodyPr/>
          <a:lstStyle/>
          <a:p>
            <a:fld id="{61BDE3F9-3E87-455E-A3DA-22CD09316066}"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462E2C0B-B97B-4148-B446-FF7FA570481D}" type="slidenum">
              <a:rPr lang="en-US" smtClean="0"/>
              <a:pPr/>
              <a:t>21</a:t>
            </a:fld>
            <a:endParaRPr lang="en-US"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marL="228600" indent="-228600"/>
            <a:r>
              <a:rPr lang="en-US" sz="900" smtClean="0">
                <a:latin typeface="Arial" charset="0"/>
                <a:cs typeface="Times"/>
              </a:rPr>
              <a:t>SLIDE INFORMATION SOURCE: </a:t>
            </a:r>
          </a:p>
          <a:p>
            <a:pPr marL="228600" indent="-228600">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8600" indent="-228600">
              <a:buFontTx/>
              <a:buAutoNum type="arabicParenBoth"/>
            </a:pPr>
            <a:endParaRPr lang="en-US" sz="900" smtClean="0">
              <a:latin typeface="Arial" charset="0"/>
              <a:cs typeface="Times"/>
            </a:endParaRPr>
          </a:p>
          <a:p>
            <a:pPr marL="228600" indent="-228600"/>
            <a:endParaRPr lang="en-US" sz="900" smtClean="0">
              <a:latin typeface="Arial" charset="0"/>
              <a:cs typeface="Time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type="dt" sz="quarter" idx="1"/>
          </p:nvPr>
        </p:nvSpPr>
        <p:spPr>
          <a:noFill/>
        </p:spPr>
        <p:txBody>
          <a:bodyPr/>
          <a:lstStyle/>
          <a:p>
            <a:fld id="{7EDA0334-F9A6-4F61-9B21-BA1EE5D14518}" type="datetime1">
              <a:rPr lang="en-US" smtClean="0"/>
              <a:pPr/>
              <a:t>11/7/2011</a:t>
            </a:fld>
            <a:endParaRPr lang="en-US" smtClean="0"/>
          </a:p>
        </p:txBody>
      </p:sp>
      <p:sp>
        <p:nvSpPr>
          <p:cNvPr id="75778" name="Rectangle 7"/>
          <p:cNvSpPr>
            <a:spLocks noGrp="1" noChangeArrowheads="1"/>
          </p:cNvSpPr>
          <p:nvPr>
            <p:ph type="sldNum" sz="quarter" idx="5"/>
          </p:nvPr>
        </p:nvSpPr>
        <p:spPr>
          <a:noFill/>
        </p:spPr>
        <p:txBody>
          <a:bodyPr/>
          <a:lstStyle/>
          <a:p>
            <a:fld id="{8FD8DB01-A550-443B-B092-29A42B556BCB}" type="slidenum">
              <a:rPr lang="en-US" smtClean="0"/>
              <a:pPr/>
              <a:t>22</a:t>
            </a:fld>
            <a:endParaRPr lang="en-US" smtClean="0"/>
          </a:p>
        </p:txBody>
      </p:sp>
      <p:sp>
        <p:nvSpPr>
          <p:cNvPr id="75779"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3" tIns="48323" rIns="96643" bIns="48323" anchor="b"/>
          <a:lstStyle/>
          <a:p>
            <a:pPr algn="r" defTabSz="966788"/>
            <a:fld id="{C8AF9FCC-F119-4E6F-976F-080E09C9A0C3}" type="slidenum">
              <a:rPr lang="en-US" sz="1200">
                <a:latin typeface="Arial" charset="0"/>
                <a:ea typeface="ＭＳ Ｐゴシック"/>
                <a:cs typeface="ＭＳ Ｐゴシック"/>
              </a:rPr>
              <a:pPr algn="r" defTabSz="966788"/>
              <a:t>22</a:t>
            </a:fld>
            <a:endParaRPr lang="en-US" sz="1200">
              <a:latin typeface="Arial" charset="0"/>
              <a:ea typeface="ＭＳ Ｐゴシック"/>
              <a:cs typeface="ＭＳ Ｐゴシック"/>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 </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Chobanian AV, Bakris GL, Black HR, , Bakris GL, Black HR, Cushman WC, Green LA, Izzo JL Jr, Jones DW, Materson BJ, Oparil S, Wright JT Jr, Roccella EJ; Joint National Committee on Prevention, Detection, Evaluation, and Treatment of High Blood Pressure. (2003). National Heart, Lung, and Blood Institute; National High Blood Pressure Education Program Coordinating Committee. Seventh report of the Joint National Committee on Prevention, Detection, Evaluation, and Treatment of High Blood Pressure.  </a:t>
            </a:r>
            <a:r>
              <a:rPr lang="en-US" sz="900" i="1" smtClean="0">
                <a:latin typeface="Arial" charset="0"/>
                <a:cs typeface="Times"/>
              </a:rPr>
              <a:t>Hypertension</a:t>
            </a:r>
            <a:r>
              <a:rPr lang="en-US" sz="900" smtClean="0">
                <a:latin typeface="Arial" charset="0"/>
                <a:cs typeface="Times"/>
              </a:rPr>
              <a:t>, 42, 1206-1252. </a:t>
            </a:r>
          </a:p>
          <a:p>
            <a:pPr marL="228600" indent="-228600" eaLnBrk="1" hangingPunct="1">
              <a:buFontTx/>
              <a:buAutoNum type="arabicParenBoth"/>
            </a:pPr>
            <a:endParaRPr lang="en-US" sz="900" smtClean="0">
              <a:latin typeface="Arial" charset="0"/>
              <a:cs typeface="Time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421424AB-9105-4F5A-B079-152DDC630705}" type="slidenum">
              <a:rPr lang="en-US" smtClean="0"/>
              <a:pPr/>
              <a:t>23</a:t>
            </a:fld>
            <a:endParaRPr 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marL="228600" indent="-228600"/>
            <a:r>
              <a:rPr lang="en-US" sz="900" smtClean="0">
                <a:latin typeface="Arial" charset="0"/>
                <a:cs typeface="Times"/>
              </a:rPr>
              <a:t>SLIDE INFORMATION SOURCE:  </a:t>
            </a:r>
          </a:p>
          <a:p>
            <a:pPr marL="228600" indent="-228600"/>
            <a:endParaRPr lang="en-US" sz="900" smtClean="0">
              <a:latin typeface="Arial" charset="0"/>
              <a:cs typeface="Times"/>
            </a:endParaRPr>
          </a:p>
          <a:p>
            <a:pPr marL="228600" indent="-228600">
              <a:buFontTx/>
              <a:buAutoNum type="arabicParenBoth"/>
            </a:pPr>
            <a:r>
              <a:rPr lang="en-US" sz="900" smtClean="0">
                <a:latin typeface="Arial" charset="0"/>
                <a:cs typeface="Times"/>
              </a:rPr>
              <a:t>Lewis V, Barnhart J, Houghton JL, Charney P. (2010). A brief office educational intervention improved referral rates for hypertension control in women. </a:t>
            </a:r>
            <a:r>
              <a:rPr lang="en-US" sz="900" i="1" smtClean="0">
                <a:latin typeface="Arial" charset="0"/>
                <a:cs typeface="Times"/>
              </a:rPr>
              <a:t>International Journal of Cardiology, </a:t>
            </a:r>
            <a:r>
              <a:rPr lang="en-US" sz="900" smtClean="0">
                <a:latin typeface="Arial" charset="0"/>
                <a:cs typeface="Times"/>
              </a:rPr>
              <a:t>139(2), 204-206.</a:t>
            </a:r>
          </a:p>
          <a:p>
            <a:pPr marL="228600" indent="-228600">
              <a:buFontTx/>
              <a:buAutoNum type="arabicParenBoth"/>
            </a:pPr>
            <a:endParaRPr lang="en-US" sz="900" smtClean="0">
              <a:latin typeface="Arial" charset="0"/>
              <a:cs typeface="Times"/>
            </a:endParaRPr>
          </a:p>
          <a:p>
            <a:pPr marL="228600" indent="-228600"/>
            <a:endParaRPr lang="en-US" sz="900" smtClean="0">
              <a:latin typeface="Arial" charset="0"/>
              <a:cs typeface="Time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pPr marL="228600" indent="-228600" eaLnBrk="1" hangingPunct="1"/>
            <a:r>
              <a:rPr lang="en-US" sz="900" smtClean="0">
                <a:latin typeface="Arial" charset="0"/>
                <a:cs typeface="Times"/>
              </a:rPr>
              <a:t>SLIDE INFORMATION SOURCES:</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 </a:t>
            </a:r>
          </a:p>
          <a:p>
            <a:pPr marL="228600" indent="-228600" eaLnBrk="1" hangingPunct="1">
              <a:buFontTx/>
              <a:buAutoNum type="arabicParenBoth"/>
            </a:pPr>
            <a:r>
              <a:rPr lang="en-US" sz="900" smtClean="0">
                <a:latin typeface="Arial" charset="0"/>
                <a:cs typeface="Times"/>
              </a:rPr>
              <a:t>National Cholesterol Education Program (NCEP) Expert Panel on Detection, Evaluation, and Treatment of High Blood Cholesterol in Adults (Adult Treatment Panel III). (2002). Third report of the National Cholesterol Education Program (NCEP) Expert Panel on Detection, Evaluation, and Treatment of High Blood Cholesterol in Adults (Adult Treatment Panel III) final report.  </a:t>
            </a:r>
            <a:r>
              <a:rPr lang="en-US" sz="900" i="1" smtClean="0">
                <a:latin typeface="Arial" charset="0"/>
                <a:cs typeface="Times"/>
              </a:rPr>
              <a:t>Circulation</a:t>
            </a:r>
            <a:r>
              <a:rPr lang="en-US" sz="900" smtClean="0">
                <a:latin typeface="Arial" charset="0"/>
                <a:cs typeface="Times"/>
              </a:rPr>
              <a:t>, 106, 3143–3421.</a:t>
            </a:r>
          </a:p>
          <a:p>
            <a:pPr marL="228600" indent="-228600" eaLnBrk="1" hangingPunct="1">
              <a:buFontTx/>
              <a:buAutoNum type="arabicParenBoth"/>
            </a:pPr>
            <a:endParaRPr lang="en-US" sz="900" smtClean="0">
              <a:solidFill>
                <a:srgbClr val="CC0000"/>
              </a:solidFill>
              <a:latin typeface="Arial" charset="0"/>
              <a:cs typeface="Times"/>
            </a:endParaRPr>
          </a:p>
        </p:txBody>
      </p:sp>
      <p:sp>
        <p:nvSpPr>
          <p:cNvPr id="79875" name="Date Placeholder 3"/>
          <p:cNvSpPr>
            <a:spLocks noGrp="1"/>
          </p:cNvSpPr>
          <p:nvPr>
            <p:ph type="dt" sz="quarter" idx="1"/>
          </p:nvPr>
        </p:nvSpPr>
        <p:spPr>
          <a:noFill/>
        </p:spPr>
        <p:txBody>
          <a:bodyPr/>
          <a:lstStyle/>
          <a:p>
            <a:fld id="{10EB3CD4-9C97-4185-BBE0-448678516CA3}" type="datetime1">
              <a:rPr lang="en-US" smtClean="0"/>
              <a:pPr/>
              <a:t>11/7/2011</a:t>
            </a:fld>
            <a:endParaRPr lang="en-US" smtClean="0"/>
          </a:p>
        </p:txBody>
      </p:sp>
      <p:sp>
        <p:nvSpPr>
          <p:cNvPr id="79876" name="Slide Number Placeholder 4"/>
          <p:cNvSpPr>
            <a:spLocks noGrp="1"/>
          </p:cNvSpPr>
          <p:nvPr>
            <p:ph type="sldNum" sz="quarter" idx="5"/>
          </p:nvPr>
        </p:nvSpPr>
        <p:spPr>
          <a:noFill/>
        </p:spPr>
        <p:txBody>
          <a:bodyPr/>
          <a:lstStyle/>
          <a:p>
            <a:fld id="{9F01BCAA-EB02-4C82-A55F-3FAF6B1F7A88}"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Grp="1" noChangeArrowheads="1"/>
          </p:cNvSpPr>
          <p:nvPr>
            <p:ph type="dt" sz="quarter" idx="1"/>
          </p:nvPr>
        </p:nvSpPr>
        <p:spPr>
          <a:noFill/>
        </p:spPr>
        <p:txBody>
          <a:bodyPr/>
          <a:lstStyle/>
          <a:p>
            <a:fld id="{E597E4D8-0B7B-430D-AE40-0E044B7228A7}" type="datetime1">
              <a:rPr lang="en-US" smtClean="0"/>
              <a:pPr/>
              <a:t>11/7/2011</a:t>
            </a:fld>
            <a:endParaRPr lang="en-US" smtClean="0"/>
          </a:p>
        </p:txBody>
      </p:sp>
      <p:sp>
        <p:nvSpPr>
          <p:cNvPr id="86018" name="Rectangle 7"/>
          <p:cNvSpPr>
            <a:spLocks noGrp="1" noChangeArrowheads="1"/>
          </p:cNvSpPr>
          <p:nvPr>
            <p:ph type="sldNum" sz="quarter" idx="5"/>
          </p:nvPr>
        </p:nvSpPr>
        <p:spPr>
          <a:noFill/>
        </p:spPr>
        <p:txBody>
          <a:bodyPr/>
          <a:lstStyle/>
          <a:p>
            <a:fld id="{E42E0798-55EF-4939-98C3-FB5E153CF9CB}" type="slidenum">
              <a:rPr lang="en-US" smtClean="0"/>
              <a:pPr/>
              <a:t>25</a:t>
            </a:fld>
            <a:endParaRPr lang="en-US" smtClean="0"/>
          </a:p>
        </p:txBody>
      </p:sp>
      <p:sp>
        <p:nvSpPr>
          <p:cNvPr id="86019"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76A5D048-76E3-403E-854B-086972EAFC1C}" type="slidenum">
              <a:rPr lang="en-US" sz="1200">
                <a:latin typeface="Arial" charset="0"/>
                <a:ea typeface="ＭＳ Ｐゴシック"/>
                <a:cs typeface="ＭＳ Ｐゴシック"/>
              </a:rPr>
              <a:pPr algn="r" defTabSz="966788"/>
              <a:t>25</a:t>
            </a:fld>
            <a:endParaRPr lang="en-US" sz="1200">
              <a:latin typeface="Arial" charset="0"/>
              <a:ea typeface="ＭＳ Ｐゴシック"/>
              <a:cs typeface="ＭＳ Ｐゴシック"/>
            </a:endParaRPr>
          </a:p>
        </p:txBody>
      </p:sp>
      <p:sp>
        <p:nvSpPr>
          <p:cNvPr id="86020" name="Rectangle 4"/>
          <p:cNvSpPr>
            <a:spLocks noGrp="1" noRot="1" noChangeAspect="1" noChangeArrowheads="1" noTextEdit="1"/>
          </p:cNvSpPr>
          <p:nvPr>
            <p:ph type="sldImg"/>
          </p:nvPr>
        </p:nvSpPr>
        <p:spPr>
          <a:ln/>
        </p:spPr>
      </p:sp>
      <p:sp>
        <p:nvSpPr>
          <p:cNvPr id="86021" name="Rectangle 5"/>
          <p:cNvSpPr>
            <a:spLocks noGrp="1" noChangeArrowheads="1"/>
          </p:cNvSpPr>
          <p:nvPr>
            <p:ph type="body" idx="1"/>
          </p:nvPr>
        </p:nvSpPr>
        <p:spPr>
          <a:noFill/>
          <a:ln/>
        </p:spPr>
        <p:txBody>
          <a:bodyPr/>
          <a:lstStyle/>
          <a:p>
            <a:pPr marL="228600" indent="-228600" eaLnBrk="1" hangingPunct="1"/>
            <a:r>
              <a:rPr lang="en-US" smtClean="0">
                <a:latin typeface="Palatino"/>
                <a:cs typeface="Times"/>
              </a:rPr>
              <a:t> </a:t>
            </a:r>
            <a:r>
              <a:rPr lang="en-US" sz="900" smtClean="0">
                <a:latin typeface="Arial" charset="0"/>
                <a:cs typeface="Times"/>
              </a:rPr>
              <a:t>SLIDE INFORMATION SOURCES:  </a:t>
            </a:r>
          </a:p>
          <a:p>
            <a:pPr marL="228600" indent="-228600" eaLnBrk="1" hangingPunct="1">
              <a:buFontTx/>
              <a:buAutoNum type="arabicParenBoth"/>
            </a:pPr>
            <a:r>
              <a:rPr lang="en-US" sz="900" smtClean="0">
                <a:latin typeface="Arial" charset="0"/>
                <a:cs typeface="Times"/>
              </a:rPr>
              <a:t>Krolewski AS, et al. (1991). Evolving natural history of coronary artery disease in diabetes mellitus.  </a:t>
            </a:r>
            <a:r>
              <a:rPr lang="en-US" sz="900" i="1" smtClean="0">
                <a:latin typeface="Arial" charset="0"/>
                <a:cs typeface="Times"/>
              </a:rPr>
              <a:t>American Journal of Medicine</a:t>
            </a:r>
            <a:r>
              <a:rPr lang="en-US" sz="900" smtClean="0">
                <a:latin typeface="Arial" charset="0"/>
                <a:cs typeface="Times"/>
              </a:rPr>
              <a:t>, 90, 56S-61S.</a:t>
            </a:r>
          </a:p>
          <a:p>
            <a:pPr marL="228600" indent="-228600" eaLnBrk="1" hangingPunct="1">
              <a:buFontTx/>
              <a:buAutoNum type="arabicParenBoth"/>
            </a:pPr>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National Cholesterol Education Program (NCEP) Expert Panel on Detection, Evaluation, and Treatment of High Blood Cholesterol in Adults (Adult Treatment Panel III). (2002). Third report of the National Cholesterol Education Program (NCEP) Expert Panel on Detection, Evaluation, and Treatment of High Blood Cholesterol in Adults (Adult Treatment Panel III) final report.  </a:t>
            </a:r>
            <a:r>
              <a:rPr lang="en-US" sz="900" i="1" smtClean="0">
                <a:latin typeface="Arial" charset="0"/>
                <a:cs typeface="Times"/>
              </a:rPr>
              <a:t>Circulation</a:t>
            </a:r>
            <a:r>
              <a:rPr lang="en-US" sz="900" smtClean="0">
                <a:latin typeface="Arial" charset="0"/>
                <a:cs typeface="Times"/>
              </a:rPr>
              <a:t>, 106, 3143–3421.</a:t>
            </a:r>
          </a:p>
          <a:p>
            <a:pPr marL="228600" indent="-228600" eaLnBrk="1" hangingPunct="1"/>
            <a:endParaRPr lang="en-US" sz="900" smtClean="0">
              <a:latin typeface="Arial" charset="0"/>
              <a:cs typeface="Times"/>
            </a:endParaRPr>
          </a:p>
          <a:p>
            <a:pPr marL="228600" indent="-228600" eaLnBrk="1" hangingPunct="1"/>
            <a:r>
              <a:rPr lang="en-US" sz="900" smtClean="0">
                <a:latin typeface="Arial" charset="0"/>
                <a:cs typeface="Times"/>
              </a:rPr>
              <a:t>This graph represents results from a study of 116,000 subjects, aged 30-55, who were followed for </a:t>
            </a:r>
          </a:p>
          <a:p>
            <a:pPr marL="228600" indent="-228600" eaLnBrk="1" hangingPunct="1"/>
            <a:r>
              <a:rPr lang="en-US" sz="900" smtClean="0">
                <a:latin typeface="Arial" charset="0"/>
                <a:cs typeface="Times"/>
              </a:rPr>
              <a:t>8 years (1).</a:t>
            </a:r>
          </a:p>
          <a:p>
            <a:pPr marL="228600" indent="-228600" eaLnBrk="1" hangingPunct="1"/>
            <a:endParaRPr lang="en-US" sz="900" smtClean="0">
              <a:latin typeface="Arial" charset="0"/>
              <a:cs typeface="Times"/>
            </a:endParaRPr>
          </a:p>
          <a:p>
            <a:pPr marL="228600" indent="-228600" eaLnBrk="1" hangingPunct="1"/>
            <a:r>
              <a:rPr lang="en-US" sz="900" smtClean="0">
                <a:latin typeface="Arial" charset="0"/>
                <a:cs typeface="Times"/>
              </a:rPr>
              <a:t>The risk of nonfatal and fatal CHD was &gt; 6-fold that of women without diabetes (1).</a:t>
            </a:r>
          </a:p>
          <a:p>
            <a:pPr marL="228600" indent="-228600" eaLnBrk="1" hangingPunct="1"/>
            <a:r>
              <a:rPr lang="en-US" sz="900" smtClean="0">
                <a:latin typeface="Arial" charset="0"/>
                <a:cs typeface="Times"/>
              </a:rPr>
              <a:t>Risks for all forms of CVD are elevated in women with type 1 and type 2 diabetes (2).</a:t>
            </a:r>
          </a:p>
          <a:p>
            <a:pPr marL="228600" indent="-228600" eaLnBrk="1" hangingPunct="1"/>
            <a:r>
              <a:rPr lang="en-US" sz="900" smtClean="0">
                <a:latin typeface="Arial" charset="0"/>
                <a:cs typeface="Times"/>
              </a:rPr>
              <a:t>Women with diabetes with CHD are more likely  to die than women without diabetes with CHD (2).</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p:spPr>
      </p:sp>
      <p:sp>
        <p:nvSpPr>
          <p:cNvPr id="88066" name="Notes Placeholder 2"/>
          <p:cNvSpPr>
            <a:spLocks noGrp="1"/>
          </p:cNvSpPr>
          <p:nvPr>
            <p:ph type="body" idx="1"/>
          </p:nvPr>
        </p:nvSpPr>
        <p:spPr>
          <a:noFill/>
          <a:ln/>
        </p:spPr>
        <p:txBody>
          <a:bodyPr/>
          <a:lstStyle/>
          <a:p>
            <a:pPr marL="228600" indent="-228600"/>
            <a:r>
              <a:rPr lang="en-US" sz="900" smtClean="0">
                <a:latin typeface="Arial" charset="0"/>
                <a:cs typeface="Times"/>
              </a:rPr>
              <a:t>SLIDE INFORMATION SOURCE: </a:t>
            </a:r>
          </a:p>
          <a:p>
            <a:pPr marL="228600" indent="-228600">
              <a:buFontTx/>
              <a:buAutoNum type="arabicParenBoth"/>
            </a:pPr>
            <a:r>
              <a:rPr lang="en-US" sz="900" smtClean="0">
                <a:latin typeface="Arial" charset="0"/>
                <a:cs typeface="Times"/>
              </a:rPr>
              <a:t>American Diabetes Association. (2010). Diagnosis and treatment of diabetes mellitus.  </a:t>
            </a:r>
            <a:r>
              <a:rPr lang="en-US" sz="900" i="1" smtClean="0">
                <a:latin typeface="Arial" charset="0"/>
                <a:cs typeface="Times"/>
              </a:rPr>
              <a:t>Diabetes Care</a:t>
            </a:r>
            <a:r>
              <a:rPr lang="en-US" sz="900" smtClean="0">
                <a:latin typeface="Arial" charset="0"/>
                <a:cs typeface="Times"/>
              </a:rPr>
              <a:t>, 33 (Supplement 1), S62-S69.</a:t>
            </a:r>
          </a:p>
          <a:p>
            <a:pPr marL="228600" indent="-228600">
              <a:buFontTx/>
              <a:buAutoNum type="arabicParenBoth"/>
            </a:pPr>
            <a:endParaRPr lang="en-US" sz="900" smtClean="0">
              <a:latin typeface="Arial" charset="0"/>
              <a:cs typeface="Times"/>
            </a:endParaRPr>
          </a:p>
        </p:txBody>
      </p:sp>
      <p:sp>
        <p:nvSpPr>
          <p:cNvPr id="88067" name="Date Placeholder 3"/>
          <p:cNvSpPr>
            <a:spLocks noGrp="1"/>
          </p:cNvSpPr>
          <p:nvPr>
            <p:ph type="dt" sz="quarter" idx="1"/>
          </p:nvPr>
        </p:nvSpPr>
        <p:spPr>
          <a:noFill/>
        </p:spPr>
        <p:txBody>
          <a:bodyPr/>
          <a:lstStyle/>
          <a:p>
            <a:fld id="{1AF601F9-C64F-4F2A-9D9D-4F6DB5AF7113}" type="datetime1">
              <a:rPr lang="en-US" smtClean="0"/>
              <a:pPr/>
              <a:t>11/7/2011</a:t>
            </a:fld>
            <a:endParaRPr lang="en-US" smtClean="0"/>
          </a:p>
        </p:txBody>
      </p:sp>
      <p:sp>
        <p:nvSpPr>
          <p:cNvPr id="88068" name="Slide Number Placeholder 4"/>
          <p:cNvSpPr>
            <a:spLocks noGrp="1"/>
          </p:cNvSpPr>
          <p:nvPr>
            <p:ph type="sldNum" sz="quarter" idx="5"/>
          </p:nvPr>
        </p:nvSpPr>
        <p:spPr>
          <a:noFill/>
        </p:spPr>
        <p:txBody>
          <a:bodyPr/>
          <a:lstStyle/>
          <a:p>
            <a:fld id="{589502BF-EBAF-4EEA-9735-11C579F9E1E3}"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p:spPr>
        <p:txBody>
          <a:bodyPr/>
          <a:lstStyle/>
          <a:p>
            <a:pPr marL="228600" indent="-228600" eaLnBrk="1" hangingPunct="1">
              <a:lnSpc>
                <a:spcPct val="80000"/>
              </a:lnSpc>
            </a:pPr>
            <a:r>
              <a:rPr lang="en-US" sz="900" smtClean="0">
                <a:latin typeface="Arial" charset="0"/>
                <a:cs typeface="Times"/>
              </a:rPr>
              <a:t>SLIDE INFORMATION SOURCES: </a:t>
            </a:r>
          </a:p>
          <a:p>
            <a:pPr marL="228600" indent="-228600" eaLnBrk="1" hangingPunct="1">
              <a:lnSpc>
                <a:spcPct val="80000"/>
              </a:lnSpc>
            </a:pPr>
            <a:endParaRPr lang="en-US" sz="900" smtClean="0">
              <a:latin typeface="Arial" charset="0"/>
              <a:cs typeface="Times"/>
            </a:endParaRPr>
          </a:p>
          <a:p>
            <a:pPr marL="228600" indent="-228600" eaLnBrk="1" hangingPunct="1">
              <a:lnSpc>
                <a:spcPct val="80000"/>
              </a:lnSpc>
              <a:buFontTx/>
              <a:buAutoNum type="arabicParenBoth"/>
            </a:pPr>
            <a:r>
              <a:rPr lang="en-US" sz="900" smtClean="0">
                <a:latin typeface="Arial" charset="0"/>
                <a:cs typeface="Times"/>
              </a:rPr>
              <a:t>Stasenko M, Cheng YW, McLean T, Jelin AC, Rand L, &amp; Caughey AB. (2010). Postpartum follow-up for women with gestational diabetes mellitus. </a:t>
            </a:r>
            <a:r>
              <a:rPr lang="en-US" sz="900" i="1" smtClean="0">
                <a:latin typeface="Arial" charset="0"/>
                <a:cs typeface="Times"/>
              </a:rPr>
              <a:t>American Journal of Perinatology</a:t>
            </a:r>
            <a:r>
              <a:rPr lang="en-US" sz="900" smtClean="0">
                <a:latin typeface="Arial" charset="0"/>
                <a:cs typeface="Times"/>
              </a:rPr>
              <a:t>, 27(9), 737-742. </a:t>
            </a:r>
          </a:p>
          <a:p>
            <a:pPr marL="228600" indent="-228600" eaLnBrk="1" hangingPunct="1">
              <a:lnSpc>
                <a:spcPct val="80000"/>
              </a:lnSpc>
              <a:buFontTx/>
              <a:buAutoNum type="arabicParenBoth"/>
            </a:pPr>
            <a:r>
              <a:rPr lang="en-US" sz="900" smtClean="0">
                <a:latin typeface="Arial" charset="0"/>
                <a:cs typeface="Times"/>
              </a:rPr>
              <a:t>American Diabetes Association. (2010). Diagnosis and treatment of diabetes mellitus.  </a:t>
            </a:r>
            <a:r>
              <a:rPr lang="en-US" sz="900" i="1" smtClean="0">
                <a:latin typeface="Arial" charset="0"/>
                <a:cs typeface="Times"/>
              </a:rPr>
              <a:t>Diabetes Care</a:t>
            </a:r>
            <a:r>
              <a:rPr lang="en-US" sz="900" smtClean="0">
                <a:latin typeface="Arial" charset="0"/>
                <a:cs typeface="Times"/>
              </a:rPr>
              <a:t>, 33 (Supplement 1), S62-S69.</a:t>
            </a:r>
          </a:p>
          <a:p>
            <a:pPr marL="228600" indent="-228600" eaLnBrk="1" hangingPunct="1">
              <a:lnSpc>
                <a:spcPct val="80000"/>
              </a:lnSpc>
              <a:buFontTx/>
              <a:buAutoNum type="arabicParenBoth"/>
            </a:pPr>
            <a:endParaRPr lang="en-US" sz="900" smtClean="0">
              <a:latin typeface="Arial" charset="0"/>
              <a:cs typeface="Times"/>
            </a:endParaRPr>
          </a:p>
          <a:p>
            <a:pPr marL="228600" indent="-228600" eaLnBrk="1" hangingPunct="1">
              <a:lnSpc>
                <a:spcPct val="80000"/>
              </a:lnSpc>
            </a:pPr>
            <a:endParaRPr lang="en-US" sz="900" smtClean="0">
              <a:latin typeface="Arial" charset="0"/>
              <a:cs typeface="Times"/>
            </a:endParaRPr>
          </a:p>
          <a:p>
            <a:pPr marL="228600" indent="-228600" eaLnBrk="1" hangingPunct="1">
              <a:lnSpc>
                <a:spcPct val="80000"/>
              </a:lnSpc>
            </a:pPr>
            <a:r>
              <a:rPr lang="en-US" sz="900" b="1" i="1" smtClean="0">
                <a:latin typeface="Arial" charset="0"/>
                <a:cs typeface="Times"/>
              </a:rPr>
              <a:t>Recommendations</a:t>
            </a:r>
          </a:p>
          <a:p>
            <a:pPr marL="228600" indent="-228600" eaLnBrk="1" hangingPunct="1">
              <a:lnSpc>
                <a:spcPct val="80000"/>
              </a:lnSpc>
            </a:pPr>
            <a:r>
              <a:rPr lang="en-US" sz="900" smtClean="0">
                <a:latin typeface="Arial" charset="0"/>
                <a:cs typeface="Times"/>
              </a:rPr>
              <a:t>● Screen for GDM using risk factor analysis and, if appropriate, an OGTT. </a:t>
            </a:r>
          </a:p>
          <a:p>
            <a:pPr marL="228600" indent="-228600" eaLnBrk="1" hangingPunct="1">
              <a:lnSpc>
                <a:spcPct val="80000"/>
              </a:lnSpc>
            </a:pPr>
            <a:r>
              <a:rPr lang="en-US" sz="900" smtClean="0">
                <a:latin typeface="Arial" charset="0"/>
                <a:cs typeface="Times"/>
              </a:rPr>
              <a:t>● Women with GDM should be screened for diabetes 6–12 weeks postpartum and should be followed up with subsequent screening for the development of diabetes or pre-diabetes. </a:t>
            </a:r>
          </a:p>
          <a:p>
            <a:pPr marL="228600" indent="-228600" eaLnBrk="1" hangingPunct="1">
              <a:lnSpc>
                <a:spcPct val="80000"/>
              </a:lnSpc>
            </a:pPr>
            <a:endParaRPr lang="en-US" sz="900" smtClean="0">
              <a:latin typeface="Arial" charset="0"/>
              <a:cs typeface="Times"/>
            </a:endParaRPr>
          </a:p>
          <a:p>
            <a:pPr marL="228600" indent="-228600" eaLnBrk="1" hangingPunct="1">
              <a:lnSpc>
                <a:spcPct val="80000"/>
              </a:lnSpc>
            </a:pPr>
            <a:r>
              <a:rPr lang="en-US" sz="900" smtClean="0">
                <a:latin typeface="Arial" charset="0"/>
                <a:cs typeface="Times"/>
              </a:rPr>
              <a:t>Information on the National Diabetes Education Program (NDEP) campaign to prevent type 2 diabetes in women with GDM can be found at </a:t>
            </a:r>
            <a:r>
              <a:rPr lang="en-US" sz="900" u="sng" smtClean="0">
                <a:latin typeface="Arial" charset="0"/>
                <a:cs typeface="Times"/>
              </a:rPr>
              <a:t>http://ndep.nih.gov/media/NeverTooEarly_Tipsheet.pdf</a:t>
            </a:r>
            <a:r>
              <a:rPr lang="en-US" sz="900" smtClean="0">
                <a:latin typeface="Arial" charset="0"/>
                <a:cs typeface="Times"/>
              </a:rPr>
              <a:t>.</a:t>
            </a:r>
          </a:p>
        </p:txBody>
      </p:sp>
      <p:sp>
        <p:nvSpPr>
          <p:cNvPr id="90115" name="Date Placeholder 3"/>
          <p:cNvSpPr>
            <a:spLocks noGrp="1"/>
          </p:cNvSpPr>
          <p:nvPr>
            <p:ph type="dt" sz="quarter" idx="1"/>
          </p:nvPr>
        </p:nvSpPr>
        <p:spPr>
          <a:noFill/>
        </p:spPr>
        <p:txBody>
          <a:bodyPr/>
          <a:lstStyle/>
          <a:p>
            <a:fld id="{2568364B-BC47-441E-9E57-E748DE448119}" type="datetime1">
              <a:rPr lang="en-US" smtClean="0"/>
              <a:pPr/>
              <a:t>11/7/2011</a:t>
            </a:fld>
            <a:endParaRPr lang="en-US" smtClean="0"/>
          </a:p>
        </p:txBody>
      </p:sp>
      <p:sp>
        <p:nvSpPr>
          <p:cNvPr id="90116" name="Slide Number Placeholder 4"/>
          <p:cNvSpPr>
            <a:spLocks noGrp="1"/>
          </p:cNvSpPr>
          <p:nvPr>
            <p:ph type="sldNum" sz="quarter" idx="5"/>
          </p:nvPr>
        </p:nvSpPr>
        <p:spPr>
          <a:noFill/>
        </p:spPr>
        <p:txBody>
          <a:bodyPr/>
          <a:lstStyle/>
          <a:p>
            <a:fld id="{D7D4D740-511C-4191-AAD5-69E339A3905C}"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BC6F717A-B173-4414-90B5-6205DD194A79}" type="slidenum">
              <a:rPr lang="en-US" smtClean="0"/>
              <a:pPr/>
              <a:t>28</a:t>
            </a:fld>
            <a:endParaRPr lang="en-US"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marL="228600" indent="-228600"/>
            <a:r>
              <a:rPr lang="en-US" sz="900" smtClean="0">
                <a:latin typeface="Arial" charset="0"/>
                <a:cs typeface="Times"/>
              </a:rPr>
              <a:t>SLIDE INFORMATION SOURCE: </a:t>
            </a:r>
          </a:p>
          <a:p>
            <a:pPr marL="228600" indent="-228600"/>
            <a:endParaRPr lang="en-US" sz="900" smtClean="0">
              <a:latin typeface="Arial" charset="0"/>
              <a:cs typeface="Times"/>
            </a:endParaRPr>
          </a:p>
          <a:p>
            <a:pPr marL="228600" indent="-228600">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8600" indent="-228600">
              <a:buFontTx/>
              <a:buAutoNum type="arabicParenBoth"/>
            </a:pPr>
            <a:endParaRPr lang="en-US" sz="900" smtClean="0">
              <a:latin typeface="Arial" charset="0"/>
              <a:cs typeface="Time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3"/>
          <p:cNvSpPr>
            <a:spLocks noGrp="1" noChangeArrowheads="1"/>
          </p:cNvSpPr>
          <p:nvPr>
            <p:ph type="dt" sz="quarter" idx="1"/>
          </p:nvPr>
        </p:nvSpPr>
        <p:spPr>
          <a:noFill/>
        </p:spPr>
        <p:txBody>
          <a:bodyPr/>
          <a:lstStyle/>
          <a:p>
            <a:fld id="{5173C1E0-C865-4E27-89D9-3B4F8176E494}" type="datetime1">
              <a:rPr lang="en-US" smtClean="0"/>
              <a:pPr/>
              <a:t>11/7/2011</a:t>
            </a:fld>
            <a:endParaRPr lang="en-US" smtClean="0"/>
          </a:p>
        </p:txBody>
      </p:sp>
      <p:sp>
        <p:nvSpPr>
          <p:cNvPr id="94210" name="Rectangle 7"/>
          <p:cNvSpPr>
            <a:spLocks noGrp="1" noChangeArrowheads="1"/>
          </p:cNvSpPr>
          <p:nvPr>
            <p:ph type="sldNum" sz="quarter" idx="5"/>
          </p:nvPr>
        </p:nvSpPr>
        <p:spPr>
          <a:noFill/>
        </p:spPr>
        <p:txBody>
          <a:bodyPr/>
          <a:lstStyle/>
          <a:p>
            <a:fld id="{3250DD17-5658-43C3-9201-2B512BF17B1E}" type="slidenum">
              <a:rPr lang="en-US" smtClean="0"/>
              <a:pPr/>
              <a:t>29</a:t>
            </a:fld>
            <a:endParaRPr lang="en-US" smtClean="0"/>
          </a:p>
        </p:txBody>
      </p:sp>
      <p:sp>
        <p:nvSpPr>
          <p:cNvPr id="94211"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3" tIns="48323" rIns="96643" bIns="48323" anchor="b"/>
          <a:lstStyle/>
          <a:p>
            <a:pPr algn="r" defTabSz="966788"/>
            <a:fld id="{89A987BD-D650-4291-A083-788DB9A083F2}" type="slidenum">
              <a:rPr lang="en-US" sz="1200">
                <a:latin typeface="Arial" charset="0"/>
                <a:ea typeface="ＭＳ Ｐゴシック"/>
                <a:cs typeface="ＭＳ Ｐゴシック"/>
              </a:rPr>
              <a:pPr algn="r" defTabSz="966788"/>
              <a:t>29</a:t>
            </a:fld>
            <a:endParaRPr lang="en-US" sz="1200">
              <a:latin typeface="Arial" charset="0"/>
              <a:ea typeface="ＭＳ Ｐゴシック"/>
              <a:cs typeface="ＭＳ Ｐゴシック"/>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SOURCES:  </a:t>
            </a:r>
          </a:p>
          <a:p>
            <a:pPr marL="228600" indent="-228600" eaLnBrk="1" hangingPunct="1"/>
            <a:r>
              <a:rPr lang="en-US" sz="900" smtClean="0">
                <a:latin typeface="Arial" charset="0"/>
                <a:cs typeface="Times"/>
              </a:rPr>
              <a:t>(1) The Seventh Report of the Joint National Committee on Prevention, Evaluation, and Treatment of High Blood Pressure.  U.S. Department of Health and Human Services.  National Institutes of Health.  National Heart, Lung, and Blood Institute, NIH Publication No. 04-5230, 2004.</a:t>
            </a:r>
          </a:p>
          <a:p>
            <a:pPr marL="228600" indent="-228600" eaLnBrk="1" hangingPunct="1"/>
            <a:r>
              <a:rPr lang="en-US" sz="900" smtClean="0">
                <a:latin typeface="Arial" charset="0"/>
                <a:cs typeface="Times"/>
              </a:rPr>
              <a:t>(2) Sacks FM, et al. (2001). Effects on blood pressure of reduced dietary sodium and the dietary approaches to stop hypertension (DASH) diet. </a:t>
            </a:r>
            <a:r>
              <a:rPr lang="en-US" sz="900" i="1" smtClean="0">
                <a:latin typeface="Arial" charset="0"/>
                <a:cs typeface="Times"/>
              </a:rPr>
              <a:t>New England Journal of Medicine</a:t>
            </a:r>
            <a:r>
              <a:rPr lang="en-US" sz="900" smtClean="0">
                <a:latin typeface="Arial" charset="0"/>
                <a:cs typeface="Times"/>
              </a:rPr>
              <a:t>, 344, 3-10.</a:t>
            </a:r>
          </a:p>
          <a:p>
            <a:pPr marL="228600" indent="-228600" eaLnBrk="1" hangingPunct="1"/>
            <a:r>
              <a:rPr lang="en-US" sz="900" smtClean="0">
                <a:latin typeface="Arial" charset="0"/>
                <a:cs typeface="Times"/>
              </a:rPr>
              <a:t>(3)  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8600" indent="-228600" eaLnBrk="1" hangingPunct="1"/>
            <a:endParaRPr lang="en-US" sz="900" smtClean="0">
              <a:latin typeface="Arial" charset="0"/>
              <a:cs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52962631-8F86-4DB3-8E9C-BD3149512FBE}" type="slidenum">
              <a:rPr lang="en-US" smtClean="0">
                <a:latin typeface="Times"/>
              </a:rPr>
              <a:pPr/>
              <a:t>3</a:t>
            </a:fld>
            <a:endParaRPr lang="en-US" smtClean="0">
              <a:latin typeface="Times"/>
            </a:endParaRPr>
          </a:p>
        </p:txBody>
      </p:sp>
      <p:sp>
        <p:nvSpPr>
          <p:cNvPr id="36866" name="Rectangle 2"/>
          <p:cNvSpPr>
            <a:spLocks noGrp="1" noRot="1" noChangeAspect="1" noChangeArrowheads="1" noTextEdit="1"/>
          </p:cNvSpPr>
          <p:nvPr>
            <p:ph type="sldImg"/>
          </p:nvPr>
        </p:nvSpPr>
        <p:spPr>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
          <p:cNvSpPr>
            <a:spLocks noGrp="1" noChangeArrowheads="1"/>
          </p:cNvSpPr>
          <p:nvPr>
            <p:ph type="dt" sz="quarter" idx="1"/>
          </p:nvPr>
        </p:nvSpPr>
        <p:spPr>
          <a:noFill/>
        </p:spPr>
        <p:txBody>
          <a:bodyPr/>
          <a:lstStyle/>
          <a:p>
            <a:fld id="{4B4A9DEC-86C5-4893-80BB-982659B9E692}" type="datetime1">
              <a:rPr lang="en-US" smtClean="0"/>
              <a:pPr/>
              <a:t>11/7/2011</a:t>
            </a:fld>
            <a:endParaRPr lang="en-US" smtClean="0"/>
          </a:p>
        </p:txBody>
      </p:sp>
      <p:sp>
        <p:nvSpPr>
          <p:cNvPr id="96258" name="Rectangle 7"/>
          <p:cNvSpPr>
            <a:spLocks noGrp="1" noChangeArrowheads="1"/>
          </p:cNvSpPr>
          <p:nvPr>
            <p:ph type="sldNum" sz="quarter" idx="5"/>
          </p:nvPr>
        </p:nvSpPr>
        <p:spPr>
          <a:noFill/>
        </p:spPr>
        <p:txBody>
          <a:bodyPr/>
          <a:lstStyle/>
          <a:p>
            <a:fld id="{65C1D75E-6322-4BB6-8597-423EEA83CA26}" type="slidenum">
              <a:rPr lang="en-US" smtClean="0"/>
              <a:pPr/>
              <a:t>30</a:t>
            </a:fld>
            <a:endParaRPr lang="en-US" smtClean="0"/>
          </a:p>
        </p:txBody>
      </p:sp>
      <p:sp>
        <p:nvSpPr>
          <p:cNvPr id="96259"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D51F2459-E2AB-473C-B92E-D12726DA4E69}" type="slidenum">
              <a:rPr lang="en-US" sz="1200">
                <a:latin typeface="Arial" charset="0"/>
                <a:ea typeface="ＭＳ Ｐゴシック"/>
                <a:cs typeface="ＭＳ Ｐゴシック"/>
              </a:rPr>
              <a:pPr algn="r" defTabSz="966788"/>
              <a:t>30</a:t>
            </a:fld>
            <a:endParaRPr lang="en-US" sz="1200">
              <a:latin typeface="Arial" charset="0"/>
              <a:ea typeface="ＭＳ Ｐゴシック"/>
              <a:cs typeface="ＭＳ Ｐゴシック"/>
            </a:endParaRPr>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SOURCES: </a:t>
            </a:r>
          </a:p>
          <a:p>
            <a:pPr marL="228600" indent="-228600" eaLnBrk="1" hangingPunct="1">
              <a:buFontTx/>
              <a:buAutoNum type="arabicParenBoth"/>
            </a:pPr>
            <a:r>
              <a:rPr lang="en-US" sz="900" smtClean="0">
                <a:latin typeface="Arial" charset="0"/>
                <a:cs typeface="Times"/>
              </a:rPr>
              <a:t>Facts about the DASH eating plan. Bethesda, MD: National Heart, Lung, and Blood Institute 1998. NIH publication no. 03-4082.</a:t>
            </a:r>
          </a:p>
          <a:p>
            <a:pPr marL="228600" indent="-228600" eaLnBrk="1" hangingPunct="1"/>
            <a:r>
              <a:rPr lang="en-US" sz="900" smtClean="0">
                <a:latin typeface="Arial" charset="0"/>
                <a:cs typeface="Times"/>
              </a:rPr>
              <a:t>(2)  Sacks FM, et al. (2001). Effects on blood pressure of reduced dietary sodium and the dietary approaches to stop hypertension (DASH) diet. </a:t>
            </a:r>
            <a:r>
              <a:rPr lang="en-US" sz="900" i="1" smtClean="0">
                <a:latin typeface="Arial" charset="0"/>
                <a:cs typeface="Times"/>
              </a:rPr>
              <a:t>New England Journal of Medicine</a:t>
            </a:r>
            <a:r>
              <a:rPr lang="en-US" sz="900" smtClean="0">
                <a:latin typeface="Arial" charset="0"/>
                <a:cs typeface="Times"/>
              </a:rPr>
              <a:t>, 344, 3-10.</a:t>
            </a:r>
          </a:p>
          <a:p>
            <a:pPr marL="228600" indent="-228600" eaLnBrk="1" hangingPunct="1"/>
            <a:endParaRPr lang="en-US" sz="900" smtClean="0">
              <a:latin typeface="Arial" charset="0"/>
              <a:cs typeface="Times"/>
            </a:endParaRPr>
          </a:p>
          <a:p>
            <a:pPr marL="228600" indent="-228600" eaLnBrk="1" hangingPunct="1"/>
            <a:r>
              <a:rPr lang="en-US" sz="900" smtClean="0">
                <a:latin typeface="Arial" charset="0"/>
                <a:cs typeface="Times"/>
              </a:rPr>
              <a:t>In a multicenter randomized trial of 412 participants, the DASH (“Dietary Approaches to Stop Hypertension”) diet resulted in significantly lower systolic and diastolic blood pressure at high and intermediate levels of sodium intake (approximately 3500 mg and 2500 mg per day).  A combination of the DASH diet and a sodium intake of approximately 1500 mg daily lowered mean systolic blood pressure by 11.5 mm Hg compared to a control diet with a sodium intake comparable to the average intake in the U.S. (3500 mg) (1). </a:t>
            </a:r>
          </a:p>
          <a:p>
            <a:pPr marL="228600" indent="-228600" eaLnBrk="1" hangingPunct="1"/>
            <a:endParaRPr lang="en-US" sz="900" smtClean="0">
              <a:latin typeface="Arial" charset="0"/>
              <a:cs typeface="Times"/>
            </a:endParaRPr>
          </a:p>
          <a:p>
            <a:pPr marL="228600" indent="-228600" eaLnBrk="1" hangingPunct="1"/>
            <a:r>
              <a:rPr lang="en-US" sz="900" smtClean="0">
                <a:latin typeface="Arial" charset="0"/>
                <a:cs typeface="Times"/>
              </a:rPr>
              <a:t>The DASH diet is most effective when combined with low sodium intake (approximately 1500 mg per day).</a:t>
            </a:r>
          </a:p>
          <a:p>
            <a:pPr marL="228600" indent="-228600" eaLnBrk="1" hangingPunct="1"/>
            <a:endParaRPr lang="en-US" sz="900" smtClean="0">
              <a:latin typeface="Arial" charset="0"/>
              <a:cs typeface="Time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3"/>
          <p:cNvSpPr>
            <a:spLocks noGrp="1" noChangeArrowheads="1"/>
          </p:cNvSpPr>
          <p:nvPr>
            <p:ph type="dt" sz="quarter" idx="1"/>
          </p:nvPr>
        </p:nvSpPr>
        <p:spPr>
          <a:noFill/>
        </p:spPr>
        <p:txBody>
          <a:bodyPr/>
          <a:lstStyle/>
          <a:p>
            <a:fld id="{E99EB316-614C-413E-909D-645601513713}" type="datetime1">
              <a:rPr lang="en-US" smtClean="0"/>
              <a:pPr/>
              <a:t>11/7/2011</a:t>
            </a:fld>
            <a:endParaRPr lang="en-US" smtClean="0"/>
          </a:p>
        </p:txBody>
      </p:sp>
      <p:sp>
        <p:nvSpPr>
          <p:cNvPr id="98306" name="Rectangle 7"/>
          <p:cNvSpPr>
            <a:spLocks noGrp="1" noChangeArrowheads="1"/>
          </p:cNvSpPr>
          <p:nvPr>
            <p:ph type="sldNum" sz="quarter" idx="5"/>
          </p:nvPr>
        </p:nvSpPr>
        <p:spPr>
          <a:noFill/>
        </p:spPr>
        <p:txBody>
          <a:bodyPr/>
          <a:lstStyle/>
          <a:p>
            <a:fld id="{626881DE-77B2-468C-A945-933F1D020A7F}" type="slidenum">
              <a:rPr lang="en-US" smtClean="0"/>
              <a:pPr/>
              <a:t>31</a:t>
            </a:fld>
            <a:endParaRPr lang="en-US" smtClean="0"/>
          </a:p>
        </p:txBody>
      </p:sp>
      <p:sp>
        <p:nvSpPr>
          <p:cNvPr id="98307"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3" tIns="48323" rIns="96643" bIns="48323" anchor="b"/>
          <a:lstStyle/>
          <a:p>
            <a:pPr algn="r" defTabSz="966788"/>
            <a:fld id="{C8F1AC52-5512-4322-8CCB-FC75F8760161}" type="slidenum">
              <a:rPr lang="en-US" sz="1200">
                <a:latin typeface="Arial" charset="0"/>
                <a:ea typeface="ＭＳ Ｐゴシック"/>
                <a:cs typeface="ＭＳ Ｐゴシック"/>
              </a:rPr>
              <a:pPr algn="r" defTabSz="966788"/>
              <a:t>31</a:t>
            </a:fld>
            <a:endParaRPr lang="en-US" sz="1200">
              <a:latin typeface="Arial" charset="0"/>
              <a:ea typeface="ＭＳ Ｐゴシック"/>
              <a:cs typeface="ＭＳ Ｐゴシック"/>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  </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8600" indent="-228600" eaLnBrk="1" hangingPunct="1">
              <a:buFontTx/>
              <a:buAutoNum type="arabicParenBoth"/>
            </a:pPr>
            <a:endParaRPr lang="en-US" sz="900" smtClean="0">
              <a:latin typeface="Arial" charset="0"/>
              <a:cs typeface="Time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a:xfrm>
            <a:off x="1296988" y="708025"/>
            <a:ext cx="4800600" cy="3600450"/>
          </a:xfrm>
          <a:ln/>
        </p:spPr>
      </p:sp>
      <p:sp>
        <p:nvSpPr>
          <p:cNvPr id="100354" name="Notes Placeholder 2"/>
          <p:cNvSpPr>
            <a:spLocks noGrp="1"/>
          </p:cNvSpPr>
          <p:nvPr>
            <p:ph type="body" idx="1"/>
          </p:nvPr>
        </p:nvSpPr>
        <p:spPr>
          <a:noFill/>
          <a:ln/>
        </p:spPr>
        <p:txBody>
          <a:bodyPr/>
          <a:lstStyle/>
          <a:p>
            <a:pPr marL="228600" indent="-228600" eaLnBrk="1" hangingPunct="1"/>
            <a:r>
              <a:rPr lang="en-US" sz="900" smtClean="0">
                <a:latin typeface="Arial" charset="0"/>
                <a:cs typeface="Times"/>
              </a:rPr>
              <a:t>SLIDE INFORMATION SOURCES:</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Mosca L, et al. (2004). Evidence-based guidelines for cardiovascular disease prevention in women. </a:t>
            </a:r>
            <a:r>
              <a:rPr lang="en-US" sz="900" i="1" smtClean="0">
                <a:latin typeface="Arial" charset="0"/>
                <a:cs typeface="Times"/>
              </a:rPr>
              <a:t>Circulation</a:t>
            </a:r>
            <a:r>
              <a:rPr lang="en-US" sz="900" smtClean="0">
                <a:latin typeface="Arial" charset="0"/>
                <a:cs typeface="Times"/>
              </a:rPr>
              <a:t>, 109, 672-693.</a:t>
            </a:r>
          </a:p>
          <a:p>
            <a:pPr marL="228600" indent="-228600" eaLnBrk="1" hangingPunct="1">
              <a:buFontTx/>
              <a:buAutoNum type="arabicParenBoth"/>
            </a:pPr>
            <a:r>
              <a:rPr lang="en-US" sz="900" smtClean="0">
                <a:latin typeface="Arial" charset="0"/>
                <a:cs typeface="Times"/>
              </a:rPr>
              <a:t>National Cholesterol Education Program (NCEP) Expert Panel on Detection, Evaluation, and Treatment of High Blood Cholesterol in Adults (Adult Treatment Panel III). (2002). Third report of the National Cholesterol Education Program (NCEP) Expert Panel on Detection, Evaluation, and Treatment of High Blood Cholesterol in Adults (Adult Treatment Panel III) final report.  </a:t>
            </a:r>
            <a:r>
              <a:rPr lang="en-US" sz="900" i="1" smtClean="0">
                <a:latin typeface="Arial" charset="0"/>
                <a:cs typeface="Times"/>
              </a:rPr>
              <a:t>Circulation</a:t>
            </a:r>
            <a:r>
              <a:rPr lang="en-US" sz="900" smtClean="0">
                <a:latin typeface="Arial" charset="0"/>
                <a:cs typeface="Times"/>
              </a:rPr>
              <a:t>, 106, 3143–3421.</a:t>
            </a:r>
          </a:p>
          <a:p>
            <a:pPr marL="228600" indent="-228600" eaLnBrk="1" hangingPunct="1"/>
            <a:endParaRPr lang="en-US" sz="900" smtClean="0">
              <a:latin typeface="Arial" charset="0"/>
              <a:cs typeface="Times"/>
            </a:endParaRPr>
          </a:p>
          <a:p>
            <a:pPr marL="228600" indent="-228600" eaLnBrk="1" hangingPunct="1"/>
            <a:r>
              <a:rPr lang="en-US" sz="900" smtClean="0">
                <a:latin typeface="Arial" charset="0"/>
                <a:cs typeface="Times"/>
              </a:rPr>
              <a:t>In all women with an elevated LDL cholesterol level, therapeutic lifestyle changes should be instituted. (1)</a:t>
            </a:r>
          </a:p>
          <a:p>
            <a:pPr marL="228600" indent="-228600" eaLnBrk="1" hangingPunct="1"/>
            <a:r>
              <a:rPr lang="en-US" sz="900" smtClean="0">
                <a:latin typeface="Arial" charset="0"/>
                <a:cs typeface="Times"/>
              </a:rPr>
              <a:t>There is no upper limit of trans-fatty acids identified, as yet. (2) </a:t>
            </a:r>
          </a:p>
          <a:p>
            <a:pPr marL="228600" indent="-228600" eaLnBrk="1" hangingPunct="1"/>
            <a:endParaRPr lang="en-US" sz="900" smtClean="0">
              <a:latin typeface="Arial" charset="0"/>
              <a:cs typeface="Times"/>
            </a:endParaRPr>
          </a:p>
          <a:p>
            <a:pPr marL="228600" indent="-228600" eaLnBrk="1" hangingPunct="1"/>
            <a:endParaRPr lang="en-US" sz="900" smtClean="0">
              <a:latin typeface="Arial" charset="0"/>
              <a:cs typeface="Times"/>
            </a:endParaRPr>
          </a:p>
          <a:p>
            <a:pPr marL="228600" indent="-228600"/>
            <a:endParaRPr lang="en-US" sz="900" smtClean="0">
              <a:latin typeface="Arial" charset="0"/>
              <a:cs typeface="Times"/>
            </a:endParaRPr>
          </a:p>
        </p:txBody>
      </p:sp>
      <p:sp>
        <p:nvSpPr>
          <p:cNvPr id="100355" name="Date Placeholder 3"/>
          <p:cNvSpPr>
            <a:spLocks noGrp="1"/>
          </p:cNvSpPr>
          <p:nvPr>
            <p:ph type="dt" sz="quarter" idx="1"/>
          </p:nvPr>
        </p:nvSpPr>
        <p:spPr>
          <a:noFill/>
        </p:spPr>
        <p:txBody>
          <a:bodyPr/>
          <a:lstStyle/>
          <a:p>
            <a:fld id="{2C10C4B6-55C4-4F25-BC98-47DEC468E779}" type="datetime1">
              <a:rPr lang="en-US" smtClean="0"/>
              <a:pPr/>
              <a:t>11/7/2011</a:t>
            </a:fld>
            <a:endParaRPr lang="en-US" smtClean="0"/>
          </a:p>
        </p:txBody>
      </p:sp>
      <p:sp>
        <p:nvSpPr>
          <p:cNvPr id="100356" name="Slide Number Placeholder 4"/>
          <p:cNvSpPr>
            <a:spLocks noGrp="1"/>
          </p:cNvSpPr>
          <p:nvPr>
            <p:ph type="sldNum" sz="quarter" idx="5"/>
          </p:nvPr>
        </p:nvSpPr>
        <p:spPr>
          <a:noFill/>
        </p:spPr>
        <p:txBody>
          <a:bodyPr/>
          <a:lstStyle/>
          <a:p>
            <a:fld id="{89D311A2-FA40-4DDD-8D2D-BF0BEC19D6DB}"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p:spPr>
        <p:txBody>
          <a:bodyPr/>
          <a:lstStyle/>
          <a:p>
            <a:pPr marL="228600" indent="-228600"/>
            <a:r>
              <a:rPr lang="en-US" sz="900" smtClean="0">
                <a:latin typeface="Arial" charset="0"/>
                <a:cs typeface="Times"/>
              </a:rPr>
              <a:t>SLIDE INFORMATION SOURCE: </a:t>
            </a:r>
          </a:p>
          <a:p>
            <a:pPr marL="228600" indent="-228600"/>
            <a:endParaRPr lang="en-US" sz="900" smtClean="0">
              <a:latin typeface="Arial" charset="0"/>
              <a:cs typeface="Times"/>
            </a:endParaRPr>
          </a:p>
          <a:p>
            <a:pPr marL="228600" indent="-228600">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a:t>
            </a:r>
            <a:r>
              <a:rPr lang="en-US" sz="900" i="1" smtClean="0">
                <a:latin typeface="Arial" charset="0"/>
                <a:cs typeface="Times"/>
              </a:rPr>
              <a:t> Circulation</a:t>
            </a:r>
            <a:r>
              <a:rPr lang="en-US" sz="900" smtClean="0">
                <a:latin typeface="Arial" charset="0"/>
                <a:cs typeface="Times"/>
              </a:rPr>
              <a:t>, 123, 1243-1262.</a:t>
            </a:r>
          </a:p>
          <a:p>
            <a:pPr marL="228600" indent="-228600">
              <a:buFontTx/>
              <a:buAutoNum type="arabicParenBoth"/>
            </a:pPr>
            <a:endParaRPr lang="en-US" sz="900" smtClean="0">
              <a:latin typeface="Arial" charset="0"/>
              <a:cs typeface="Times"/>
            </a:endParaRPr>
          </a:p>
          <a:p>
            <a:pPr marL="228600" indent="-228600"/>
            <a:endParaRPr lang="en-US" sz="900" smtClean="0">
              <a:latin typeface="Arial" charset="0"/>
              <a:cs typeface="Times"/>
            </a:endParaRPr>
          </a:p>
        </p:txBody>
      </p:sp>
      <p:sp>
        <p:nvSpPr>
          <p:cNvPr id="102403" name="Date Placeholder 3"/>
          <p:cNvSpPr>
            <a:spLocks noGrp="1"/>
          </p:cNvSpPr>
          <p:nvPr>
            <p:ph type="dt" sz="quarter" idx="1"/>
          </p:nvPr>
        </p:nvSpPr>
        <p:spPr>
          <a:noFill/>
        </p:spPr>
        <p:txBody>
          <a:bodyPr/>
          <a:lstStyle/>
          <a:p>
            <a:fld id="{881E800C-AD80-4F6F-A74E-B80DA0F89558}" type="datetime1">
              <a:rPr lang="en-US" smtClean="0"/>
              <a:pPr/>
              <a:t>11/7/2011</a:t>
            </a:fld>
            <a:endParaRPr lang="en-US" smtClean="0"/>
          </a:p>
        </p:txBody>
      </p:sp>
      <p:sp>
        <p:nvSpPr>
          <p:cNvPr id="102404" name="Slide Number Placeholder 4"/>
          <p:cNvSpPr>
            <a:spLocks noGrp="1"/>
          </p:cNvSpPr>
          <p:nvPr>
            <p:ph type="sldNum" sz="quarter" idx="5"/>
          </p:nvPr>
        </p:nvSpPr>
        <p:spPr>
          <a:noFill/>
        </p:spPr>
        <p:txBody>
          <a:bodyPr/>
          <a:lstStyle/>
          <a:p>
            <a:fld id="{6D415420-9A56-46BA-B2EF-145835FD7CB8}"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a:ln/>
        </p:spPr>
      </p:sp>
      <p:sp>
        <p:nvSpPr>
          <p:cNvPr id="104450" name="Notes Placeholder 2"/>
          <p:cNvSpPr>
            <a:spLocks noGrp="1"/>
          </p:cNvSpPr>
          <p:nvPr>
            <p:ph type="body" idx="1"/>
          </p:nvPr>
        </p:nvSpPr>
        <p:spPr>
          <a:xfrm>
            <a:off x="715963" y="4721225"/>
            <a:ext cx="5849937" cy="4632325"/>
          </a:xfrm>
          <a:noFill/>
          <a:ln/>
        </p:spPr>
        <p:txBody>
          <a:bodyPr/>
          <a:lstStyle/>
          <a:p>
            <a:pPr marL="228600" indent="-228600" eaLnBrk="1" hangingPunct="1">
              <a:lnSpc>
                <a:spcPct val="80000"/>
              </a:lnSpc>
            </a:pPr>
            <a:r>
              <a:rPr lang="en-US" sz="900" smtClean="0">
                <a:latin typeface="Arial" charset="0"/>
                <a:cs typeface="Times"/>
              </a:rPr>
              <a:t>SLIDE INFORMATION SOURCE:</a:t>
            </a:r>
          </a:p>
          <a:p>
            <a:pPr marL="228600" indent="-228600" eaLnBrk="1" hangingPunct="1">
              <a:lnSpc>
                <a:spcPct val="80000"/>
              </a:lnSpc>
            </a:pPr>
            <a:endParaRPr lang="en-US" sz="900" smtClean="0">
              <a:latin typeface="Arial" charset="0"/>
              <a:cs typeface="Times"/>
            </a:endParaRPr>
          </a:p>
          <a:p>
            <a:pPr marL="228600" indent="-228600" eaLnBrk="1" hangingPunct="1">
              <a:lnSpc>
                <a:spcPct val="80000"/>
              </a:lnSpc>
              <a:buFontTx/>
              <a:buAutoNum type="arabicParenBoth"/>
            </a:pPr>
            <a:r>
              <a:rPr lang="en-US" sz="900" smtClean="0">
                <a:latin typeface="Arial" charset="0"/>
                <a:cs typeface="Times"/>
              </a:rPr>
              <a:t>Gunderson EP, Jacobs DR Jr, Chiang V, Lewis CE, Feng J, Quesenberry CP Jr, Sidney S. (2010). Duration of lactation and incidence of the metabolic syndrome in women of reproductive age according to gestational diabetes mellitus status: a 20-Year prospective study in CARDIA (Coronary Artery Risk Development in Young Adults). </a:t>
            </a:r>
            <a:r>
              <a:rPr lang="en-US" sz="900" i="1" smtClean="0">
                <a:latin typeface="Arial" charset="0"/>
                <a:cs typeface="Times"/>
              </a:rPr>
              <a:t>Diabetes</a:t>
            </a:r>
            <a:r>
              <a:rPr lang="en-US" sz="900" smtClean="0">
                <a:latin typeface="Arial" charset="0"/>
                <a:cs typeface="Times"/>
              </a:rPr>
              <a:t>, 59(2), 495-504.</a:t>
            </a:r>
          </a:p>
          <a:p>
            <a:pPr marL="228600" indent="-228600" eaLnBrk="1" hangingPunct="1">
              <a:lnSpc>
                <a:spcPct val="80000"/>
              </a:lnSpc>
              <a:buFontTx/>
              <a:buAutoNum type="arabicParenBoth"/>
            </a:pPr>
            <a:endParaRPr lang="en-US" sz="900" smtClean="0">
              <a:latin typeface="Arial" charset="0"/>
              <a:cs typeface="Times"/>
            </a:endParaRPr>
          </a:p>
          <a:p>
            <a:pPr marL="228600" indent="-228600" eaLnBrk="1" hangingPunct="1">
              <a:lnSpc>
                <a:spcPct val="80000"/>
              </a:lnSpc>
            </a:pPr>
            <a:r>
              <a:rPr lang="en-US" sz="900" b="1" smtClean="0">
                <a:latin typeface="Arial" charset="0"/>
                <a:cs typeface="Times"/>
              </a:rPr>
              <a:t>Additional information from the Agency for Healthcare Research and Quality (AHRQ) available at: (</a:t>
            </a:r>
            <a:r>
              <a:rPr lang="en-US" sz="900" b="1" u="sng" smtClean="0">
                <a:latin typeface="Arial" charset="0"/>
                <a:cs typeface="Times"/>
              </a:rPr>
              <a:t>http://www.ahrq.gov/clinic/tp/brfouttp.htm#Report</a:t>
            </a:r>
            <a:r>
              <a:rPr lang="en-US" sz="900" b="1" smtClean="0">
                <a:latin typeface="Arial" charset="0"/>
                <a:cs typeface="Times"/>
              </a:rPr>
              <a:t>):</a:t>
            </a:r>
          </a:p>
          <a:p>
            <a:pPr marL="228600" indent="-228600" eaLnBrk="1" hangingPunct="1">
              <a:lnSpc>
                <a:spcPct val="80000"/>
              </a:lnSpc>
            </a:pPr>
            <a:endParaRPr lang="en-US" sz="900" b="1" smtClean="0">
              <a:latin typeface="Arial" charset="0"/>
              <a:cs typeface="Times"/>
            </a:endParaRPr>
          </a:p>
          <a:p>
            <a:pPr marL="228600" indent="-228600" eaLnBrk="1" hangingPunct="1">
              <a:lnSpc>
                <a:spcPct val="80000"/>
              </a:lnSpc>
            </a:pPr>
            <a:r>
              <a:rPr lang="en-US" sz="900" b="1" smtClean="0">
                <a:latin typeface="Arial" charset="0"/>
                <a:cs typeface="Times"/>
              </a:rPr>
              <a:t>Objectives:</a:t>
            </a:r>
            <a:r>
              <a:rPr lang="en-US" sz="900" smtClean="0">
                <a:latin typeface="Arial" charset="0"/>
                <a:cs typeface="Times"/>
              </a:rPr>
              <a:t> We reviewed the evidence on the effects of breastfeeding on short- and long-term infant and maternal health outcomes in developed countries.</a:t>
            </a:r>
          </a:p>
          <a:p>
            <a:pPr marL="228600" indent="-228600"/>
            <a:r>
              <a:rPr lang="en-US" sz="900" b="1" smtClean="0">
                <a:latin typeface="Arial" charset="0"/>
                <a:cs typeface="Times"/>
              </a:rPr>
              <a:t>Results:</a:t>
            </a:r>
            <a:r>
              <a:rPr lang="en-US" sz="900" smtClean="0">
                <a:latin typeface="Arial" charset="0"/>
                <a:cs typeface="Times"/>
              </a:rPr>
              <a:t> We screened over 9,000 abstracts. Forty-three primary studies on infant health outcomes, 43 primary studies on maternal health outcomes, and 29 systematic reviews or meta-analyses that covered approximately 400 individual studies were included in this review.</a:t>
            </a:r>
          </a:p>
          <a:p>
            <a:pPr marL="228600" indent="-228600" eaLnBrk="1" hangingPunct="1">
              <a:lnSpc>
                <a:spcPct val="80000"/>
              </a:lnSpc>
            </a:pPr>
            <a:r>
              <a:rPr lang="en-US" sz="900" smtClean="0">
                <a:latin typeface="Arial" charset="0"/>
                <a:cs typeface="Times"/>
              </a:rPr>
              <a:t>For maternal outcomes, </a:t>
            </a:r>
            <a:r>
              <a:rPr lang="en-US" sz="900" b="1" smtClean="0">
                <a:latin typeface="Arial" charset="0"/>
                <a:cs typeface="Times"/>
              </a:rPr>
              <a:t>a history of lactation was associated with a reduced risk of type 2 diabetes, breast, and ovarian cancer.</a:t>
            </a:r>
            <a:r>
              <a:rPr lang="en-US" sz="900" smtClean="0">
                <a:latin typeface="Arial" charset="0"/>
                <a:cs typeface="Times"/>
              </a:rPr>
              <a:t> Early cessation of breastfeeding or not breastfeeding was associated with an increased risk of maternal postpartum depression. There was no relationship between a history of lactation and the risk of osteoporosis. The effect of breastfeeding in mothers on return-to-pre-pregnancy weight was negligible, and the effect of breastfeeding on postpartum weight loss was unclear.</a:t>
            </a:r>
          </a:p>
        </p:txBody>
      </p:sp>
      <p:sp>
        <p:nvSpPr>
          <p:cNvPr id="104451" name="Date Placeholder 3"/>
          <p:cNvSpPr>
            <a:spLocks noGrp="1"/>
          </p:cNvSpPr>
          <p:nvPr>
            <p:ph type="dt" sz="quarter" idx="1"/>
          </p:nvPr>
        </p:nvSpPr>
        <p:spPr>
          <a:noFill/>
        </p:spPr>
        <p:txBody>
          <a:bodyPr/>
          <a:lstStyle/>
          <a:p>
            <a:fld id="{D3393F12-299B-4A91-BD03-62655D599C87}" type="datetime1">
              <a:rPr lang="en-US" smtClean="0"/>
              <a:pPr/>
              <a:t>11/7/2011</a:t>
            </a:fld>
            <a:endParaRPr lang="en-US" smtClean="0"/>
          </a:p>
        </p:txBody>
      </p:sp>
      <p:sp>
        <p:nvSpPr>
          <p:cNvPr id="104452" name="Slide Number Placeholder 4"/>
          <p:cNvSpPr>
            <a:spLocks noGrp="1"/>
          </p:cNvSpPr>
          <p:nvPr>
            <p:ph type="sldNum" sz="quarter" idx="5"/>
          </p:nvPr>
        </p:nvSpPr>
        <p:spPr>
          <a:noFill/>
        </p:spPr>
        <p:txBody>
          <a:bodyPr/>
          <a:lstStyle/>
          <a:p>
            <a:fld id="{A5BA452D-EA05-4A68-9970-921C3A5133AA}"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3"/>
          <p:cNvSpPr>
            <a:spLocks noGrp="1" noChangeArrowheads="1"/>
          </p:cNvSpPr>
          <p:nvPr>
            <p:ph type="dt" sz="quarter" idx="1"/>
          </p:nvPr>
        </p:nvSpPr>
        <p:spPr>
          <a:noFill/>
        </p:spPr>
        <p:txBody>
          <a:bodyPr/>
          <a:lstStyle/>
          <a:p>
            <a:fld id="{D8FCDC13-27AA-4DCC-9888-B83FE84B3078}" type="datetime1">
              <a:rPr lang="en-US" smtClean="0"/>
              <a:pPr/>
              <a:t>11/7/2011</a:t>
            </a:fld>
            <a:endParaRPr lang="en-US" smtClean="0"/>
          </a:p>
        </p:txBody>
      </p:sp>
      <p:sp>
        <p:nvSpPr>
          <p:cNvPr id="108546" name="Rectangle 7"/>
          <p:cNvSpPr>
            <a:spLocks noGrp="1" noChangeArrowheads="1"/>
          </p:cNvSpPr>
          <p:nvPr>
            <p:ph type="sldNum" sz="quarter" idx="5"/>
          </p:nvPr>
        </p:nvSpPr>
        <p:spPr>
          <a:noFill/>
        </p:spPr>
        <p:txBody>
          <a:bodyPr/>
          <a:lstStyle/>
          <a:p>
            <a:fld id="{E932EF70-DC55-4661-AE56-6D7200FA2086}" type="slidenum">
              <a:rPr lang="en-US" smtClean="0"/>
              <a:pPr/>
              <a:t>35</a:t>
            </a:fld>
            <a:endParaRPr lang="en-US" smtClean="0"/>
          </a:p>
        </p:txBody>
      </p:sp>
      <p:sp>
        <p:nvSpPr>
          <p:cNvPr id="108547"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8D103D44-E9C3-4D56-BB20-69BBD3F31F1D}" type="slidenum">
              <a:rPr lang="en-US" sz="1200">
                <a:latin typeface="Arial" charset="0"/>
                <a:ea typeface="ＭＳ Ｐゴシック"/>
                <a:cs typeface="ＭＳ Ｐゴシック"/>
              </a:rPr>
              <a:pPr algn="r" defTabSz="966788"/>
              <a:t>35</a:t>
            </a:fld>
            <a:endParaRPr lang="en-US" sz="1200">
              <a:latin typeface="Arial" charset="0"/>
              <a:ea typeface="ＭＳ Ｐゴシック"/>
              <a:cs typeface="ＭＳ Ｐゴシック"/>
            </a:endParaRPr>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a:ln/>
        </p:spPr>
        <p:txBody>
          <a:bodyPr/>
          <a:lstStyle/>
          <a:p>
            <a:pPr marL="223838" indent="-223838" eaLnBrk="1" hangingPunct="1"/>
            <a:r>
              <a:rPr lang="en-US" sz="900" smtClean="0">
                <a:latin typeface="Arial" charset="0"/>
                <a:cs typeface="Times"/>
              </a:rPr>
              <a:t>SLIDE INFORMATION SOURCE:  </a:t>
            </a:r>
          </a:p>
          <a:p>
            <a:pPr marL="223838" indent="-223838" eaLnBrk="1" hangingPunct="1">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3838" indent="-223838" eaLnBrk="1" hangingPunct="1">
              <a:buFontTx/>
              <a:buAutoNum type="arabicParenBoth"/>
            </a:pPr>
            <a:endParaRPr lang="en-US" sz="900" smtClean="0">
              <a:latin typeface="Arial" charset="0"/>
              <a:cs typeface="Times"/>
            </a:endParaRPr>
          </a:p>
          <a:p>
            <a:pPr marL="223838" indent="-223838" eaLnBrk="1" hangingPunct="1"/>
            <a:r>
              <a:rPr lang="en-US" sz="900" smtClean="0">
                <a:latin typeface="Arial" charset="0"/>
                <a:cs typeface="Times"/>
              </a:rPr>
              <a:t>These are the Class I lifestyle recommendations applicable to all women.</a:t>
            </a:r>
          </a:p>
          <a:p>
            <a:pPr marL="223838" indent="-223838" eaLnBrk="1" hangingPunct="1"/>
            <a:endParaRPr lang="en-US" sz="900" smtClean="0">
              <a:latin typeface="Arial" charset="0"/>
              <a:cs typeface="Time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ln/>
        </p:spPr>
      </p:sp>
      <p:sp>
        <p:nvSpPr>
          <p:cNvPr id="109570" name="Notes Placeholder 2"/>
          <p:cNvSpPr>
            <a:spLocks noGrp="1"/>
          </p:cNvSpPr>
          <p:nvPr>
            <p:ph type="body" idx="1"/>
          </p:nvPr>
        </p:nvSpPr>
        <p:spPr>
          <a:xfrm>
            <a:off x="731838" y="4560888"/>
            <a:ext cx="6026150" cy="4321175"/>
          </a:xfrm>
          <a:noFill/>
          <a:ln/>
        </p:spPr>
        <p:txBody>
          <a:bodyPr/>
          <a:lstStyle/>
          <a:p>
            <a:pPr marL="228600" indent="-228600"/>
            <a:r>
              <a:rPr lang="en-US" sz="900" smtClean="0">
                <a:latin typeface="Arial" charset="0"/>
                <a:cs typeface="Times"/>
              </a:rPr>
              <a:t>SLIDE INFORMATION SOURCES:</a:t>
            </a:r>
          </a:p>
          <a:p>
            <a:pPr marL="228600" indent="-228600">
              <a:buFontTx/>
              <a:buAutoNum type="arabicParenBoth"/>
            </a:pPr>
            <a:r>
              <a:rPr lang="en-US" sz="900" smtClean="0">
                <a:latin typeface="Arial" charset="0"/>
                <a:cs typeface="Times"/>
              </a:rPr>
              <a:t>Akesson A, et al. (2007). Combined effect of low-risk dietary and lifestyle behaviors in primary prevention of myocardial infarction in women.  </a:t>
            </a:r>
            <a:r>
              <a:rPr lang="en-US" sz="900" i="1" smtClean="0">
                <a:latin typeface="Arial" charset="0"/>
                <a:cs typeface="Times"/>
              </a:rPr>
              <a:t>Archives of Internal Medicine</a:t>
            </a:r>
            <a:r>
              <a:rPr lang="en-US" sz="900" smtClean="0">
                <a:latin typeface="Arial" charset="0"/>
                <a:cs typeface="Times"/>
              </a:rPr>
              <a:t>, 167, 2122-2127.</a:t>
            </a:r>
          </a:p>
          <a:p>
            <a:pPr marL="228600" indent="-228600">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8600" indent="-228600">
              <a:buFontTx/>
              <a:buAutoNum type="arabicParenBoth"/>
            </a:pPr>
            <a:endParaRPr lang="en-US" sz="900" smtClean="0">
              <a:latin typeface="Arial" charset="0"/>
              <a:cs typeface="Times"/>
            </a:endParaRPr>
          </a:p>
          <a:p>
            <a:pPr marL="228600" indent="-228600"/>
            <a:endParaRPr lang="en-US" sz="900" smtClean="0">
              <a:latin typeface="Arial" charset="0"/>
              <a:cs typeface="Times"/>
            </a:endParaRPr>
          </a:p>
          <a:p>
            <a:pPr marL="228600" indent="-228600"/>
            <a:r>
              <a:rPr lang="en-US" sz="900" smtClean="0">
                <a:latin typeface="Arial" charset="0"/>
                <a:cs typeface="Times"/>
              </a:rPr>
              <a:t>In this population-based prospective cohort study of 24,444 postmenopausal women in Sweden, after 6.2 years of follow-up,  a low risk diet characterized by a high intake of vegetables, fruit, whole grains, fish, and legumes, as well as moderate alcohol consumption, physical activity, maintaining a healthy weight, and not smoking were associated with lower risk of myocardial infarction.  A combination of all healthy behaviors was predicted to prevent 77% of myocardial infarctions in the study population.  In this study, only 5% of women had all healthy behaviors. (1)</a:t>
            </a:r>
          </a:p>
          <a:p>
            <a:pPr marL="228600" indent="-228600"/>
            <a:r>
              <a:rPr lang="en-US" sz="900" smtClean="0">
                <a:latin typeface="Arial" charset="0"/>
                <a:cs typeface="Times"/>
              </a:rPr>
              <a:t>The American Heart Association recommends women consume one or fewer alcoholic beverages a day. (2)</a:t>
            </a:r>
          </a:p>
          <a:p>
            <a:pPr marL="228600" indent="-228600"/>
            <a:endParaRPr lang="en-US" sz="900" smtClean="0">
              <a:latin typeface="Arial" charset="0"/>
              <a:cs typeface="Times"/>
            </a:endParaRPr>
          </a:p>
        </p:txBody>
      </p:sp>
      <p:sp>
        <p:nvSpPr>
          <p:cNvPr id="109571" name="Date Placeholder 3"/>
          <p:cNvSpPr>
            <a:spLocks noGrp="1"/>
          </p:cNvSpPr>
          <p:nvPr>
            <p:ph type="dt" sz="quarter" idx="1"/>
          </p:nvPr>
        </p:nvSpPr>
        <p:spPr>
          <a:noFill/>
        </p:spPr>
        <p:txBody>
          <a:bodyPr/>
          <a:lstStyle/>
          <a:p>
            <a:fld id="{D7921528-38F6-4B37-BE08-47A3730E1326}" type="datetime1">
              <a:rPr lang="en-US" smtClean="0"/>
              <a:pPr/>
              <a:t>11/7/2011</a:t>
            </a:fld>
            <a:endParaRPr lang="en-US" smtClean="0"/>
          </a:p>
        </p:txBody>
      </p:sp>
      <p:sp>
        <p:nvSpPr>
          <p:cNvPr id="109572" name="Slide Number Placeholder 4"/>
          <p:cNvSpPr>
            <a:spLocks noGrp="1"/>
          </p:cNvSpPr>
          <p:nvPr>
            <p:ph type="sldNum" sz="quarter" idx="5"/>
          </p:nvPr>
        </p:nvSpPr>
        <p:spPr>
          <a:noFill/>
        </p:spPr>
        <p:txBody>
          <a:bodyPr/>
          <a:lstStyle/>
          <a:p>
            <a:fld id="{4AA4D566-035F-4AE6-8066-AC800BA61C5B}"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3"/>
          <p:cNvSpPr>
            <a:spLocks noGrp="1" noChangeArrowheads="1"/>
          </p:cNvSpPr>
          <p:nvPr>
            <p:ph type="dt" sz="quarter" idx="1"/>
          </p:nvPr>
        </p:nvSpPr>
        <p:spPr>
          <a:noFill/>
        </p:spPr>
        <p:txBody>
          <a:bodyPr/>
          <a:lstStyle/>
          <a:p>
            <a:fld id="{D20AD5A9-879F-4349-9E70-86F424DF82CB}" type="datetime1">
              <a:rPr lang="en-US" smtClean="0"/>
              <a:pPr/>
              <a:t>11/7/2011</a:t>
            </a:fld>
            <a:endParaRPr lang="en-US" smtClean="0"/>
          </a:p>
        </p:txBody>
      </p:sp>
      <p:sp>
        <p:nvSpPr>
          <p:cNvPr id="111618" name="Rectangle 7"/>
          <p:cNvSpPr>
            <a:spLocks noGrp="1" noChangeArrowheads="1"/>
          </p:cNvSpPr>
          <p:nvPr>
            <p:ph type="sldNum" sz="quarter" idx="5"/>
          </p:nvPr>
        </p:nvSpPr>
        <p:spPr>
          <a:noFill/>
        </p:spPr>
        <p:txBody>
          <a:bodyPr/>
          <a:lstStyle/>
          <a:p>
            <a:fld id="{030882E6-0360-41E2-A8D7-67A553C09CDA}" type="slidenum">
              <a:rPr lang="en-US" smtClean="0"/>
              <a:pPr/>
              <a:t>37</a:t>
            </a:fld>
            <a:endParaRPr lang="en-US" smtClean="0"/>
          </a:p>
        </p:txBody>
      </p:sp>
      <p:sp>
        <p:nvSpPr>
          <p:cNvPr id="111619"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B1545B46-FF1C-4C57-A83C-C7CE3B9BE53B}" type="slidenum">
              <a:rPr lang="en-US" sz="1200">
                <a:latin typeface="Arial" charset="0"/>
                <a:ea typeface="ＭＳ Ｐゴシック"/>
                <a:cs typeface="ＭＳ Ｐゴシック"/>
              </a:rPr>
              <a:pPr algn="r" defTabSz="966788"/>
              <a:t>37</a:t>
            </a:fld>
            <a:endParaRPr lang="en-US" sz="1200">
              <a:latin typeface="Arial" charset="0"/>
              <a:ea typeface="ＭＳ Ｐゴシック"/>
              <a:cs typeface="ＭＳ Ｐゴシック"/>
            </a:endParaRPr>
          </a:p>
        </p:txBody>
      </p:sp>
      <p:sp>
        <p:nvSpPr>
          <p:cNvPr id="111620" name="Rectangle 1026"/>
          <p:cNvSpPr>
            <a:spLocks noGrp="1" noRot="1" noChangeAspect="1" noChangeArrowheads="1" noTextEdit="1"/>
          </p:cNvSpPr>
          <p:nvPr>
            <p:ph type="sldImg"/>
          </p:nvPr>
        </p:nvSpPr>
        <p:spPr>
          <a:xfrm>
            <a:off x="1296988" y="708025"/>
            <a:ext cx="4800600" cy="3600450"/>
          </a:xfrm>
          <a:ln/>
        </p:spPr>
      </p:sp>
      <p:sp>
        <p:nvSpPr>
          <p:cNvPr id="111621" name="Rectangle 1027"/>
          <p:cNvSpPr>
            <a:spLocks noGrp="1" noChangeArrowheads="1"/>
          </p:cNvSpPr>
          <p:nvPr>
            <p:ph type="body" idx="1"/>
          </p:nvPr>
        </p:nvSpPr>
        <p:spPr>
          <a:noFill/>
          <a:ln/>
        </p:spPr>
        <p:txBody>
          <a:bodyPr/>
          <a:lstStyle/>
          <a:p>
            <a:pPr marL="223838" indent="-223838" eaLnBrk="1" hangingPunct="1"/>
            <a:r>
              <a:rPr lang="en-US" sz="900" smtClean="0">
                <a:latin typeface="Arial" charset="0"/>
                <a:cs typeface="Times"/>
              </a:rPr>
              <a:t>SLIDE INFORMATION SOURCES:  </a:t>
            </a:r>
          </a:p>
          <a:p>
            <a:pPr marL="223838" indent="-223838" eaLnBrk="1" hangingPunct="1">
              <a:buFontTx/>
              <a:buAutoNum type="arabicParenBoth"/>
            </a:pPr>
            <a:r>
              <a:rPr lang="en-US" sz="900" smtClean="0">
                <a:latin typeface="Arial" charset="0"/>
                <a:cs typeface="Times"/>
              </a:rPr>
              <a:t>Fiore MC, et al. (2000). Treating tobacco use and dependence.  Clinical Practice Guideline. Rockville, MD: U.S. Department of Health and Human Services. Public Health Service. June 2000. </a:t>
            </a:r>
          </a:p>
          <a:p>
            <a:pPr marL="223838" indent="-223838" eaLnBrk="1" hangingPunct="1">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3838" indent="-223838" eaLnBrk="1" hangingPunct="1">
              <a:buFontTx/>
              <a:buAutoNum type="arabicParenBoth"/>
            </a:pPr>
            <a:r>
              <a:rPr lang="en-US" sz="900" smtClean="0">
                <a:latin typeface="Arial" charset="0"/>
                <a:cs typeface="Times"/>
              </a:rPr>
              <a:t>American College of Obstetricians and Gynecologists (ACOG). Smoking Cessation during Pregnancy. ACOG Committee Opinion, number 316, October 2005.</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3"/>
          <p:cNvSpPr>
            <a:spLocks noGrp="1" noChangeArrowheads="1"/>
          </p:cNvSpPr>
          <p:nvPr>
            <p:ph type="dt" sz="quarter" idx="1"/>
          </p:nvPr>
        </p:nvSpPr>
        <p:spPr>
          <a:noFill/>
        </p:spPr>
        <p:txBody>
          <a:bodyPr/>
          <a:lstStyle/>
          <a:p>
            <a:fld id="{33548D32-8612-4C72-A1D9-0F110AF034F3}" type="datetime1">
              <a:rPr lang="en-US" smtClean="0"/>
              <a:pPr/>
              <a:t>11/7/2011</a:t>
            </a:fld>
            <a:endParaRPr lang="en-US" smtClean="0"/>
          </a:p>
        </p:txBody>
      </p:sp>
      <p:sp>
        <p:nvSpPr>
          <p:cNvPr id="113666" name="Rectangle 7"/>
          <p:cNvSpPr>
            <a:spLocks noGrp="1" noChangeArrowheads="1"/>
          </p:cNvSpPr>
          <p:nvPr>
            <p:ph type="sldNum" sz="quarter" idx="5"/>
          </p:nvPr>
        </p:nvSpPr>
        <p:spPr>
          <a:noFill/>
        </p:spPr>
        <p:txBody>
          <a:bodyPr/>
          <a:lstStyle/>
          <a:p>
            <a:fld id="{214D234F-2BF0-49A4-ACF3-EFF526613B7D}" type="slidenum">
              <a:rPr lang="en-US" smtClean="0"/>
              <a:pPr/>
              <a:t>38</a:t>
            </a:fld>
            <a:endParaRPr lang="en-US" smtClean="0"/>
          </a:p>
        </p:txBody>
      </p:sp>
      <p:sp>
        <p:nvSpPr>
          <p:cNvPr id="113667"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62228D41-EB88-4E61-A82B-D171E1464580}" type="slidenum">
              <a:rPr lang="en-US" sz="1200">
                <a:latin typeface="Arial" charset="0"/>
                <a:ea typeface="ＭＳ Ｐゴシック"/>
                <a:cs typeface="ＭＳ Ｐゴシック"/>
              </a:rPr>
              <a:pPr algn="r" defTabSz="966788"/>
              <a:t>38</a:t>
            </a:fld>
            <a:endParaRPr lang="en-US" sz="1200">
              <a:latin typeface="Arial" charset="0"/>
              <a:ea typeface="ＭＳ Ｐゴシック"/>
              <a:cs typeface="ＭＳ Ｐゴシック"/>
            </a:endParaRPr>
          </a:p>
        </p:txBody>
      </p:sp>
      <p:sp>
        <p:nvSpPr>
          <p:cNvPr id="113668" name="Rectangle 2"/>
          <p:cNvSpPr>
            <a:spLocks noGrp="1" noRot="1" noChangeAspect="1" noChangeArrowheads="1" noTextEdit="1"/>
          </p:cNvSpPr>
          <p:nvPr>
            <p:ph type="sldImg"/>
          </p:nvPr>
        </p:nvSpPr>
        <p:spPr>
          <a:xfrm>
            <a:off x="1296988" y="708025"/>
            <a:ext cx="4800600" cy="3600450"/>
          </a:xfrm>
          <a:ln/>
        </p:spPr>
      </p:sp>
      <p:sp>
        <p:nvSpPr>
          <p:cNvPr id="113669" name="Rectangle 3"/>
          <p:cNvSpPr>
            <a:spLocks noGrp="1" noChangeArrowheads="1"/>
          </p:cNvSpPr>
          <p:nvPr>
            <p:ph type="body" idx="1"/>
          </p:nvPr>
        </p:nvSpPr>
        <p:spPr>
          <a:noFill/>
          <a:ln/>
        </p:spPr>
        <p:txBody>
          <a:bodyPr/>
          <a:lstStyle/>
          <a:p>
            <a:pPr marL="223838" indent="-223838" eaLnBrk="1" hangingPunct="1"/>
            <a:r>
              <a:rPr lang="en-US" sz="900" smtClean="0">
                <a:latin typeface="Arial" charset="0"/>
                <a:cs typeface="Times"/>
              </a:rPr>
              <a:t>SLIDE INFORMATION SOURCES: </a:t>
            </a:r>
          </a:p>
          <a:p>
            <a:pPr marL="223838" indent="-223838" eaLnBrk="1" hangingPunct="1">
              <a:buFontTx/>
              <a:buAutoNum type="arabicParenR"/>
            </a:pPr>
            <a:r>
              <a:rPr lang="en-US" sz="900" smtClean="0">
                <a:latin typeface="Arial" charset="0"/>
                <a:cs typeface="Times"/>
              </a:rPr>
              <a:t>Bader P, et al. (2009). An algorithm for tailoring pharmacotherapy for smoking cessation: results from a Delphi panel of international experts. </a:t>
            </a:r>
            <a:r>
              <a:rPr lang="en-US" sz="900" i="1" smtClean="0">
                <a:latin typeface="Arial" charset="0"/>
                <a:cs typeface="Times"/>
              </a:rPr>
              <a:t>Tobacco Control</a:t>
            </a:r>
            <a:r>
              <a:rPr lang="en-US" sz="900" smtClean="0">
                <a:latin typeface="Arial" charset="0"/>
                <a:cs typeface="Times"/>
              </a:rPr>
              <a:t>, 18, 34-42.</a:t>
            </a:r>
          </a:p>
          <a:p>
            <a:pPr marL="223838" indent="-223838" eaLnBrk="1" hangingPunct="1">
              <a:buFontTx/>
              <a:buAutoNum type="arabicParenR"/>
            </a:pPr>
            <a:r>
              <a:rPr lang="en-US" sz="900" smtClean="0">
                <a:latin typeface="Arial" charset="0"/>
                <a:cs typeface="Times"/>
              </a:rPr>
              <a:t>American College of Obstetricians and Gynecologists (ACOG). Smoking Cessation during Pregnancy. ACOG Committee Opinion, number 316, October 2005.</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3"/>
          <p:cNvSpPr>
            <a:spLocks noGrp="1" noChangeArrowheads="1"/>
          </p:cNvSpPr>
          <p:nvPr>
            <p:ph type="dt" sz="quarter" idx="1"/>
          </p:nvPr>
        </p:nvSpPr>
        <p:spPr>
          <a:noFill/>
        </p:spPr>
        <p:txBody>
          <a:bodyPr/>
          <a:lstStyle/>
          <a:p>
            <a:fld id="{FFB5961D-F83B-4EBB-A488-12EED77C09ED}" type="datetime1">
              <a:rPr lang="en-US" smtClean="0"/>
              <a:pPr/>
              <a:t>11/7/2011</a:t>
            </a:fld>
            <a:endParaRPr lang="en-US" smtClean="0"/>
          </a:p>
        </p:txBody>
      </p:sp>
      <p:sp>
        <p:nvSpPr>
          <p:cNvPr id="115714" name="Rectangle 7"/>
          <p:cNvSpPr>
            <a:spLocks noGrp="1" noChangeArrowheads="1"/>
          </p:cNvSpPr>
          <p:nvPr>
            <p:ph type="sldNum" sz="quarter" idx="5"/>
          </p:nvPr>
        </p:nvSpPr>
        <p:spPr>
          <a:noFill/>
        </p:spPr>
        <p:txBody>
          <a:bodyPr/>
          <a:lstStyle/>
          <a:p>
            <a:fld id="{C0AEABAF-AB0F-4510-9435-DE7CBA9826AE}" type="slidenum">
              <a:rPr lang="en-US" smtClean="0"/>
              <a:pPr/>
              <a:t>39</a:t>
            </a:fld>
            <a:endParaRPr lang="en-US" smtClean="0"/>
          </a:p>
        </p:txBody>
      </p:sp>
      <p:sp>
        <p:nvSpPr>
          <p:cNvPr id="115715"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B1801C75-ADE8-4F1B-9F69-5583C7A52F62}" type="slidenum">
              <a:rPr lang="en-US" sz="1200">
                <a:latin typeface="Arial" charset="0"/>
                <a:ea typeface="ＭＳ Ｐゴシック"/>
                <a:cs typeface="ＭＳ Ｐゴシック"/>
              </a:rPr>
              <a:pPr algn="r" defTabSz="966788"/>
              <a:t>39</a:t>
            </a:fld>
            <a:endParaRPr lang="en-US" sz="1200">
              <a:latin typeface="Arial" charset="0"/>
              <a:ea typeface="ＭＳ Ｐゴシック"/>
              <a:cs typeface="ＭＳ Ｐゴシック"/>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 </a:t>
            </a:r>
          </a:p>
          <a:p>
            <a:pPr marL="228600" indent="-228600" eaLnBrk="1" hangingPunct="1">
              <a:buFontTx/>
              <a:buAutoNum type="arabicParenBoth"/>
            </a:pPr>
            <a:r>
              <a:rPr lang="en-US" sz="900" smtClean="0">
                <a:latin typeface="Arial" charset="0"/>
                <a:cs typeface="Times"/>
              </a:rPr>
              <a:t>Mosca L, et al.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8600" indent="-228600" eaLnBrk="1" hangingPunct="1">
              <a:buFontTx/>
              <a:buAutoNum type="arabicParenBoth"/>
            </a:pPr>
            <a:r>
              <a:rPr lang="en-US" sz="900" smtClean="0">
                <a:latin typeface="Arial" charset="0"/>
                <a:cs typeface="Times"/>
              </a:rPr>
              <a:t>Surgeon General’s Call-to-Action 2007: “Overweight and Obesity: What You Can Do.” Available at: </a:t>
            </a:r>
            <a:r>
              <a:rPr lang="en-US" sz="900" u="sng" smtClean="0">
                <a:latin typeface="Arial" charset="0"/>
                <a:cs typeface="Times"/>
              </a:rPr>
              <a:t>http://www.surgeongeneral.gov/topics/obesity/calltoaction/fact_whatcanyoudo.htm</a:t>
            </a:r>
            <a:r>
              <a:rPr lang="en-US" sz="900" smtClean="0">
                <a:latin typeface="Arial" charset="0"/>
                <a:cs typeface="Times"/>
              </a:rPr>
              <a:t>.</a:t>
            </a:r>
          </a:p>
          <a:p>
            <a:pPr marL="228600" indent="-228600" eaLnBrk="1" hangingPunct="1"/>
            <a:r>
              <a:rPr lang="en-US" sz="900" b="1" smtClean="0">
                <a:latin typeface="Arial" charset="0"/>
                <a:cs typeface="Times"/>
              </a:rPr>
              <a:t>Examples of moderate amounts of physical activity</a:t>
            </a:r>
            <a:r>
              <a:rPr lang="en-US" sz="900" smtClean="0">
                <a:latin typeface="Arial" charset="0"/>
                <a:cs typeface="Times"/>
              </a:rPr>
              <a:t> </a:t>
            </a:r>
          </a:p>
          <a:p>
            <a:pPr marL="228600" indent="-228600" eaLnBrk="1" hangingPunct="1"/>
            <a:r>
              <a:rPr lang="en-US" sz="900" b="1" smtClean="0">
                <a:latin typeface="Arial" charset="0"/>
                <a:cs typeface="Times"/>
              </a:rPr>
              <a:t>Common Chores</a:t>
            </a:r>
            <a:r>
              <a:rPr lang="en-US" sz="900" smtClean="0">
                <a:latin typeface="Arial" charset="0"/>
                <a:cs typeface="Times"/>
              </a:rPr>
              <a:t/>
            </a:r>
            <a:br>
              <a:rPr lang="en-US" sz="900" smtClean="0">
                <a:latin typeface="Arial" charset="0"/>
                <a:cs typeface="Times"/>
              </a:rPr>
            </a:br>
            <a:r>
              <a:rPr lang="en-US" sz="900" smtClean="0">
                <a:latin typeface="Arial" charset="0"/>
                <a:cs typeface="Times"/>
              </a:rPr>
              <a:t>Washing and waxing a car for 45-60 minutes</a:t>
            </a:r>
            <a:br>
              <a:rPr lang="en-US" sz="900" smtClean="0">
                <a:latin typeface="Arial" charset="0"/>
                <a:cs typeface="Times"/>
              </a:rPr>
            </a:br>
            <a:r>
              <a:rPr lang="en-US" sz="900" smtClean="0">
                <a:latin typeface="Arial" charset="0"/>
                <a:cs typeface="Times"/>
              </a:rPr>
              <a:t>Washing windows or floors for 45-60 minutes</a:t>
            </a:r>
            <a:br>
              <a:rPr lang="en-US" sz="900" smtClean="0">
                <a:latin typeface="Arial" charset="0"/>
                <a:cs typeface="Times"/>
              </a:rPr>
            </a:br>
            <a:r>
              <a:rPr lang="en-US" sz="900" smtClean="0">
                <a:latin typeface="Arial" charset="0"/>
                <a:cs typeface="Times"/>
              </a:rPr>
              <a:t>Gardening for 30-45 minutes</a:t>
            </a:r>
            <a:br>
              <a:rPr lang="en-US" sz="900" smtClean="0">
                <a:latin typeface="Arial" charset="0"/>
                <a:cs typeface="Times"/>
              </a:rPr>
            </a:br>
            <a:r>
              <a:rPr lang="en-US" sz="900" smtClean="0">
                <a:latin typeface="Arial" charset="0"/>
                <a:cs typeface="Times"/>
              </a:rPr>
              <a:t>Wheeling self in wheelchair 30-40 minutes</a:t>
            </a:r>
            <a:br>
              <a:rPr lang="en-US" sz="900" smtClean="0">
                <a:latin typeface="Arial" charset="0"/>
                <a:cs typeface="Times"/>
              </a:rPr>
            </a:br>
            <a:r>
              <a:rPr lang="en-US" sz="900" smtClean="0">
                <a:latin typeface="Arial" charset="0"/>
                <a:cs typeface="Times"/>
              </a:rPr>
              <a:t>Pushing a stroller 1-1/2 miles in 30 minutes</a:t>
            </a:r>
            <a:br>
              <a:rPr lang="en-US" sz="900" smtClean="0">
                <a:latin typeface="Arial" charset="0"/>
                <a:cs typeface="Times"/>
              </a:rPr>
            </a:br>
            <a:r>
              <a:rPr lang="en-US" sz="900" smtClean="0">
                <a:latin typeface="Arial" charset="0"/>
                <a:cs typeface="Times"/>
              </a:rPr>
              <a:t>Raking leaves for 30 minutes</a:t>
            </a:r>
            <a:br>
              <a:rPr lang="en-US" sz="900" smtClean="0">
                <a:latin typeface="Arial" charset="0"/>
                <a:cs typeface="Times"/>
              </a:rPr>
            </a:br>
            <a:r>
              <a:rPr lang="en-US" sz="900" smtClean="0">
                <a:latin typeface="Arial" charset="0"/>
                <a:cs typeface="Times"/>
              </a:rPr>
              <a:t>Walking 2 miles in 30 minutes (15 min/mile)</a:t>
            </a:r>
            <a:br>
              <a:rPr lang="en-US" sz="900" smtClean="0">
                <a:latin typeface="Arial" charset="0"/>
                <a:cs typeface="Times"/>
              </a:rPr>
            </a:br>
            <a:r>
              <a:rPr lang="en-US" sz="900" smtClean="0">
                <a:latin typeface="Arial" charset="0"/>
                <a:cs typeface="Times"/>
              </a:rPr>
              <a:t>Shoveling snow for 15 minutes</a:t>
            </a:r>
            <a:br>
              <a:rPr lang="en-US" sz="900" smtClean="0">
                <a:latin typeface="Arial" charset="0"/>
                <a:cs typeface="Times"/>
              </a:rPr>
            </a:br>
            <a:r>
              <a:rPr lang="en-US" sz="900" smtClean="0">
                <a:latin typeface="Arial" charset="0"/>
                <a:cs typeface="Times"/>
              </a:rPr>
              <a:t>Stairwalking for 15 minutes </a:t>
            </a:r>
          </a:p>
          <a:p>
            <a:pPr marL="228600" indent="-228600" eaLnBrk="1" hangingPunct="1"/>
            <a:r>
              <a:rPr lang="en-US" sz="900" b="1" smtClean="0">
                <a:latin typeface="Arial" charset="0"/>
                <a:cs typeface="Times"/>
              </a:rPr>
              <a:t>Sporting Activities</a:t>
            </a:r>
            <a:r>
              <a:rPr lang="en-US" sz="900" smtClean="0">
                <a:latin typeface="Arial" charset="0"/>
                <a:cs typeface="Times"/>
              </a:rPr>
              <a:t/>
            </a:r>
            <a:br>
              <a:rPr lang="en-US" sz="900" smtClean="0">
                <a:latin typeface="Arial" charset="0"/>
                <a:cs typeface="Times"/>
              </a:rPr>
            </a:br>
            <a:r>
              <a:rPr lang="en-US" sz="900" smtClean="0">
                <a:latin typeface="Arial" charset="0"/>
                <a:cs typeface="Times"/>
              </a:rPr>
              <a:t>Playing volleyball for 45-60 minutes</a:t>
            </a:r>
            <a:br>
              <a:rPr lang="en-US" sz="900" smtClean="0">
                <a:latin typeface="Arial" charset="0"/>
                <a:cs typeface="Times"/>
              </a:rPr>
            </a:br>
            <a:r>
              <a:rPr lang="en-US" sz="900" smtClean="0">
                <a:latin typeface="Arial" charset="0"/>
                <a:cs typeface="Times"/>
              </a:rPr>
              <a:t>Playing touch football for 45 minutes </a:t>
            </a:r>
            <a:br>
              <a:rPr lang="en-US" sz="900" smtClean="0">
                <a:latin typeface="Arial" charset="0"/>
                <a:cs typeface="Times"/>
              </a:rPr>
            </a:br>
            <a:r>
              <a:rPr lang="en-US" sz="900" smtClean="0">
                <a:latin typeface="Arial" charset="0"/>
                <a:cs typeface="Times"/>
              </a:rPr>
              <a:t>Walking 1-3/4 miles in 35 minutes (20 min/mile) </a:t>
            </a:r>
            <a:br>
              <a:rPr lang="en-US" sz="900" smtClean="0">
                <a:latin typeface="Arial" charset="0"/>
                <a:cs typeface="Times"/>
              </a:rPr>
            </a:br>
            <a:r>
              <a:rPr lang="en-US" sz="900" smtClean="0">
                <a:latin typeface="Arial" charset="0"/>
                <a:cs typeface="Times"/>
              </a:rPr>
              <a:t>Basketball (shooting baskets) 30 minutes </a:t>
            </a:r>
            <a:br>
              <a:rPr lang="en-US" sz="900" smtClean="0">
                <a:latin typeface="Arial" charset="0"/>
                <a:cs typeface="Times"/>
              </a:rPr>
            </a:br>
            <a:r>
              <a:rPr lang="en-US" sz="900" smtClean="0">
                <a:latin typeface="Arial" charset="0"/>
                <a:cs typeface="Times"/>
              </a:rPr>
              <a:t>Bicycling 5 miles in 30 minutes </a:t>
            </a:r>
            <a:br>
              <a:rPr lang="en-US" sz="900" smtClean="0">
                <a:latin typeface="Arial" charset="0"/>
                <a:cs typeface="Times"/>
              </a:rPr>
            </a:br>
            <a:r>
              <a:rPr lang="en-US" sz="900" smtClean="0">
                <a:latin typeface="Arial" charset="0"/>
                <a:cs typeface="Times"/>
              </a:rPr>
              <a:t>Dancing fast (social) for 30 minutes </a:t>
            </a:r>
            <a:br>
              <a:rPr lang="en-US" sz="900" smtClean="0">
                <a:latin typeface="Arial" charset="0"/>
                <a:cs typeface="Times"/>
              </a:rPr>
            </a:br>
            <a:r>
              <a:rPr lang="en-US" sz="900" smtClean="0">
                <a:latin typeface="Arial" charset="0"/>
                <a:cs typeface="Times"/>
              </a:rPr>
              <a:t>Water aerobics for 30 minutes </a:t>
            </a:r>
            <a:br>
              <a:rPr lang="en-US" sz="900" smtClean="0">
                <a:latin typeface="Arial" charset="0"/>
                <a:cs typeface="Times"/>
              </a:rPr>
            </a:br>
            <a:r>
              <a:rPr lang="en-US" sz="900" smtClean="0">
                <a:latin typeface="Arial" charset="0"/>
                <a:cs typeface="Times"/>
              </a:rPr>
              <a:t>Swimming laps for 20 minutes </a:t>
            </a:r>
            <a:br>
              <a:rPr lang="en-US" sz="900" smtClean="0">
                <a:latin typeface="Arial" charset="0"/>
                <a:cs typeface="Times"/>
              </a:rPr>
            </a:br>
            <a:r>
              <a:rPr lang="en-US" sz="900" smtClean="0">
                <a:latin typeface="Arial" charset="0"/>
                <a:cs typeface="Times"/>
              </a:rPr>
              <a:t>Basketball (playing game) for 15-20 minutes</a:t>
            </a:r>
            <a:br>
              <a:rPr lang="en-US" sz="900" smtClean="0">
                <a:latin typeface="Arial" charset="0"/>
                <a:cs typeface="Times"/>
              </a:rPr>
            </a:br>
            <a:r>
              <a:rPr lang="en-US" sz="900" smtClean="0">
                <a:latin typeface="Arial" charset="0"/>
                <a:cs typeface="Times"/>
              </a:rPr>
              <a:t>Bicycling 4 miles in 15 minutes </a:t>
            </a:r>
            <a:br>
              <a:rPr lang="en-US" sz="900" smtClean="0">
                <a:latin typeface="Arial" charset="0"/>
                <a:cs typeface="Times"/>
              </a:rPr>
            </a:br>
            <a:r>
              <a:rPr lang="en-US" sz="900" smtClean="0">
                <a:latin typeface="Arial" charset="0"/>
                <a:cs typeface="Times"/>
              </a:rPr>
              <a:t>Jumping rope for 15 minutes </a:t>
            </a:r>
            <a:br>
              <a:rPr lang="en-US" sz="900" smtClean="0">
                <a:latin typeface="Arial" charset="0"/>
                <a:cs typeface="Times"/>
              </a:rPr>
            </a:br>
            <a:r>
              <a:rPr lang="en-US" sz="900" smtClean="0">
                <a:latin typeface="Arial" charset="0"/>
                <a:cs typeface="Times"/>
              </a:rPr>
              <a:t>Running 1-1/2 miles in 15 min. (10 min/mile)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type="dt" sz="quarter" idx="1"/>
          </p:nvPr>
        </p:nvSpPr>
        <p:spPr>
          <a:noFill/>
        </p:spPr>
        <p:txBody>
          <a:bodyPr/>
          <a:lstStyle/>
          <a:p>
            <a:fld id="{2D931015-EB37-4951-B361-281CE310DEB6}" type="datetime1">
              <a:rPr lang="en-US" smtClean="0"/>
              <a:pPr/>
              <a:t>11/7/2011</a:t>
            </a:fld>
            <a:endParaRPr lang="en-US" smtClean="0"/>
          </a:p>
        </p:txBody>
      </p:sp>
      <p:sp>
        <p:nvSpPr>
          <p:cNvPr id="38914" name="Rectangle 7"/>
          <p:cNvSpPr>
            <a:spLocks noGrp="1" noChangeArrowheads="1"/>
          </p:cNvSpPr>
          <p:nvPr>
            <p:ph type="sldNum" sz="quarter" idx="5"/>
          </p:nvPr>
        </p:nvSpPr>
        <p:spPr>
          <a:noFill/>
        </p:spPr>
        <p:txBody>
          <a:bodyPr/>
          <a:lstStyle/>
          <a:p>
            <a:fld id="{E8FF2A77-8D20-46C0-AAB6-A908D110AF82}" type="slidenum">
              <a:rPr lang="en-US" smtClean="0"/>
              <a:pPr/>
              <a:t>4</a:t>
            </a:fld>
            <a:endParaRPr lang="en-US" smtClean="0"/>
          </a:p>
        </p:txBody>
      </p:sp>
      <p:sp>
        <p:nvSpPr>
          <p:cNvPr id="38915"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305FD782-EED7-479E-B11E-25CFE6A2C382}" type="slidenum">
              <a:rPr lang="en-US" sz="1200">
                <a:latin typeface="Arial" charset="0"/>
                <a:ea typeface="ＭＳ Ｐゴシック"/>
                <a:cs typeface="ＭＳ Ｐゴシック"/>
              </a:rPr>
              <a:pPr algn="r" defTabSz="966788"/>
              <a:t>4</a:t>
            </a:fld>
            <a:endParaRPr lang="en-US" sz="1200">
              <a:latin typeface="Arial" charset="0"/>
              <a:ea typeface="ＭＳ Ｐゴシック"/>
              <a:cs typeface="ＭＳ Ｐゴシック"/>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976313" y="4560888"/>
            <a:ext cx="5362575" cy="4321175"/>
          </a:xfrm>
          <a:noFill/>
          <a:ln/>
        </p:spPr>
        <p:txBody>
          <a:bodyPr/>
          <a:lstStyle/>
          <a:p>
            <a:pPr marL="228600" indent="-228600" eaLnBrk="1" hangingPunct="1"/>
            <a:r>
              <a:rPr lang="en-US" sz="900" smtClean="0">
                <a:latin typeface="Arial" charset="0"/>
                <a:cs typeface="Times"/>
              </a:rPr>
              <a:t>SLIDE INFORMATION SOURCES:</a:t>
            </a:r>
          </a:p>
          <a:p>
            <a:pPr marL="228600" indent="-228600" eaLnBrk="1" hangingPunct="1">
              <a:buFontTx/>
              <a:buAutoNum type="arabicParenBoth"/>
            </a:pPr>
            <a:r>
              <a:rPr lang="en-US" sz="900" smtClean="0">
                <a:latin typeface="Arial" charset="0"/>
                <a:cs typeface="Times"/>
              </a:rPr>
              <a:t>Lloyd-Jones D, Adams RJ, Brown TM, Carnethon M, Dai S, De Simone G, Ferguson TB, Ford E, Furie K, Gillespie C, Go A, Greenlund K, Haase N, Hailpern S, Ho PM, Howard V, Kissela B, Kittner S, Lackland D, Lisabeth L, Marelli A, McDermott MM, Meigs J, Mozaffarian D, Mussolino M, Nichol G, Roger VL, Rosamond W, Sacco R, Sorlie P, Stafford R, Thom T, Wasserthiel-Smoller S, Wong ND, Wylie-Rosett J; American Heart Association Statistics Committee and Stroke Statistics Subcommittee. (2010). Executive summary: Heart disease and stroke statistics-2010 update.  A report from the American Heart Association.  </a:t>
            </a:r>
            <a:r>
              <a:rPr lang="en-US" sz="900" i="1" smtClean="0">
                <a:latin typeface="Arial" charset="0"/>
                <a:cs typeface="Times"/>
              </a:rPr>
              <a:t>Circulation</a:t>
            </a:r>
            <a:r>
              <a:rPr lang="en-US" sz="900" smtClean="0">
                <a:latin typeface="Arial" charset="0"/>
                <a:cs typeface="Times"/>
              </a:rPr>
              <a:t>, 121, 948-954. </a:t>
            </a:r>
          </a:p>
          <a:p>
            <a:pPr marL="228600" indent="-228600" eaLnBrk="1" hangingPunct="1">
              <a:buFontTx/>
              <a:buAutoNum type="arabicParenBoth"/>
            </a:pPr>
            <a:r>
              <a:rPr lang="en-US" sz="900" smtClean="0">
                <a:latin typeface="Arial" charset="0"/>
                <a:cs typeface="Times"/>
              </a:rPr>
              <a:t>Centers for Disease Control and Prevention, National Center for Health Statistics, Health Data Interactive, 2005-2007.  Available at: </a:t>
            </a:r>
            <a:r>
              <a:rPr lang="en-US" sz="900" u="sng" smtClean="0">
                <a:latin typeface="Arial" charset="0"/>
                <a:cs typeface="Times"/>
              </a:rPr>
              <a:t>http://www.cdc.gov/nchs/hdi.htm</a:t>
            </a:r>
            <a:r>
              <a:rPr lang="en-US" sz="900" smtClean="0">
                <a:latin typeface="Arial" charset="0"/>
                <a:cs typeface="Times"/>
              </a:rPr>
              <a:t>. </a:t>
            </a:r>
          </a:p>
          <a:p>
            <a:pPr marL="228600" indent="-228600" eaLnBrk="1" hangingPunct="1"/>
            <a:endParaRPr lang="en-US" sz="900" smtClean="0">
              <a:latin typeface="Arial" charset="0"/>
              <a:cs typeface="Times"/>
            </a:endParaRPr>
          </a:p>
          <a:p>
            <a:pPr marL="228600" indent="-228600" eaLnBrk="1" hangingPunct="1"/>
            <a:endParaRPr lang="en-US" sz="900" smtClean="0">
              <a:latin typeface="Arial" charset="0"/>
              <a:cs typeface="Times"/>
            </a:endParaRPr>
          </a:p>
          <a:p>
            <a:pPr marL="228600" indent="-228600" eaLnBrk="1" hangingPunct="1"/>
            <a:endParaRPr lang="en-US" sz="900" smtClean="0">
              <a:latin typeface="Arial" charset="0"/>
              <a:cs typeface="Times"/>
            </a:endParaRPr>
          </a:p>
          <a:p>
            <a:pPr marL="228600" indent="-228600" eaLnBrk="1" hangingPunct="1"/>
            <a:endParaRPr lang="en-US" sz="900" smtClean="0">
              <a:latin typeface="Arial" charset="0"/>
              <a:cs typeface="Times"/>
            </a:endParaRPr>
          </a:p>
          <a:p>
            <a:pPr marL="228600" indent="-228600" eaLnBrk="1" hangingPunct="1"/>
            <a:endParaRPr lang="en-US" sz="900" smtClean="0">
              <a:latin typeface="Arial" charset="0"/>
              <a:cs typeface="Times"/>
            </a:endParaRPr>
          </a:p>
          <a:p>
            <a:pPr marL="228600" indent="-228600" eaLnBrk="1" hangingPunct="1"/>
            <a:endParaRPr lang="en-US" smtClean="0">
              <a:latin typeface="Arial" charset="0"/>
              <a:cs typeface="Time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p:spPr>
        <p:txBody>
          <a:bodyPr/>
          <a:lstStyle/>
          <a:p>
            <a:pPr marL="228600" indent="-228600"/>
            <a:r>
              <a:rPr lang="en-US" sz="900" smtClean="0">
                <a:latin typeface="Arial" charset="0"/>
                <a:cs typeface="Times"/>
              </a:rPr>
              <a:t>SLIDE INFORMATION SOURCE:  </a:t>
            </a:r>
          </a:p>
          <a:p>
            <a:pPr marL="228600" indent="-228600"/>
            <a:endParaRPr lang="en-US" sz="900" smtClean="0">
              <a:latin typeface="Arial" charset="0"/>
              <a:cs typeface="Times"/>
            </a:endParaRPr>
          </a:p>
          <a:p>
            <a:pPr marL="228600" indent="-228600">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a:t>
            </a:r>
            <a:r>
              <a:rPr lang="en-US" sz="900" i="1" smtClean="0">
                <a:latin typeface="Arial" charset="0"/>
                <a:cs typeface="Times"/>
              </a:rPr>
              <a:t> Circulation</a:t>
            </a:r>
            <a:r>
              <a:rPr lang="en-US" sz="900" smtClean="0">
                <a:latin typeface="Arial" charset="0"/>
                <a:cs typeface="Times"/>
              </a:rPr>
              <a:t>, 123, 1243-1262.</a:t>
            </a:r>
          </a:p>
          <a:p>
            <a:pPr marL="228600" indent="-228600">
              <a:buFontTx/>
              <a:buAutoNum type="arabicParenBoth"/>
            </a:pPr>
            <a:endParaRPr lang="en-US" sz="900" smtClean="0">
              <a:latin typeface="Arial" charset="0"/>
              <a:cs typeface="Times"/>
            </a:endParaRPr>
          </a:p>
          <a:p>
            <a:pPr marL="228600" indent="-228600"/>
            <a:endParaRPr lang="en-US" sz="900" smtClean="0">
              <a:latin typeface="Arial" charset="0"/>
              <a:cs typeface="Times"/>
            </a:endParaRPr>
          </a:p>
        </p:txBody>
      </p:sp>
      <p:sp>
        <p:nvSpPr>
          <p:cNvPr id="117763" name="Date Placeholder 3"/>
          <p:cNvSpPr>
            <a:spLocks noGrp="1"/>
          </p:cNvSpPr>
          <p:nvPr>
            <p:ph type="dt" sz="quarter" idx="1"/>
          </p:nvPr>
        </p:nvSpPr>
        <p:spPr>
          <a:noFill/>
        </p:spPr>
        <p:txBody>
          <a:bodyPr/>
          <a:lstStyle/>
          <a:p>
            <a:fld id="{A0924F3F-B5E1-4FD6-8B8C-A9C25DF69C9D}" type="datetime1">
              <a:rPr lang="en-US" smtClean="0"/>
              <a:pPr/>
              <a:t>11/7/2011</a:t>
            </a:fld>
            <a:endParaRPr lang="en-US" smtClean="0"/>
          </a:p>
        </p:txBody>
      </p:sp>
      <p:sp>
        <p:nvSpPr>
          <p:cNvPr id="117764" name="Slide Number Placeholder 4"/>
          <p:cNvSpPr>
            <a:spLocks noGrp="1"/>
          </p:cNvSpPr>
          <p:nvPr>
            <p:ph type="sldNum" sz="quarter" idx="5"/>
          </p:nvPr>
        </p:nvSpPr>
        <p:spPr>
          <a:noFill/>
        </p:spPr>
        <p:txBody>
          <a:bodyPr/>
          <a:lstStyle/>
          <a:p>
            <a:fld id="{ABE02344-1015-4AF3-9B3C-F65CD58D22C0}"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noChangeArrowheads="1"/>
          </p:cNvSpPr>
          <p:nvPr>
            <p:ph type="dt" sz="quarter" idx="1"/>
          </p:nvPr>
        </p:nvSpPr>
        <p:spPr>
          <a:noFill/>
        </p:spPr>
        <p:txBody>
          <a:bodyPr/>
          <a:lstStyle/>
          <a:p>
            <a:fld id="{FB1550DB-1808-4D61-A22B-DDDEF61AEF94}" type="datetime1">
              <a:rPr lang="en-US" smtClean="0"/>
              <a:pPr/>
              <a:t>11/7/2011</a:t>
            </a:fld>
            <a:endParaRPr lang="en-US" smtClean="0"/>
          </a:p>
        </p:txBody>
      </p:sp>
      <p:sp>
        <p:nvSpPr>
          <p:cNvPr id="119810" name="Rectangle 7"/>
          <p:cNvSpPr>
            <a:spLocks noGrp="1" noChangeArrowheads="1"/>
          </p:cNvSpPr>
          <p:nvPr>
            <p:ph type="sldNum" sz="quarter" idx="5"/>
          </p:nvPr>
        </p:nvSpPr>
        <p:spPr>
          <a:noFill/>
        </p:spPr>
        <p:txBody>
          <a:bodyPr/>
          <a:lstStyle/>
          <a:p>
            <a:fld id="{AD7B05A9-F109-4103-A0B6-9C92468F4A3F}" type="slidenum">
              <a:rPr lang="en-US" smtClean="0"/>
              <a:pPr/>
              <a:t>41</a:t>
            </a:fld>
            <a:endParaRPr lang="en-US" smtClean="0"/>
          </a:p>
        </p:txBody>
      </p:sp>
      <p:sp>
        <p:nvSpPr>
          <p:cNvPr id="119811"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3" tIns="48323" rIns="96643" bIns="48323" anchor="b"/>
          <a:lstStyle/>
          <a:p>
            <a:pPr algn="r" defTabSz="966788"/>
            <a:fld id="{812F9260-D27E-4AB3-8579-CE35EBBA3941}" type="slidenum">
              <a:rPr lang="en-US" sz="1200">
                <a:latin typeface="Arial" charset="0"/>
                <a:ea typeface="ＭＳ Ｐゴシック"/>
                <a:cs typeface="ＭＳ Ｐゴシック"/>
              </a:rPr>
              <a:pPr algn="r" defTabSz="966788"/>
              <a:t>41</a:t>
            </a:fld>
            <a:endParaRPr lang="en-US" sz="1200">
              <a:latin typeface="Arial" charset="0"/>
              <a:ea typeface="ＭＳ Ｐゴシック"/>
              <a:cs typeface="ＭＳ Ｐゴシック"/>
            </a:endParaRPr>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8600" indent="-228600" eaLnBrk="1" hangingPunct="1">
              <a:buFontTx/>
              <a:buAutoNum type="arabicParenBoth"/>
            </a:pPr>
            <a:endParaRPr lang="en-US" sz="900" smtClean="0">
              <a:latin typeface="Arial" charset="0"/>
              <a:cs typeface="Times"/>
            </a:endParaRPr>
          </a:p>
          <a:p>
            <a:pPr marL="228600" indent="-228600" eaLnBrk="1" hangingPunct="1"/>
            <a:endParaRPr lang="en-US" sz="900" smtClean="0">
              <a:latin typeface="Arial" charset="0"/>
              <a:cs typeface="Times"/>
            </a:endParaRPr>
          </a:p>
          <a:p>
            <a:pPr marL="228600" indent="-228600" eaLnBrk="1" hangingPunct="1"/>
            <a:r>
              <a:rPr lang="en-US" sz="900" smtClean="0">
                <a:latin typeface="Arial" charset="0"/>
                <a:cs typeface="Times"/>
              </a:rPr>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3"/>
          <p:cNvSpPr>
            <a:spLocks noGrp="1" noChangeArrowheads="1"/>
          </p:cNvSpPr>
          <p:nvPr>
            <p:ph type="dt" sz="quarter" idx="1"/>
          </p:nvPr>
        </p:nvSpPr>
        <p:spPr>
          <a:noFill/>
        </p:spPr>
        <p:txBody>
          <a:bodyPr/>
          <a:lstStyle/>
          <a:p>
            <a:fld id="{F4178D9B-0EAB-497C-A9BD-A0A356E58E48}" type="datetime1">
              <a:rPr lang="en-US" smtClean="0"/>
              <a:pPr/>
              <a:t>11/7/2011</a:t>
            </a:fld>
            <a:endParaRPr lang="en-US" smtClean="0"/>
          </a:p>
        </p:txBody>
      </p:sp>
      <p:sp>
        <p:nvSpPr>
          <p:cNvPr id="121858" name="Rectangle 7"/>
          <p:cNvSpPr>
            <a:spLocks noGrp="1" noChangeArrowheads="1"/>
          </p:cNvSpPr>
          <p:nvPr>
            <p:ph type="sldNum" sz="quarter" idx="5"/>
          </p:nvPr>
        </p:nvSpPr>
        <p:spPr>
          <a:noFill/>
        </p:spPr>
        <p:txBody>
          <a:bodyPr/>
          <a:lstStyle/>
          <a:p>
            <a:fld id="{4DBE68AC-346E-4C84-ACB7-96C5450692C7}" type="slidenum">
              <a:rPr lang="en-US" smtClean="0"/>
              <a:pPr/>
              <a:t>42</a:t>
            </a:fld>
            <a:endParaRPr lang="en-US" smtClean="0"/>
          </a:p>
        </p:txBody>
      </p:sp>
      <p:sp>
        <p:nvSpPr>
          <p:cNvPr id="121859"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A502D448-F3F2-40FA-9E83-D53E3CC66FF9}" type="slidenum">
              <a:rPr lang="en-US" sz="1200">
                <a:latin typeface="Arial" charset="0"/>
                <a:ea typeface="ＭＳ Ｐゴシック"/>
                <a:cs typeface="ＭＳ Ｐゴシック"/>
              </a:rPr>
              <a:pPr algn="r" defTabSz="966788"/>
              <a:t>42</a:t>
            </a:fld>
            <a:endParaRPr lang="en-US" sz="1200">
              <a:latin typeface="Arial" charset="0"/>
              <a:ea typeface="ＭＳ Ｐゴシック"/>
              <a:cs typeface="ＭＳ Ｐゴシック"/>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  </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Akesson A, et al. (2007). Combined effect of low-risk dietary and lifestyle behaviors in primary prevention of myocardial infarction in women.  </a:t>
            </a:r>
            <a:r>
              <a:rPr lang="en-US" sz="900" i="1" smtClean="0">
                <a:latin typeface="Arial" charset="0"/>
                <a:cs typeface="Times"/>
              </a:rPr>
              <a:t>Archives of Internal Medicine</a:t>
            </a:r>
            <a:r>
              <a:rPr lang="en-US" sz="900" smtClean="0">
                <a:latin typeface="Arial" charset="0"/>
                <a:cs typeface="Times"/>
              </a:rPr>
              <a:t>, 167, 2122-2127.</a:t>
            </a:r>
          </a:p>
          <a:p>
            <a:pPr marL="228600" indent="-228600" eaLnBrk="1" hangingPunct="1">
              <a:buFontTx/>
              <a:buAutoNum type="arabicParenBoth"/>
            </a:pPr>
            <a:endParaRPr lang="en-US" sz="900" smtClean="0">
              <a:latin typeface="Arial" charset="0"/>
              <a:cs typeface="Times"/>
            </a:endParaRPr>
          </a:p>
          <a:p>
            <a:pPr marL="228600" indent="-228600" eaLnBrk="1" hangingPunct="1"/>
            <a:r>
              <a:rPr lang="en-US" sz="900" smtClean="0">
                <a:latin typeface="Arial" charset="0"/>
                <a:cs typeface="Times"/>
              </a:rPr>
              <a:t> In this population-based prospective cohort study of 24,444 postmenopausal women in Sweden, after 6.2 years of follow-up, a low-risk diet characterized by a high intake of vegetables, fruit, whole grains, fish, and legumes, as well as moderate alcohol consumption, physical activity, maintaining a healthy weight, and not smoking were associated with lower risk of myocardial infarction.  A combination of all healthy behaviors was predicted to prevent 77% of myocardial infarctions in the study population.  In this study, only 5% of women had all healthy behaviors. (1)</a:t>
            </a:r>
          </a:p>
          <a:p>
            <a:pPr marL="228600" indent="-228600" eaLnBrk="1" hangingPunct="1"/>
            <a:endParaRPr lang="en-US" sz="900" smtClean="0">
              <a:latin typeface="Arial" charset="0"/>
              <a:cs typeface="Times"/>
            </a:endParaRPr>
          </a:p>
          <a:p>
            <a:pPr marL="228600" indent="-228600" eaLnBrk="1" hangingPunct="1"/>
            <a:endParaRPr lang="en-US" sz="900" smtClean="0">
              <a:latin typeface="Arial" charset="0"/>
              <a:cs typeface="Times"/>
            </a:endParaRPr>
          </a:p>
          <a:p>
            <a:pPr marL="228600" indent="-228600" eaLnBrk="1" hangingPunct="1"/>
            <a:endParaRPr lang="en-US" sz="900" smtClean="0">
              <a:latin typeface="Arial" charset="0"/>
              <a:cs typeface="Time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3"/>
          <p:cNvSpPr>
            <a:spLocks noGrp="1" noChangeArrowheads="1"/>
          </p:cNvSpPr>
          <p:nvPr>
            <p:ph type="dt" sz="quarter" idx="1"/>
          </p:nvPr>
        </p:nvSpPr>
        <p:spPr>
          <a:noFill/>
        </p:spPr>
        <p:txBody>
          <a:bodyPr/>
          <a:lstStyle/>
          <a:p>
            <a:fld id="{63BC437E-14C3-4795-B60B-26A070FF9C01}" type="datetime1">
              <a:rPr lang="en-US" smtClean="0"/>
              <a:pPr/>
              <a:t>11/7/2011</a:t>
            </a:fld>
            <a:endParaRPr lang="en-US" smtClean="0"/>
          </a:p>
        </p:txBody>
      </p:sp>
      <p:sp>
        <p:nvSpPr>
          <p:cNvPr id="123906" name="Rectangle 7"/>
          <p:cNvSpPr>
            <a:spLocks noGrp="1" noChangeArrowheads="1"/>
          </p:cNvSpPr>
          <p:nvPr>
            <p:ph type="sldNum" sz="quarter" idx="5"/>
          </p:nvPr>
        </p:nvSpPr>
        <p:spPr>
          <a:noFill/>
        </p:spPr>
        <p:txBody>
          <a:bodyPr/>
          <a:lstStyle/>
          <a:p>
            <a:fld id="{CB6DE517-FD1B-4C71-8283-411FF9B1C622}" type="slidenum">
              <a:rPr lang="en-US" smtClean="0"/>
              <a:pPr/>
              <a:t>43</a:t>
            </a:fld>
            <a:endParaRPr lang="en-US" smtClean="0"/>
          </a:p>
        </p:txBody>
      </p:sp>
      <p:sp>
        <p:nvSpPr>
          <p:cNvPr id="123907"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3" tIns="48323" rIns="96643" bIns="48323" anchor="b"/>
          <a:lstStyle/>
          <a:p>
            <a:pPr algn="r" defTabSz="966788"/>
            <a:fld id="{B0622EE3-C4AE-498D-BEB1-EC424C1221CE}" type="slidenum">
              <a:rPr lang="en-US" sz="1200">
                <a:latin typeface="Arial" charset="0"/>
                <a:ea typeface="ＭＳ Ｐゴシック"/>
                <a:cs typeface="ＭＳ Ｐゴシック"/>
              </a:rPr>
              <a:pPr algn="r" defTabSz="966788"/>
              <a:t>43</a:t>
            </a:fld>
            <a:endParaRPr lang="en-US" sz="1200">
              <a:latin typeface="Arial" charset="0"/>
              <a:ea typeface="ＭＳ Ｐゴシック"/>
              <a:cs typeface="ＭＳ Ｐゴシック"/>
            </a:endParaRPr>
          </a:p>
        </p:txBody>
      </p:sp>
      <p:sp>
        <p:nvSpPr>
          <p:cNvPr id="123908" name="Rectangle 2"/>
          <p:cNvSpPr>
            <a:spLocks noGrp="1" noRot="1" noChangeAspect="1" noChangeArrowheads="1" noTextEdit="1"/>
          </p:cNvSpPr>
          <p:nvPr>
            <p:ph type="sldImg"/>
          </p:nvPr>
        </p:nvSpPr>
        <p:spPr>
          <a:xfrm>
            <a:off x="1296988" y="708025"/>
            <a:ext cx="4800600" cy="3600450"/>
          </a:xfrm>
          <a:ln/>
        </p:spPr>
      </p:sp>
      <p:sp>
        <p:nvSpPr>
          <p:cNvPr id="123909"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SOURCES: </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8600" indent="-228600" eaLnBrk="1" hangingPunct="1">
              <a:buFontTx/>
              <a:buAutoNum type="arabicParenBoth"/>
            </a:pPr>
            <a:r>
              <a:rPr lang="en-US" sz="900" smtClean="0">
                <a:latin typeface="Arial" charset="0"/>
                <a:cs typeface="Times"/>
              </a:rPr>
              <a:t>National Cholesterol Education Program (NCEP) Expert Panel on Detection, Evaluation, and Treatment of High Blood Cholesterol in Adults (Adult Treatment Panel III). (2002).. Third report of the National Cholesterol Education Program (NCEP) Expert Panel on Detection, Evaluation, and Treatment of High Blood Cholesterol in Adults (Adult Treatment Panel III) final report.  </a:t>
            </a:r>
            <a:r>
              <a:rPr lang="en-US" sz="900" i="1" smtClean="0">
                <a:latin typeface="Arial" charset="0"/>
                <a:cs typeface="Times"/>
              </a:rPr>
              <a:t>Circulation</a:t>
            </a:r>
            <a:r>
              <a:rPr lang="en-US" sz="900" smtClean="0">
                <a:latin typeface="Arial" charset="0"/>
                <a:cs typeface="Times"/>
              </a:rPr>
              <a:t>, 106, 3143–3421.</a:t>
            </a:r>
          </a:p>
          <a:p>
            <a:pPr marL="228600" indent="-228600" eaLnBrk="1" hangingPunct="1"/>
            <a:endParaRPr lang="en-US" sz="900" smtClean="0">
              <a:latin typeface="Arial" charset="0"/>
              <a:cs typeface="Times"/>
            </a:endParaRPr>
          </a:p>
          <a:p>
            <a:pPr marL="228600" indent="-228600" eaLnBrk="1" hangingPunct="1"/>
            <a:r>
              <a:rPr lang="en-US" sz="900" smtClean="0">
                <a:latin typeface="Arial" charset="0"/>
                <a:cs typeface="Times"/>
              </a:rPr>
              <a:t>Trans-fatty acids are found in hydrogenated vegetable oils and some animal fats (1).</a:t>
            </a:r>
          </a:p>
          <a:p>
            <a:pPr marL="228600" indent="-228600" eaLnBrk="1" hangingPunct="1"/>
            <a:r>
              <a:rPr lang="en-US" sz="900" smtClean="0">
                <a:latin typeface="Arial" charset="0"/>
                <a:cs typeface="Times"/>
              </a:rPr>
              <a:t>Major sources are baked foods like crackers, cookies, doughnuts, breads, and food fried in hydrogenated vegetable oil, like French fries and fried chicken (1).</a:t>
            </a:r>
          </a:p>
          <a:p>
            <a:pPr marL="228600" indent="-228600" eaLnBrk="1" hangingPunct="1"/>
            <a:r>
              <a:rPr lang="en-US" sz="900" smtClean="0">
                <a:latin typeface="Arial" charset="0"/>
                <a:cs typeface="Times"/>
              </a:rPr>
              <a:t>Based on data from randomized trials, trans-fatty acids raise LDL cholesterol (1).</a:t>
            </a:r>
          </a:p>
          <a:p>
            <a:pPr marL="228600" indent="-228600" eaLnBrk="1" hangingPunct="1"/>
            <a:endParaRPr lang="en-US" sz="900" smtClean="0">
              <a:latin typeface="Arial" charset="0"/>
              <a:cs typeface="Time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a:ln/>
        </p:spPr>
      </p:sp>
      <p:sp>
        <p:nvSpPr>
          <p:cNvPr id="125954" name="Notes Placeholder 2"/>
          <p:cNvSpPr>
            <a:spLocks noGrp="1"/>
          </p:cNvSpPr>
          <p:nvPr>
            <p:ph type="body" idx="1"/>
          </p:nvPr>
        </p:nvSpPr>
        <p:spPr>
          <a:noFill/>
          <a:ln/>
        </p:spPr>
        <p:txBody>
          <a:bodyPr/>
          <a:lstStyle/>
          <a:p>
            <a:pPr marL="228600" indent="-228600" eaLnBrk="1" hangingPunct="1"/>
            <a:r>
              <a:rPr lang="en-US" sz="900" smtClean="0">
                <a:latin typeface="Arial" charset="0"/>
                <a:cs typeface="Times"/>
              </a:rPr>
              <a:t>SLIDE INFORMATION SOURCES: </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Tong VT, Jones JR, Dietz PM, D'Angelo D, &amp; Bombard JM (2009). Trends in smoking before, during, and after pregnancy - Pregnancy risk assessment monitoring system (PRAMS), United States, 31 sites, 2000-2005. </a:t>
            </a:r>
            <a:r>
              <a:rPr lang="en-US" sz="900" i="1" smtClean="0">
                <a:latin typeface="Arial" charset="0"/>
                <a:cs typeface="Times"/>
              </a:rPr>
              <a:t>Morbidity and Mortality Weekly Report</a:t>
            </a:r>
            <a:r>
              <a:rPr lang="en-US" sz="900" smtClean="0">
                <a:latin typeface="Arial" charset="0"/>
                <a:cs typeface="Times"/>
              </a:rPr>
              <a:t>,  58 (SS-4), 1-29.</a:t>
            </a:r>
          </a:p>
          <a:p>
            <a:pPr marL="228600" indent="-228600" eaLnBrk="1" hangingPunct="1">
              <a:buFontTx/>
              <a:buAutoNum type="arabicParenBoth"/>
            </a:pPr>
            <a:r>
              <a:rPr lang="en-US" sz="900" smtClean="0">
                <a:latin typeface="Arial" charset="0"/>
                <a:cs typeface="Times"/>
              </a:rPr>
              <a:t>Fiore MC, Jaén CR, Baker TB, et al. (2008). Treating Tobacco Use and Dependence: 2008 Update. Clinical Practice Guideline. Rockville, MD: U.S. Department of Health and Human Services. Public Health Service.  Available at: </a:t>
            </a:r>
            <a:r>
              <a:rPr lang="en-US" sz="900" u="sng" smtClean="0">
                <a:latin typeface="Arial" charset="0"/>
                <a:cs typeface="Times"/>
              </a:rPr>
              <a:t>www.surgeongeneral.gov/tobacco/treating_tobacco_use08.pdf</a:t>
            </a:r>
            <a:r>
              <a:rPr lang="en-US" sz="900" smtClean="0">
                <a:latin typeface="Arial" charset="0"/>
                <a:cs typeface="Times"/>
              </a:rPr>
              <a:t>.</a:t>
            </a:r>
          </a:p>
          <a:p>
            <a:pPr marL="228600" indent="-228600" eaLnBrk="1" hangingPunct="1">
              <a:buFontTx/>
              <a:buAutoNum type="arabicParenBoth"/>
            </a:pPr>
            <a:r>
              <a:rPr lang="en-US" sz="900" smtClean="0">
                <a:latin typeface="Arial" charset="0"/>
                <a:cs typeface="Times"/>
              </a:rPr>
              <a:t>Fang WL, Goldstein, AO, Butzen AY, Hartsock SA, Hartmann KE, Helton M, Lohr, JA. (2004). Smoking cessation in pregnancy: A review of postpartum relapse prevention strategies. </a:t>
            </a:r>
            <a:r>
              <a:rPr lang="en-US" sz="900" i="1" smtClean="0">
                <a:latin typeface="Arial" charset="0"/>
                <a:cs typeface="Times"/>
              </a:rPr>
              <a:t>Journal of the American Board of Family Medicine, </a:t>
            </a:r>
            <a:r>
              <a:rPr lang="en-US" sz="900" smtClean="0">
                <a:latin typeface="Arial" charset="0"/>
                <a:cs typeface="Times"/>
              </a:rPr>
              <a:t>17(4), 264-275.</a:t>
            </a:r>
          </a:p>
          <a:p>
            <a:pPr marL="228600" indent="-228600" eaLnBrk="1" hangingPunct="1">
              <a:buFontTx/>
              <a:buAutoNum type="arabicParenBoth"/>
            </a:pPr>
            <a:r>
              <a:rPr lang="en-US" sz="900" smtClean="0">
                <a:latin typeface="Arial" charset="0"/>
                <a:cs typeface="Times"/>
              </a:rPr>
              <a:t>Filion K, Abenhaim H, Mottillo S, Joseph L, Gervais A, O'Loughlin J, Paradis G, Pihl R, Pilote L, Rinfret S, Tremblay M, Eisenberg M. (2011). The effect of smoking cessation counselling in pregnant women: a meta-analysis of randomised controlled trials. </a:t>
            </a:r>
            <a:r>
              <a:rPr lang="en-US" sz="900" i="1" smtClean="0">
                <a:latin typeface="Arial" charset="0"/>
                <a:cs typeface="Times"/>
              </a:rPr>
              <a:t>British Journal of Obstetrics and Gynecology</a:t>
            </a:r>
            <a:r>
              <a:rPr lang="en-US" sz="900" smtClean="0">
                <a:latin typeface="Arial" charset="0"/>
                <a:cs typeface="Times"/>
              </a:rPr>
              <a:t>, 118(12), 1422-1428.</a:t>
            </a:r>
          </a:p>
          <a:p>
            <a:pPr marL="228600" indent="-228600" eaLnBrk="1" hangingPunct="1"/>
            <a:endParaRPr lang="en-US" sz="900" smtClean="0">
              <a:latin typeface="Arial" charset="0"/>
              <a:cs typeface="Times"/>
            </a:endParaRPr>
          </a:p>
          <a:p>
            <a:pPr marL="228600" indent="-228600" eaLnBrk="1" hangingPunct="1"/>
            <a:r>
              <a:rPr lang="en-US" sz="900" smtClean="0">
                <a:latin typeface="Arial" charset="0"/>
                <a:cs typeface="Times"/>
              </a:rPr>
              <a:t>Among the complex reasons for post-partum smoking relapse are:</a:t>
            </a:r>
          </a:p>
          <a:p>
            <a:pPr marL="228600" indent="-228600" eaLnBrk="1" hangingPunct="1">
              <a:buFontTx/>
              <a:buChar char="•"/>
            </a:pPr>
            <a:r>
              <a:rPr lang="en-US" sz="900" smtClean="0">
                <a:latin typeface="Arial" charset="0"/>
                <a:cs typeface="Times"/>
              </a:rPr>
              <a:t>Fear of weight gain</a:t>
            </a:r>
          </a:p>
          <a:p>
            <a:pPr marL="228600" indent="-228600" eaLnBrk="1" hangingPunct="1">
              <a:buFontTx/>
              <a:buChar char="•"/>
            </a:pPr>
            <a:r>
              <a:rPr lang="en-US" sz="900" smtClean="0">
                <a:latin typeface="Arial" charset="0"/>
                <a:cs typeface="Times"/>
              </a:rPr>
              <a:t>Difficulties managing stress, e.g., care of newborn</a:t>
            </a:r>
          </a:p>
          <a:p>
            <a:pPr marL="228600" indent="-228600" eaLnBrk="1" hangingPunct="1">
              <a:buFontTx/>
              <a:buChar char="•"/>
            </a:pPr>
            <a:r>
              <a:rPr lang="en-US" sz="900" smtClean="0">
                <a:latin typeface="Arial" charset="0"/>
                <a:cs typeface="Times"/>
              </a:rPr>
              <a:t>Weaning from breast-feeding</a:t>
            </a:r>
          </a:p>
          <a:p>
            <a:pPr marL="228600" indent="-228600" eaLnBrk="1" hangingPunct="1">
              <a:buFontTx/>
              <a:buChar char="•"/>
            </a:pPr>
            <a:r>
              <a:rPr lang="en-US" sz="900" smtClean="0">
                <a:latin typeface="Arial" charset="0"/>
                <a:cs typeface="Times"/>
              </a:rPr>
              <a:t>Partners who smoke</a:t>
            </a:r>
          </a:p>
          <a:p>
            <a:pPr marL="228600" indent="-228600" eaLnBrk="1" hangingPunct="1">
              <a:buFontTx/>
              <a:buChar char="•"/>
            </a:pPr>
            <a:r>
              <a:rPr lang="en-US" sz="900" smtClean="0">
                <a:latin typeface="Arial" charset="0"/>
                <a:cs typeface="Times"/>
              </a:rPr>
              <a:t>Familiar cues such as drinking alcohol or coffee/tea, after meals, on the phone, in the car, etc.</a:t>
            </a:r>
          </a:p>
          <a:p>
            <a:pPr marL="228600" indent="-228600" eaLnBrk="1" hangingPunct="1">
              <a:buFontTx/>
              <a:buChar char="•"/>
            </a:pPr>
            <a:r>
              <a:rPr lang="en-US" sz="900" smtClean="0">
                <a:latin typeface="Arial" charset="0"/>
                <a:cs typeface="Times"/>
              </a:rPr>
              <a:t>Trying to relax</a:t>
            </a:r>
          </a:p>
          <a:p>
            <a:pPr marL="228600" indent="-228600" eaLnBrk="1" hangingPunct="1">
              <a:buFontTx/>
              <a:buChar char="•"/>
            </a:pPr>
            <a:r>
              <a:rPr lang="en-US" sz="900" smtClean="0">
                <a:latin typeface="Arial" charset="0"/>
                <a:cs typeface="Times"/>
              </a:rPr>
              <a:t>Feeling sad and irritable</a:t>
            </a:r>
          </a:p>
          <a:p>
            <a:pPr marL="228600" indent="-228600" eaLnBrk="1" hangingPunct="1"/>
            <a:r>
              <a:rPr lang="en-US" sz="900" smtClean="0">
                <a:latin typeface="Arial" charset="0"/>
                <a:cs typeface="Times"/>
              </a:rPr>
              <a:t>Source: Fang et al 2004.</a:t>
            </a:r>
          </a:p>
          <a:p>
            <a:pPr marL="228600" indent="-228600" eaLnBrk="1" hangingPunct="1"/>
            <a:endParaRPr lang="en-US" sz="900" smtClean="0">
              <a:latin typeface="Arial" charset="0"/>
              <a:cs typeface="Times"/>
            </a:endParaRPr>
          </a:p>
          <a:p>
            <a:pPr marL="228600" indent="-228600" eaLnBrk="1" hangingPunct="1"/>
            <a:endParaRPr lang="en-US" sz="900" smtClean="0">
              <a:latin typeface="Arial" charset="0"/>
              <a:cs typeface="Times"/>
            </a:endParaRPr>
          </a:p>
          <a:p>
            <a:pPr marL="228600" indent="-228600"/>
            <a:endParaRPr lang="en-US" sz="900" smtClean="0">
              <a:latin typeface="Arial" charset="0"/>
              <a:cs typeface="Times"/>
            </a:endParaRPr>
          </a:p>
        </p:txBody>
      </p:sp>
      <p:sp>
        <p:nvSpPr>
          <p:cNvPr id="125955" name="Date Placeholder 3"/>
          <p:cNvSpPr>
            <a:spLocks noGrp="1"/>
          </p:cNvSpPr>
          <p:nvPr>
            <p:ph type="dt" sz="quarter" idx="1"/>
          </p:nvPr>
        </p:nvSpPr>
        <p:spPr>
          <a:noFill/>
        </p:spPr>
        <p:txBody>
          <a:bodyPr/>
          <a:lstStyle/>
          <a:p>
            <a:fld id="{16A62D92-05FA-4897-A30E-81CC0379B47B}" type="datetime1">
              <a:rPr lang="en-US" smtClean="0"/>
              <a:pPr/>
              <a:t>11/7/2011</a:t>
            </a:fld>
            <a:endParaRPr lang="en-US" smtClean="0"/>
          </a:p>
        </p:txBody>
      </p:sp>
      <p:sp>
        <p:nvSpPr>
          <p:cNvPr id="125956" name="Slide Number Placeholder 4"/>
          <p:cNvSpPr>
            <a:spLocks noGrp="1"/>
          </p:cNvSpPr>
          <p:nvPr>
            <p:ph type="sldNum" sz="quarter" idx="5"/>
          </p:nvPr>
        </p:nvSpPr>
        <p:spPr>
          <a:noFill/>
        </p:spPr>
        <p:txBody>
          <a:bodyPr/>
          <a:lstStyle/>
          <a:p>
            <a:fld id="{E9D6E0AE-0FB0-4D60-A0D7-98233870921D}"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a:ln/>
        </p:spPr>
      </p:sp>
      <p:sp>
        <p:nvSpPr>
          <p:cNvPr id="128002" name="Notes Placeholder 2"/>
          <p:cNvSpPr>
            <a:spLocks noGrp="1"/>
          </p:cNvSpPr>
          <p:nvPr>
            <p:ph type="body" idx="1"/>
          </p:nvPr>
        </p:nvSpPr>
        <p:spPr>
          <a:noFill/>
          <a:ln/>
        </p:spPr>
        <p:txBody>
          <a:bodyPr/>
          <a:lstStyle/>
          <a:p>
            <a:pPr marL="228600" indent="-228600" eaLnBrk="1" hangingPunct="1"/>
            <a:r>
              <a:rPr lang="en-US" sz="900" smtClean="0">
                <a:latin typeface="Arial" charset="0"/>
                <a:cs typeface="Times"/>
              </a:rPr>
              <a:t>SLIDE INFORMATION SOURCE: </a:t>
            </a:r>
          </a:p>
          <a:p>
            <a:pPr marL="228600" indent="-228600" eaLnBrk="1" hangingPunct="1">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8600" indent="-228600" eaLnBrk="1" hangingPunct="1">
              <a:buFontTx/>
              <a:buAutoNum type="arabicParenBoth"/>
            </a:pPr>
            <a:endParaRPr lang="en-US" sz="900" smtClean="0">
              <a:latin typeface="Arial" charset="0"/>
              <a:cs typeface="Times"/>
            </a:endParaRPr>
          </a:p>
          <a:p>
            <a:pPr marL="228600" indent="-228600" eaLnBrk="1" hangingPunct="1"/>
            <a:endParaRPr lang="en-US" sz="900" smtClean="0">
              <a:latin typeface="Arial" charset="0"/>
              <a:cs typeface="Times"/>
            </a:endParaRPr>
          </a:p>
          <a:p>
            <a:pPr marL="228600" indent="-228600" eaLnBrk="1" hangingPunct="1"/>
            <a:endParaRPr lang="en-US" sz="900" smtClean="0">
              <a:latin typeface="Arial" charset="0"/>
              <a:cs typeface="Times"/>
            </a:endParaRPr>
          </a:p>
          <a:p>
            <a:pPr marL="228600" indent="-228600" eaLnBrk="1" hangingPunct="1"/>
            <a:r>
              <a:rPr lang="en-US" sz="900" smtClean="0">
                <a:latin typeface="Arial" charset="0"/>
                <a:cs typeface="Times"/>
              </a:rPr>
              <a:t> </a:t>
            </a:r>
          </a:p>
        </p:txBody>
      </p:sp>
      <p:sp>
        <p:nvSpPr>
          <p:cNvPr id="128003" name="Date Placeholder 3"/>
          <p:cNvSpPr>
            <a:spLocks noGrp="1"/>
          </p:cNvSpPr>
          <p:nvPr>
            <p:ph type="dt" sz="quarter" idx="1"/>
          </p:nvPr>
        </p:nvSpPr>
        <p:spPr>
          <a:noFill/>
        </p:spPr>
        <p:txBody>
          <a:bodyPr/>
          <a:lstStyle/>
          <a:p>
            <a:fld id="{8FC574AA-AB5E-4186-BF90-39514B645053}" type="datetime1">
              <a:rPr lang="en-US" smtClean="0"/>
              <a:pPr/>
              <a:t>11/7/2011</a:t>
            </a:fld>
            <a:endParaRPr lang="en-US" smtClean="0"/>
          </a:p>
        </p:txBody>
      </p:sp>
      <p:sp>
        <p:nvSpPr>
          <p:cNvPr id="128004" name="Slide Number Placeholder 4"/>
          <p:cNvSpPr>
            <a:spLocks noGrp="1"/>
          </p:cNvSpPr>
          <p:nvPr>
            <p:ph type="sldNum" sz="quarter" idx="5"/>
          </p:nvPr>
        </p:nvSpPr>
        <p:spPr>
          <a:noFill/>
        </p:spPr>
        <p:txBody>
          <a:bodyPr/>
          <a:lstStyle/>
          <a:p>
            <a:fld id="{EE3BA694-02B1-4198-BC61-1802EAF049E2}"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a:xfrm>
            <a:off x="1296988" y="708025"/>
            <a:ext cx="4800600" cy="3600450"/>
          </a:xfrm>
          <a:ln/>
        </p:spPr>
      </p:sp>
      <p:sp>
        <p:nvSpPr>
          <p:cNvPr id="130050" name="Notes Placeholder 2"/>
          <p:cNvSpPr>
            <a:spLocks noGrp="1"/>
          </p:cNvSpPr>
          <p:nvPr>
            <p:ph type="body" idx="1"/>
          </p:nvPr>
        </p:nvSpPr>
        <p:spPr>
          <a:noFill/>
          <a:ln/>
        </p:spPr>
        <p:txBody>
          <a:bodyPr/>
          <a:lstStyle/>
          <a:p>
            <a:pPr marL="228600" indent="-228600" eaLnBrk="1" hangingPunct="1"/>
            <a:r>
              <a:rPr lang="en-US" sz="900" smtClean="0">
                <a:latin typeface="Arial" charset="0"/>
                <a:cs typeface="Times"/>
              </a:rPr>
              <a:t>SLIDE INFORMATION SOURCE:  </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8600" indent="-228600" eaLnBrk="1" hangingPunct="1">
              <a:buFontTx/>
              <a:buAutoNum type="arabicParenBoth"/>
            </a:pPr>
            <a:endParaRPr lang="en-US" sz="900" smtClean="0">
              <a:latin typeface="Arial" charset="0"/>
              <a:cs typeface="Times"/>
            </a:endParaRPr>
          </a:p>
          <a:p>
            <a:pPr marL="228600" indent="-228600" eaLnBrk="1" hangingPunct="1"/>
            <a:endParaRPr lang="en-US" sz="900" smtClean="0">
              <a:latin typeface="Arial" charset="0"/>
              <a:cs typeface="Times"/>
            </a:endParaRPr>
          </a:p>
        </p:txBody>
      </p:sp>
      <p:sp>
        <p:nvSpPr>
          <p:cNvPr id="130051" name="Date Placeholder 3"/>
          <p:cNvSpPr>
            <a:spLocks noGrp="1"/>
          </p:cNvSpPr>
          <p:nvPr>
            <p:ph type="dt" sz="quarter" idx="1"/>
          </p:nvPr>
        </p:nvSpPr>
        <p:spPr>
          <a:noFill/>
        </p:spPr>
        <p:txBody>
          <a:bodyPr/>
          <a:lstStyle/>
          <a:p>
            <a:fld id="{656FB99F-204B-438B-B6B8-C51CA9638CEB}" type="datetime1">
              <a:rPr lang="en-US" smtClean="0"/>
              <a:pPr/>
              <a:t>11/7/2011</a:t>
            </a:fld>
            <a:endParaRPr lang="en-US" smtClean="0"/>
          </a:p>
        </p:txBody>
      </p:sp>
      <p:sp>
        <p:nvSpPr>
          <p:cNvPr id="130052" name="Slide Number Placeholder 4"/>
          <p:cNvSpPr>
            <a:spLocks noGrp="1"/>
          </p:cNvSpPr>
          <p:nvPr>
            <p:ph type="sldNum" sz="quarter" idx="5"/>
          </p:nvPr>
        </p:nvSpPr>
        <p:spPr>
          <a:noFill/>
        </p:spPr>
        <p:txBody>
          <a:bodyPr/>
          <a:lstStyle/>
          <a:p>
            <a:fld id="{2EF6F8E8-C4F3-4DAC-87F9-6936AE99E9F1}"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a:ln/>
        </p:spPr>
      </p:sp>
      <p:sp>
        <p:nvSpPr>
          <p:cNvPr id="132098" name="Notes Placeholder 2"/>
          <p:cNvSpPr>
            <a:spLocks noGrp="1"/>
          </p:cNvSpPr>
          <p:nvPr>
            <p:ph type="body" idx="1"/>
          </p:nvPr>
        </p:nvSpPr>
        <p:spPr>
          <a:noFill/>
          <a:ln/>
        </p:spPr>
        <p:txBody>
          <a:bodyPr/>
          <a:lstStyle/>
          <a:p>
            <a:pPr marL="228600" indent="-228600" eaLnBrk="1" hangingPunct="1"/>
            <a:r>
              <a:rPr lang="en-US" sz="900" smtClean="0">
                <a:latin typeface="Arial" charset="0"/>
                <a:cs typeface="Times"/>
              </a:rPr>
              <a:t>SLIDE INFORMATION SOURCE:</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8600" indent="-228600" eaLnBrk="1" hangingPunct="1">
              <a:buFontTx/>
              <a:buAutoNum type="arabicParenBoth"/>
            </a:pPr>
            <a:endParaRPr lang="en-US" sz="900" smtClean="0">
              <a:latin typeface="Arial" charset="0"/>
              <a:cs typeface="Times"/>
            </a:endParaRPr>
          </a:p>
          <a:p>
            <a:pPr marL="228600" indent="-228600" eaLnBrk="1" hangingPunct="1"/>
            <a:endParaRPr lang="en-US" sz="900" smtClean="0">
              <a:latin typeface="Arial" charset="0"/>
              <a:cs typeface="Times"/>
            </a:endParaRPr>
          </a:p>
          <a:p>
            <a:pPr marL="228600" indent="-228600" eaLnBrk="1" hangingPunct="1"/>
            <a:r>
              <a:rPr lang="en-US" sz="900" smtClean="0">
                <a:latin typeface="Arial" charset="0"/>
                <a:cs typeface="Times"/>
              </a:rPr>
              <a:t> </a:t>
            </a:r>
          </a:p>
        </p:txBody>
      </p:sp>
      <p:sp>
        <p:nvSpPr>
          <p:cNvPr id="132099" name="Date Placeholder 3"/>
          <p:cNvSpPr>
            <a:spLocks noGrp="1"/>
          </p:cNvSpPr>
          <p:nvPr>
            <p:ph type="dt" sz="quarter" idx="1"/>
          </p:nvPr>
        </p:nvSpPr>
        <p:spPr>
          <a:noFill/>
        </p:spPr>
        <p:txBody>
          <a:bodyPr/>
          <a:lstStyle/>
          <a:p>
            <a:fld id="{19D9D231-0A4C-4869-9AB5-FA7CF70C554C}" type="datetime1">
              <a:rPr lang="en-US" smtClean="0"/>
              <a:pPr/>
              <a:t>11/7/2011</a:t>
            </a:fld>
            <a:endParaRPr lang="en-US" smtClean="0"/>
          </a:p>
        </p:txBody>
      </p:sp>
      <p:sp>
        <p:nvSpPr>
          <p:cNvPr id="132100" name="Slide Number Placeholder 4"/>
          <p:cNvSpPr>
            <a:spLocks noGrp="1"/>
          </p:cNvSpPr>
          <p:nvPr>
            <p:ph type="sldNum" sz="quarter" idx="5"/>
          </p:nvPr>
        </p:nvSpPr>
        <p:spPr>
          <a:noFill/>
        </p:spPr>
        <p:txBody>
          <a:bodyPr/>
          <a:lstStyle/>
          <a:p>
            <a:fld id="{3779901B-A3CD-42BE-AE75-280DDFFCC9AF}"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3"/>
          <p:cNvSpPr>
            <a:spLocks noGrp="1" noChangeArrowheads="1"/>
          </p:cNvSpPr>
          <p:nvPr>
            <p:ph type="dt" sz="quarter" idx="1"/>
          </p:nvPr>
        </p:nvSpPr>
        <p:spPr>
          <a:noFill/>
        </p:spPr>
        <p:txBody>
          <a:bodyPr/>
          <a:lstStyle/>
          <a:p>
            <a:fld id="{78ED6D80-AEFE-425A-8E50-AC548E099C18}" type="datetime1">
              <a:rPr lang="en-US" smtClean="0"/>
              <a:pPr/>
              <a:t>11/7/2011</a:t>
            </a:fld>
            <a:endParaRPr lang="en-US" smtClean="0"/>
          </a:p>
        </p:txBody>
      </p:sp>
      <p:sp>
        <p:nvSpPr>
          <p:cNvPr id="134146" name="Rectangle 7"/>
          <p:cNvSpPr>
            <a:spLocks noGrp="1" noChangeArrowheads="1"/>
          </p:cNvSpPr>
          <p:nvPr>
            <p:ph type="sldNum" sz="quarter" idx="5"/>
          </p:nvPr>
        </p:nvSpPr>
        <p:spPr>
          <a:noFill/>
        </p:spPr>
        <p:txBody>
          <a:bodyPr/>
          <a:lstStyle/>
          <a:p>
            <a:fld id="{66D4211C-D264-498E-9841-D94EAFE56C98}" type="slidenum">
              <a:rPr lang="en-US" smtClean="0"/>
              <a:pPr/>
              <a:t>48</a:t>
            </a:fld>
            <a:endParaRPr lang="en-US" smtClean="0"/>
          </a:p>
        </p:txBody>
      </p:sp>
      <p:sp>
        <p:nvSpPr>
          <p:cNvPr id="134147"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7B672685-AECF-4912-861D-52BA97B95A81}" type="slidenum">
              <a:rPr lang="en-US" sz="1200">
                <a:latin typeface="Arial" charset="0"/>
                <a:ea typeface="ＭＳ Ｐゴシック"/>
                <a:cs typeface="ＭＳ Ｐゴシック"/>
              </a:rPr>
              <a:pPr algn="r" defTabSz="966788"/>
              <a:t>48</a:t>
            </a:fld>
            <a:endParaRPr lang="en-US" sz="1200">
              <a:latin typeface="Arial" charset="0"/>
              <a:ea typeface="ＭＳ Ｐゴシック"/>
              <a:cs typeface="ＭＳ Ｐゴシック"/>
            </a:endParaRPr>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 </a:t>
            </a:r>
          </a:p>
          <a:p>
            <a:pPr marL="228600" indent="-228600" eaLnBrk="1" hangingPunct="1">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8600" indent="-228600" eaLnBrk="1" hangingPunct="1"/>
            <a:endParaRPr lang="en-US" sz="900" smtClean="0">
              <a:latin typeface="Arial" charset="0"/>
              <a:cs typeface="Time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3"/>
          <p:cNvSpPr>
            <a:spLocks noGrp="1" noChangeArrowheads="1"/>
          </p:cNvSpPr>
          <p:nvPr>
            <p:ph type="dt" sz="quarter" idx="1"/>
          </p:nvPr>
        </p:nvSpPr>
        <p:spPr>
          <a:noFill/>
        </p:spPr>
        <p:txBody>
          <a:bodyPr/>
          <a:lstStyle/>
          <a:p>
            <a:fld id="{4F21B971-761E-4F93-9F1E-036D60FDD635}" type="datetime1">
              <a:rPr lang="en-US" smtClean="0"/>
              <a:pPr/>
              <a:t>11/7/2011</a:t>
            </a:fld>
            <a:endParaRPr lang="en-US" smtClean="0"/>
          </a:p>
        </p:txBody>
      </p:sp>
      <p:sp>
        <p:nvSpPr>
          <p:cNvPr id="136194" name="Rectangle 7"/>
          <p:cNvSpPr>
            <a:spLocks noGrp="1" noChangeArrowheads="1"/>
          </p:cNvSpPr>
          <p:nvPr>
            <p:ph type="sldNum" sz="quarter" idx="5"/>
          </p:nvPr>
        </p:nvSpPr>
        <p:spPr>
          <a:noFill/>
        </p:spPr>
        <p:txBody>
          <a:bodyPr/>
          <a:lstStyle/>
          <a:p>
            <a:fld id="{39ABCC4B-1650-4DD5-BB9B-36490D195F07}" type="slidenum">
              <a:rPr lang="en-US" smtClean="0"/>
              <a:pPr/>
              <a:t>49</a:t>
            </a:fld>
            <a:endParaRPr lang="en-US" smtClean="0"/>
          </a:p>
        </p:txBody>
      </p:sp>
      <p:sp>
        <p:nvSpPr>
          <p:cNvPr id="136195"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4C0A519B-C732-4884-AA77-74E5DC47B454}" type="slidenum">
              <a:rPr lang="en-US" sz="1200">
                <a:latin typeface="Arial" charset="0"/>
                <a:ea typeface="ＭＳ Ｐゴシック"/>
                <a:cs typeface="ＭＳ Ｐゴシック"/>
              </a:rPr>
              <a:pPr algn="r" defTabSz="966788"/>
              <a:t>49</a:t>
            </a:fld>
            <a:endParaRPr lang="en-US" sz="1200">
              <a:latin typeface="Arial" charset="0"/>
              <a:ea typeface="ＭＳ Ｐゴシック"/>
              <a:cs typeface="ＭＳ Ｐゴシック"/>
            </a:endParaRPr>
          </a:p>
        </p:txBody>
      </p:sp>
      <p:sp>
        <p:nvSpPr>
          <p:cNvPr id="136196" name="Rectangle 2"/>
          <p:cNvSpPr>
            <a:spLocks noGrp="1" noRot="1" noChangeAspect="1" noChangeArrowheads="1" noTextEdit="1"/>
          </p:cNvSpPr>
          <p:nvPr>
            <p:ph type="sldImg"/>
          </p:nvPr>
        </p:nvSpPr>
        <p:spPr>
          <a:xfrm>
            <a:off x="1296988" y="708025"/>
            <a:ext cx="4800600" cy="3600450"/>
          </a:xfrm>
          <a:ln/>
        </p:spPr>
      </p:sp>
      <p:sp>
        <p:nvSpPr>
          <p:cNvPr id="136197"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 </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8600" indent="-228600" eaLnBrk="1" hangingPunct="1"/>
            <a:endParaRPr lang="en-US" sz="900" smtClean="0">
              <a:latin typeface="Arial" charset="0"/>
              <a:cs typeface="Times"/>
            </a:endParaRPr>
          </a:p>
          <a:p>
            <a:pPr marL="228600" indent="-228600" eaLnBrk="1" hangingPunct="1"/>
            <a:endParaRPr lang="en-US" sz="900" smtClean="0">
              <a:latin typeface="Arial" charset="0"/>
              <a:cs typeface="Times"/>
            </a:endParaRPr>
          </a:p>
          <a:p>
            <a:pPr marL="228600" indent="-228600" eaLnBrk="1" hangingPunct="1"/>
            <a:endParaRPr lang="en-US" sz="900" smtClean="0">
              <a:latin typeface="Arial" charset="0"/>
              <a:cs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D5522012-A0D9-4673-9AB9-EA7D43F65184}" type="slidenum">
              <a:rPr lang="en-US" smtClean="0">
                <a:solidFill>
                  <a:srgbClr val="000000"/>
                </a:solidFill>
                <a:latin typeface="Times"/>
              </a:rPr>
              <a:pPr/>
              <a:t>5</a:t>
            </a:fld>
            <a:endParaRPr lang="en-US" smtClean="0">
              <a:solidFill>
                <a:srgbClr val="000000"/>
              </a:solidFill>
              <a:latin typeface="Times"/>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sz="900" smtClean="0">
                <a:latin typeface="Arial" charset="0"/>
                <a:cs typeface="Times"/>
              </a:rPr>
              <a:t>SLIDE INFORMATION SOURCES: </a:t>
            </a:r>
          </a:p>
          <a:p>
            <a:pPr eaLnBrk="1" hangingPunct="1"/>
            <a:r>
              <a:rPr lang="en-US" sz="900" smtClean="0">
                <a:latin typeface="Arial" charset="0"/>
                <a:cs typeface="Times"/>
              </a:rPr>
              <a:t>(1) Rosamond W, Flegal K, Furie K, Go A, Greenlund K, Haase N, Hailpern SM, Ho M, Howard V, Kissela B, Kittner S, Lloyd-Jones D, McDermott M, Meigs J, Moy C, Nichol G, O’Donnell C, Roger V, Sorlie P, Steinberger J, Thom T, Wilson M, Hong Y, for the American Heart Association Statistics Committee and Stroke Statistics Subcommittee (2008).    AHA Statistical Update, Heart Disease and Stroke Statistics—2008 Update, A Report From the American Heart Association Statistics Committee and Stroke Statistics Subcommittee. </a:t>
            </a:r>
            <a:r>
              <a:rPr lang="en-US" sz="900" i="1" smtClean="0">
                <a:latin typeface="Arial" charset="0"/>
                <a:cs typeface="Times"/>
              </a:rPr>
              <a:t>Circulation</a:t>
            </a:r>
            <a:r>
              <a:rPr lang="en-US" sz="900" smtClean="0">
                <a:latin typeface="Arial" charset="0"/>
                <a:cs typeface="Times"/>
              </a:rPr>
              <a:t>, 117, e25-e146.</a:t>
            </a:r>
          </a:p>
          <a:p>
            <a:pPr eaLnBrk="1" hangingPunct="1"/>
            <a:endParaRPr lang="en-US" sz="900" smtClean="0">
              <a:latin typeface="Arial" charset="0"/>
              <a:cs typeface="Times"/>
            </a:endParaRPr>
          </a:p>
          <a:p>
            <a:pPr eaLnBrk="1" hangingPunct="1"/>
            <a:r>
              <a:rPr lang="en-US" sz="900" smtClean="0">
                <a:latin typeface="Arial" charset="0"/>
                <a:cs typeface="Times"/>
              </a:rPr>
              <a:t>(2) Roger VL, Go AS, Lloyd-Jones DM, et al. (2011). Heart disease and stroke statistics--2011 update: A report from the American Heart Association. </a:t>
            </a:r>
            <a:r>
              <a:rPr lang="en-US" sz="900" i="1" smtClean="0">
                <a:latin typeface="Arial" charset="0"/>
                <a:cs typeface="Times"/>
              </a:rPr>
              <a:t>Circulation</a:t>
            </a:r>
            <a:r>
              <a:rPr lang="en-US" sz="900" smtClean="0">
                <a:latin typeface="Arial" charset="0"/>
                <a:cs typeface="Times"/>
              </a:rPr>
              <a:t>, 123(4), e18-209.</a:t>
            </a:r>
          </a:p>
          <a:p>
            <a:pPr eaLnBrk="1" hangingPunct="1"/>
            <a:endParaRPr lang="en-US" sz="900" smtClean="0">
              <a:latin typeface="Arial" charset="0"/>
              <a:cs typeface="Times"/>
            </a:endParaRPr>
          </a:p>
          <a:p>
            <a:pPr eaLnBrk="1" hangingPunct="1"/>
            <a:r>
              <a:rPr lang="en-US" sz="900" smtClean="0">
                <a:latin typeface="Arial" charset="0"/>
                <a:cs typeface="Times"/>
              </a:rPr>
              <a:t>This slide shows the number of CVD deaths by gender from 1980-2007.  While the number of deaths in males has been steadily declining over the past 15-20 years, the number of cardiovascular deaths for women remained flat or increased slightly during the 1980s and 1990s.  Despite the fact that age-adjusted CVD mortality rates in men have exceeded those in women during this period, the number of deaths for women has exceeded those for men for the past 20 years.</a:t>
            </a:r>
          </a:p>
          <a:p>
            <a:pPr eaLnBrk="1" hangingPunct="1"/>
            <a:endParaRPr lang="en-US" sz="900" smtClean="0">
              <a:latin typeface="Arial" charset="0"/>
              <a:cs typeface="Times"/>
            </a:endParaRPr>
          </a:p>
          <a:p>
            <a:pPr eaLnBrk="1" hangingPunct="1"/>
            <a:endParaRPr lang="en-US" sz="900" smtClean="0">
              <a:latin typeface="Arial" charset="0"/>
              <a:cs typeface="Time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3"/>
          <p:cNvSpPr>
            <a:spLocks noGrp="1" noChangeArrowheads="1"/>
          </p:cNvSpPr>
          <p:nvPr>
            <p:ph type="dt" sz="quarter" idx="1"/>
          </p:nvPr>
        </p:nvSpPr>
        <p:spPr>
          <a:noFill/>
        </p:spPr>
        <p:txBody>
          <a:bodyPr/>
          <a:lstStyle/>
          <a:p>
            <a:fld id="{AE7ED6C3-B4AC-4F4E-8837-34F4476D2D46}" type="datetime1">
              <a:rPr lang="en-US" smtClean="0"/>
              <a:pPr/>
              <a:t>11/7/2011</a:t>
            </a:fld>
            <a:endParaRPr lang="en-US" smtClean="0"/>
          </a:p>
        </p:txBody>
      </p:sp>
      <p:sp>
        <p:nvSpPr>
          <p:cNvPr id="138242" name="Rectangle 7"/>
          <p:cNvSpPr>
            <a:spLocks noGrp="1" noChangeArrowheads="1"/>
          </p:cNvSpPr>
          <p:nvPr>
            <p:ph type="sldNum" sz="quarter" idx="5"/>
          </p:nvPr>
        </p:nvSpPr>
        <p:spPr>
          <a:noFill/>
        </p:spPr>
        <p:txBody>
          <a:bodyPr/>
          <a:lstStyle/>
          <a:p>
            <a:fld id="{B50BFD04-36A3-44E4-8C5A-9307BFA0C513}" type="slidenum">
              <a:rPr lang="en-US" smtClean="0"/>
              <a:pPr/>
              <a:t>50</a:t>
            </a:fld>
            <a:endParaRPr lang="en-US" smtClean="0"/>
          </a:p>
        </p:txBody>
      </p:sp>
      <p:sp>
        <p:nvSpPr>
          <p:cNvPr id="138243"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38D05A5F-30E1-4D43-A3EB-577952A0D658}" type="slidenum">
              <a:rPr lang="en-US" sz="1200">
                <a:latin typeface="Arial" charset="0"/>
                <a:ea typeface="ＭＳ Ｐゴシック"/>
                <a:cs typeface="ＭＳ Ｐゴシック"/>
              </a:rPr>
              <a:pPr algn="r" defTabSz="966788"/>
              <a:t>50</a:t>
            </a:fld>
            <a:endParaRPr lang="en-US" sz="1200">
              <a:latin typeface="Arial" charset="0"/>
              <a:ea typeface="ＭＳ Ｐゴシック"/>
              <a:cs typeface="ＭＳ Ｐゴシック"/>
            </a:endParaRPr>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SOURCES: </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Lee IM, Cook NR, Gaziano JM, Gordon D, Ridker PM, Manson JE, Hennekens CH, Buring JE. (2005). Vitamin E in the primary prevention of cardiovascular disease and cancer: the Women's Health Study: A randomized controlled trial. </a:t>
            </a:r>
            <a:r>
              <a:rPr lang="en-US" sz="900" i="1" smtClean="0">
                <a:latin typeface="Arial" charset="0"/>
                <a:cs typeface="Times"/>
              </a:rPr>
              <a:t>Journal of the American Medical Association</a:t>
            </a:r>
            <a:r>
              <a:rPr lang="en-US" sz="900" smtClean="0">
                <a:latin typeface="Arial" charset="0"/>
                <a:cs typeface="Times"/>
              </a:rPr>
              <a:t>, 294(1), 56-65.(2) </a:t>
            </a:r>
          </a:p>
          <a:p>
            <a:pPr marL="228600" indent="-228600" eaLnBrk="1" hangingPunct="1">
              <a:buFontTx/>
              <a:buAutoNum type="arabicParenBoth"/>
            </a:pPr>
            <a:r>
              <a:rPr lang="en-US" sz="900" smtClean="0">
                <a:latin typeface="Arial" charset="0"/>
                <a:cs typeface="Times"/>
              </a:rPr>
              <a:t>Lonn E, Bosch J, Yusuf S, Sheridan P, Pogue J, Arnold JM, Ross C, Arnold A, Sleight P, Probstfield J, Dagenais GR; HOPE and HOPE-TOO Trial Investigators. (2005). Effects of long-term vitamin E supplementation on cardiovascular events and cancer: a randomized controlled trial. </a:t>
            </a:r>
            <a:r>
              <a:rPr lang="en-US" sz="900" i="1" smtClean="0">
                <a:latin typeface="Arial" charset="0"/>
                <a:cs typeface="Times"/>
              </a:rPr>
              <a:t>Journal of the American Medical Association</a:t>
            </a:r>
            <a:r>
              <a:rPr lang="en-US" sz="900" smtClean="0">
                <a:latin typeface="Arial" charset="0"/>
                <a:cs typeface="Times"/>
              </a:rPr>
              <a:t>, 293(11), 1338-47.</a:t>
            </a:r>
          </a:p>
          <a:p>
            <a:pPr marL="228600" indent="-228600" eaLnBrk="1" hangingPunct="1">
              <a:buFontTx/>
              <a:buAutoNum type="arabicParenBoth"/>
            </a:pPr>
            <a:r>
              <a:rPr lang="en-US" sz="900" smtClean="0">
                <a:latin typeface="Arial" charset="0"/>
                <a:cs typeface="Times"/>
              </a:rPr>
              <a:t>Bønaa KH, Njølstad I, Ueland PM, Schirmer H, Tverdal A, Steigen T, Wang H, Nordrehaug JE, Arnesen E, Rasmussen K; NORVIT Trial Investigators. (2006). Homocysteine lowering and cardiovascular events after acute myocardial infarction. </a:t>
            </a:r>
            <a:r>
              <a:rPr lang="en-US" sz="900" i="1" smtClean="0">
                <a:latin typeface="Arial" charset="0"/>
                <a:cs typeface="Times"/>
              </a:rPr>
              <a:t>New England Journal of Medicine</a:t>
            </a:r>
            <a:r>
              <a:rPr lang="en-US" sz="900" smtClean="0">
                <a:latin typeface="Arial" charset="0"/>
                <a:cs typeface="Times"/>
              </a:rPr>
              <a:t>, 354(15), 1578-88.</a:t>
            </a:r>
          </a:p>
          <a:p>
            <a:pPr marL="228600" indent="-228600" eaLnBrk="1" hangingPunct="1">
              <a:buFontTx/>
              <a:buAutoNum type="arabicParenBoth"/>
            </a:pPr>
            <a:r>
              <a:rPr lang="en-US" sz="900" smtClean="0">
                <a:latin typeface="Arial" charset="0"/>
                <a:cs typeface="Times"/>
              </a:rPr>
              <a:t>Loscalzo J. (2006). Homocysteine trials — Clear outcomes for complex reasons. </a:t>
            </a:r>
            <a:r>
              <a:rPr lang="en-US" sz="900" i="1" smtClean="0">
                <a:latin typeface="Arial" charset="0"/>
                <a:cs typeface="Times"/>
              </a:rPr>
              <a:t>New England Journal of Medicine</a:t>
            </a:r>
            <a:r>
              <a:rPr lang="en-US" sz="900" smtClean="0">
                <a:latin typeface="Arial" charset="0"/>
                <a:cs typeface="Times"/>
              </a:rPr>
              <a:t>, 354,1629 – 1632.</a:t>
            </a:r>
          </a:p>
          <a:p>
            <a:pPr marL="228600" indent="-228600" eaLnBrk="1" hangingPunct="1">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a:p>
            <a:pPr marL="228600" indent="-228600" eaLnBrk="1" hangingPunct="1">
              <a:buFontTx/>
              <a:buAutoNum type="arabicParenBoth"/>
            </a:pPr>
            <a:r>
              <a:rPr lang="en-US" sz="900" smtClean="0">
                <a:latin typeface="Arial" charset="0"/>
                <a:cs typeface="Times"/>
              </a:rPr>
              <a:t>The Women’s Health Study, a 10-year randomized double-blind, placebo controlled trial of nearly 40,000 healthy women aged 45 years and older showed no cardiovascular benefit or risk  to vitamin E supplementation (600 IU every other day) (1).  The HOPE and HOPE-TOO trials performed in patients with CHD equivalent risk also found no benefit (2).</a:t>
            </a:r>
          </a:p>
          <a:p>
            <a:pPr marL="228600" indent="-228600" eaLnBrk="1" hangingPunct="1"/>
            <a:r>
              <a:rPr lang="en-US" sz="900" smtClean="0">
                <a:latin typeface="Arial" charset="0"/>
                <a:cs typeface="Times"/>
              </a:rPr>
              <a:t>Multiple trials have shown no CHD benefit or a trend to harm for folic acid supplementation in patients with coronary artery disease or significant CHD risk (3), (4). </a:t>
            </a:r>
          </a:p>
          <a:p>
            <a:pPr marL="228600" indent="-228600" eaLnBrk="1" hangingPunct="1"/>
            <a:endParaRPr lang="en-US" sz="900" smtClean="0">
              <a:latin typeface="Arial" charset="0"/>
              <a:cs typeface="Times"/>
            </a:endParaRPr>
          </a:p>
          <a:p>
            <a:pPr marL="228600" indent="-228600" eaLnBrk="1" hangingPunct="1"/>
            <a:endParaRPr lang="en-US" sz="900" smtClean="0">
              <a:latin typeface="Arial" charset="0"/>
              <a:cs typeface="Time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3"/>
          <p:cNvSpPr>
            <a:spLocks noGrp="1" noChangeArrowheads="1"/>
          </p:cNvSpPr>
          <p:nvPr>
            <p:ph type="dt" sz="quarter" idx="1"/>
          </p:nvPr>
        </p:nvSpPr>
        <p:spPr>
          <a:noFill/>
        </p:spPr>
        <p:txBody>
          <a:bodyPr/>
          <a:lstStyle/>
          <a:p>
            <a:fld id="{1D82D303-6F83-4967-80D1-280CAE4D4B3D}" type="datetime1">
              <a:rPr lang="en-US" smtClean="0"/>
              <a:pPr/>
              <a:t>11/7/2011</a:t>
            </a:fld>
            <a:endParaRPr lang="en-US" smtClean="0"/>
          </a:p>
        </p:txBody>
      </p:sp>
      <p:sp>
        <p:nvSpPr>
          <p:cNvPr id="140290" name="Rectangle 7"/>
          <p:cNvSpPr>
            <a:spLocks noGrp="1" noChangeArrowheads="1"/>
          </p:cNvSpPr>
          <p:nvPr>
            <p:ph type="sldNum" sz="quarter" idx="5"/>
          </p:nvPr>
        </p:nvSpPr>
        <p:spPr>
          <a:noFill/>
        </p:spPr>
        <p:txBody>
          <a:bodyPr/>
          <a:lstStyle/>
          <a:p>
            <a:fld id="{4B3B08E7-5F66-4E2F-934D-64979501ECD8}" type="slidenum">
              <a:rPr lang="en-US" smtClean="0"/>
              <a:pPr/>
              <a:t>51</a:t>
            </a:fld>
            <a:endParaRPr lang="en-US" smtClean="0"/>
          </a:p>
        </p:txBody>
      </p:sp>
      <p:sp>
        <p:nvSpPr>
          <p:cNvPr id="140291"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8B4CFD03-52BE-4393-B619-560C1543B88D}" type="slidenum">
              <a:rPr lang="en-US" sz="1200">
                <a:latin typeface="Arial" charset="0"/>
                <a:ea typeface="ＭＳ Ｐゴシック"/>
                <a:cs typeface="ＭＳ Ｐゴシック"/>
              </a:rPr>
              <a:pPr algn="r" defTabSz="966788"/>
              <a:t>51</a:t>
            </a:fld>
            <a:endParaRPr lang="en-US" sz="1200">
              <a:latin typeface="Arial" charset="0"/>
              <a:ea typeface="ＭＳ Ｐゴシック"/>
              <a:cs typeface="ＭＳ Ｐゴシック"/>
            </a:endParaRPr>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SOURCES:</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National Institutes of Health. “Menopausal Hormone Therapy Information.” Available at: </a:t>
            </a:r>
            <a:r>
              <a:rPr lang="en-US" sz="900" u="sng" smtClean="0">
                <a:latin typeface="Arial" charset="0"/>
                <a:cs typeface="Times"/>
              </a:rPr>
              <a:t>http://www.nih.gov/PHTindex.htm</a:t>
            </a:r>
            <a:r>
              <a:rPr lang="en-US" sz="900" smtClean="0">
                <a:latin typeface="Arial" charset="0"/>
                <a:cs typeface="Times"/>
              </a:rPr>
              <a:t>.</a:t>
            </a:r>
          </a:p>
          <a:p>
            <a:pPr marL="228600" indent="-228600" eaLnBrk="1" hangingPunct="1">
              <a:buFontTx/>
              <a:buAutoNum type="arabicParenBoth"/>
            </a:pPr>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Toh SD, Hernández-Díaz S, Logan R, Rossouw JE, &amp; Hernán MA. (2010). Coronary heart disease in postmenopausal recipients of estrogen plus progestin therapy: Does the increased risk ever disappear? A randomized trial. </a:t>
            </a:r>
            <a:r>
              <a:rPr lang="en-US" sz="900" i="1" smtClean="0">
                <a:latin typeface="Arial" charset="0"/>
                <a:cs typeface="Times"/>
              </a:rPr>
              <a:t>Annals of Internal Medicine</a:t>
            </a:r>
            <a:r>
              <a:rPr lang="en-US" sz="900" smtClean="0">
                <a:latin typeface="Arial" charset="0"/>
                <a:cs typeface="Times"/>
              </a:rPr>
              <a:t>, 152(4), 211-217.</a:t>
            </a:r>
          </a:p>
          <a:p>
            <a:pPr marL="228600" indent="-228600" eaLnBrk="1" hangingPunct="1"/>
            <a:endParaRPr lang="en-US" sz="900" smtClean="0">
              <a:latin typeface="Arial" charset="0"/>
              <a:cs typeface="Time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a:ln/>
        </p:spPr>
      </p:sp>
      <p:sp>
        <p:nvSpPr>
          <p:cNvPr id="142338" name="Notes Placeholder 2"/>
          <p:cNvSpPr>
            <a:spLocks noGrp="1"/>
          </p:cNvSpPr>
          <p:nvPr>
            <p:ph type="body" idx="1"/>
          </p:nvPr>
        </p:nvSpPr>
        <p:spPr>
          <a:noFill/>
          <a:ln/>
        </p:spPr>
        <p:txBody>
          <a:bodyPr/>
          <a:lstStyle/>
          <a:p>
            <a:pPr marL="228600" indent="-228600" eaLnBrk="1" hangingPunct="1"/>
            <a:r>
              <a:rPr lang="en-US" sz="900" smtClean="0">
                <a:latin typeface="Arial" charset="0"/>
                <a:cs typeface="Times"/>
              </a:rPr>
              <a:t>SLIDE INFORMATION SOURCES: </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Anderson GL, Limacher M, Assaf AR, Bassford T, Beresford SA, Black H, Bonds D, Brunner R, Brzyski R, Caan B, Chlebowski R, Curb D, Gass M, Hays J, Heiss G, Hendrix S, Howard BV, Hsia J, Hubbell A, Jackson R, Johnson KC, Judd H, Kotchen JM, Kuller L, LaCroix AZ, Lane D, Langer RD, Lasser N, Lewis CE, Manson J, Margolis K, Ockene J, O'Sullivan MJ, Phillips L, Prentice RL, Ritenbaugh C, Robbins J, Rossouw JE, Sarto G, Stefanick ML, Van Horn L, Wactawski-Wende J, Wallace R, Wassertheil-Smoller S; Women's Health Initiative Steering Committee. (2004). Effects of conjugated equine estrogen in postmenopausal women with hysterectomy: the Women's Health Initiative randomized controlled trial. </a:t>
            </a:r>
            <a:r>
              <a:rPr lang="en-US" sz="900" i="1" smtClean="0">
                <a:latin typeface="Arial" charset="0"/>
                <a:cs typeface="Times"/>
              </a:rPr>
              <a:t>Journal of the American Medical Association</a:t>
            </a:r>
            <a:r>
              <a:rPr lang="en-US" sz="900" smtClean="0">
                <a:latin typeface="Arial" charset="0"/>
                <a:cs typeface="Times"/>
              </a:rPr>
              <a:t>, 291(14),1701-12.</a:t>
            </a:r>
          </a:p>
          <a:p>
            <a:pPr marL="228600" indent="-228600" eaLnBrk="1" hangingPunct="1">
              <a:buFontTx/>
              <a:buAutoNum type="arabicParenBoth"/>
            </a:pPr>
            <a:r>
              <a:rPr lang="en-US" sz="900" smtClean="0">
                <a:latin typeface="Arial" charset="0"/>
                <a:cs typeface="Times"/>
              </a:rPr>
              <a:t>LaCroix AZ, Chlebowski RT, Manson JE, et al. (2011). Health outcomes after stopping conjugated equine estrogens among postmenopausal women with prior hysterectomy. </a:t>
            </a:r>
            <a:r>
              <a:rPr lang="en-US" sz="900" i="1" smtClean="0">
                <a:latin typeface="Arial" charset="0"/>
                <a:cs typeface="Times"/>
              </a:rPr>
              <a:t>Journal of the American Medical Association</a:t>
            </a:r>
            <a:r>
              <a:rPr lang="en-US" sz="900" smtClean="0">
                <a:latin typeface="Arial" charset="0"/>
                <a:cs typeface="Times"/>
              </a:rPr>
              <a:t>, 305(13),1305-1314.</a:t>
            </a:r>
          </a:p>
          <a:p>
            <a:pPr marL="228600" indent="-228600" eaLnBrk="1" hangingPunct="1"/>
            <a:endParaRPr lang="en-US" sz="900" smtClean="0">
              <a:latin typeface="Arial" charset="0"/>
              <a:cs typeface="Times"/>
            </a:endParaRPr>
          </a:p>
        </p:txBody>
      </p:sp>
      <p:sp>
        <p:nvSpPr>
          <p:cNvPr id="142339" name="Date Placeholder 3"/>
          <p:cNvSpPr>
            <a:spLocks noGrp="1"/>
          </p:cNvSpPr>
          <p:nvPr>
            <p:ph type="dt" sz="quarter" idx="1"/>
          </p:nvPr>
        </p:nvSpPr>
        <p:spPr>
          <a:noFill/>
        </p:spPr>
        <p:txBody>
          <a:bodyPr/>
          <a:lstStyle/>
          <a:p>
            <a:fld id="{7D28DDD3-F6C6-41D6-A324-4F5A675353C8}" type="datetime1">
              <a:rPr lang="en-US" smtClean="0"/>
              <a:pPr/>
              <a:t>11/7/2011</a:t>
            </a:fld>
            <a:endParaRPr lang="en-US" smtClean="0"/>
          </a:p>
        </p:txBody>
      </p:sp>
      <p:sp>
        <p:nvSpPr>
          <p:cNvPr id="142340" name="Slide Number Placeholder 4"/>
          <p:cNvSpPr>
            <a:spLocks noGrp="1"/>
          </p:cNvSpPr>
          <p:nvPr>
            <p:ph type="sldNum" sz="quarter" idx="5"/>
          </p:nvPr>
        </p:nvSpPr>
        <p:spPr>
          <a:noFill/>
        </p:spPr>
        <p:txBody>
          <a:bodyPr/>
          <a:lstStyle/>
          <a:p>
            <a:fld id="{D24BE843-1207-4D16-B894-9F731A8BA05A}"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a:ln/>
        </p:spPr>
      </p:sp>
      <p:sp>
        <p:nvSpPr>
          <p:cNvPr id="144386" name="Notes Placeholder 2"/>
          <p:cNvSpPr>
            <a:spLocks noGrp="1"/>
          </p:cNvSpPr>
          <p:nvPr>
            <p:ph type="body" idx="1"/>
          </p:nvPr>
        </p:nvSpPr>
        <p:spPr>
          <a:noFill/>
          <a:ln/>
        </p:spPr>
        <p:txBody>
          <a:bodyPr/>
          <a:lstStyle/>
          <a:p>
            <a:pPr marL="228600" indent="-228600" eaLnBrk="1" hangingPunct="1"/>
            <a:r>
              <a:rPr lang="en-US" sz="900" smtClean="0">
                <a:latin typeface="Arial" charset="0"/>
                <a:cs typeface="Times"/>
              </a:rPr>
              <a:t>SLIDE INFORMATION SOURCES: </a:t>
            </a:r>
          </a:p>
          <a:p>
            <a:pPr marL="228600" indent="-228600" eaLnBrk="1" hangingPunct="1"/>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Anderson GL, Limacher M, Assaf AR, Bassford T, Beresford SA, Black H, Bonds D, Brunner R, Brzyski R, Caan B, Chlebowski R, Curb D, Gass M, Hays J, Heiss G, Hendrix S, Howard BV, Hsia J, Hubbell A, Jackson R, Johnson KC, Judd H, Kotchen JM, Kuller L, LaCroix AZ, Lane D, Langer RD, Lasser N, Lewis CE, Manson J, Margolis K, Ockene J, O'Sullivan MJ, Phillips L, Prentice RL, Ritenbaugh C, Robbins J, Rossouw JE, Sarto G, Stefanick ML, Van Horn L, Wactawski-Wende J, Wallace R, Wassertheil-Smoller S; Women's Health Initiative Steering Committee. (2004). Effects of conjugated equine estrogen in postmenopausal women with hysterectomy: the Women's Health Initiative randomized controlled trial. </a:t>
            </a:r>
            <a:r>
              <a:rPr lang="en-US" sz="900" i="1" smtClean="0">
                <a:latin typeface="Arial" charset="0"/>
                <a:cs typeface="Times"/>
              </a:rPr>
              <a:t>Journal of the American Medical Association</a:t>
            </a:r>
            <a:r>
              <a:rPr lang="en-US" sz="900" smtClean="0">
                <a:latin typeface="Arial" charset="0"/>
                <a:cs typeface="Times"/>
              </a:rPr>
              <a:t>, 291(14),1701-12.</a:t>
            </a:r>
          </a:p>
          <a:p>
            <a:pPr marL="228600" indent="-228600" eaLnBrk="1" hangingPunct="1">
              <a:buFontTx/>
              <a:buAutoNum type="arabicParenBoth"/>
            </a:pPr>
            <a:r>
              <a:rPr lang="en-US" sz="900" smtClean="0">
                <a:latin typeface="Arial" charset="0"/>
                <a:cs typeface="Times"/>
              </a:rPr>
              <a:t>LaCroix AZ, Chlebowski RT, Manson JE, et al. (2011). Health outcomes after stopping conjugated equine estrogens among postmenopausal women with prior hysterectomy. </a:t>
            </a:r>
            <a:r>
              <a:rPr lang="en-US" sz="900" i="1" smtClean="0">
                <a:latin typeface="Arial" charset="0"/>
                <a:cs typeface="Times"/>
              </a:rPr>
              <a:t>Journal of the American Medical Association</a:t>
            </a:r>
            <a:r>
              <a:rPr lang="en-US" sz="900" smtClean="0">
                <a:latin typeface="Arial" charset="0"/>
                <a:cs typeface="Times"/>
              </a:rPr>
              <a:t>, 305(13),1305-1314.</a:t>
            </a:r>
          </a:p>
          <a:p>
            <a:pPr marL="228600" indent="-228600" eaLnBrk="1" hangingPunct="1"/>
            <a:endParaRPr lang="en-US" sz="900" smtClean="0">
              <a:latin typeface="Arial" charset="0"/>
              <a:cs typeface="Times"/>
            </a:endParaRPr>
          </a:p>
        </p:txBody>
      </p:sp>
      <p:sp>
        <p:nvSpPr>
          <p:cNvPr id="144387" name="Date Placeholder 3"/>
          <p:cNvSpPr>
            <a:spLocks noGrp="1"/>
          </p:cNvSpPr>
          <p:nvPr>
            <p:ph type="dt" sz="quarter" idx="1"/>
          </p:nvPr>
        </p:nvSpPr>
        <p:spPr>
          <a:noFill/>
        </p:spPr>
        <p:txBody>
          <a:bodyPr/>
          <a:lstStyle/>
          <a:p>
            <a:fld id="{18281D81-CD83-40BA-AA3A-B9909AB3CA92}" type="datetime1">
              <a:rPr lang="en-US" smtClean="0"/>
              <a:pPr/>
              <a:t>11/7/2011</a:t>
            </a:fld>
            <a:endParaRPr lang="en-US" smtClean="0"/>
          </a:p>
        </p:txBody>
      </p:sp>
      <p:sp>
        <p:nvSpPr>
          <p:cNvPr id="144388" name="Slide Number Placeholder 4"/>
          <p:cNvSpPr>
            <a:spLocks noGrp="1"/>
          </p:cNvSpPr>
          <p:nvPr>
            <p:ph type="sldNum" sz="quarter" idx="5"/>
          </p:nvPr>
        </p:nvSpPr>
        <p:spPr>
          <a:noFill/>
        </p:spPr>
        <p:txBody>
          <a:bodyPr/>
          <a:lstStyle/>
          <a:p>
            <a:fld id="{54A6D214-B9F7-45E6-950F-4862E979DDB3}"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a:ln/>
        </p:spPr>
      </p:sp>
      <p:sp>
        <p:nvSpPr>
          <p:cNvPr id="146434" name="Notes Placeholder 2"/>
          <p:cNvSpPr>
            <a:spLocks noGrp="1"/>
          </p:cNvSpPr>
          <p:nvPr>
            <p:ph type="body" idx="1"/>
          </p:nvPr>
        </p:nvSpPr>
        <p:spPr>
          <a:noFill/>
          <a:ln/>
        </p:spPr>
        <p:txBody>
          <a:bodyPr/>
          <a:lstStyle/>
          <a:p>
            <a:pPr marL="228600" indent="-228600"/>
            <a:r>
              <a:rPr lang="en-US" sz="900" smtClean="0">
                <a:latin typeface="Arial" charset="0"/>
                <a:cs typeface="Times"/>
              </a:rPr>
              <a:t>SLIDE INFORMATION SOURCES: </a:t>
            </a:r>
          </a:p>
          <a:p>
            <a:pPr marL="228600" indent="-228600">
              <a:buFontTx/>
              <a:buAutoNum type="arabicParenBoth"/>
            </a:pPr>
            <a:r>
              <a:rPr lang="en-US" sz="900" smtClean="0">
                <a:latin typeface="Arial" charset="0"/>
                <a:cs typeface="Times"/>
              </a:rPr>
              <a:t>Miller VM, et al. (2009).Using basic science to design a clinical trial:  Baseline characteristics of women enrolled in the Kronos Early Estrogen Prevention Study (KEEPS).  </a:t>
            </a:r>
            <a:r>
              <a:rPr lang="en-US" sz="900" i="1" smtClean="0">
                <a:latin typeface="Arial" charset="0"/>
                <a:cs typeface="Times"/>
              </a:rPr>
              <a:t>Journal of Cardiovascular Translational Research</a:t>
            </a:r>
            <a:r>
              <a:rPr lang="en-US" sz="900" smtClean="0">
                <a:latin typeface="Arial" charset="0"/>
                <a:cs typeface="Times"/>
              </a:rPr>
              <a:t>, 2, 228-239.</a:t>
            </a:r>
          </a:p>
          <a:p>
            <a:pPr marL="228600" indent="-228600">
              <a:buFontTx/>
              <a:buAutoNum type="arabicParenBoth"/>
            </a:pPr>
            <a:r>
              <a:rPr lang="en-US" sz="900" smtClean="0">
                <a:latin typeface="Arial" charset="0"/>
                <a:cs typeface="Times"/>
              </a:rPr>
              <a:t>Clinical trial: ELITE: Early Versus Late Intervention Trial With Estradiol. Available at: </a:t>
            </a:r>
            <a:r>
              <a:rPr lang="en-US" sz="900" u="sng" smtClean="0">
                <a:latin typeface="Arial" charset="0"/>
                <a:cs typeface="Times"/>
              </a:rPr>
              <a:t>http://clinicaltrials.gov/ct2/show/NCT00114517</a:t>
            </a:r>
            <a:r>
              <a:rPr lang="en-US" sz="900" smtClean="0">
                <a:latin typeface="Arial" charset="0"/>
                <a:cs typeface="Times"/>
              </a:rPr>
              <a:t>.</a:t>
            </a:r>
          </a:p>
          <a:p>
            <a:pPr marL="228600" indent="-228600"/>
            <a:r>
              <a:rPr lang="en-US" sz="900" smtClean="0">
                <a:latin typeface="Arial" charset="0"/>
                <a:cs typeface="Times"/>
              </a:rPr>
              <a:t> </a:t>
            </a:r>
          </a:p>
        </p:txBody>
      </p:sp>
      <p:sp>
        <p:nvSpPr>
          <p:cNvPr id="146435" name="Date Placeholder 3"/>
          <p:cNvSpPr>
            <a:spLocks noGrp="1"/>
          </p:cNvSpPr>
          <p:nvPr>
            <p:ph type="dt" sz="quarter" idx="1"/>
          </p:nvPr>
        </p:nvSpPr>
        <p:spPr>
          <a:noFill/>
        </p:spPr>
        <p:txBody>
          <a:bodyPr/>
          <a:lstStyle/>
          <a:p>
            <a:fld id="{3962BBF5-2BFE-4787-B1C7-A6B645CB785A}" type="datetime1">
              <a:rPr lang="en-US" smtClean="0"/>
              <a:pPr/>
              <a:t>11/7/2011</a:t>
            </a:fld>
            <a:endParaRPr lang="en-US" smtClean="0"/>
          </a:p>
        </p:txBody>
      </p:sp>
      <p:sp>
        <p:nvSpPr>
          <p:cNvPr id="146436" name="Slide Number Placeholder 4"/>
          <p:cNvSpPr>
            <a:spLocks noGrp="1"/>
          </p:cNvSpPr>
          <p:nvPr>
            <p:ph type="sldNum" sz="quarter" idx="5"/>
          </p:nvPr>
        </p:nvSpPr>
        <p:spPr>
          <a:noFill/>
        </p:spPr>
        <p:txBody>
          <a:bodyPr/>
          <a:lstStyle/>
          <a:p>
            <a:fld id="{83DEB9C8-872A-4FD0-B5CE-E3EDD5DB6335}"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3"/>
          <p:cNvSpPr>
            <a:spLocks noGrp="1" noChangeArrowheads="1"/>
          </p:cNvSpPr>
          <p:nvPr>
            <p:ph type="dt" sz="quarter" idx="1"/>
          </p:nvPr>
        </p:nvSpPr>
        <p:spPr>
          <a:noFill/>
        </p:spPr>
        <p:txBody>
          <a:bodyPr/>
          <a:lstStyle/>
          <a:p>
            <a:fld id="{22D93AE3-12A3-4C7A-8DBF-31D342A37F74}" type="datetime1">
              <a:rPr lang="en-US" smtClean="0"/>
              <a:pPr/>
              <a:t>11/7/2011</a:t>
            </a:fld>
            <a:endParaRPr lang="en-US" smtClean="0"/>
          </a:p>
        </p:txBody>
      </p:sp>
      <p:sp>
        <p:nvSpPr>
          <p:cNvPr id="148482" name="Rectangle 7"/>
          <p:cNvSpPr>
            <a:spLocks noGrp="1" noChangeArrowheads="1"/>
          </p:cNvSpPr>
          <p:nvPr>
            <p:ph type="sldNum" sz="quarter" idx="5"/>
          </p:nvPr>
        </p:nvSpPr>
        <p:spPr>
          <a:noFill/>
        </p:spPr>
        <p:txBody>
          <a:bodyPr/>
          <a:lstStyle/>
          <a:p>
            <a:fld id="{22F4F2B9-E583-4660-8D9A-5D9FE454A4E6}" type="slidenum">
              <a:rPr lang="en-US" smtClean="0"/>
              <a:pPr/>
              <a:t>55</a:t>
            </a:fld>
            <a:endParaRPr lang="en-US" smtClean="0"/>
          </a:p>
        </p:txBody>
      </p:sp>
      <p:sp>
        <p:nvSpPr>
          <p:cNvPr id="148483"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E37E24A6-6B63-45EC-8815-B7DFC2EBFC0B}" type="slidenum">
              <a:rPr lang="en-US" sz="1200">
                <a:latin typeface="Arial" charset="0"/>
                <a:ea typeface="ＭＳ Ｐゴシック"/>
                <a:cs typeface="ＭＳ Ｐゴシック"/>
              </a:rPr>
              <a:pPr algn="r" defTabSz="966788"/>
              <a:t>55</a:t>
            </a:fld>
            <a:endParaRPr lang="en-US" sz="1200">
              <a:latin typeface="Arial" charset="0"/>
              <a:ea typeface="ＭＳ Ｐゴシック"/>
              <a:cs typeface="ＭＳ Ｐゴシック"/>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 </a:t>
            </a:r>
          </a:p>
          <a:p>
            <a:pPr marL="228600" indent="-228600" eaLnBrk="1" hangingPunct="1">
              <a:buFontTx/>
              <a:buAutoNum type="arabicParenBoth"/>
            </a:pPr>
            <a:r>
              <a:rPr lang="en-US" sz="900" smtClean="0">
                <a:latin typeface="Arial" charset="0"/>
                <a:cs typeface="Times"/>
              </a:rPr>
              <a:t>ACOG Committee Opinion No. 420, November 2008: Hormone therapy and heart disease. </a:t>
            </a:r>
            <a:r>
              <a:rPr lang="en-US" sz="900" i="1" smtClean="0">
                <a:latin typeface="Arial" charset="0"/>
                <a:cs typeface="Times"/>
              </a:rPr>
              <a:t>Obstetrics &amp; Gynecology</a:t>
            </a:r>
            <a:r>
              <a:rPr lang="en-US" sz="900" smtClean="0">
                <a:latin typeface="Arial" charset="0"/>
                <a:cs typeface="Times"/>
              </a:rPr>
              <a:t>, 112(5), 1189-92.</a:t>
            </a:r>
          </a:p>
          <a:p>
            <a:pPr marL="228600" indent="-228600" eaLnBrk="1" hangingPunct="1">
              <a:buFontTx/>
              <a:buAutoNum type="arabicParenBoth"/>
            </a:pPr>
            <a:endParaRPr lang="en-US" sz="900" smtClean="0">
              <a:latin typeface="Arial" charset="0"/>
              <a:cs typeface="Times"/>
            </a:endParaRPr>
          </a:p>
          <a:p>
            <a:pPr marL="228600" indent="-228600" eaLnBrk="1" hangingPunct="1"/>
            <a:endParaRPr lang="en-US" sz="900" smtClean="0">
              <a:latin typeface="Arial" charset="0"/>
              <a:cs typeface="Times"/>
            </a:endParaRPr>
          </a:p>
          <a:p>
            <a:pPr marL="228600" indent="-228600" eaLnBrk="1" hangingPunct="1"/>
            <a:r>
              <a:rPr lang="en-US" sz="900" smtClean="0">
                <a:latin typeface="Arial" charset="0"/>
                <a:cs typeface="Times"/>
              </a:rPr>
              <a:t>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p:spPr>
        <p:txBody>
          <a:bodyPr/>
          <a:lstStyle/>
          <a:p>
            <a:r>
              <a:rPr lang="en-US" sz="900" smtClean="0">
                <a:latin typeface="Arial" charset="0"/>
                <a:cs typeface="Times"/>
              </a:rPr>
              <a:t>SLIDE INFORMATION SOURCES:  </a:t>
            </a:r>
          </a:p>
          <a:p>
            <a:endParaRPr lang="en-US" sz="900" smtClean="0">
              <a:latin typeface="Arial" charset="0"/>
              <a:cs typeface="Times"/>
            </a:endParaRPr>
          </a:p>
          <a:p>
            <a:r>
              <a:rPr lang="en-US" sz="900" smtClean="0">
                <a:latin typeface="Arial" charset="0"/>
                <a:cs typeface="Times"/>
              </a:rPr>
              <a:t>(1) Mosca L, Mochari-Greenberger H, Dolor RJ, Newby LK, Robb K. (2010). Twelve-Year follow-up of American Women’s Awareness of Cardiovascular Disease (CVD) Risk and Barriers to Heart Health.  </a:t>
            </a:r>
            <a:r>
              <a:rPr lang="en-US" sz="900" i="1" smtClean="0">
                <a:latin typeface="Arial" charset="0"/>
                <a:cs typeface="Times"/>
              </a:rPr>
              <a:t>Circulation: Cardiovascular &amp; Quality Outcomes</a:t>
            </a:r>
            <a:r>
              <a:rPr lang="en-US" sz="900" smtClean="0">
                <a:latin typeface="Arial" charset="0"/>
                <a:cs typeface="Times"/>
              </a:rPr>
              <a:t>, 3,120-127.</a:t>
            </a:r>
          </a:p>
          <a:p>
            <a:r>
              <a:rPr lang="en-US" sz="900" smtClean="0">
                <a:latin typeface="Arial" charset="0"/>
                <a:cs typeface="Times"/>
              </a:rPr>
              <a:t>(2) Act in Time Heart Attack Awareness Messages – DHHS Office on Women’s Health, 2011.</a:t>
            </a:r>
          </a:p>
          <a:p>
            <a:endParaRPr lang="en-US" sz="900" smtClean="0">
              <a:latin typeface="Arial" charset="0"/>
              <a:cs typeface="Times"/>
            </a:endParaRPr>
          </a:p>
          <a:p>
            <a:r>
              <a:rPr lang="en-US" sz="900" smtClean="0">
                <a:latin typeface="Arial" charset="0"/>
                <a:cs typeface="Times"/>
              </a:rPr>
              <a:t>The </a:t>
            </a:r>
            <a:r>
              <a:rPr lang="en-US" sz="900" b="1" i="1" smtClean="0">
                <a:latin typeface="Arial" charset="0"/>
                <a:cs typeface="Times"/>
              </a:rPr>
              <a:t>Make the Call. Don't Miss a Beat.</a:t>
            </a:r>
            <a:r>
              <a:rPr lang="en-US" sz="900" smtClean="0">
                <a:latin typeface="Arial" charset="0"/>
                <a:cs typeface="Times"/>
              </a:rPr>
              <a:t> campaign is a national public education campaign that aims to educate, engage and empower women and their families to learn the seven most common symptoms of a heart attack and encourage them to call 9-1-1as soon as those symptoms arise.</a:t>
            </a:r>
          </a:p>
          <a:p>
            <a:endParaRPr lang="en-US" sz="900" smtClean="0">
              <a:latin typeface="Arial" charset="0"/>
              <a:cs typeface="Times"/>
            </a:endParaRPr>
          </a:p>
          <a:p>
            <a:pPr>
              <a:spcBef>
                <a:spcPct val="0"/>
              </a:spcBef>
            </a:pPr>
            <a:endParaRPr lang="en-US" sz="900" smtClean="0">
              <a:latin typeface="Arial" charset="0"/>
              <a:cs typeface="Times"/>
            </a:endParaRPr>
          </a:p>
          <a:p>
            <a:endParaRPr lang="en-US" sz="900" smtClean="0">
              <a:latin typeface="Arial" charset="0"/>
              <a:cs typeface="Times"/>
            </a:endParaRPr>
          </a:p>
        </p:txBody>
      </p:sp>
      <p:sp>
        <p:nvSpPr>
          <p:cNvPr id="150531" name="Date Placeholder 3"/>
          <p:cNvSpPr txBox="1">
            <a:spLocks noGrp="1"/>
          </p:cNvSpPr>
          <p:nvPr/>
        </p:nvSpPr>
        <p:spPr bwMode="auto">
          <a:xfrm>
            <a:off x="4143375" y="0"/>
            <a:ext cx="3170238" cy="481013"/>
          </a:xfrm>
          <a:prstGeom prst="rect">
            <a:avLst/>
          </a:prstGeom>
          <a:noFill/>
          <a:ln w="9525">
            <a:noFill/>
            <a:miter lim="800000"/>
            <a:headEnd/>
            <a:tailEnd/>
          </a:ln>
        </p:spPr>
        <p:txBody>
          <a:bodyPr lIns="96653" tIns="48327" rIns="96653" bIns="48327"/>
          <a:lstStyle/>
          <a:p>
            <a:pPr algn="r" defTabSz="966788"/>
            <a:fld id="{4F4F7C6F-CAFB-4613-AE35-EECD9DB714C6}" type="datetime1">
              <a:rPr lang="en-US" sz="1200">
                <a:solidFill>
                  <a:srgbClr val="000000"/>
                </a:solidFill>
              </a:rPr>
              <a:pPr algn="r" defTabSz="966788"/>
              <a:t>11/7/2011</a:t>
            </a:fld>
            <a:endParaRPr lang="en-US" sz="1200">
              <a:solidFill>
                <a:srgbClr val="000000"/>
              </a:solidFill>
            </a:endParaRPr>
          </a:p>
        </p:txBody>
      </p:sp>
      <p:sp>
        <p:nvSpPr>
          <p:cNvPr id="150532" name="Slide Number Placeholder 4"/>
          <p:cNvSpPr txBox="1">
            <a:spLocks noGrp="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BEDDCAD3-2711-4D31-B3F3-0E852CA46BF2}" type="slidenum">
              <a:rPr lang="en-US" sz="1200">
                <a:solidFill>
                  <a:srgbClr val="000000"/>
                </a:solidFill>
              </a:rPr>
              <a:pPr algn="r" defTabSz="966788"/>
              <a:t>56</a:t>
            </a:fld>
            <a:endParaRPr lang="en-US" sz="1200">
              <a:solidFill>
                <a:srgbClr val="00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a:ln/>
        </p:spPr>
      </p:sp>
      <p:sp>
        <p:nvSpPr>
          <p:cNvPr id="152578" name="Notes Placeholder 2"/>
          <p:cNvSpPr>
            <a:spLocks noGrp="1"/>
          </p:cNvSpPr>
          <p:nvPr>
            <p:ph type="body" idx="1"/>
          </p:nvPr>
        </p:nvSpPr>
        <p:spPr>
          <a:noFill/>
          <a:ln/>
        </p:spPr>
        <p:txBody>
          <a:bodyPr/>
          <a:lstStyle/>
          <a:p>
            <a:r>
              <a:rPr lang="en-US" sz="900" smtClean="0">
                <a:latin typeface="Arial" charset="0"/>
                <a:cs typeface="Times"/>
              </a:rPr>
              <a:t>SLIDE INFORMATION SOURCES:  </a:t>
            </a:r>
          </a:p>
          <a:p>
            <a:endParaRPr lang="en-US" sz="900" smtClean="0">
              <a:latin typeface="Arial" charset="0"/>
              <a:cs typeface="Times"/>
            </a:endParaRPr>
          </a:p>
          <a:p>
            <a:r>
              <a:rPr lang="en-US" sz="900" smtClean="0">
                <a:latin typeface="Arial" charset="0"/>
                <a:cs typeface="Times"/>
              </a:rPr>
              <a:t>(1) Mosca L, Mochari-Greenberger H, Dolor RJ, Newby LK, Robb K. (2010). Twelve-Year follow-up of American Women’s Awareness of Cardiovascular Disease (CVD) Risk and Barriers to Heart Health.  </a:t>
            </a:r>
            <a:r>
              <a:rPr lang="en-US" sz="900" i="1" smtClean="0">
                <a:latin typeface="Arial" charset="0"/>
                <a:cs typeface="Times"/>
              </a:rPr>
              <a:t>Circulation: Cardiovascular &amp; Quality Outcomes</a:t>
            </a:r>
            <a:r>
              <a:rPr lang="en-US" sz="900" smtClean="0">
                <a:latin typeface="Arial" charset="0"/>
                <a:cs typeface="Times"/>
              </a:rPr>
              <a:t>, 3,120-127.</a:t>
            </a:r>
          </a:p>
          <a:p>
            <a:r>
              <a:rPr lang="en-US" sz="900" smtClean="0">
                <a:latin typeface="Arial" charset="0"/>
                <a:cs typeface="Times"/>
              </a:rPr>
              <a:t>(2) Act in Time Heart Attack Awareness Messages – DHHS Office on Women’s Health, 2011.</a:t>
            </a:r>
          </a:p>
          <a:p>
            <a:endParaRPr lang="en-US" sz="900" smtClean="0">
              <a:latin typeface="Arial" charset="0"/>
              <a:cs typeface="Times"/>
            </a:endParaRPr>
          </a:p>
          <a:p>
            <a:r>
              <a:rPr lang="en-US" sz="900" smtClean="0">
                <a:latin typeface="Arial" charset="0"/>
                <a:cs typeface="Times"/>
              </a:rPr>
              <a:t>The </a:t>
            </a:r>
            <a:r>
              <a:rPr lang="en-US" sz="900" b="1" i="1" smtClean="0">
                <a:latin typeface="Arial" charset="0"/>
                <a:cs typeface="Times"/>
              </a:rPr>
              <a:t>Make the Call. Don't Miss a Beat.</a:t>
            </a:r>
            <a:r>
              <a:rPr lang="en-US" sz="900" smtClean="0">
                <a:latin typeface="Arial" charset="0"/>
                <a:cs typeface="Times"/>
              </a:rPr>
              <a:t> campaign is a national public education campaign that aims to educate, engage and empower women and their families to learn the seven most common symptoms of a heart attack and encourage them to call 9-1-1as soon as those symptoms arise.</a:t>
            </a:r>
          </a:p>
          <a:p>
            <a:pPr>
              <a:spcBef>
                <a:spcPct val="0"/>
              </a:spcBef>
            </a:pPr>
            <a:endParaRPr lang="en-US" sz="900" smtClean="0">
              <a:latin typeface="Arial" charset="0"/>
              <a:cs typeface="Times"/>
            </a:endParaRPr>
          </a:p>
          <a:p>
            <a:endParaRPr lang="en-US" sz="900" smtClean="0">
              <a:latin typeface="Arial" charset="0"/>
              <a:cs typeface="Times"/>
            </a:endParaRPr>
          </a:p>
        </p:txBody>
      </p:sp>
      <p:sp>
        <p:nvSpPr>
          <p:cNvPr id="152579" name="Date Placeholder 3"/>
          <p:cNvSpPr txBox="1">
            <a:spLocks noGrp="1"/>
          </p:cNvSpPr>
          <p:nvPr/>
        </p:nvSpPr>
        <p:spPr bwMode="auto">
          <a:xfrm>
            <a:off x="4143375" y="0"/>
            <a:ext cx="3170238" cy="481013"/>
          </a:xfrm>
          <a:prstGeom prst="rect">
            <a:avLst/>
          </a:prstGeom>
          <a:noFill/>
          <a:ln w="9525">
            <a:noFill/>
            <a:miter lim="800000"/>
            <a:headEnd/>
            <a:tailEnd/>
          </a:ln>
        </p:spPr>
        <p:txBody>
          <a:bodyPr lIns="96653" tIns="48327" rIns="96653" bIns="48327"/>
          <a:lstStyle/>
          <a:p>
            <a:pPr algn="r" defTabSz="966788"/>
            <a:fld id="{2127880F-63C4-4299-A20C-55F8B0EB8BF2}" type="datetime1">
              <a:rPr lang="en-US" sz="1200">
                <a:solidFill>
                  <a:srgbClr val="000000"/>
                </a:solidFill>
              </a:rPr>
              <a:pPr algn="r" defTabSz="966788"/>
              <a:t>11/7/2011</a:t>
            </a:fld>
            <a:endParaRPr lang="en-US" sz="1200">
              <a:solidFill>
                <a:srgbClr val="000000"/>
              </a:solidFill>
            </a:endParaRPr>
          </a:p>
        </p:txBody>
      </p:sp>
      <p:sp>
        <p:nvSpPr>
          <p:cNvPr id="152580" name="Slide Number Placeholder 4"/>
          <p:cNvSpPr txBox="1">
            <a:spLocks noGrp="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3BF1BD4A-EC8D-470A-B388-27E32A2DDB32}" type="slidenum">
              <a:rPr lang="en-US" sz="1200">
                <a:solidFill>
                  <a:srgbClr val="000000"/>
                </a:solidFill>
              </a:rPr>
              <a:pPr algn="r" defTabSz="966788"/>
              <a:t>57</a:t>
            </a:fld>
            <a:endParaRPr lang="en-US" sz="1200">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xfrm>
            <a:off x="1258888" y="720725"/>
            <a:ext cx="4799012" cy="3598863"/>
          </a:xfrm>
          <a:ln/>
        </p:spPr>
      </p:sp>
      <p:sp>
        <p:nvSpPr>
          <p:cNvPr id="158723" name="Notes Placeholder 2"/>
          <p:cNvSpPr>
            <a:spLocks noGrp="1"/>
          </p:cNvSpPr>
          <p:nvPr>
            <p:ph type="body" idx="1"/>
          </p:nvPr>
        </p:nvSpPr>
        <p:spPr>
          <a:xfrm>
            <a:off x="730250" y="4559300"/>
            <a:ext cx="5854700" cy="4321175"/>
          </a:xfrm>
          <a:noFill/>
          <a:ln/>
        </p:spPr>
        <p:txBody>
          <a:bodyPr lIns="96650" tIns="48326" rIns="96650" bIns="48326"/>
          <a:lstStyle/>
          <a:p>
            <a:endParaRPr lang="en-US" smtClean="0">
              <a:latin typeface="Times"/>
              <a:cs typeface="Times"/>
            </a:endParaRPr>
          </a:p>
        </p:txBody>
      </p:sp>
      <p:sp>
        <p:nvSpPr>
          <p:cNvPr id="158724" name="Date Placeholder 3"/>
          <p:cNvSpPr txBox="1">
            <a:spLocks noGrp="1"/>
          </p:cNvSpPr>
          <p:nvPr/>
        </p:nvSpPr>
        <p:spPr bwMode="auto">
          <a:xfrm>
            <a:off x="4144963" y="0"/>
            <a:ext cx="3168650" cy="481013"/>
          </a:xfrm>
          <a:prstGeom prst="rect">
            <a:avLst/>
          </a:prstGeom>
          <a:noFill/>
          <a:ln w="9525">
            <a:noFill/>
            <a:miter lim="800000"/>
            <a:headEnd/>
            <a:tailEnd/>
          </a:ln>
        </p:spPr>
        <p:txBody>
          <a:bodyPr lIns="96650" tIns="48326" rIns="96650" bIns="48326"/>
          <a:lstStyle/>
          <a:p>
            <a:pPr algn="r" defTabSz="946150"/>
            <a:fld id="{E065DEC5-5F97-4E88-96A7-6C5446B571DB}" type="datetime1">
              <a:rPr lang="en-US" sz="1200">
                <a:latin typeface="Arial" charset="0"/>
              </a:rPr>
              <a:pPr algn="r" defTabSz="946150"/>
              <a:t>11/7/2011</a:t>
            </a:fld>
            <a:endParaRPr lang="en-US" sz="1200">
              <a:latin typeface="Arial" charset="0"/>
            </a:endParaRPr>
          </a:p>
        </p:txBody>
      </p:sp>
      <p:sp>
        <p:nvSpPr>
          <p:cNvPr id="158725" name="Slide Number Placeholder 4"/>
          <p:cNvSpPr txBox="1">
            <a:spLocks noGrp="1"/>
          </p:cNvSpPr>
          <p:nvPr/>
        </p:nvSpPr>
        <p:spPr bwMode="auto">
          <a:xfrm>
            <a:off x="4144963" y="9118600"/>
            <a:ext cx="3168650" cy="481013"/>
          </a:xfrm>
          <a:prstGeom prst="rect">
            <a:avLst/>
          </a:prstGeom>
          <a:noFill/>
          <a:ln w="9525">
            <a:noFill/>
            <a:miter lim="800000"/>
            <a:headEnd/>
            <a:tailEnd/>
          </a:ln>
        </p:spPr>
        <p:txBody>
          <a:bodyPr lIns="96650" tIns="48326" rIns="96650" bIns="48326" anchor="b"/>
          <a:lstStyle/>
          <a:p>
            <a:pPr algn="r" defTabSz="946150"/>
            <a:fld id="{123E8C36-9444-4910-A6D9-A5C2F99E3972}" type="slidenum">
              <a:rPr lang="en-US" sz="1200">
                <a:latin typeface="Arial" charset="0"/>
              </a:rPr>
              <a:pPr algn="r" defTabSz="946150"/>
              <a:t>58</a:t>
            </a:fld>
            <a:endParaRPr lang="en-US"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endParaRPr lang="en-US" smtClean="0">
              <a:latin typeface="Arial" charset="0"/>
              <a:cs typeface="Times"/>
            </a:endParaRPr>
          </a:p>
        </p:txBody>
      </p:sp>
      <p:sp>
        <p:nvSpPr>
          <p:cNvPr id="43011" name="Date Placeholder 3"/>
          <p:cNvSpPr>
            <a:spLocks noGrp="1"/>
          </p:cNvSpPr>
          <p:nvPr>
            <p:ph type="dt" sz="quarter" idx="1"/>
          </p:nvPr>
        </p:nvSpPr>
        <p:spPr>
          <a:noFill/>
        </p:spPr>
        <p:txBody>
          <a:bodyPr/>
          <a:lstStyle/>
          <a:p>
            <a:fld id="{650B2544-2FD7-4890-B7D9-228731657E0D}" type="datetime1">
              <a:rPr lang="en-US" smtClean="0"/>
              <a:pPr/>
              <a:t>11/7/2011</a:t>
            </a:fld>
            <a:endParaRPr lang="en-US" smtClean="0"/>
          </a:p>
        </p:txBody>
      </p:sp>
      <p:sp>
        <p:nvSpPr>
          <p:cNvPr id="43012" name="Slide Number Placeholder 4"/>
          <p:cNvSpPr>
            <a:spLocks noGrp="1"/>
          </p:cNvSpPr>
          <p:nvPr>
            <p:ph type="sldNum" sz="quarter" idx="5"/>
          </p:nvPr>
        </p:nvSpPr>
        <p:spPr>
          <a:noFill/>
        </p:spPr>
        <p:txBody>
          <a:bodyPr/>
          <a:lstStyle/>
          <a:p>
            <a:fld id="{3A37E60D-CFB8-4DB8-96C1-979D242A138E}"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pPr marL="228600" indent="-228600"/>
            <a:r>
              <a:rPr lang="en-US" sz="900" smtClean="0">
                <a:latin typeface="Arial" charset="0"/>
                <a:cs typeface="Times"/>
              </a:rPr>
              <a:t>SLIDE INFORMATION SOURCE:  </a:t>
            </a:r>
          </a:p>
          <a:p>
            <a:pPr marL="228600" indent="-228600">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123,1243-1262.</a:t>
            </a:r>
          </a:p>
          <a:p>
            <a:pPr marL="228600" indent="-228600">
              <a:buFontTx/>
              <a:buAutoNum type="arabicParenBoth"/>
            </a:pPr>
            <a:endParaRPr lang="en-US" sz="900" smtClean="0">
              <a:latin typeface="Arial" charset="0"/>
              <a:cs typeface="Times"/>
            </a:endParaRPr>
          </a:p>
        </p:txBody>
      </p:sp>
      <p:sp>
        <p:nvSpPr>
          <p:cNvPr id="45059" name="Date Placeholder 3"/>
          <p:cNvSpPr>
            <a:spLocks noGrp="1"/>
          </p:cNvSpPr>
          <p:nvPr>
            <p:ph type="dt" sz="quarter" idx="1"/>
          </p:nvPr>
        </p:nvSpPr>
        <p:spPr>
          <a:noFill/>
        </p:spPr>
        <p:txBody>
          <a:bodyPr/>
          <a:lstStyle/>
          <a:p>
            <a:fld id="{DA4E1212-8B47-4E22-BBBC-0219EE18DCF5}" type="datetime1">
              <a:rPr lang="en-US" smtClean="0"/>
              <a:pPr/>
              <a:t>11/7/2011</a:t>
            </a:fld>
            <a:endParaRPr lang="en-US" smtClean="0"/>
          </a:p>
        </p:txBody>
      </p:sp>
      <p:sp>
        <p:nvSpPr>
          <p:cNvPr id="45060" name="Slide Number Placeholder 4"/>
          <p:cNvSpPr>
            <a:spLocks noGrp="1"/>
          </p:cNvSpPr>
          <p:nvPr>
            <p:ph type="sldNum" sz="quarter" idx="5"/>
          </p:nvPr>
        </p:nvSpPr>
        <p:spPr>
          <a:noFill/>
        </p:spPr>
        <p:txBody>
          <a:bodyPr/>
          <a:lstStyle/>
          <a:p>
            <a:fld id="{D03CF70C-2302-4B3F-B61B-0840365C3B3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type="dt" sz="quarter" idx="1"/>
          </p:nvPr>
        </p:nvSpPr>
        <p:spPr>
          <a:noFill/>
        </p:spPr>
        <p:txBody>
          <a:bodyPr/>
          <a:lstStyle/>
          <a:p>
            <a:fld id="{383368D4-2197-44BB-B3D0-70AD853DA357}" type="datetime1">
              <a:rPr lang="en-US" smtClean="0"/>
              <a:pPr/>
              <a:t>11/7/2011</a:t>
            </a:fld>
            <a:endParaRPr lang="en-US" smtClean="0"/>
          </a:p>
        </p:txBody>
      </p:sp>
      <p:sp>
        <p:nvSpPr>
          <p:cNvPr id="47106" name="Rectangle 7"/>
          <p:cNvSpPr>
            <a:spLocks noGrp="1" noChangeArrowheads="1"/>
          </p:cNvSpPr>
          <p:nvPr>
            <p:ph type="sldNum" sz="quarter" idx="5"/>
          </p:nvPr>
        </p:nvSpPr>
        <p:spPr>
          <a:noFill/>
        </p:spPr>
        <p:txBody>
          <a:bodyPr/>
          <a:lstStyle/>
          <a:p>
            <a:fld id="{93D709E8-0E03-46FE-AED1-C8A45110526D}" type="slidenum">
              <a:rPr lang="en-US" smtClean="0"/>
              <a:pPr/>
              <a:t>8</a:t>
            </a:fld>
            <a:endParaRPr lang="en-US" smtClean="0"/>
          </a:p>
        </p:txBody>
      </p:sp>
      <p:sp>
        <p:nvSpPr>
          <p:cNvPr id="47107"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53" tIns="48327" rIns="96653" bIns="48327" anchor="b"/>
          <a:lstStyle/>
          <a:p>
            <a:pPr algn="r" defTabSz="966788"/>
            <a:fld id="{32F7C41A-520F-44CB-85C8-28B980961CF0}" type="slidenum">
              <a:rPr lang="en-US" sz="1200">
                <a:latin typeface="Arial" charset="0"/>
                <a:ea typeface="ＭＳ Ｐゴシック"/>
                <a:cs typeface="ＭＳ Ｐゴシック"/>
              </a:rPr>
              <a:pPr algn="r" defTabSz="966788"/>
              <a:t>8</a:t>
            </a:fld>
            <a:endParaRPr lang="en-US" sz="1200">
              <a:latin typeface="Arial" charset="0"/>
              <a:ea typeface="ＭＳ Ｐゴシック"/>
              <a:cs typeface="ＭＳ Ｐゴシック"/>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p:spPr>
        <p:txBody>
          <a:bodyPr/>
          <a:lstStyle/>
          <a:p>
            <a:pPr marL="228600" indent="-228600" eaLnBrk="1" hangingPunct="1"/>
            <a:r>
              <a:rPr lang="en-US" sz="900" smtClean="0">
                <a:latin typeface="Arial" charset="0"/>
                <a:cs typeface="Times"/>
              </a:rPr>
              <a:t>SLIDE INFORMATION SOURCE: </a:t>
            </a:r>
          </a:p>
          <a:p>
            <a:pPr marL="228600" indent="-228600" eaLnBrk="1" hangingPunct="1">
              <a:buFontTx/>
              <a:buAutoNum type="arabicParenBoth"/>
            </a:pPr>
            <a:r>
              <a:rPr lang="en-US" sz="900" smtClean="0">
                <a:latin typeface="Arial" charset="0"/>
                <a:cs typeface="Times"/>
              </a:rPr>
              <a:t>Grundy SM, et al. (2005). Diagnosis and management of the metabolic syndrome: An American Heart Association/National Heart, Lung, and Blood Institute scientific statement.  </a:t>
            </a:r>
            <a:r>
              <a:rPr lang="en-US" sz="900" i="1" smtClean="0">
                <a:latin typeface="Arial" charset="0"/>
                <a:cs typeface="Times"/>
              </a:rPr>
              <a:t>Circulation</a:t>
            </a:r>
            <a:r>
              <a:rPr lang="en-US" sz="900" smtClean="0">
                <a:latin typeface="Arial" charset="0"/>
                <a:cs typeface="Times"/>
              </a:rPr>
              <a:t>, 112, 2735-2752.</a:t>
            </a:r>
          </a:p>
          <a:p>
            <a:pPr marL="228600" indent="-228600" eaLnBrk="1" hangingPunct="1">
              <a:buFontTx/>
              <a:buAutoNum type="arabicParenBoth"/>
            </a:pPr>
            <a:endParaRPr lang="en-US" sz="900" smtClean="0">
              <a:latin typeface="Arial" charset="0"/>
              <a:cs typeface="Times"/>
            </a:endParaRPr>
          </a:p>
          <a:p>
            <a:pPr marL="228600" indent="-228600" eaLnBrk="1" hangingPunct="1"/>
            <a:r>
              <a:rPr lang="en-US" sz="900" smtClean="0">
                <a:latin typeface="Arial" charset="0"/>
                <a:cs typeface="Times"/>
              </a:rPr>
              <a:t>The metabolic syndrome is characterized by a constellation of risk factors in one individual.  This syndrome increases the risk for CHD at any given LDL-cholesterol level.</a:t>
            </a:r>
          </a:p>
          <a:p>
            <a:pPr marL="228600" indent="-228600" eaLnBrk="1" hangingPunct="1"/>
            <a:endParaRPr lang="en-US" sz="900" smtClean="0">
              <a:latin typeface="Arial" charset="0"/>
              <a:cs typeface="Times"/>
            </a:endParaRPr>
          </a:p>
          <a:p>
            <a:pPr marL="228600" indent="-228600" eaLnBrk="1" hangingPunct="1"/>
            <a:r>
              <a:rPr lang="en-US" sz="900" smtClean="0">
                <a:latin typeface="Arial" charset="0"/>
                <a:cs typeface="Times"/>
              </a:rPr>
              <a:t>This is the American Heart Association/National Heart, Lung, and Blood Institute definition of metabolic syndrome.   Patients are diagnosed with metabolic syndrome when three of five criteria are met.  Patients receiving drug treatment for elevated triglycerides, reduced HDL, hypertension, or high glucose meet the threshhold for each criteria.  A cutoff of 31 inches waist circumference for Asian American women should be used.</a:t>
            </a:r>
          </a:p>
          <a:p>
            <a:pPr marL="228600" indent="-228600" eaLnBrk="1" hangingPunct="1"/>
            <a:endParaRPr lang="en-US" sz="900" smtClean="0">
              <a:latin typeface="Arial" charset="0"/>
              <a:cs typeface="Times"/>
            </a:endParaRPr>
          </a:p>
          <a:p>
            <a:pPr marL="228600" indent="-228600" eaLnBrk="1" hangingPunct="1"/>
            <a:endParaRPr lang="en-US" sz="900" smtClean="0">
              <a:latin typeface="Arial" charset="0"/>
              <a:cs typeface="Times"/>
            </a:endParaRPr>
          </a:p>
          <a:p>
            <a:pPr marL="228600" indent="-228600" eaLnBrk="1" hangingPunct="1"/>
            <a:endParaRPr lang="en-US" sz="900" smtClean="0">
              <a:latin typeface="Arial" charset="0"/>
              <a:cs typeface="Times"/>
            </a:endParaRPr>
          </a:p>
          <a:p>
            <a:pPr marL="228600" indent="-228600" eaLnBrk="1" hangingPunct="1"/>
            <a:endParaRPr lang="en-US" sz="900" smtClean="0">
              <a:latin typeface="Arial" charset="0"/>
              <a:cs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pPr marL="228600" indent="-228600" eaLnBrk="1" hangingPunct="1"/>
            <a:r>
              <a:rPr lang="en-US" sz="900" smtClean="0">
                <a:latin typeface="Arial" charset="0"/>
                <a:cs typeface="Times"/>
              </a:rPr>
              <a:t>SLIDE INFORMATION SOURCES: </a:t>
            </a:r>
          </a:p>
          <a:p>
            <a:pPr marL="228600" indent="-228600" eaLnBrk="1" hangingPunct="1">
              <a:buFontTx/>
              <a:buAutoNum type="arabicParenBoth"/>
            </a:pPr>
            <a:r>
              <a:rPr lang="en-US" sz="900" smtClean="0">
                <a:latin typeface="Arial" charset="0"/>
                <a:cs typeface="Times"/>
              </a:rPr>
              <a:t>Wild R, et al. (2010). Assessment of cardiovascular risk and prevention of cardiovascular disease in women with the polycystic ovary syndrome: A consensus statement by the Androgen Excess and Polycystic Ovary Syndrome (AE-PCOS) Society.  </a:t>
            </a:r>
            <a:r>
              <a:rPr lang="en-US" sz="900" i="1" smtClean="0">
                <a:latin typeface="Arial" charset="0"/>
                <a:cs typeface="Times"/>
              </a:rPr>
              <a:t>Journal of Clinical Endocrinology &amp; Metabolism</a:t>
            </a:r>
            <a:r>
              <a:rPr lang="en-US" sz="900" smtClean="0">
                <a:latin typeface="Arial" charset="0"/>
                <a:cs typeface="Times"/>
              </a:rPr>
              <a:t>, 95(5), 2038-2049.</a:t>
            </a:r>
          </a:p>
          <a:p>
            <a:pPr marL="228600" indent="-228600" eaLnBrk="1" hangingPunct="1">
              <a:buFontTx/>
              <a:buAutoNum type="arabicParenBoth"/>
            </a:pPr>
            <a:endParaRPr lang="en-US" sz="900" smtClean="0">
              <a:latin typeface="Arial" charset="0"/>
              <a:cs typeface="Times"/>
            </a:endParaRPr>
          </a:p>
          <a:p>
            <a:pPr marL="228600" indent="-228600" eaLnBrk="1" hangingPunct="1">
              <a:buFontTx/>
              <a:buAutoNum type="arabicParenBoth"/>
            </a:pPr>
            <a:r>
              <a:rPr lang="en-US" sz="900" smtClean="0">
                <a:latin typeface="Arial" charset="0"/>
                <a:cs typeface="Times"/>
              </a:rPr>
              <a:t>Mosca L, Benjamin EJ, Berra K, Bezanson JL, Dolor RJ, Lloyd-Jones DM, Newby LK, Piña IL, Roger VL, Shaw LJ, Zhao D, Beckie TM, Bushnell C, D'Armiento J, Kris-Etherton PM, Fang J, Ganiats TG, Gomes AS, Gracia CR, Haan CR, Jackson EA, Judelson DR, Kelepouris E, Lavie CJ, Moore A, Nussmeier NA, Ofili E, Oparil S, Ouyang P, Pinn VW, Sherif K, Smith SC, Sopko G, Chandra-Strobos N, Urbina EM, Vaccarino V, Wenger NK. (2011). Effectiveness-based guidelines for the prevention of cardiovascular disease in women—2011 Update: A Guideline From the American Heart Association. </a:t>
            </a:r>
            <a:r>
              <a:rPr lang="en-US" sz="900" i="1" smtClean="0">
                <a:latin typeface="Arial" charset="0"/>
                <a:cs typeface="Times"/>
              </a:rPr>
              <a:t>Circulation</a:t>
            </a:r>
            <a:r>
              <a:rPr lang="en-US" sz="900" smtClean="0">
                <a:latin typeface="Arial" charset="0"/>
                <a:cs typeface="Times"/>
              </a:rPr>
              <a:t>, 123, 1243-1262.</a:t>
            </a:r>
          </a:p>
        </p:txBody>
      </p:sp>
      <p:sp>
        <p:nvSpPr>
          <p:cNvPr id="49155" name="Date Placeholder 3"/>
          <p:cNvSpPr>
            <a:spLocks noGrp="1"/>
          </p:cNvSpPr>
          <p:nvPr>
            <p:ph type="dt" sz="quarter" idx="1"/>
          </p:nvPr>
        </p:nvSpPr>
        <p:spPr>
          <a:noFill/>
        </p:spPr>
        <p:txBody>
          <a:bodyPr/>
          <a:lstStyle/>
          <a:p>
            <a:fld id="{5D982FDC-21A7-42AB-A497-8805362A89D6}" type="datetime1">
              <a:rPr lang="en-US" smtClean="0"/>
              <a:pPr/>
              <a:t>11/7/2011</a:t>
            </a:fld>
            <a:endParaRPr lang="en-US" smtClean="0"/>
          </a:p>
        </p:txBody>
      </p:sp>
      <p:sp>
        <p:nvSpPr>
          <p:cNvPr id="49156" name="Slide Number Placeholder 4"/>
          <p:cNvSpPr>
            <a:spLocks noGrp="1"/>
          </p:cNvSpPr>
          <p:nvPr>
            <p:ph type="sldNum" sz="quarter" idx="5"/>
          </p:nvPr>
        </p:nvSpPr>
        <p:spPr>
          <a:noFill/>
        </p:spPr>
        <p:txBody>
          <a:bodyPr/>
          <a:lstStyle/>
          <a:p>
            <a:fld id="{16FC1278-14AF-4CB5-8D5B-B2453963968B}"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image" Target="../media/image6.jpeg"/><Relationship Id="rId9"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image" Target="../media/image6.jpeg"/><Relationship Id="rId9"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010511">
    <p:spTree>
      <p:nvGrpSpPr>
        <p:cNvPr id="1" name=""/>
        <p:cNvGrpSpPr/>
        <p:nvPr/>
      </p:nvGrpSpPr>
      <p:grpSpPr>
        <a:xfrm>
          <a:off x="0" y="0"/>
          <a:ext cx="0" cy="0"/>
          <a:chOff x="0" y="0"/>
          <a:chExt cx="0" cy="0"/>
        </a:xfrm>
      </p:grpSpPr>
      <p:pic>
        <p:nvPicPr>
          <p:cNvPr id="3" name="Picture 7" descr="RW_05"/>
          <p:cNvPicPr>
            <a:picLocks noChangeAspect="1" noChangeArrowheads="1"/>
          </p:cNvPicPr>
          <p:nvPr/>
        </p:nvPicPr>
        <p:blipFill>
          <a:blip r:embed="rId2">
            <a:lum contrast="18000"/>
          </a:blip>
          <a:srcRect l="8244" t="4546" r="8046" b="23343"/>
          <a:stretch>
            <a:fillRect/>
          </a:stretch>
        </p:blipFill>
        <p:spPr bwMode="auto">
          <a:xfrm>
            <a:off x="1905000" y="2001838"/>
            <a:ext cx="3352800" cy="2417762"/>
          </a:xfrm>
          <a:prstGeom prst="rect">
            <a:avLst/>
          </a:prstGeom>
          <a:noFill/>
          <a:ln w="28575">
            <a:noFill/>
            <a:miter lim="800000"/>
            <a:headEnd/>
            <a:tailEnd/>
          </a:ln>
        </p:spPr>
      </p:pic>
      <p:pic>
        <p:nvPicPr>
          <p:cNvPr id="4" name="Picture 8" descr="RW_01"/>
          <p:cNvPicPr>
            <a:picLocks noChangeAspect="1" noChangeArrowheads="1"/>
          </p:cNvPicPr>
          <p:nvPr/>
        </p:nvPicPr>
        <p:blipFill>
          <a:blip r:embed="rId3">
            <a:lum contrast="18000"/>
          </a:blip>
          <a:srcRect l="6207" t="9509" r="4178" b="34161"/>
          <a:stretch>
            <a:fillRect/>
          </a:stretch>
        </p:blipFill>
        <p:spPr bwMode="auto">
          <a:xfrm>
            <a:off x="5257800" y="1993900"/>
            <a:ext cx="1752600" cy="1276350"/>
          </a:xfrm>
          <a:prstGeom prst="rect">
            <a:avLst/>
          </a:prstGeom>
          <a:noFill/>
          <a:ln w="28575">
            <a:noFill/>
            <a:miter lim="800000"/>
            <a:headEnd/>
            <a:tailEnd/>
          </a:ln>
        </p:spPr>
      </p:pic>
      <p:pic>
        <p:nvPicPr>
          <p:cNvPr id="5" name="Picture 9" descr="RW_12"/>
          <p:cNvPicPr>
            <a:picLocks noChangeAspect="1" noChangeArrowheads="1"/>
          </p:cNvPicPr>
          <p:nvPr/>
        </p:nvPicPr>
        <p:blipFill>
          <a:blip r:embed="rId4">
            <a:lum contrast="24000"/>
          </a:blip>
          <a:srcRect/>
          <a:stretch>
            <a:fillRect/>
          </a:stretch>
        </p:blipFill>
        <p:spPr bwMode="auto">
          <a:xfrm>
            <a:off x="5257800" y="3198813"/>
            <a:ext cx="1676400" cy="1220787"/>
          </a:xfrm>
          <a:prstGeom prst="rect">
            <a:avLst/>
          </a:prstGeom>
          <a:noFill/>
          <a:ln w="28575">
            <a:noFill/>
            <a:miter lim="800000"/>
            <a:headEnd/>
            <a:tailEnd/>
          </a:ln>
        </p:spPr>
      </p:pic>
      <p:pic>
        <p:nvPicPr>
          <p:cNvPr id="6" name="Picture 10" descr="RW_21"/>
          <p:cNvPicPr>
            <a:picLocks noChangeAspect="1" noChangeArrowheads="1"/>
          </p:cNvPicPr>
          <p:nvPr/>
        </p:nvPicPr>
        <p:blipFill>
          <a:blip r:embed="rId5">
            <a:lum contrast="24000"/>
          </a:blip>
          <a:srcRect/>
          <a:stretch>
            <a:fillRect/>
          </a:stretch>
        </p:blipFill>
        <p:spPr bwMode="auto">
          <a:xfrm>
            <a:off x="7048500" y="2133600"/>
            <a:ext cx="2095500" cy="2286000"/>
          </a:xfrm>
          <a:prstGeom prst="rect">
            <a:avLst/>
          </a:prstGeom>
          <a:noFill/>
          <a:ln w="28575">
            <a:noFill/>
            <a:miter lim="800000"/>
            <a:headEnd/>
            <a:tailEnd/>
          </a:ln>
        </p:spPr>
      </p:pic>
      <p:sp>
        <p:nvSpPr>
          <p:cNvPr id="7" name="Line 12"/>
          <p:cNvSpPr>
            <a:spLocks noChangeShapeType="1"/>
          </p:cNvSpPr>
          <p:nvPr/>
        </p:nvSpPr>
        <p:spPr bwMode="auto">
          <a:xfrm>
            <a:off x="5181600" y="3200400"/>
            <a:ext cx="1828800" cy="0"/>
          </a:xfrm>
          <a:prstGeom prst="line">
            <a:avLst/>
          </a:prstGeom>
          <a:noFill/>
          <a:ln w="12700">
            <a:solidFill>
              <a:srgbClr val="000000"/>
            </a:solidFill>
            <a:round/>
            <a:headEnd/>
            <a:tailEnd/>
          </a:ln>
          <a:effectLst/>
        </p:spPr>
        <p:txBody>
          <a:bodyPr/>
          <a:lstStyle/>
          <a:p>
            <a:pPr>
              <a:defRPr/>
            </a:pPr>
            <a:endParaRPr lang="en-US">
              <a:latin typeface="Helvetica" pitchFamily="34" charset="0"/>
              <a:cs typeface="+mn-cs"/>
            </a:endParaRPr>
          </a:p>
        </p:txBody>
      </p:sp>
      <p:sp>
        <p:nvSpPr>
          <p:cNvPr id="8" name="Line 13"/>
          <p:cNvSpPr>
            <a:spLocks noChangeShapeType="1"/>
          </p:cNvSpPr>
          <p:nvPr/>
        </p:nvSpPr>
        <p:spPr bwMode="auto">
          <a:xfrm flipH="1" flipV="1">
            <a:off x="5181600" y="1981200"/>
            <a:ext cx="0" cy="2438400"/>
          </a:xfrm>
          <a:prstGeom prst="line">
            <a:avLst/>
          </a:prstGeom>
          <a:noFill/>
          <a:ln w="12700">
            <a:solidFill>
              <a:srgbClr val="000000"/>
            </a:solidFill>
            <a:round/>
            <a:headEnd/>
            <a:tailEnd/>
          </a:ln>
          <a:effectLst/>
        </p:spPr>
        <p:txBody>
          <a:bodyPr/>
          <a:lstStyle/>
          <a:p>
            <a:pPr>
              <a:defRPr/>
            </a:pPr>
            <a:endParaRPr lang="en-US">
              <a:latin typeface="Helvetica" pitchFamily="34" charset="0"/>
              <a:cs typeface="+mn-cs"/>
            </a:endParaRPr>
          </a:p>
        </p:txBody>
      </p:sp>
      <p:sp>
        <p:nvSpPr>
          <p:cNvPr id="9" name="Line 15"/>
          <p:cNvSpPr>
            <a:spLocks noChangeShapeType="1"/>
          </p:cNvSpPr>
          <p:nvPr/>
        </p:nvSpPr>
        <p:spPr bwMode="auto">
          <a:xfrm flipH="1" flipV="1">
            <a:off x="7010400" y="1981200"/>
            <a:ext cx="0" cy="2438400"/>
          </a:xfrm>
          <a:prstGeom prst="line">
            <a:avLst/>
          </a:prstGeom>
          <a:noFill/>
          <a:ln w="12700">
            <a:solidFill>
              <a:srgbClr val="000000"/>
            </a:solidFill>
            <a:round/>
            <a:headEnd/>
            <a:tailEnd/>
          </a:ln>
          <a:effectLst/>
        </p:spPr>
        <p:txBody>
          <a:bodyPr/>
          <a:lstStyle/>
          <a:p>
            <a:pPr>
              <a:defRPr/>
            </a:pPr>
            <a:endParaRPr lang="en-US">
              <a:latin typeface="Helvetica" pitchFamily="34" charset="0"/>
              <a:cs typeface="+mn-cs"/>
            </a:endParaRPr>
          </a:p>
        </p:txBody>
      </p:sp>
      <p:sp>
        <p:nvSpPr>
          <p:cNvPr id="10" name="Line 17"/>
          <p:cNvSpPr>
            <a:spLocks noChangeShapeType="1"/>
          </p:cNvSpPr>
          <p:nvPr/>
        </p:nvSpPr>
        <p:spPr bwMode="auto">
          <a:xfrm>
            <a:off x="0" y="4419600"/>
            <a:ext cx="9144000" cy="0"/>
          </a:xfrm>
          <a:prstGeom prst="line">
            <a:avLst/>
          </a:prstGeom>
          <a:noFill/>
          <a:ln w="12700">
            <a:solidFill>
              <a:srgbClr val="000000"/>
            </a:solidFill>
            <a:round/>
            <a:headEnd/>
            <a:tailEnd/>
          </a:ln>
          <a:effectLst/>
        </p:spPr>
        <p:txBody>
          <a:bodyPr/>
          <a:lstStyle/>
          <a:p>
            <a:pPr>
              <a:defRPr/>
            </a:pPr>
            <a:endParaRPr lang="en-US">
              <a:latin typeface="Helvetica" pitchFamily="34" charset="0"/>
              <a:cs typeface="+mn-cs"/>
            </a:endParaRPr>
          </a:p>
        </p:txBody>
      </p:sp>
      <p:sp>
        <p:nvSpPr>
          <p:cNvPr id="11" name="Line 20"/>
          <p:cNvSpPr>
            <a:spLocks noChangeShapeType="1"/>
          </p:cNvSpPr>
          <p:nvPr/>
        </p:nvSpPr>
        <p:spPr bwMode="auto">
          <a:xfrm>
            <a:off x="0" y="1981200"/>
            <a:ext cx="9144000" cy="0"/>
          </a:xfrm>
          <a:prstGeom prst="line">
            <a:avLst/>
          </a:prstGeom>
          <a:noFill/>
          <a:ln w="12700">
            <a:solidFill>
              <a:srgbClr val="000000"/>
            </a:solidFill>
            <a:round/>
            <a:headEnd/>
            <a:tailEnd/>
          </a:ln>
          <a:effectLst/>
        </p:spPr>
        <p:txBody>
          <a:bodyPr/>
          <a:lstStyle/>
          <a:p>
            <a:pPr>
              <a:defRPr/>
            </a:pPr>
            <a:endParaRPr lang="en-US">
              <a:latin typeface="Helvetica" pitchFamily="34" charset="0"/>
              <a:cs typeface="+mn-cs"/>
            </a:endParaRPr>
          </a:p>
        </p:txBody>
      </p:sp>
      <p:sp>
        <p:nvSpPr>
          <p:cNvPr id="12" name="Line 21"/>
          <p:cNvSpPr>
            <a:spLocks noChangeShapeType="1"/>
          </p:cNvSpPr>
          <p:nvPr/>
        </p:nvSpPr>
        <p:spPr bwMode="auto">
          <a:xfrm flipH="1" flipV="1">
            <a:off x="1905000" y="1981200"/>
            <a:ext cx="0" cy="2438400"/>
          </a:xfrm>
          <a:prstGeom prst="line">
            <a:avLst/>
          </a:prstGeom>
          <a:noFill/>
          <a:ln w="12700">
            <a:solidFill>
              <a:srgbClr val="000000"/>
            </a:solidFill>
            <a:round/>
            <a:headEnd/>
            <a:tailEnd/>
          </a:ln>
          <a:effectLst/>
        </p:spPr>
        <p:txBody>
          <a:bodyPr/>
          <a:lstStyle/>
          <a:p>
            <a:pPr>
              <a:defRPr/>
            </a:pPr>
            <a:endParaRPr lang="en-US">
              <a:latin typeface="Helvetica" pitchFamily="34" charset="0"/>
              <a:cs typeface="+mn-cs"/>
            </a:endParaRPr>
          </a:p>
        </p:txBody>
      </p:sp>
      <p:pic>
        <p:nvPicPr>
          <p:cNvPr id="13" name="Picture 25" descr="RW_23"/>
          <p:cNvPicPr>
            <a:picLocks noChangeAspect="1" noChangeArrowheads="1"/>
          </p:cNvPicPr>
          <p:nvPr/>
        </p:nvPicPr>
        <p:blipFill>
          <a:blip r:embed="rId6">
            <a:clrChange>
              <a:clrFrom>
                <a:srgbClr val="EFEEF2"/>
              </a:clrFrom>
              <a:clrTo>
                <a:srgbClr val="EFEEF2">
                  <a:alpha val="0"/>
                </a:srgbClr>
              </a:clrTo>
            </a:clrChange>
            <a:lum contrast="18000"/>
          </a:blip>
          <a:srcRect l="20103" t="6276" r="31958" b="30963"/>
          <a:stretch>
            <a:fillRect/>
          </a:stretch>
        </p:blipFill>
        <p:spPr bwMode="auto">
          <a:xfrm>
            <a:off x="228600" y="1981200"/>
            <a:ext cx="1512888" cy="2438400"/>
          </a:xfrm>
          <a:prstGeom prst="rect">
            <a:avLst/>
          </a:prstGeom>
          <a:noFill/>
          <a:ln w="9525">
            <a:noFill/>
            <a:miter lim="800000"/>
            <a:headEnd/>
            <a:tailEnd/>
          </a:ln>
        </p:spPr>
      </p:pic>
      <p:pic>
        <p:nvPicPr>
          <p:cNvPr id="14" name="Picture 27"/>
          <p:cNvPicPr>
            <a:picLocks noChangeAspect="1" noChangeArrowheads="1"/>
          </p:cNvPicPr>
          <p:nvPr userDrawn="1"/>
        </p:nvPicPr>
        <p:blipFill>
          <a:blip r:embed="rId7"/>
          <a:srcRect/>
          <a:stretch>
            <a:fillRect/>
          </a:stretch>
        </p:blipFill>
        <p:spPr bwMode="auto">
          <a:xfrm>
            <a:off x="6324600" y="4495800"/>
            <a:ext cx="2667000" cy="1162050"/>
          </a:xfrm>
          <a:prstGeom prst="rect">
            <a:avLst/>
          </a:prstGeom>
          <a:noFill/>
          <a:ln w="9525">
            <a:noFill/>
            <a:miter lim="800000"/>
            <a:headEnd/>
            <a:tailEnd/>
          </a:ln>
        </p:spPr>
      </p:pic>
      <p:pic>
        <p:nvPicPr>
          <p:cNvPr id="15" name="Picture 28"/>
          <p:cNvPicPr>
            <a:picLocks noChangeAspect="1" noChangeArrowheads="1"/>
          </p:cNvPicPr>
          <p:nvPr userDrawn="1"/>
        </p:nvPicPr>
        <p:blipFill>
          <a:blip r:embed="rId8"/>
          <a:srcRect/>
          <a:stretch>
            <a:fillRect/>
          </a:stretch>
        </p:blipFill>
        <p:spPr bwMode="auto">
          <a:xfrm>
            <a:off x="6667500" y="5600700"/>
            <a:ext cx="2019300" cy="760413"/>
          </a:xfrm>
          <a:prstGeom prst="rect">
            <a:avLst/>
          </a:prstGeom>
          <a:noFill/>
          <a:ln w="9525">
            <a:noFill/>
            <a:miter lim="800000"/>
            <a:headEnd/>
            <a:tailEnd/>
          </a:ln>
        </p:spPr>
      </p:pic>
      <p:sp>
        <p:nvSpPr>
          <p:cNvPr id="16" name="Text Placeholder 22"/>
          <p:cNvSpPr txBox="1">
            <a:spLocks/>
          </p:cNvSpPr>
          <p:nvPr userDrawn="1"/>
        </p:nvSpPr>
        <p:spPr>
          <a:xfrm>
            <a:off x="7162800" y="228600"/>
            <a:ext cx="1752600" cy="1371600"/>
          </a:xfrm>
          <a:prstGeom prst="rect">
            <a:avLst/>
          </a:prstGeom>
          <a:ln>
            <a:solidFill>
              <a:schemeClr val="tx1"/>
            </a:solidFill>
          </a:ln>
        </p:spPr>
        <p:txBody>
          <a:bodyPr/>
          <a:lstStyle>
            <a:lvl1pPr algn="ctr">
              <a:buNone/>
              <a:defRPr sz="2400" baseline="0"/>
            </a:lvl1pPr>
          </a:lstStyle>
          <a:p>
            <a:pPr marL="342900" indent="-342900" eaLnBrk="0" hangingPunct="0">
              <a:spcBef>
                <a:spcPts val="0"/>
              </a:spcBef>
              <a:defRPr/>
            </a:pPr>
            <a:r>
              <a:rPr lang="en-US" b="1" kern="0" dirty="0" smtClean="0">
                <a:latin typeface="+mn-lt"/>
                <a:cs typeface="+mn-cs"/>
              </a:rPr>
              <a:t>Your</a:t>
            </a:r>
          </a:p>
          <a:p>
            <a:pPr marL="342900" indent="-342900" eaLnBrk="0" hangingPunct="0">
              <a:spcBef>
                <a:spcPts val="0"/>
              </a:spcBef>
              <a:defRPr/>
            </a:pPr>
            <a:r>
              <a:rPr lang="en-US" b="1" kern="0" dirty="0" smtClean="0">
                <a:latin typeface="+mn-lt"/>
                <a:cs typeface="+mn-cs"/>
              </a:rPr>
              <a:t>Institution </a:t>
            </a:r>
          </a:p>
          <a:p>
            <a:pPr marL="342900" indent="-342900" eaLnBrk="0" hangingPunct="0">
              <a:spcBef>
                <a:spcPts val="0"/>
              </a:spcBef>
              <a:defRPr/>
            </a:pPr>
            <a:r>
              <a:rPr lang="en-US" b="1" kern="0" dirty="0" smtClean="0">
                <a:latin typeface="+mn-lt"/>
                <a:cs typeface="+mn-cs"/>
              </a:rPr>
              <a:t>Here</a:t>
            </a:r>
            <a:endParaRPr lang="en-US" b="1" kern="0" dirty="0">
              <a:latin typeface="+mn-lt"/>
              <a:cs typeface="+mn-cs"/>
            </a:endParaRPr>
          </a:p>
        </p:txBody>
      </p:sp>
      <p:pic>
        <p:nvPicPr>
          <p:cNvPr id="17" name="Picture 22" descr="womenshealthlogoTL.jpg"/>
          <p:cNvPicPr>
            <a:picLocks noChangeAspect="1"/>
          </p:cNvPicPr>
          <p:nvPr userDrawn="1"/>
        </p:nvPicPr>
        <p:blipFill>
          <a:blip r:embed="rId9"/>
          <a:srcRect/>
          <a:stretch>
            <a:fillRect/>
          </a:stretch>
        </p:blipFill>
        <p:spPr bwMode="auto">
          <a:xfrm>
            <a:off x="6858000" y="6348413"/>
            <a:ext cx="1905000" cy="280987"/>
          </a:xfrm>
          <a:prstGeom prst="rect">
            <a:avLst/>
          </a:prstGeom>
          <a:noFill/>
          <a:ln w="9525">
            <a:noFill/>
            <a:miter lim="800000"/>
            <a:headEnd/>
            <a:tailEnd/>
          </a:ln>
        </p:spPr>
      </p:pic>
      <p:pic>
        <p:nvPicPr>
          <p:cNvPr id="18" name="Picture 21" descr="THT_2color.JPG"/>
          <p:cNvPicPr>
            <a:picLocks noChangeAspect="1"/>
          </p:cNvPicPr>
          <p:nvPr userDrawn="1"/>
        </p:nvPicPr>
        <p:blipFill>
          <a:blip r:embed="rId10"/>
          <a:srcRect/>
          <a:stretch>
            <a:fillRect/>
          </a:stretch>
        </p:blipFill>
        <p:spPr bwMode="auto">
          <a:xfrm>
            <a:off x="228600" y="152400"/>
            <a:ext cx="2755900" cy="1447800"/>
          </a:xfrm>
          <a:prstGeom prst="rect">
            <a:avLst/>
          </a:prstGeom>
          <a:noFill/>
          <a:ln w="9525">
            <a:noFill/>
            <a:miter lim="800000"/>
            <a:headEnd/>
            <a:tailEnd/>
          </a:ln>
        </p:spPr>
      </p:pic>
      <p:sp>
        <p:nvSpPr>
          <p:cNvPr id="15362" name="Rectangle 2"/>
          <p:cNvSpPr>
            <a:spLocks noGrp="1" noChangeArrowheads="1"/>
          </p:cNvSpPr>
          <p:nvPr>
            <p:ph type="subTitle" idx="1"/>
          </p:nvPr>
        </p:nvSpPr>
        <p:spPr>
          <a:xfrm>
            <a:off x="685800" y="4572000"/>
            <a:ext cx="5029200" cy="1752600"/>
          </a:xfrm>
        </p:spPr>
        <p:txBody>
          <a:bodyPr/>
          <a:lstStyle>
            <a:lvl1pPr marL="0" indent="0" algn="ctr">
              <a:buFontTx/>
              <a:buNone/>
              <a:defRPr/>
            </a:lvl1pPr>
          </a:lstStyle>
          <a:p>
            <a:r>
              <a:rPr lang="en-US"/>
              <a:t>Click to edit Master subtitle style</a:t>
            </a:r>
          </a:p>
        </p:txBody>
      </p:sp>
      <p:sp>
        <p:nvSpPr>
          <p:cNvPr id="19" name="Rectangle 3"/>
          <p:cNvSpPr>
            <a:spLocks noGrp="1" noChangeArrowheads="1"/>
          </p:cNvSpPr>
          <p:nvPr>
            <p:ph type="dt" sz="half" idx="10"/>
          </p:nvPr>
        </p:nvSpPr>
        <p:spPr/>
        <p:txBody>
          <a:bodyPr/>
          <a:lstStyle>
            <a:lvl1pPr>
              <a:defRPr/>
            </a:lvl1pPr>
          </a:lstStyle>
          <a:p>
            <a:pPr>
              <a:defRPr/>
            </a:pPr>
            <a:endParaRPr lang="en-US"/>
          </a:p>
        </p:txBody>
      </p:sp>
      <p:sp>
        <p:nvSpPr>
          <p:cNvPr id="20" name="Rectangle 4"/>
          <p:cNvSpPr>
            <a:spLocks noGrp="1" noChangeArrowheads="1"/>
          </p:cNvSpPr>
          <p:nvPr>
            <p:ph type="ftr" sz="quarter" idx="11"/>
          </p:nvPr>
        </p:nvSpPr>
        <p:spPr/>
        <p:txBody>
          <a:bodyPr/>
          <a:lstStyle>
            <a:lvl1pPr>
              <a:defRPr/>
            </a:lvl1pPr>
          </a:lstStyle>
          <a:p>
            <a:pPr>
              <a:defRPr/>
            </a:pPr>
            <a:endParaRPr lang="en-US"/>
          </a:p>
        </p:txBody>
      </p:sp>
      <p:sp>
        <p:nvSpPr>
          <p:cNvPr id="21" name="Rectangle 5"/>
          <p:cNvSpPr>
            <a:spLocks noGrp="1" noChangeArrowheads="1"/>
          </p:cNvSpPr>
          <p:nvPr>
            <p:ph type="sldNum" sz="quarter" idx="12"/>
          </p:nvPr>
        </p:nvSpPr>
        <p:spPr/>
        <p:txBody>
          <a:bodyPr/>
          <a:lstStyle>
            <a:lvl1pPr>
              <a:defRPr/>
            </a:lvl1pPr>
          </a:lstStyle>
          <a:p>
            <a:pPr>
              <a:defRPr/>
            </a:pPr>
            <a:fld id="{851DAEDD-285C-42C3-A970-A1B771179B3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467024-CA2D-4656-91AF-5953E723AD7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480E55-2247-4376-9470-F26344C5A85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FAFD1B-3476-405C-A48F-E19761F93D2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B86254-E017-4AC4-83B0-2376C35EA7E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010511">
    <p:spTree>
      <p:nvGrpSpPr>
        <p:cNvPr id="1" name=""/>
        <p:cNvGrpSpPr/>
        <p:nvPr/>
      </p:nvGrpSpPr>
      <p:grpSpPr>
        <a:xfrm>
          <a:off x="0" y="0"/>
          <a:ext cx="0" cy="0"/>
          <a:chOff x="0" y="0"/>
          <a:chExt cx="0" cy="0"/>
        </a:xfrm>
      </p:grpSpPr>
      <p:pic>
        <p:nvPicPr>
          <p:cNvPr id="3" name="Picture 7" descr="RW_05"/>
          <p:cNvPicPr>
            <a:picLocks noChangeAspect="1" noChangeArrowheads="1"/>
          </p:cNvPicPr>
          <p:nvPr/>
        </p:nvPicPr>
        <p:blipFill>
          <a:blip r:embed="rId2">
            <a:lum contrast="18000"/>
          </a:blip>
          <a:srcRect l="8244" t="4546" r="8046" b="23343"/>
          <a:stretch>
            <a:fillRect/>
          </a:stretch>
        </p:blipFill>
        <p:spPr bwMode="auto">
          <a:xfrm>
            <a:off x="1905000" y="2001838"/>
            <a:ext cx="3352800" cy="2417762"/>
          </a:xfrm>
          <a:prstGeom prst="rect">
            <a:avLst/>
          </a:prstGeom>
          <a:noFill/>
          <a:ln w="28575">
            <a:noFill/>
            <a:miter lim="800000"/>
            <a:headEnd/>
            <a:tailEnd/>
          </a:ln>
        </p:spPr>
      </p:pic>
      <p:pic>
        <p:nvPicPr>
          <p:cNvPr id="4" name="Picture 8" descr="RW_01"/>
          <p:cNvPicPr>
            <a:picLocks noChangeAspect="1" noChangeArrowheads="1"/>
          </p:cNvPicPr>
          <p:nvPr/>
        </p:nvPicPr>
        <p:blipFill>
          <a:blip r:embed="rId3">
            <a:lum contrast="18000"/>
          </a:blip>
          <a:srcRect l="6207" t="9509" r="4178" b="34161"/>
          <a:stretch>
            <a:fillRect/>
          </a:stretch>
        </p:blipFill>
        <p:spPr bwMode="auto">
          <a:xfrm>
            <a:off x="5257800" y="1993900"/>
            <a:ext cx="1752600" cy="1276350"/>
          </a:xfrm>
          <a:prstGeom prst="rect">
            <a:avLst/>
          </a:prstGeom>
          <a:noFill/>
          <a:ln w="28575">
            <a:noFill/>
            <a:miter lim="800000"/>
            <a:headEnd/>
            <a:tailEnd/>
          </a:ln>
        </p:spPr>
      </p:pic>
      <p:pic>
        <p:nvPicPr>
          <p:cNvPr id="5" name="Picture 9" descr="RW_12"/>
          <p:cNvPicPr>
            <a:picLocks noChangeAspect="1" noChangeArrowheads="1"/>
          </p:cNvPicPr>
          <p:nvPr/>
        </p:nvPicPr>
        <p:blipFill>
          <a:blip r:embed="rId4">
            <a:lum contrast="24000"/>
          </a:blip>
          <a:srcRect/>
          <a:stretch>
            <a:fillRect/>
          </a:stretch>
        </p:blipFill>
        <p:spPr bwMode="auto">
          <a:xfrm>
            <a:off x="5257800" y="3198813"/>
            <a:ext cx="1676400" cy="1220787"/>
          </a:xfrm>
          <a:prstGeom prst="rect">
            <a:avLst/>
          </a:prstGeom>
          <a:noFill/>
          <a:ln w="28575">
            <a:noFill/>
            <a:miter lim="800000"/>
            <a:headEnd/>
            <a:tailEnd/>
          </a:ln>
        </p:spPr>
      </p:pic>
      <p:pic>
        <p:nvPicPr>
          <p:cNvPr id="6" name="Picture 10" descr="RW_21"/>
          <p:cNvPicPr>
            <a:picLocks noChangeAspect="1" noChangeArrowheads="1"/>
          </p:cNvPicPr>
          <p:nvPr/>
        </p:nvPicPr>
        <p:blipFill>
          <a:blip r:embed="rId5">
            <a:lum contrast="24000"/>
          </a:blip>
          <a:srcRect/>
          <a:stretch>
            <a:fillRect/>
          </a:stretch>
        </p:blipFill>
        <p:spPr bwMode="auto">
          <a:xfrm>
            <a:off x="7048500" y="2133600"/>
            <a:ext cx="2095500" cy="2286000"/>
          </a:xfrm>
          <a:prstGeom prst="rect">
            <a:avLst/>
          </a:prstGeom>
          <a:noFill/>
          <a:ln w="28575">
            <a:noFill/>
            <a:miter lim="800000"/>
            <a:headEnd/>
            <a:tailEnd/>
          </a:ln>
        </p:spPr>
      </p:pic>
      <p:sp>
        <p:nvSpPr>
          <p:cNvPr id="7" name="Line 12"/>
          <p:cNvSpPr>
            <a:spLocks noChangeShapeType="1"/>
          </p:cNvSpPr>
          <p:nvPr/>
        </p:nvSpPr>
        <p:spPr bwMode="auto">
          <a:xfrm>
            <a:off x="5181600" y="3200400"/>
            <a:ext cx="1828800" cy="0"/>
          </a:xfrm>
          <a:prstGeom prst="line">
            <a:avLst/>
          </a:prstGeom>
          <a:noFill/>
          <a:ln w="12700">
            <a:solidFill>
              <a:srgbClr val="000000"/>
            </a:solidFill>
            <a:round/>
            <a:headEnd/>
            <a:tailEnd/>
          </a:ln>
          <a:effectLst/>
        </p:spPr>
        <p:txBody>
          <a:bodyPr/>
          <a:lstStyle/>
          <a:p>
            <a:pPr>
              <a:defRPr/>
            </a:pPr>
            <a:endParaRPr lang="en-US">
              <a:latin typeface="Helvetica" pitchFamily="34" charset="0"/>
              <a:cs typeface="+mn-cs"/>
            </a:endParaRPr>
          </a:p>
        </p:txBody>
      </p:sp>
      <p:sp>
        <p:nvSpPr>
          <p:cNvPr id="8" name="Line 13"/>
          <p:cNvSpPr>
            <a:spLocks noChangeShapeType="1"/>
          </p:cNvSpPr>
          <p:nvPr/>
        </p:nvSpPr>
        <p:spPr bwMode="auto">
          <a:xfrm flipH="1" flipV="1">
            <a:off x="5181600" y="1981200"/>
            <a:ext cx="0" cy="2438400"/>
          </a:xfrm>
          <a:prstGeom prst="line">
            <a:avLst/>
          </a:prstGeom>
          <a:noFill/>
          <a:ln w="12700">
            <a:solidFill>
              <a:srgbClr val="000000"/>
            </a:solidFill>
            <a:round/>
            <a:headEnd/>
            <a:tailEnd/>
          </a:ln>
          <a:effectLst/>
        </p:spPr>
        <p:txBody>
          <a:bodyPr/>
          <a:lstStyle/>
          <a:p>
            <a:pPr>
              <a:defRPr/>
            </a:pPr>
            <a:endParaRPr lang="en-US">
              <a:latin typeface="Helvetica" pitchFamily="34" charset="0"/>
              <a:cs typeface="+mn-cs"/>
            </a:endParaRPr>
          </a:p>
        </p:txBody>
      </p:sp>
      <p:sp>
        <p:nvSpPr>
          <p:cNvPr id="9" name="Line 15"/>
          <p:cNvSpPr>
            <a:spLocks noChangeShapeType="1"/>
          </p:cNvSpPr>
          <p:nvPr/>
        </p:nvSpPr>
        <p:spPr bwMode="auto">
          <a:xfrm flipH="1" flipV="1">
            <a:off x="7010400" y="1981200"/>
            <a:ext cx="0" cy="2438400"/>
          </a:xfrm>
          <a:prstGeom prst="line">
            <a:avLst/>
          </a:prstGeom>
          <a:noFill/>
          <a:ln w="12700">
            <a:solidFill>
              <a:srgbClr val="000000"/>
            </a:solidFill>
            <a:round/>
            <a:headEnd/>
            <a:tailEnd/>
          </a:ln>
          <a:effectLst/>
        </p:spPr>
        <p:txBody>
          <a:bodyPr/>
          <a:lstStyle/>
          <a:p>
            <a:pPr>
              <a:defRPr/>
            </a:pPr>
            <a:endParaRPr lang="en-US">
              <a:latin typeface="Helvetica" pitchFamily="34" charset="0"/>
              <a:cs typeface="+mn-cs"/>
            </a:endParaRPr>
          </a:p>
        </p:txBody>
      </p:sp>
      <p:sp>
        <p:nvSpPr>
          <p:cNvPr id="10" name="Line 17"/>
          <p:cNvSpPr>
            <a:spLocks noChangeShapeType="1"/>
          </p:cNvSpPr>
          <p:nvPr/>
        </p:nvSpPr>
        <p:spPr bwMode="auto">
          <a:xfrm>
            <a:off x="0" y="4419600"/>
            <a:ext cx="9144000" cy="0"/>
          </a:xfrm>
          <a:prstGeom prst="line">
            <a:avLst/>
          </a:prstGeom>
          <a:noFill/>
          <a:ln w="12700">
            <a:solidFill>
              <a:srgbClr val="000000"/>
            </a:solidFill>
            <a:round/>
            <a:headEnd/>
            <a:tailEnd/>
          </a:ln>
          <a:effectLst/>
        </p:spPr>
        <p:txBody>
          <a:bodyPr/>
          <a:lstStyle/>
          <a:p>
            <a:pPr>
              <a:defRPr/>
            </a:pPr>
            <a:endParaRPr lang="en-US">
              <a:latin typeface="Helvetica" pitchFamily="34" charset="0"/>
              <a:cs typeface="+mn-cs"/>
            </a:endParaRPr>
          </a:p>
        </p:txBody>
      </p:sp>
      <p:sp>
        <p:nvSpPr>
          <p:cNvPr id="11" name="Line 20"/>
          <p:cNvSpPr>
            <a:spLocks noChangeShapeType="1"/>
          </p:cNvSpPr>
          <p:nvPr/>
        </p:nvSpPr>
        <p:spPr bwMode="auto">
          <a:xfrm>
            <a:off x="0" y="1981200"/>
            <a:ext cx="9144000" cy="0"/>
          </a:xfrm>
          <a:prstGeom prst="line">
            <a:avLst/>
          </a:prstGeom>
          <a:noFill/>
          <a:ln w="12700">
            <a:solidFill>
              <a:srgbClr val="000000"/>
            </a:solidFill>
            <a:round/>
            <a:headEnd/>
            <a:tailEnd/>
          </a:ln>
          <a:effectLst/>
        </p:spPr>
        <p:txBody>
          <a:bodyPr/>
          <a:lstStyle/>
          <a:p>
            <a:pPr>
              <a:defRPr/>
            </a:pPr>
            <a:endParaRPr lang="en-US">
              <a:latin typeface="Helvetica" pitchFamily="34" charset="0"/>
              <a:cs typeface="+mn-cs"/>
            </a:endParaRPr>
          </a:p>
        </p:txBody>
      </p:sp>
      <p:sp>
        <p:nvSpPr>
          <p:cNvPr id="12" name="Line 21"/>
          <p:cNvSpPr>
            <a:spLocks noChangeShapeType="1"/>
          </p:cNvSpPr>
          <p:nvPr/>
        </p:nvSpPr>
        <p:spPr bwMode="auto">
          <a:xfrm flipH="1" flipV="1">
            <a:off x="1905000" y="1981200"/>
            <a:ext cx="0" cy="2438400"/>
          </a:xfrm>
          <a:prstGeom prst="line">
            <a:avLst/>
          </a:prstGeom>
          <a:noFill/>
          <a:ln w="12700">
            <a:solidFill>
              <a:srgbClr val="000000"/>
            </a:solidFill>
            <a:round/>
            <a:headEnd/>
            <a:tailEnd/>
          </a:ln>
          <a:effectLst/>
        </p:spPr>
        <p:txBody>
          <a:bodyPr/>
          <a:lstStyle/>
          <a:p>
            <a:pPr>
              <a:defRPr/>
            </a:pPr>
            <a:endParaRPr lang="en-US">
              <a:latin typeface="Helvetica" pitchFamily="34" charset="0"/>
              <a:cs typeface="+mn-cs"/>
            </a:endParaRPr>
          </a:p>
        </p:txBody>
      </p:sp>
      <p:pic>
        <p:nvPicPr>
          <p:cNvPr id="13" name="Picture 25" descr="RW_23"/>
          <p:cNvPicPr>
            <a:picLocks noChangeAspect="1" noChangeArrowheads="1"/>
          </p:cNvPicPr>
          <p:nvPr/>
        </p:nvPicPr>
        <p:blipFill>
          <a:blip r:embed="rId6">
            <a:clrChange>
              <a:clrFrom>
                <a:srgbClr val="EFEEF2"/>
              </a:clrFrom>
              <a:clrTo>
                <a:srgbClr val="EFEEF2">
                  <a:alpha val="0"/>
                </a:srgbClr>
              </a:clrTo>
            </a:clrChange>
            <a:lum contrast="18000"/>
          </a:blip>
          <a:srcRect l="20103" t="6276" r="31958" b="30963"/>
          <a:stretch>
            <a:fillRect/>
          </a:stretch>
        </p:blipFill>
        <p:spPr bwMode="auto">
          <a:xfrm>
            <a:off x="228600" y="1981200"/>
            <a:ext cx="1512888" cy="2438400"/>
          </a:xfrm>
          <a:prstGeom prst="rect">
            <a:avLst/>
          </a:prstGeom>
          <a:noFill/>
          <a:ln w="9525">
            <a:noFill/>
            <a:miter lim="800000"/>
            <a:headEnd/>
            <a:tailEnd/>
          </a:ln>
        </p:spPr>
      </p:pic>
      <p:pic>
        <p:nvPicPr>
          <p:cNvPr id="14" name="Picture 27"/>
          <p:cNvPicPr>
            <a:picLocks noChangeAspect="1" noChangeArrowheads="1"/>
          </p:cNvPicPr>
          <p:nvPr/>
        </p:nvPicPr>
        <p:blipFill>
          <a:blip r:embed="rId7"/>
          <a:srcRect/>
          <a:stretch>
            <a:fillRect/>
          </a:stretch>
        </p:blipFill>
        <p:spPr bwMode="auto">
          <a:xfrm>
            <a:off x="6324600" y="4495800"/>
            <a:ext cx="2667000" cy="1162050"/>
          </a:xfrm>
          <a:prstGeom prst="rect">
            <a:avLst/>
          </a:prstGeom>
          <a:noFill/>
          <a:ln w="9525">
            <a:noFill/>
            <a:miter lim="800000"/>
            <a:headEnd/>
            <a:tailEnd/>
          </a:ln>
        </p:spPr>
      </p:pic>
      <p:pic>
        <p:nvPicPr>
          <p:cNvPr id="15" name="Picture 28"/>
          <p:cNvPicPr>
            <a:picLocks noChangeAspect="1" noChangeArrowheads="1"/>
          </p:cNvPicPr>
          <p:nvPr/>
        </p:nvPicPr>
        <p:blipFill>
          <a:blip r:embed="rId8"/>
          <a:srcRect/>
          <a:stretch>
            <a:fillRect/>
          </a:stretch>
        </p:blipFill>
        <p:spPr bwMode="auto">
          <a:xfrm>
            <a:off x="6667500" y="5600700"/>
            <a:ext cx="2019300" cy="760413"/>
          </a:xfrm>
          <a:prstGeom prst="rect">
            <a:avLst/>
          </a:prstGeom>
          <a:noFill/>
          <a:ln w="9525">
            <a:noFill/>
            <a:miter lim="800000"/>
            <a:headEnd/>
            <a:tailEnd/>
          </a:ln>
        </p:spPr>
      </p:pic>
      <p:sp>
        <p:nvSpPr>
          <p:cNvPr id="16" name="Text Placeholder 22"/>
          <p:cNvSpPr txBox="1">
            <a:spLocks/>
          </p:cNvSpPr>
          <p:nvPr/>
        </p:nvSpPr>
        <p:spPr>
          <a:xfrm>
            <a:off x="7162800" y="228600"/>
            <a:ext cx="1752600" cy="1371600"/>
          </a:xfrm>
          <a:prstGeom prst="rect">
            <a:avLst/>
          </a:prstGeom>
          <a:ln>
            <a:solidFill>
              <a:schemeClr val="tx1"/>
            </a:solidFill>
          </a:ln>
        </p:spPr>
        <p:txBody>
          <a:bodyPr/>
          <a:lstStyle>
            <a:lvl1pPr algn="ctr">
              <a:buNone/>
              <a:defRPr sz="2400" baseline="0"/>
            </a:lvl1pPr>
          </a:lstStyle>
          <a:p>
            <a:pPr marL="342900" indent="-342900" eaLnBrk="0" hangingPunct="0">
              <a:spcBef>
                <a:spcPts val="0"/>
              </a:spcBef>
              <a:defRPr/>
            </a:pPr>
            <a:r>
              <a:rPr lang="en-US" b="1" kern="0" dirty="0" smtClean="0">
                <a:latin typeface="+mn-lt"/>
                <a:cs typeface="+mn-cs"/>
              </a:rPr>
              <a:t>Your</a:t>
            </a:r>
          </a:p>
          <a:p>
            <a:pPr marL="342900" indent="-342900" eaLnBrk="0" hangingPunct="0">
              <a:spcBef>
                <a:spcPts val="0"/>
              </a:spcBef>
              <a:defRPr/>
            </a:pPr>
            <a:r>
              <a:rPr lang="en-US" b="1" kern="0" dirty="0" smtClean="0">
                <a:latin typeface="+mn-lt"/>
                <a:cs typeface="+mn-cs"/>
              </a:rPr>
              <a:t>Institution </a:t>
            </a:r>
          </a:p>
          <a:p>
            <a:pPr marL="342900" indent="-342900" eaLnBrk="0" hangingPunct="0">
              <a:spcBef>
                <a:spcPts val="0"/>
              </a:spcBef>
              <a:defRPr/>
            </a:pPr>
            <a:r>
              <a:rPr lang="en-US" b="1" kern="0" dirty="0" smtClean="0">
                <a:latin typeface="+mn-lt"/>
                <a:cs typeface="+mn-cs"/>
              </a:rPr>
              <a:t>Here</a:t>
            </a:r>
            <a:endParaRPr lang="en-US" b="1" kern="0" dirty="0">
              <a:latin typeface="+mn-lt"/>
              <a:cs typeface="+mn-cs"/>
            </a:endParaRPr>
          </a:p>
        </p:txBody>
      </p:sp>
      <p:pic>
        <p:nvPicPr>
          <p:cNvPr id="17" name="Picture 22" descr="womenshealthlogoTL.jpg"/>
          <p:cNvPicPr>
            <a:picLocks noChangeAspect="1"/>
          </p:cNvPicPr>
          <p:nvPr/>
        </p:nvPicPr>
        <p:blipFill>
          <a:blip r:embed="rId9"/>
          <a:srcRect/>
          <a:stretch>
            <a:fillRect/>
          </a:stretch>
        </p:blipFill>
        <p:spPr bwMode="auto">
          <a:xfrm>
            <a:off x="6858000" y="6348413"/>
            <a:ext cx="1905000" cy="280987"/>
          </a:xfrm>
          <a:prstGeom prst="rect">
            <a:avLst/>
          </a:prstGeom>
          <a:noFill/>
          <a:ln w="9525">
            <a:noFill/>
            <a:miter lim="800000"/>
            <a:headEnd/>
            <a:tailEnd/>
          </a:ln>
        </p:spPr>
      </p:pic>
      <p:pic>
        <p:nvPicPr>
          <p:cNvPr id="18" name="Picture 21" descr="THT_2color.JPG"/>
          <p:cNvPicPr>
            <a:picLocks noChangeAspect="1"/>
          </p:cNvPicPr>
          <p:nvPr/>
        </p:nvPicPr>
        <p:blipFill>
          <a:blip r:embed="rId10"/>
          <a:srcRect/>
          <a:stretch>
            <a:fillRect/>
          </a:stretch>
        </p:blipFill>
        <p:spPr bwMode="auto">
          <a:xfrm>
            <a:off x="228600" y="152400"/>
            <a:ext cx="2755900" cy="1447800"/>
          </a:xfrm>
          <a:prstGeom prst="rect">
            <a:avLst/>
          </a:prstGeom>
          <a:noFill/>
          <a:ln w="9525">
            <a:noFill/>
            <a:miter lim="800000"/>
            <a:headEnd/>
            <a:tailEnd/>
          </a:ln>
        </p:spPr>
      </p:pic>
      <p:pic>
        <p:nvPicPr>
          <p:cNvPr id="19" name="Picture 27"/>
          <p:cNvPicPr>
            <a:picLocks noChangeAspect="1" noChangeArrowheads="1"/>
          </p:cNvPicPr>
          <p:nvPr userDrawn="1"/>
        </p:nvPicPr>
        <p:blipFill>
          <a:blip r:embed="rId7"/>
          <a:srcRect/>
          <a:stretch>
            <a:fillRect/>
          </a:stretch>
        </p:blipFill>
        <p:spPr bwMode="auto">
          <a:xfrm>
            <a:off x="6324600" y="4495800"/>
            <a:ext cx="2667000" cy="1162050"/>
          </a:xfrm>
          <a:prstGeom prst="rect">
            <a:avLst/>
          </a:prstGeom>
          <a:noFill/>
          <a:ln w="9525">
            <a:noFill/>
            <a:miter lim="800000"/>
            <a:headEnd/>
            <a:tailEnd/>
          </a:ln>
        </p:spPr>
      </p:pic>
      <p:pic>
        <p:nvPicPr>
          <p:cNvPr id="20" name="Picture 28"/>
          <p:cNvPicPr>
            <a:picLocks noChangeAspect="1" noChangeArrowheads="1"/>
          </p:cNvPicPr>
          <p:nvPr userDrawn="1"/>
        </p:nvPicPr>
        <p:blipFill>
          <a:blip r:embed="rId8"/>
          <a:srcRect/>
          <a:stretch>
            <a:fillRect/>
          </a:stretch>
        </p:blipFill>
        <p:spPr bwMode="auto">
          <a:xfrm>
            <a:off x="6667500" y="5600700"/>
            <a:ext cx="2019300" cy="760413"/>
          </a:xfrm>
          <a:prstGeom prst="rect">
            <a:avLst/>
          </a:prstGeom>
          <a:noFill/>
          <a:ln w="9525">
            <a:noFill/>
            <a:miter lim="800000"/>
            <a:headEnd/>
            <a:tailEnd/>
          </a:ln>
        </p:spPr>
      </p:pic>
      <p:sp>
        <p:nvSpPr>
          <p:cNvPr id="21" name="Text Placeholder 22"/>
          <p:cNvSpPr txBox="1">
            <a:spLocks/>
          </p:cNvSpPr>
          <p:nvPr userDrawn="1"/>
        </p:nvSpPr>
        <p:spPr>
          <a:xfrm>
            <a:off x="7162800" y="228600"/>
            <a:ext cx="1752600" cy="1371600"/>
          </a:xfrm>
          <a:prstGeom prst="rect">
            <a:avLst/>
          </a:prstGeom>
          <a:ln>
            <a:solidFill>
              <a:schemeClr val="tx1"/>
            </a:solidFill>
          </a:ln>
        </p:spPr>
        <p:txBody>
          <a:bodyPr/>
          <a:lstStyle>
            <a:lvl1pPr algn="ctr">
              <a:buNone/>
              <a:defRPr sz="2400" baseline="0"/>
            </a:lvl1pPr>
          </a:lstStyle>
          <a:p>
            <a:pPr marL="342900" indent="-342900" eaLnBrk="0" hangingPunct="0">
              <a:spcBef>
                <a:spcPts val="0"/>
              </a:spcBef>
              <a:defRPr/>
            </a:pPr>
            <a:r>
              <a:rPr lang="en-US" b="1" kern="0" dirty="0" smtClean="0">
                <a:latin typeface="+mn-lt"/>
                <a:cs typeface="+mn-cs"/>
              </a:rPr>
              <a:t>Your</a:t>
            </a:r>
          </a:p>
          <a:p>
            <a:pPr marL="342900" indent="-342900" eaLnBrk="0" hangingPunct="0">
              <a:spcBef>
                <a:spcPts val="0"/>
              </a:spcBef>
              <a:defRPr/>
            </a:pPr>
            <a:r>
              <a:rPr lang="en-US" b="1" kern="0" dirty="0" smtClean="0">
                <a:latin typeface="+mn-lt"/>
                <a:cs typeface="+mn-cs"/>
              </a:rPr>
              <a:t>Institution </a:t>
            </a:r>
          </a:p>
          <a:p>
            <a:pPr marL="342900" indent="-342900" eaLnBrk="0" hangingPunct="0">
              <a:spcBef>
                <a:spcPts val="0"/>
              </a:spcBef>
              <a:defRPr/>
            </a:pPr>
            <a:r>
              <a:rPr lang="en-US" b="1" kern="0" dirty="0" smtClean="0">
                <a:latin typeface="+mn-lt"/>
                <a:cs typeface="+mn-cs"/>
              </a:rPr>
              <a:t>Here</a:t>
            </a:r>
            <a:endParaRPr lang="en-US" b="1" kern="0" dirty="0">
              <a:latin typeface="+mn-lt"/>
              <a:cs typeface="+mn-cs"/>
            </a:endParaRPr>
          </a:p>
        </p:txBody>
      </p:sp>
      <p:pic>
        <p:nvPicPr>
          <p:cNvPr id="22" name="Picture 22" descr="womenshealthlogoTL.jpg"/>
          <p:cNvPicPr>
            <a:picLocks noChangeAspect="1"/>
          </p:cNvPicPr>
          <p:nvPr userDrawn="1"/>
        </p:nvPicPr>
        <p:blipFill>
          <a:blip r:embed="rId9"/>
          <a:srcRect/>
          <a:stretch>
            <a:fillRect/>
          </a:stretch>
        </p:blipFill>
        <p:spPr bwMode="auto">
          <a:xfrm>
            <a:off x="6858000" y="6348413"/>
            <a:ext cx="1905000" cy="280987"/>
          </a:xfrm>
          <a:prstGeom prst="rect">
            <a:avLst/>
          </a:prstGeom>
          <a:noFill/>
          <a:ln w="9525">
            <a:noFill/>
            <a:miter lim="800000"/>
            <a:headEnd/>
            <a:tailEnd/>
          </a:ln>
        </p:spPr>
      </p:pic>
      <p:pic>
        <p:nvPicPr>
          <p:cNvPr id="23" name="Picture 26" descr="THT_2color.JPG"/>
          <p:cNvPicPr>
            <a:picLocks noChangeAspect="1"/>
          </p:cNvPicPr>
          <p:nvPr userDrawn="1"/>
        </p:nvPicPr>
        <p:blipFill>
          <a:blip r:embed="rId10"/>
          <a:srcRect/>
          <a:stretch>
            <a:fillRect/>
          </a:stretch>
        </p:blipFill>
        <p:spPr bwMode="auto">
          <a:xfrm>
            <a:off x="228600" y="152400"/>
            <a:ext cx="2755900" cy="1447800"/>
          </a:xfrm>
          <a:prstGeom prst="rect">
            <a:avLst/>
          </a:prstGeom>
          <a:noFill/>
          <a:ln w="9525">
            <a:noFill/>
            <a:miter lim="800000"/>
            <a:headEnd/>
            <a:tailEnd/>
          </a:ln>
        </p:spPr>
      </p:pic>
      <p:sp>
        <p:nvSpPr>
          <p:cNvPr id="15362" name="Rectangle 2"/>
          <p:cNvSpPr>
            <a:spLocks noGrp="1" noChangeArrowheads="1"/>
          </p:cNvSpPr>
          <p:nvPr>
            <p:ph type="subTitle" idx="1"/>
          </p:nvPr>
        </p:nvSpPr>
        <p:spPr>
          <a:xfrm>
            <a:off x="685800" y="4572000"/>
            <a:ext cx="5029200" cy="1752600"/>
          </a:xfrm>
        </p:spPr>
        <p:txBody>
          <a:bodyPr/>
          <a:lstStyle>
            <a:lvl1pPr marL="0" indent="0" algn="ctr">
              <a:buFontTx/>
              <a:buNone/>
              <a:defRPr/>
            </a:lvl1pPr>
          </a:lstStyle>
          <a:p>
            <a:r>
              <a:rPr lang="en-US" smtClean="0"/>
              <a:t>Click to edit Master subtitle style</a:t>
            </a:r>
            <a:endParaRPr lang="en-US"/>
          </a:p>
        </p:txBody>
      </p:sp>
      <p:sp>
        <p:nvSpPr>
          <p:cNvPr id="24" name="Rectangle 3"/>
          <p:cNvSpPr>
            <a:spLocks noGrp="1" noChangeArrowheads="1"/>
          </p:cNvSpPr>
          <p:nvPr>
            <p:ph type="dt" sz="half" idx="10"/>
          </p:nvPr>
        </p:nvSpPr>
        <p:spPr/>
        <p:txBody>
          <a:bodyPr/>
          <a:lstStyle>
            <a:lvl1pPr>
              <a:defRPr/>
            </a:lvl1pPr>
          </a:lstStyle>
          <a:p>
            <a:pPr>
              <a:defRPr/>
            </a:pPr>
            <a:endParaRPr lang="en-US"/>
          </a:p>
        </p:txBody>
      </p:sp>
      <p:sp>
        <p:nvSpPr>
          <p:cNvPr id="25" name="Rectangle 4"/>
          <p:cNvSpPr>
            <a:spLocks noGrp="1" noChangeArrowheads="1"/>
          </p:cNvSpPr>
          <p:nvPr>
            <p:ph type="ftr" sz="quarter" idx="11"/>
          </p:nvPr>
        </p:nvSpPr>
        <p:spPr/>
        <p:txBody>
          <a:bodyPr/>
          <a:lstStyle>
            <a:lvl1pPr>
              <a:defRPr/>
            </a:lvl1pPr>
          </a:lstStyle>
          <a:p>
            <a:pPr>
              <a:defRPr/>
            </a:pPr>
            <a:endParaRPr lang="en-US"/>
          </a:p>
        </p:txBody>
      </p:sp>
      <p:sp>
        <p:nvSpPr>
          <p:cNvPr id="26" name="Rectangle 5"/>
          <p:cNvSpPr>
            <a:spLocks noGrp="1" noChangeArrowheads="1"/>
          </p:cNvSpPr>
          <p:nvPr>
            <p:ph type="sldNum" sz="quarter" idx="12"/>
          </p:nvPr>
        </p:nvSpPr>
        <p:spPr/>
        <p:txBody>
          <a:bodyPr/>
          <a:lstStyle>
            <a:lvl1pPr>
              <a:defRPr/>
            </a:lvl1pPr>
          </a:lstStyle>
          <a:p>
            <a:pPr>
              <a:defRPr/>
            </a:pPr>
            <a:fld id="{1B482B8E-BB40-4A4C-B166-4D8B656F935A}"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990600"/>
          </a:xfrm>
          <a:prstGeom prst="rect">
            <a:avLst/>
          </a:prstGeom>
        </p:spPr>
        <p:txBody>
          <a:bodyPr anchor="b" anchorCtr="0"/>
          <a:lstStyle>
            <a:lvl1pPr>
              <a:defRPr sz="2400" b="1">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990600" y="1600200"/>
            <a:ext cx="7162800" cy="4525963"/>
          </a:xfrm>
        </p:spPr>
        <p:txBody>
          <a:bodyPr/>
          <a:lstStyle>
            <a:lvl1pPr>
              <a:defRPr sz="2800">
                <a:latin typeface="+mn-lt"/>
              </a:defRPr>
            </a:lvl1pPr>
            <a:lvl2pPr>
              <a:defRPr sz="2400">
                <a:latin typeface="+mn-lt"/>
              </a:defRPr>
            </a:lvl2pPr>
            <a:lvl3pPr>
              <a:defRPr sz="1800">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1106DB-E866-4627-9C3E-1856AFC29A6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D7DE5C-1955-4136-B9F4-807C087D050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D1260B-9F08-4C34-9585-43601236750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6DCD01-1D24-4144-8C8C-309082CFF81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746202-28FB-4987-A759-BADDFA999D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4953000" cy="1143000"/>
          </a:xfrm>
          <a:prstGeom prst="rect">
            <a:avLst/>
          </a:prstGeom>
        </p:spPr>
        <p:txBody>
          <a:bodyPr/>
          <a:lstStyle>
            <a:lvl1pPr>
              <a:defRPr sz="2800" b="1"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8804AD-688E-4BB7-A5AB-0342070C562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9DBCD89-6FE6-456C-AD86-AB4B53AD4D3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030142-165A-4A45-A65D-DFE1163C64B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521511-E476-4617-99A3-B7DD1C4900C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20658A-F898-4EDD-B7A6-A980D563B40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D138CF-EF55-4C69-8E83-2A5FB073D03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2C461C-D26D-4956-9CC8-797DB0EC9CF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r>
              <a:rPr lang="en-US" noProof="0" smtClean="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DFC8B-F7A0-4743-A17A-BA70DD39017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BF6693-F737-4AF4-BA12-DA4105C410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5EA954-0B55-4733-8692-210D920F60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9CC3D27-F494-49BD-BD21-655C9486B4A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181313-3812-4EA8-BF88-0588A7B124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59C8B0C-79C8-4BB2-9327-A4CB2AD4A17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99696F-C904-48DA-B95A-BA22CBD8F1F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342E9E-DE16-4CF2-A646-AA36440222A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jpeg"/><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Helvetica"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Helvetica"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Helvetica" pitchFamily="34" charset="0"/>
                <a:cs typeface="+mn-cs"/>
              </a:defRPr>
            </a:lvl1pPr>
          </a:lstStyle>
          <a:p>
            <a:pPr>
              <a:defRPr/>
            </a:pPr>
            <a:fld id="{CF3FBE87-7685-4F46-9297-3EE129EF6C59}" type="slidenum">
              <a:rPr lang="en-US"/>
              <a:pPr>
                <a:defRPr/>
              </a:pPr>
              <a:t>‹#›</a:t>
            </a:fld>
            <a:endParaRPr lang="en-US"/>
          </a:p>
        </p:txBody>
      </p:sp>
      <p:pic>
        <p:nvPicPr>
          <p:cNvPr id="2" name="Picture 22"/>
          <p:cNvPicPr>
            <a:picLocks noChangeAspect="1" noChangeArrowheads="1"/>
          </p:cNvPicPr>
          <p:nvPr/>
        </p:nvPicPr>
        <p:blipFill>
          <a:blip r:embed="rId15"/>
          <a:srcRect/>
          <a:stretch>
            <a:fillRect/>
          </a:stretch>
        </p:blipFill>
        <p:spPr bwMode="auto">
          <a:xfrm>
            <a:off x="7162800" y="76200"/>
            <a:ext cx="1828800" cy="688975"/>
          </a:xfrm>
          <a:prstGeom prst="rect">
            <a:avLst/>
          </a:prstGeom>
          <a:noFill/>
          <a:ln w="9525">
            <a:noFill/>
            <a:miter lim="800000"/>
            <a:headEnd/>
            <a:tailEnd/>
          </a:ln>
        </p:spPr>
      </p:pic>
      <p:sp>
        <p:nvSpPr>
          <p:cNvPr id="17" name="Title 1"/>
          <p:cNvSpPr txBox="1">
            <a:spLocks/>
          </p:cNvSpPr>
          <p:nvPr/>
        </p:nvSpPr>
        <p:spPr>
          <a:xfrm>
            <a:off x="2133600" y="228600"/>
            <a:ext cx="4953000" cy="1143000"/>
          </a:xfrm>
          <a:prstGeom prst="rect">
            <a:avLst/>
          </a:prstGeom>
        </p:spPr>
        <p:txBody>
          <a:bodyPr/>
          <a:lstStyle>
            <a:lvl1pPr>
              <a:defRPr sz="3600" b="1"/>
            </a:lvl1pPr>
          </a:lstStyle>
          <a:p>
            <a:pPr algn="ctr" eaLnBrk="0" hangingPunct="0">
              <a:defRPr/>
            </a:pPr>
            <a:endParaRPr lang="en-US" kern="0" dirty="0">
              <a:solidFill>
                <a:schemeClr val="tx2"/>
              </a:solidFill>
              <a:latin typeface="+mj-lt"/>
              <a:ea typeface="+mj-ea"/>
              <a:cs typeface="+mj-cs"/>
            </a:endParaRPr>
          </a:p>
        </p:txBody>
      </p:sp>
      <p:pic>
        <p:nvPicPr>
          <p:cNvPr id="1032" name="Picture 9" descr="womenshealthlogoTL.jpg"/>
          <p:cNvPicPr>
            <a:picLocks noChangeAspect="1"/>
          </p:cNvPicPr>
          <p:nvPr/>
        </p:nvPicPr>
        <p:blipFill>
          <a:blip r:embed="rId16"/>
          <a:srcRect/>
          <a:stretch>
            <a:fillRect/>
          </a:stretch>
        </p:blipFill>
        <p:spPr bwMode="auto">
          <a:xfrm>
            <a:off x="7162800" y="838200"/>
            <a:ext cx="1905000" cy="280988"/>
          </a:xfrm>
          <a:prstGeom prst="rect">
            <a:avLst/>
          </a:prstGeom>
          <a:noFill/>
          <a:ln w="9525">
            <a:noFill/>
            <a:miter lim="800000"/>
            <a:headEnd/>
            <a:tailEnd/>
          </a:ln>
        </p:spPr>
      </p:pic>
      <p:pic>
        <p:nvPicPr>
          <p:cNvPr id="1033" name="Picture 9" descr="THT_2color.JPG"/>
          <p:cNvPicPr>
            <a:picLocks noChangeAspect="1"/>
          </p:cNvPicPr>
          <p:nvPr/>
        </p:nvPicPr>
        <p:blipFill>
          <a:blip r:embed="rId17"/>
          <a:srcRect/>
          <a:stretch>
            <a:fillRect/>
          </a:stretch>
        </p:blipFill>
        <p:spPr bwMode="auto">
          <a:xfrm>
            <a:off x="171450" y="112713"/>
            <a:ext cx="1962150" cy="1030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4"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Helvetica"/>
        </a:defRPr>
      </a:lvl2pPr>
      <a:lvl3pPr algn="ctr" rtl="0" eaLnBrk="0" fontAlgn="base" hangingPunct="0">
        <a:spcBef>
          <a:spcPct val="0"/>
        </a:spcBef>
        <a:spcAft>
          <a:spcPct val="0"/>
        </a:spcAft>
        <a:defRPr sz="4400">
          <a:solidFill>
            <a:schemeClr val="tx2"/>
          </a:solidFill>
          <a:latin typeface="Helvetica"/>
        </a:defRPr>
      </a:lvl3pPr>
      <a:lvl4pPr algn="ctr" rtl="0" eaLnBrk="0" fontAlgn="base" hangingPunct="0">
        <a:spcBef>
          <a:spcPct val="0"/>
        </a:spcBef>
        <a:spcAft>
          <a:spcPct val="0"/>
        </a:spcAft>
        <a:defRPr sz="4400">
          <a:solidFill>
            <a:schemeClr val="tx2"/>
          </a:solidFill>
          <a:latin typeface="Helvetica"/>
        </a:defRPr>
      </a:lvl4pPr>
      <a:lvl5pPr algn="ctr" rtl="0" eaLnBrk="0" fontAlgn="base" hangingPunct="0">
        <a:spcBef>
          <a:spcPct val="0"/>
        </a:spcBef>
        <a:spcAft>
          <a:spcPct val="0"/>
        </a:spcAft>
        <a:defRPr sz="4400">
          <a:solidFill>
            <a:schemeClr val="tx2"/>
          </a:solidFill>
          <a:latin typeface="Helvetica"/>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Helvetica"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Helvetica"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Helvetica" pitchFamily="34" charset="0"/>
                <a:cs typeface="+mn-cs"/>
              </a:defRPr>
            </a:lvl1pPr>
          </a:lstStyle>
          <a:p>
            <a:pPr>
              <a:defRPr/>
            </a:pPr>
            <a:fld id="{F52F24F9-84B4-4CDB-9561-C7B95A0B0CBE}" type="slidenum">
              <a:rPr lang="en-US"/>
              <a:pPr>
                <a:defRPr/>
              </a:pPr>
              <a:t>‹#›</a:t>
            </a:fld>
            <a:endParaRPr lang="en-US"/>
          </a:p>
        </p:txBody>
      </p:sp>
      <p:pic>
        <p:nvPicPr>
          <p:cNvPr id="15366" name="Picture 22"/>
          <p:cNvPicPr>
            <a:picLocks noChangeAspect="1" noChangeArrowheads="1"/>
          </p:cNvPicPr>
          <p:nvPr/>
        </p:nvPicPr>
        <p:blipFill>
          <a:blip r:embed="rId15"/>
          <a:srcRect/>
          <a:stretch>
            <a:fillRect/>
          </a:stretch>
        </p:blipFill>
        <p:spPr bwMode="auto">
          <a:xfrm>
            <a:off x="7162800" y="76200"/>
            <a:ext cx="1828800" cy="688975"/>
          </a:xfrm>
          <a:prstGeom prst="rect">
            <a:avLst/>
          </a:prstGeom>
          <a:noFill/>
          <a:ln w="9525">
            <a:noFill/>
            <a:miter lim="800000"/>
            <a:headEnd/>
            <a:tailEnd/>
          </a:ln>
        </p:spPr>
      </p:pic>
      <p:sp>
        <p:nvSpPr>
          <p:cNvPr id="17" name="Title 1"/>
          <p:cNvSpPr txBox="1">
            <a:spLocks/>
          </p:cNvSpPr>
          <p:nvPr/>
        </p:nvSpPr>
        <p:spPr>
          <a:xfrm>
            <a:off x="2133600" y="228600"/>
            <a:ext cx="4953000" cy="1143000"/>
          </a:xfrm>
          <a:prstGeom prst="rect">
            <a:avLst/>
          </a:prstGeom>
        </p:spPr>
        <p:txBody>
          <a:bodyPr/>
          <a:lstStyle>
            <a:lvl1pPr>
              <a:defRPr sz="3600" b="1"/>
            </a:lvl1pPr>
          </a:lstStyle>
          <a:p>
            <a:pPr algn="ctr" eaLnBrk="0" hangingPunct="0">
              <a:defRPr/>
            </a:pPr>
            <a:endParaRPr lang="en-US" kern="0" dirty="0">
              <a:solidFill>
                <a:schemeClr val="tx2"/>
              </a:solidFill>
              <a:latin typeface="+mj-lt"/>
              <a:ea typeface="+mj-ea"/>
              <a:cs typeface="+mj-cs"/>
            </a:endParaRPr>
          </a:p>
        </p:txBody>
      </p:sp>
      <p:pic>
        <p:nvPicPr>
          <p:cNvPr id="15368" name="Picture 9" descr="womenshealthlogoTL.jpg"/>
          <p:cNvPicPr>
            <a:picLocks noChangeAspect="1"/>
          </p:cNvPicPr>
          <p:nvPr/>
        </p:nvPicPr>
        <p:blipFill>
          <a:blip r:embed="rId16"/>
          <a:srcRect/>
          <a:stretch>
            <a:fillRect/>
          </a:stretch>
        </p:blipFill>
        <p:spPr bwMode="auto">
          <a:xfrm>
            <a:off x="7162800" y="838200"/>
            <a:ext cx="1905000" cy="280988"/>
          </a:xfrm>
          <a:prstGeom prst="rect">
            <a:avLst/>
          </a:prstGeom>
          <a:noFill/>
          <a:ln w="9525">
            <a:noFill/>
            <a:miter lim="800000"/>
            <a:headEnd/>
            <a:tailEnd/>
          </a:ln>
        </p:spPr>
      </p:pic>
      <p:pic>
        <p:nvPicPr>
          <p:cNvPr id="15369" name="Picture 9" descr="THT_2color.JPG"/>
          <p:cNvPicPr>
            <a:picLocks noChangeAspect="1"/>
          </p:cNvPicPr>
          <p:nvPr/>
        </p:nvPicPr>
        <p:blipFill>
          <a:blip r:embed="rId17"/>
          <a:srcRect/>
          <a:stretch>
            <a:fillRect/>
          </a:stretch>
        </p:blipFill>
        <p:spPr bwMode="auto">
          <a:xfrm>
            <a:off x="171450" y="112713"/>
            <a:ext cx="1962150" cy="1030287"/>
          </a:xfrm>
          <a:prstGeom prst="rect">
            <a:avLst/>
          </a:prstGeom>
          <a:noFill/>
          <a:ln w="9525">
            <a:noFill/>
            <a:miter lim="800000"/>
            <a:headEnd/>
            <a:tailEnd/>
          </a:ln>
        </p:spPr>
      </p:pic>
      <p:pic>
        <p:nvPicPr>
          <p:cNvPr id="15370" name="Picture 10" descr="THT_2color.JPG"/>
          <p:cNvPicPr>
            <a:picLocks noChangeAspect="1"/>
          </p:cNvPicPr>
          <p:nvPr/>
        </p:nvPicPr>
        <p:blipFill>
          <a:blip r:embed="rId17"/>
          <a:srcRect/>
          <a:stretch>
            <a:fillRect/>
          </a:stretch>
        </p:blipFill>
        <p:spPr bwMode="auto">
          <a:xfrm>
            <a:off x="171450" y="112713"/>
            <a:ext cx="1962150" cy="1030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Helvetica"/>
        </a:defRPr>
      </a:lvl2pPr>
      <a:lvl3pPr algn="ctr" rtl="0" eaLnBrk="0" fontAlgn="base" hangingPunct="0">
        <a:spcBef>
          <a:spcPct val="0"/>
        </a:spcBef>
        <a:spcAft>
          <a:spcPct val="0"/>
        </a:spcAft>
        <a:defRPr sz="4400">
          <a:solidFill>
            <a:schemeClr val="tx2"/>
          </a:solidFill>
          <a:latin typeface="Helvetica"/>
        </a:defRPr>
      </a:lvl3pPr>
      <a:lvl4pPr algn="ctr" rtl="0" eaLnBrk="0" fontAlgn="base" hangingPunct="0">
        <a:spcBef>
          <a:spcPct val="0"/>
        </a:spcBef>
        <a:spcAft>
          <a:spcPct val="0"/>
        </a:spcAft>
        <a:defRPr sz="4400">
          <a:solidFill>
            <a:schemeClr val="tx2"/>
          </a:solidFill>
          <a:latin typeface="Helvetica"/>
        </a:defRPr>
      </a:lvl4pPr>
      <a:lvl5pPr algn="ctr" rtl="0" eaLnBrk="0" fontAlgn="base" hangingPunct="0">
        <a:spcBef>
          <a:spcPct val="0"/>
        </a:spcBef>
        <a:spcAft>
          <a:spcPct val="0"/>
        </a:spcAft>
        <a:defRPr sz="4400">
          <a:solidFill>
            <a:schemeClr val="tx2"/>
          </a:solidFill>
          <a:latin typeface="Helvetica"/>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framinghamheartstudy.org/risk/gencardio.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womenshealth.gov/hearttruth"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www.womenshealth.gov/heart-truth"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subTitle" idx="1"/>
          </p:nvPr>
        </p:nvSpPr>
        <p:spPr>
          <a:xfrm>
            <a:off x="685800" y="4724400"/>
            <a:ext cx="5029200" cy="1752600"/>
          </a:xfrm>
        </p:spPr>
        <p:txBody>
          <a:bodyPr/>
          <a:lstStyle/>
          <a:p>
            <a:pPr eaLnBrk="1" hangingPunct="1">
              <a:spcBef>
                <a:spcPct val="0"/>
              </a:spcBef>
            </a:pPr>
            <a:r>
              <a:rPr lang="en-US" sz="2400" smtClean="0"/>
              <a:t>2011 American Heart Association Guidelines for Cardiovascular Disease Prevention in Women:  </a:t>
            </a:r>
          </a:p>
          <a:p>
            <a:pPr eaLnBrk="1" hangingPunct="1">
              <a:spcBef>
                <a:spcPct val="0"/>
              </a:spcBef>
            </a:pPr>
            <a:r>
              <a:rPr lang="en-US" sz="2400" smtClean="0"/>
              <a:t>For Obstetrician-Gynecologists</a:t>
            </a:r>
          </a:p>
        </p:txBody>
      </p:sp>
      <p:sp>
        <p:nvSpPr>
          <p:cNvPr id="31746" name="Line 14"/>
          <p:cNvSpPr>
            <a:spLocks noChangeShapeType="1"/>
          </p:cNvSpPr>
          <p:nvPr/>
        </p:nvSpPr>
        <p:spPr bwMode="auto">
          <a:xfrm>
            <a:off x="6400800" y="0"/>
            <a:ext cx="0" cy="0"/>
          </a:xfrm>
          <a:prstGeom prst="line">
            <a:avLst/>
          </a:prstGeom>
          <a:noFill/>
          <a:ln w="28575">
            <a:solidFill>
              <a:srgbClr val="000000"/>
            </a:solidFill>
            <a:round/>
            <a:headEnd/>
            <a:tailEnd/>
          </a:ln>
        </p:spPr>
        <p:txBody>
          <a:bodyPr/>
          <a:lstStyle/>
          <a:p>
            <a:endParaRPr lang="en-US"/>
          </a:p>
        </p:txBody>
      </p:sp>
      <p:pic>
        <p:nvPicPr>
          <p:cNvPr id="31748" name="Picture 4" descr="MH_Thinner_Logo_No_Tag_PMS188"/>
          <p:cNvPicPr>
            <a:picLocks noChangeAspect="1" noChangeArrowheads="1"/>
          </p:cNvPicPr>
          <p:nvPr/>
        </p:nvPicPr>
        <p:blipFill>
          <a:blip r:embed="rId3"/>
          <a:srcRect/>
          <a:stretch>
            <a:fillRect/>
          </a:stretch>
        </p:blipFill>
        <p:spPr bwMode="auto">
          <a:xfrm>
            <a:off x="7848600" y="4610100"/>
            <a:ext cx="914400" cy="47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2324100" y="228600"/>
            <a:ext cx="4495800" cy="990600"/>
          </a:xfrm>
          <a:prstGeom prst="rect">
            <a:avLst/>
          </a:prstGeom>
        </p:spPr>
        <p:txBody>
          <a:bodyPr anchor="b">
            <a:normAutofit fontScale="90000"/>
          </a:bodyPr>
          <a:lstStyle/>
          <a:p>
            <a:pPr eaLnBrk="1" hangingPunct="1">
              <a:defRPr/>
            </a:pPr>
            <a:r>
              <a:rPr lang="en-US" sz="2400" b="1" dirty="0" smtClean="0"/>
              <a:t>Diagnoses in Obstetrics and Gynecology: Impact on CVD Risk in Selected Studies</a:t>
            </a:r>
            <a:endParaRPr lang="en-US" sz="2400" b="1" dirty="0"/>
          </a:p>
        </p:txBody>
      </p:sp>
      <p:sp>
        <p:nvSpPr>
          <p:cNvPr id="50183" name="Slide Number Placeholder 3"/>
          <p:cNvSpPr>
            <a:spLocks noGrp="1"/>
          </p:cNvSpPr>
          <p:nvPr>
            <p:ph type="sldNum" sz="quarter" idx="12"/>
          </p:nvPr>
        </p:nvSpPr>
        <p:spPr>
          <a:noFill/>
        </p:spPr>
        <p:txBody>
          <a:bodyPr/>
          <a:lstStyle/>
          <a:p>
            <a:fld id="{8A1A4737-927D-431A-95A7-CE6FF0E83521}" type="slidenum">
              <a:rPr lang="en-US" smtClean="0">
                <a:latin typeface="Helvetica"/>
                <a:cs typeface="Arial" charset="0"/>
              </a:rPr>
              <a:pPr/>
              <a:t>10</a:t>
            </a:fld>
            <a:endParaRPr lang="en-US" smtClean="0">
              <a:latin typeface="Helvetica"/>
              <a:cs typeface="Arial" charset="0"/>
            </a:endParaRPr>
          </a:p>
        </p:txBody>
      </p:sp>
      <p:sp>
        <p:nvSpPr>
          <p:cNvPr id="2053" name="Text Box 5"/>
          <p:cNvSpPr txBox="1">
            <a:spLocks noChangeArrowheads="1"/>
          </p:cNvSpPr>
          <p:nvPr/>
        </p:nvSpPr>
        <p:spPr bwMode="auto">
          <a:xfrm>
            <a:off x="533400" y="3200400"/>
            <a:ext cx="1152525" cy="868363"/>
          </a:xfrm>
          <a:prstGeom prst="rect">
            <a:avLst/>
          </a:prstGeom>
          <a:noFill/>
          <a:ln w="9525">
            <a:noFill/>
            <a:miter lim="800000"/>
            <a:headEnd/>
            <a:tailEnd/>
          </a:ln>
        </p:spPr>
        <p:txBody>
          <a:bodyPr>
            <a:spAutoFit/>
          </a:bodyPr>
          <a:lstStyle/>
          <a:p>
            <a:pPr algn="ctr">
              <a:lnSpc>
                <a:spcPct val="90000"/>
              </a:lnSpc>
              <a:defRPr/>
            </a:pPr>
            <a:r>
              <a:rPr lang="en-US" sz="1400" dirty="0">
                <a:solidFill>
                  <a:schemeClr val="tx2"/>
                </a:solidFill>
                <a:latin typeface="+mn-lt"/>
                <a:ea typeface="ＭＳ Ｐゴシック" pitchFamily="16" charset="-128"/>
                <a:cs typeface="+mn-cs"/>
              </a:rPr>
              <a:t>Relative</a:t>
            </a:r>
          </a:p>
          <a:p>
            <a:pPr algn="ctr">
              <a:lnSpc>
                <a:spcPct val="90000"/>
              </a:lnSpc>
              <a:defRPr/>
            </a:pPr>
            <a:r>
              <a:rPr lang="en-US" sz="1400" dirty="0">
                <a:solidFill>
                  <a:schemeClr val="tx2"/>
                </a:solidFill>
                <a:latin typeface="+mn-lt"/>
                <a:ea typeface="ＭＳ Ｐゴシック" pitchFamily="16" charset="-128"/>
                <a:cs typeface="+mn-cs"/>
              </a:rPr>
              <a:t>Risk of </a:t>
            </a:r>
          </a:p>
          <a:p>
            <a:pPr algn="ctr">
              <a:lnSpc>
                <a:spcPct val="90000"/>
              </a:lnSpc>
              <a:defRPr/>
            </a:pPr>
            <a:r>
              <a:rPr lang="en-US" sz="1400" dirty="0">
                <a:solidFill>
                  <a:schemeClr val="tx2"/>
                </a:solidFill>
                <a:latin typeface="+mn-lt"/>
                <a:ea typeface="ＭＳ Ｐゴシック" pitchFamily="16" charset="-128"/>
                <a:cs typeface="+mn-cs"/>
              </a:rPr>
              <a:t>Subsequent CVD</a:t>
            </a:r>
          </a:p>
        </p:txBody>
      </p:sp>
      <p:sp>
        <p:nvSpPr>
          <p:cNvPr id="50185" name="Text Box 7"/>
          <p:cNvSpPr txBox="1">
            <a:spLocks noChangeArrowheads="1"/>
          </p:cNvSpPr>
          <p:nvPr/>
        </p:nvSpPr>
        <p:spPr bwMode="auto">
          <a:xfrm>
            <a:off x="598488" y="6354763"/>
            <a:ext cx="7631112" cy="274637"/>
          </a:xfrm>
          <a:prstGeom prst="rect">
            <a:avLst/>
          </a:prstGeom>
          <a:noFill/>
          <a:ln w="9525">
            <a:noFill/>
            <a:miter lim="800000"/>
            <a:headEnd/>
            <a:tailEnd/>
          </a:ln>
        </p:spPr>
        <p:txBody>
          <a:bodyPr>
            <a:spAutoFit/>
          </a:bodyPr>
          <a:lstStyle/>
          <a:p>
            <a:r>
              <a:rPr lang="en-US" sz="1200" b="1">
                <a:solidFill>
                  <a:schemeClr val="tx2"/>
                </a:solidFill>
                <a:latin typeface="Arial" charset="0"/>
                <a:ea typeface="ＭＳ Ｐゴシック"/>
                <a:cs typeface="ＭＳ Ｐゴシック"/>
              </a:rPr>
              <a:t>Sources</a:t>
            </a:r>
            <a:r>
              <a:rPr lang="en-US" sz="1200">
                <a:solidFill>
                  <a:schemeClr val="tx2"/>
                </a:solidFill>
                <a:latin typeface="Arial" charset="0"/>
                <a:ea typeface="ＭＳ Ｐゴシック"/>
                <a:cs typeface="ＭＳ Ｐゴシック"/>
              </a:rPr>
              <a:t>:  Shah 2008, Wild 2010, Hannaford 1997</a:t>
            </a:r>
          </a:p>
        </p:txBody>
      </p:sp>
      <p:graphicFrame>
        <p:nvGraphicFramePr>
          <p:cNvPr id="50181" name="Object 3"/>
          <p:cNvGraphicFramePr>
            <a:graphicFrameLocks noChangeAspect="1"/>
          </p:cNvGraphicFramePr>
          <p:nvPr/>
        </p:nvGraphicFramePr>
        <p:xfrm>
          <a:off x="1198563" y="1498600"/>
          <a:ext cx="7210425" cy="4632325"/>
        </p:xfrm>
        <a:graphic>
          <a:graphicData uri="http://schemas.openxmlformats.org/presentationml/2006/ole">
            <p:oleObj spid="_x0000_s50181" name="Chart" r:id="rId4" imgW="7267651" imgH="4667341" progId="Excel.Chart.8">
              <p:embed/>
            </p:oleObj>
          </a:graphicData>
        </a:graphic>
      </p:graphicFrame>
      <p:sp>
        <p:nvSpPr>
          <p:cNvPr id="50186" name="Text Box 11"/>
          <p:cNvSpPr txBox="1">
            <a:spLocks noChangeArrowheads="1"/>
          </p:cNvSpPr>
          <p:nvPr/>
        </p:nvSpPr>
        <p:spPr bwMode="auto">
          <a:xfrm>
            <a:off x="5867400" y="6019800"/>
            <a:ext cx="2514600" cy="304800"/>
          </a:xfrm>
          <a:prstGeom prst="rect">
            <a:avLst/>
          </a:prstGeom>
          <a:noFill/>
          <a:ln w="9525">
            <a:noFill/>
            <a:miter lim="800000"/>
            <a:headEnd/>
            <a:tailEnd/>
          </a:ln>
        </p:spPr>
        <p:txBody>
          <a:bodyPr>
            <a:spAutoFit/>
          </a:bodyPr>
          <a:lstStyle/>
          <a:p>
            <a:pPr>
              <a:spcBef>
                <a:spcPct val="50000"/>
              </a:spcBef>
            </a:pPr>
            <a:r>
              <a:rPr lang="en-US" sz="1400"/>
              <a:t>* Polycystic Ovary Syndrome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000" b="1" smtClean="0"/>
              <a:t>Pregnancy is a “Metabolic Stress Test” that Predicts Development of Future Cardiovascular Events </a:t>
            </a:r>
          </a:p>
        </p:txBody>
      </p:sp>
      <p:sp>
        <p:nvSpPr>
          <p:cNvPr id="52226" name="Content Placeholder 2"/>
          <p:cNvSpPr>
            <a:spLocks noGrp="1"/>
          </p:cNvSpPr>
          <p:nvPr>
            <p:ph idx="4294967295"/>
          </p:nvPr>
        </p:nvSpPr>
        <p:spPr>
          <a:xfrm>
            <a:off x="990600" y="1600200"/>
            <a:ext cx="7162800" cy="4525963"/>
          </a:xfrm>
        </p:spPr>
        <p:txBody>
          <a:bodyPr/>
          <a:lstStyle/>
          <a:p>
            <a:pPr marL="0" indent="0" eaLnBrk="1" hangingPunct="1">
              <a:buFontTx/>
              <a:buNone/>
            </a:pPr>
            <a:r>
              <a:rPr lang="en-US" sz="2800" smtClean="0"/>
              <a:t>Several diagnoses carry significant risk of subsequent manifestations of metabolic syndrome and ultimately CVD:</a:t>
            </a:r>
          </a:p>
          <a:p>
            <a:pPr lvl="1" eaLnBrk="1" hangingPunct="1">
              <a:buFont typeface="Arial" charset="0"/>
              <a:buChar char="•"/>
            </a:pPr>
            <a:r>
              <a:rPr lang="en-US" sz="2400" smtClean="0"/>
              <a:t>Women with preeclampsia are 3.8 times more likely to develop diabetes, and 11.6 times more likely to develop hypertension requiring drug treatment.</a:t>
            </a:r>
          </a:p>
          <a:p>
            <a:pPr lvl="1" eaLnBrk="1" hangingPunct="1">
              <a:buFont typeface="Arial" charset="0"/>
              <a:buChar char="•"/>
            </a:pPr>
            <a:r>
              <a:rPr lang="en-US" sz="2400" smtClean="0"/>
              <a:t>Up to 70% of women with gestational diabetes develop Type 2 diabetes within        5 years of the pregnancy.</a:t>
            </a:r>
          </a:p>
        </p:txBody>
      </p:sp>
      <p:sp>
        <p:nvSpPr>
          <p:cNvPr id="52227" name="Slide Number Placeholder 3"/>
          <p:cNvSpPr>
            <a:spLocks noGrp="1"/>
          </p:cNvSpPr>
          <p:nvPr>
            <p:ph type="sldNum" sz="quarter" idx="12"/>
          </p:nvPr>
        </p:nvSpPr>
        <p:spPr>
          <a:noFill/>
        </p:spPr>
        <p:txBody>
          <a:bodyPr/>
          <a:lstStyle/>
          <a:p>
            <a:fld id="{0B3D4C9E-E0CF-4E3F-B0C2-46D7BEEB087D}" type="slidenum">
              <a:rPr lang="en-US" smtClean="0">
                <a:latin typeface="Helvetica"/>
                <a:cs typeface="Arial" charset="0"/>
              </a:rPr>
              <a:pPr/>
              <a:t>11</a:t>
            </a:fld>
            <a:endParaRPr lang="en-US" smtClean="0">
              <a:latin typeface="Helvetica"/>
              <a:cs typeface="Arial" charset="0"/>
            </a:endParaRPr>
          </a:p>
        </p:txBody>
      </p:sp>
      <p:sp>
        <p:nvSpPr>
          <p:cNvPr id="52228" name="Text Box 4"/>
          <p:cNvSpPr txBox="1">
            <a:spLocks noChangeArrowheads="1"/>
          </p:cNvSpPr>
          <p:nvPr/>
        </p:nvSpPr>
        <p:spPr bwMode="auto">
          <a:xfrm>
            <a:off x="611188" y="6356350"/>
            <a:ext cx="5986462" cy="274638"/>
          </a:xfrm>
          <a:prstGeom prst="rect">
            <a:avLst/>
          </a:prstGeom>
          <a:noFill/>
          <a:ln w="9525">
            <a:noFill/>
            <a:miter lim="800000"/>
            <a:headEnd/>
            <a:tailEnd/>
          </a:ln>
        </p:spPr>
        <p:txBody>
          <a:bodyPr>
            <a:spAutoFit/>
          </a:bodyPr>
          <a:lstStyle/>
          <a:p>
            <a:r>
              <a:rPr lang="en-US" sz="1200" b="1">
                <a:solidFill>
                  <a:schemeClr val="tx2"/>
                </a:solidFill>
                <a:latin typeface="Arial" charset="0"/>
                <a:ea typeface="ＭＳ Ｐゴシック"/>
                <a:cs typeface="ＭＳ Ｐゴシック"/>
              </a:rPr>
              <a:t>Source:  </a:t>
            </a:r>
            <a:r>
              <a:rPr lang="en-US" sz="1200">
                <a:solidFill>
                  <a:schemeClr val="tx2"/>
                </a:solidFill>
                <a:latin typeface="Arial" charset="0"/>
                <a:ea typeface="ＭＳ Ｐゴシック"/>
                <a:cs typeface="ＭＳ Ｐゴシック"/>
              </a:rPr>
              <a:t>Magnussen 2009, Kim 2002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3"/>
          <p:cNvSpPr>
            <a:spLocks noGrp="1"/>
          </p:cNvSpPr>
          <p:nvPr>
            <p:ph type="sldNum" sz="quarter" idx="12"/>
          </p:nvPr>
        </p:nvSpPr>
        <p:spPr>
          <a:noFill/>
        </p:spPr>
        <p:txBody>
          <a:bodyPr/>
          <a:lstStyle/>
          <a:p>
            <a:fld id="{2AD173F4-74EA-43F6-9CDC-29844AA0B573}" type="slidenum">
              <a:rPr lang="en-US" smtClean="0">
                <a:latin typeface="Helvetica"/>
                <a:cs typeface="Arial" charset="0"/>
              </a:rPr>
              <a:pPr/>
              <a:t>12</a:t>
            </a:fld>
            <a:endParaRPr lang="en-US" smtClean="0">
              <a:latin typeface="Helvetica"/>
              <a:cs typeface="Arial" charset="0"/>
            </a:endParaRPr>
          </a:p>
        </p:txBody>
      </p:sp>
      <p:sp>
        <p:nvSpPr>
          <p:cNvPr id="54274" name="AutoShape 3"/>
          <p:cNvSpPr>
            <a:spLocks noChangeAspect="1" noChangeArrowheads="1"/>
          </p:cNvSpPr>
          <p:nvPr/>
        </p:nvSpPr>
        <p:spPr bwMode="auto">
          <a:xfrm>
            <a:off x="533400" y="1181100"/>
            <a:ext cx="8267700" cy="6029325"/>
          </a:xfrm>
          <a:prstGeom prst="rect">
            <a:avLst/>
          </a:prstGeom>
          <a:noFill/>
          <a:ln w="9525">
            <a:noFill/>
            <a:miter lim="800000"/>
            <a:headEnd/>
            <a:tailEnd/>
          </a:ln>
        </p:spPr>
        <p:txBody>
          <a:bodyPr/>
          <a:lstStyle/>
          <a:p>
            <a:pPr algn="ctr"/>
            <a:endParaRPr lang="en-US">
              <a:solidFill>
                <a:schemeClr val="tx2"/>
              </a:solidFill>
              <a:latin typeface="Arial" charset="0"/>
              <a:ea typeface="ＭＳ Ｐゴシック"/>
              <a:cs typeface="ＭＳ Ｐゴシック"/>
            </a:endParaRPr>
          </a:p>
        </p:txBody>
      </p:sp>
      <p:sp>
        <p:nvSpPr>
          <p:cNvPr id="36867" name="Rectangle 4"/>
          <p:cNvSpPr>
            <a:spLocks noChangeArrowheads="1"/>
          </p:cNvSpPr>
          <p:nvPr/>
        </p:nvSpPr>
        <p:spPr bwMode="auto">
          <a:xfrm>
            <a:off x="1828800" y="2362200"/>
            <a:ext cx="5715000" cy="2630488"/>
          </a:xfrm>
          <a:prstGeom prst="rect">
            <a:avLst/>
          </a:prstGeom>
          <a:solidFill>
            <a:srgbClr val="FFFFFF"/>
          </a:solidFill>
          <a:ln w="19050">
            <a:solidFill>
              <a:srgbClr val="000000"/>
            </a:solidFill>
            <a:miter lim="800000"/>
            <a:headEnd/>
            <a:tailEnd/>
          </a:ln>
        </p:spPr>
        <p:txBody>
          <a:bodyPr/>
          <a:lstStyle/>
          <a:p>
            <a:pPr algn="ctr">
              <a:defRPr/>
            </a:pPr>
            <a:endParaRPr lang="en-US" dirty="0">
              <a:solidFill>
                <a:schemeClr val="tx2"/>
              </a:solidFill>
              <a:latin typeface="+mn-lt"/>
              <a:ea typeface="ＭＳ Ｐゴシック"/>
              <a:cs typeface="ＭＳ Ｐゴシック"/>
            </a:endParaRPr>
          </a:p>
        </p:txBody>
      </p:sp>
      <p:sp>
        <p:nvSpPr>
          <p:cNvPr id="54276" name="Line 5"/>
          <p:cNvSpPr>
            <a:spLocks noChangeShapeType="1"/>
          </p:cNvSpPr>
          <p:nvPr/>
        </p:nvSpPr>
        <p:spPr bwMode="auto">
          <a:xfrm flipV="1">
            <a:off x="1828800" y="3429000"/>
            <a:ext cx="5708650" cy="11113"/>
          </a:xfrm>
          <a:prstGeom prst="line">
            <a:avLst/>
          </a:prstGeom>
          <a:noFill/>
          <a:ln w="3175">
            <a:solidFill>
              <a:srgbClr val="000000"/>
            </a:solidFill>
            <a:round/>
            <a:headEnd/>
            <a:tailEnd/>
          </a:ln>
        </p:spPr>
        <p:txBody>
          <a:bodyPr/>
          <a:lstStyle/>
          <a:p>
            <a:endParaRPr lang="en-US"/>
          </a:p>
        </p:txBody>
      </p:sp>
      <p:sp>
        <p:nvSpPr>
          <p:cNvPr id="54277" name="Freeform 6"/>
          <p:cNvSpPr>
            <a:spLocks/>
          </p:cNvSpPr>
          <p:nvPr/>
        </p:nvSpPr>
        <p:spPr bwMode="auto">
          <a:xfrm>
            <a:off x="2160588" y="2395538"/>
            <a:ext cx="4422775" cy="1406525"/>
          </a:xfrm>
          <a:custGeom>
            <a:avLst/>
            <a:gdLst>
              <a:gd name="T0" fmla="*/ 0 w 5220"/>
              <a:gd name="T1" fmla="*/ 2147483647 h 2730"/>
              <a:gd name="T2" fmla="*/ 2147483647 w 5220"/>
              <a:gd name="T3" fmla="*/ 2147483647 h 2730"/>
              <a:gd name="T4" fmla="*/ 2147483647 w 5220"/>
              <a:gd name="T5" fmla="*/ 2147483647 h 2730"/>
              <a:gd name="T6" fmla="*/ 2147483647 w 5220"/>
              <a:gd name="T7" fmla="*/ 2147483647 h 2730"/>
              <a:gd name="T8" fmla="*/ 2147483647 w 5220"/>
              <a:gd name="T9" fmla="*/ 2147483647 h 2730"/>
              <a:gd name="T10" fmla="*/ 2147483647 w 5220"/>
              <a:gd name="T11" fmla="*/ 2147483647 h 2730"/>
              <a:gd name="T12" fmla="*/ 2147483647 w 5220"/>
              <a:gd name="T13" fmla="*/ 2147483647 h 2730"/>
              <a:gd name="T14" fmla="*/ 2147483647 w 5220"/>
              <a:gd name="T15" fmla="*/ 2147483647 h 2730"/>
              <a:gd name="T16" fmla="*/ 2147483647 w 5220"/>
              <a:gd name="T17" fmla="*/ 2147483647 h 2730"/>
              <a:gd name="T18" fmla="*/ 2147483647 w 5220"/>
              <a:gd name="T19" fmla="*/ 2147483647 h 2730"/>
              <a:gd name="T20" fmla="*/ 2147483647 w 5220"/>
              <a:gd name="T21" fmla="*/ 2147483647 h 2730"/>
              <a:gd name="T22" fmla="*/ 2147483647 w 5220"/>
              <a:gd name="T23" fmla="*/ 2147483647 h 2730"/>
              <a:gd name="T24" fmla="*/ 2147483647 w 5220"/>
              <a:gd name="T25" fmla="*/ 2147483647 h 2730"/>
              <a:gd name="T26" fmla="*/ 2147483647 w 5220"/>
              <a:gd name="T27" fmla="*/ 2147483647 h 2730"/>
              <a:gd name="T28" fmla="*/ 2147483647 w 5220"/>
              <a:gd name="T29" fmla="*/ 2147483647 h 2730"/>
              <a:gd name="T30" fmla="*/ 2147483647 w 5220"/>
              <a:gd name="T31" fmla="*/ 2147483647 h 27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20"/>
              <a:gd name="T49" fmla="*/ 0 h 2730"/>
              <a:gd name="T50" fmla="*/ 5220 w 5220"/>
              <a:gd name="T51" fmla="*/ 2730 h 27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20" h="2730">
                <a:moveTo>
                  <a:pt x="0" y="2580"/>
                </a:moveTo>
                <a:cubicBezTo>
                  <a:pt x="330" y="2655"/>
                  <a:pt x="660" y="2730"/>
                  <a:pt x="900" y="2580"/>
                </a:cubicBezTo>
                <a:cubicBezTo>
                  <a:pt x="1140" y="2430"/>
                  <a:pt x="1320" y="1680"/>
                  <a:pt x="1440" y="1680"/>
                </a:cubicBezTo>
                <a:cubicBezTo>
                  <a:pt x="1560" y="1680"/>
                  <a:pt x="1560" y="2430"/>
                  <a:pt x="1620" y="2580"/>
                </a:cubicBezTo>
                <a:cubicBezTo>
                  <a:pt x="1680" y="2730"/>
                  <a:pt x="1740" y="2730"/>
                  <a:pt x="1800" y="2580"/>
                </a:cubicBezTo>
                <a:cubicBezTo>
                  <a:pt x="1860" y="2430"/>
                  <a:pt x="1920" y="1830"/>
                  <a:pt x="1980" y="1680"/>
                </a:cubicBezTo>
                <a:cubicBezTo>
                  <a:pt x="2040" y="1530"/>
                  <a:pt x="2100" y="1530"/>
                  <a:pt x="2160" y="1680"/>
                </a:cubicBezTo>
                <a:cubicBezTo>
                  <a:pt x="2220" y="1830"/>
                  <a:pt x="2280" y="2430"/>
                  <a:pt x="2340" y="2580"/>
                </a:cubicBezTo>
                <a:cubicBezTo>
                  <a:pt x="2400" y="2730"/>
                  <a:pt x="2340" y="2610"/>
                  <a:pt x="2520" y="2580"/>
                </a:cubicBezTo>
                <a:cubicBezTo>
                  <a:pt x="2700" y="2550"/>
                  <a:pt x="3180" y="2460"/>
                  <a:pt x="3420" y="2400"/>
                </a:cubicBezTo>
                <a:cubicBezTo>
                  <a:pt x="3660" y="2340"/>
                  <a:pt x="3840" y="2280"/>
                  <a:pt x="3960" y="2220"/>
                </a:cubicBezTo>
                <a:cubicBezTo>
                  <a:pt x="4080" y="2160"/>
                  <a:pt x="4050" y="2160"/>
                  <a:pt x="4140" y="2040"/>
                </a:cubicBezTo>
                <a:cubicBezTo>
                  <a:pt x="4230" y="1920"/>
                  <a:pt x="4410" y="1650"/>
                  <a:pt x="4500" y="1500"/>
                </a:cubicBezTo>
                <a:cubicBezTo>
                  <a:pt x="4590" y="1350"/>
                  <a:pt x="4620" y="1260"/>
                  <a:pt x="4680" y="1140"/>
                </a:cubicBezTo>
                <a:cubicBezTo>
                  <a:pt x="4740" y="1020"/>
                  <a:pt x="4770" y="960"/>
                  <a:pt x="4860" y="780"/>
                </a:cubicBezTo>
                <a:cubicBezTo>
                  <a:pt x="4950" y="600"/>
                  <a:pt x="5160" y="0"/>
                  <a:pt x="5220" y="60"/>
                </a:cubicBezTo>
              </a:path>
            </a:pathLst>
          </a:custGeom>
          <a:noFill/>
          <a:ln w="28575">
            <a:solidFill>
              <a:srgbClr val="FF0000"/>
            </a:solidFill>
            <a:prstDash val="sysDot"/>
            <a:round/>
            <a:headEnd/>
            <a:tailEnd/>
          </a:ln>
        </p:spPr>
        <p:txBody>
          <a:bodyPr/>
          <a:lstStyle/>
          <a:p>
            <a:endParaRPr lang="en-US"/>
          </a:p>
        </p:txBody>
      </p:sp>
      <p:sp>
        <p:nvSpPr>
          <p:cNvPr id="54278" name="Freeform 7"/>
          <p:cNvSpPr>
            <a:spLocks/>
          </p:cNvSpPr>
          <p:nvPr/>
        </p:nvSpPr>
        <p:spPr bwMode="auto">
          <a:xfrm>
            <a:off x="2057400" y="2374900"/>
            <a:ext cx="5167313" cy="1550988"/>
          </a:xfrm>
          <a:custGeom>
            <a:avLst/>
            <a:gdLst>
              <a:gd name="T0" fmla="*/ 0 w 5400"/>
              <a:gd name="T1" fmla="*/ 2147483647 h 1620"/>
              <a:gd name="T2" fmla="*/ 2147483647 w 5400"/>
              <a:gd name="T3" fmla="*/ 2147483647 h 1620"/>
              <a:gd name="T4" fmla="*/ 2147483647 w 5400"/>
              <a:gd name="T5" fmla="*/ 2147483647 h 1620"/>
              <a:gd name="T6" fmla="*/ 2147483647 w 5400"/>
              <a:gd name="T7" fmla="*/ 2147483647 h 1620"/>
              <a:gd name="T8" fmla="*/ 2147483647 w 5400"/>
              <a:gd name="T9" fmla="*/ 2147483647 h 1620"/>
              <a:gd name="T10" fmla="*/ 2147483647 w 5400"/>
              <a:gd name="T11" fmla="*/ 2147483647 h 1620"/>
              <a:gd name="T12" fmla="*/ 2147483647 w 5400"/>
              <a:gd name="T13" fmla="*/ 2147483647 h 1620"/>
              <a:gd name="T14" fmla="*/ 2147483647 w 5400"/>
              <a:gd name="T15" fmla="*/ 2147483647 h 1620"/>
              <a:gd name="T16" fmla="*/ 2147483647 w 5400"/>
              <a:gd name="T17" fmla="*/ 2147483647 h 1620"/>
              <a:gd name="T18" fmla="*/ 2147483647 w 5400"/>
              <a:gd name="T19" fmla="*/ 2147483647 h 1620"/>
              <a:gd name="T20" fmla="*/ 2147483647 w 5400"/>
              <a:gd name="T21" fmla="*/ 2147483647 h 1620"/>
              <a:gd name="T22" fmla="*/ 2147483647 w 5400"/>
              <a:gd name="T23" fmla="*/ 2147483647 h 1620"/>
              <a:gd name="T24" fmla="*/ 2147483647 w 5400"/>
              <a:gd name="T25" fmla="*/ 2147483647 h 1620"/>
              <a:gd name="T26" fmla="*/ 2147483647 w 5400"/>
              <a:gd name="T27" fmla="*/ 2147483647 h 1620"/>
              <a:gd name="T28" fmla="*/ 2147483647 w 5400"/>
              <a:gd name="T29" fmla="*/ 2147483647 h 1620"/>
              <a:gd name="T30" fmla="*/ 2147483647 w 5400"/>
              <a:gd name="T31" fmla="*/ 2147483647 h 16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00"/>
              <a:gd name="T49" fmla="*/ 0 h 1620"/>
              <a:gd name="T50" fmla="*/ 5400 w 5400"/>
              <a:gd name="T51" fmla="*/ 1620 h 16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00" h="1620">
                <a:moveTo>
                  <a:pt x="0" y="1560"/>
                </a:moveTo>
                <a:cubicBezTo>
                  <a:pt x="270" y="1575"/>
                  <a:pt x="540" y="1590"/>
                  <a:pt x="720" y="1560"/>
                </a:cubicBezTo>
                <a:cubicBezTo>
                  <a:pt x="900" y="1530"/>
                  <a:pt x="990" y="1440"/>
                  <a:pt x="1080" y="1380"/>
                </a:cubicBezTo>
                <a:cubicBezTo>
                  <a:pt x="1170" y="1320"/>
                  <a:pt x="1200" y="1200"/>
                  <a:pt x="1260" y="1200"/>
                </a:cubicBezTo>
                <a:cubicBezTo>
                  <a:pt x="1320" y="1200"/>
                  <a:pt x="1380" y="1320"/>
                  <a:pt x="1440" y="1380"/>
                </a:cubicBezTo>
                <a:cubicBezTo>
                  <a:pt x="1500" y="1440"/>
                  <a:pt x="1560" y="1530"/>
                  <a:pt x="1620" y="1560"/>
                </a:cubicBezTo>
                <a:cubicBezTo>
                  <a:pt x="1680" y="1590"/>
                  <a:pt x="1740" y="1620"/>
                  <a:pt x="1800" y="1560"/>
                </a:cubicBezTo>
                <a:cubicBezTo>
                  <a:pt x="1860" y="1500"/>
                  <a:pt x="1920" y="1230"/>
                  <a:pt x="1980" y="1200"/>
                </a:cubicBezTo>
                <a:cubicBezTo>
                  <a:pt x="2040" y="1170"/>
                  <a:pt x="2100" y="1320"/>
                  <a:pt x="2160" y="1380"/>
                </a:cubicBezTo>
                <a:cubicBezTo>
                  <a:pt x="2220" y="1440"/>
                  <a:pt x="2190" y="1530"/>
                  <a:pt x="2340" y="1560"/>
                </a:cubicBezTo>
                <a:cubicBezTo>
                  <a:pt x="2490" y="1590"/>
                  <a:pt x="2790" y="1590"/>
                  <a:pt x="3060" y="1560"/>
                </a:cubicBezTo>
                <a:cubicBezTo>
                  <a:pt x="3330" y="1530"/>
                  <a:pt x="3720" y="1470"/>
                  <a:pt x="3960" y="1380"/>
                </a:cubicBezTo>
                <a:cubicBezTo>
                  <a:pt x="4200" y="1290"/>
                  <a:pt x="4350" y="1140"/>
                  <a:pt x="4500" y="1020"/>
                </a:cubicBezTo>
                <a:cubicBezTo>
                  <a:pt x="4650" y="900"/>
                  <a:pt x="4740" y="780"/>
                  <a:pt x="4860" y="660"/>
                </a:cubicBezTo>
                <a:cubicBezTo>
                  <a:pt x="4980" y="540"/>
                  <a:pt x="5130" y="390"/>
                  <a:pt x="5220" y="300"/>
                </a:cubicBezTo>
                <a:cubicBezTo>
                  <a:pt x="5310" y="210"/>
                  <a:pt x="5370" y="0"/>
                  <a:pt x="5400" y="120"/>
                </a:cubicBezTo>
              </a:path>
            </a:pathLst>
          </a:custGeom>
          <a:noFill/>
          <a:ln w="28575">
            <a:solidFill>
              <a:srgbClr val="0000FF"/>
            </a:solidFill>
            <a:round/>
            <a:headEnd/>
            <a:tailEnd/>
          </a:ln>
        </p:spPr>
        <p:txBody>
          <a:bodyPr/>
          <a:lstStyle/>
          <a:p>
            <a:endParaRPr lang="en-US"/>
          </a:p>
        </p:txBody>
      </p:sp>
      <p:sp>
        <p:nvSpPr>
          <p:cNvPr id="54279" name="Line 8"/>
          <p:cNvSpPr>
            <a:spLocks noChangeShapeType="1"/>
          </p:cNvSpPr>
          <p:nvPr/>
        </p:nvSpPr>
        <p:spPr bwMode="auto">
          <a:xfrm flipV="1">
            <a:off x="3365500" y="4346575"/>
            <a:ext cx="1588" cy="344488"/>
          </a:xfrm>
          <a:prstGeom prst="line">
            <a:avLst/>
          </a:prstGeom>
          <a:noFill/>
          <a:ln w="9525">
            <a:solidFill>
              <a:srgbClr val="000000"/>
            </a:solidFill>
            <a:round/>
            <a:headEnd/>
            <a:tailEnd type="triangle" w="med" len="med"/>
          </a:ln>
        </p:spPr>
        <p:txBody>
          <a:bodyPr/>
          <a:lstStyle/>
          <a:p>
            <a:endParaRPr lang="en-US"/>
          </a:p>
        </p:txBody>
      </p:sp>
      <p:sp>
        <p:nvSpPr>
          <p:cNvPr id="54280" name="Line 9"/>
          <p:cNvSpPr>
            <a:spLocks noChangeShapeType="1"/>
          </p:cNvSpPr>
          <p:nvPr/>
        </p:nvSpPr>
        <p:spPr bwMode="auto">
          <a:xfrm flipV="1">
            <a:off x="4054475" y="4346575"/>
            <a:ext cx="1588" cy="344488"/>
          </a:xfrm>
          <a:prstGeom prst="line">
            <a:avLst/>
          </a:prstGeom>
          <a:noFill/>
          <a:ln w="9525">
            <a:solidFill>
              <a:srgbClr val="000000"/>
            </a:solidFill>
            <a:round/>
            <a:headEnd/>
            <a:tailEnd type="triangle" w="med" len="med"/>
          </a:ln>
        </p:spPr>
        <p:txBody>
          <a:bodyPr/>
          <a:lstStyle/>
          <a:p>
            <a:endParaRPr lang="en-US"/>
          </a:p>
        </p:txBody>
      </p:sp>
      <p:sp>
        <p:nvSpPr>
          <p:cNvPr id="54281" name="Line 10"/>
          <p:cNvSpPr>
            <a:spLocks noChangeShapeType="1"/>
          </p:cNvSpPr>
          <p:nvPr/>
        </p:nvSpPr>
        <p:spPr bwMode="auto">
          <a:xfrm flipV="1">
            <a:off x="6465888" y="4346575"/>
            <a:ext cx="1587" cy="344488"/>
          </a:xfrm>
          <a:prstGeom prst="line">
            <a:avLst/>
          </a:prstGeom>
          <a:noFill/>
          <a:ln w="9525">
            <a:solidFill>
              <a:srgbClr val="000000"/>
            </a:solidFill>
            <a:round/>
            <a:headEnd/>
            <a:tailEnd type="triangle" w="med" len="med"/>
          </a:ln>
        </p:spPr>
        <p:txBody>
          <a:bodyPr/>
          <a:lstStyle/>
          <a:p>
            <a:endParaRPr lang="en-US"/>
          </a:p>
        </p:txBody>
      </p:sp>
      <p:sp>
        <p:nvSpPr>
          <p:cNvPr id="36874" name="Text Box 11"/>
          <p:cNvSpPr txBox="1">
            <a:spLocks noChangeArrowheads="1"/>
          </p:cNvSpPr>
          <p:nvPr/>
        </p:nvSpPr>
        <p:spPr bwMode="auto">
          <a:xfrm>
            <a:off x="3124200" y="4687888"/>
            <a:ext cx="1169988" cy="228600"/>
          </a:xfrm>
          <a:prstGeom prst="rect">
            <a:avLst/>
          </a:prstGeom>
          <a:noFill/>
          <a:ln w="9525">
            <a:noFill/>
            <a:miter lim="800000"/>
            <a:headEnd/>
            <a:tailEnd/>
          </a:ln>
        </p:spPr>
        <p:txBody>
          <a:bodyPr/>
          <a:lstStyle/>
          <a:p>
            <a:pPr algn="ctr">
              <a:defRPr/>
            </a:pPr>
            <a:r>
              <a:rPr lang="en-US" sz="1200" dirty="0">
                <a:solidFill>
                  <a:schemeClr val="tx2"/>
                </a:solidFill>
                <a:latin typeface="+mn-lt"/>
                <a:ea typeface="ＭＳ Ｐゴシック"/>
                <a:cs typeface="ＭＳ Ｐゴシック"/>
              </a:rPr>
              <a:t>Pregnancies</a:t>
            </a:r>
          </a:p>
        </p:txBody>
      </p:sp>
      <p:sp>
        <p:nvSpPr>
          <p:cNvPr id="36875" name="Text Box 12"/>
          <p:cNvSpPr txBox="1">
            <a:spLocks noChangeArrowheads="1"/>
          </p:cNvSpPr>
          <p:nvPr/>
        </p:nvSpPr>
        <p:spPr bwMode="auto">
          <a:xfrm>
            <a:off x="5943600" y="4687888"/>
            <a:ext cx="1081088" cy="301625"/>
          </a:xfrm>
          <a:prstGeom prst="rect">
            <a:avLst/>
          </a:prstGeom>
          <a:noFill/>
          <a:ln w="9525">
            <a:noFill/>
            <a:miter lim="800000"/>
            <a:headEnd/>
            <a:tailEnd/>
          </a:ln>
        </p:spPr>
        <p:txBody>
          <a:bodyPr/>
          <a:lstStyle/>
          <a:p>
            <a:pPr algn="ctr">
              <a:defRPr/>
            </a:pPr>
            <a:r>
              <a:rPr lang="en-US" sz="1200" dirty="0">
                <a:solidFill>
                  <a:schemeClr val="tx2"/>
                </a:solidFill>
                <a:latin typeface="+mn-lt"/>
                <a:ea typeface="ＭＳ Ｐゴシック"/>
                <a:cs typeface="ＭＳ Ｐゴシック"/>
              </a:rPr>
              <a:t>Middle</a:t>
            </a:r>
            <a:r>
              <a:rPr lang="en-US" sz="1200" dirty="0">
                <a:solidFill>
                  <a:schemeClr val="tx2"/>
                </a:solidFill>
                <a:latin typeface="Arial" pitchFamily="34" charset="0"/>
                <a:ea typeface="ＭＳ Ｐゴシック"/>
                <a:cs typeface="ＭＳ Ｐゴシック"/>
              </a:rPr>
              <a:t> Age</a:t>
            </a:r>
          </a:p>
        </p:txBody>
      </p:sp>
      <p:sp>
        <p:nvSpPr>
          <p:cNvPr id="54284" name="Line 14"/>
          <p:cNvSpPr>
            <a:spLocks noChangeShapeType="1"/>
          </p:cNvSpPr>
          <p:nvPr/>
        </p:nvSpPr>
        <p:spPr bwMode="auto">
          <a:xfrm>
            <a:off x="4953000" y="6096000"/>
            <a:ext cx="609600" cy="0"/>
          </a:xfrm>
          <a:prstGeom prst="line">
            <a:avLst/>
          </a:prstGeom>
          <a:noFill/>
          <a:ln w="28575">
            <a:solidFill>
              <a:srgbClr val="0000FF"/>
            </a:solidFill>
            <a:round/>
            <a:headEnd/>
            <a:tailEnd/>
          </a:ln>
        </p:spPr>
        <p:txBody>
          <a:bodyPr/>
          <a:lstStyle/>
          <a:p>
            <a:endParaRPr lang="en-US"/>
          </a:p>
        </p:txBody>
      </p:sp>
      <p:sp>
        <p:nvSpPr>
          <p:cNvPr id="36877" name="Text Box 16"/>
          <p:cNvSpPr txBox="1">
            <a:spLocks noChangeArrowheads="1"/>
          </p:cNvSpPr>
          <p:nvPr/>
        </p:nvSpPr>
        <p:spPr bwMode="auto">
          <a:xfrm>
            <a:off x="5562600" y="5715000"/>
            <a:ext cx="2895600" cy="688975"/>
          </a:xfrm>
          <a:prstGeom prst="rect">
            <a:avLst/>
          </a:prstGeom>
          <a:noFill/>
          <a:ln w="9525">
            <a:noFill/>
            <a:miter lim="800000"/>
            <a:headEnd/>
            <a:tailEnd/>
          </a:ln>
        </p:spPr>
        <p:txBody>
          <a:bodyPr/>
          <a:lstStyle/>
          <a:p>
            <a:pPr algn="ctr">
              <a:spcAft>
                <a:spcPct val="50000"/>
              </a:spcAft>
              <a:defRPr/>
            </a:pPr>
            <a:r>
              <a:rPr lang="en-US" sz="1100" dirty="0">
                <a:solidFill>
                  <a:schemeClr val="tx2"/>
                </a:solidFill>
                <a:latin typeface="+mn-lt"/>
                <a:ea typeface="ＭＳ Ｐゴシック"/>
                <a:cs typeface="ＭＳ Ｐゴシック"/>
              </a:rPr>
              <a:t>Population with complicated pregnancies</a:t>
            </a:r>
          </a:p>
          <a:p>
            <a:pPr algn="ctr">
              <a:spcAft>
                <a:spcPct val="50000"/>
              </a:spcAft>
              <a:defRPr/>
            </a:pPr>
            <a:r>
              <a:rPr lang="en-US" sz="1100" dirty="0">
                <a:solidFill>
                  <a:schemeClr val="tx2"/>
                </a:solidFill>
                <a:latin typeface="+mn-lt"/>
                <a:ea typeface="ＭＳ Ｐゴシック"/>
                <a:cs typeface="ＭＳ Ｐゴシック"/>
              </a:rPr>
              <a:t>Healthy population</a:t>
            </a:r>
          </a:p>
          <a:p>
            <a:pPr algn="ctr">
              <a:spcAft>
                <a:spcPct val="50000"/>
              </a:spcAft>
              <a:defRPr/>
            </a:pPr>
            <a:r>
              <a:rPr lang="en-US" sz="1100" dirty="0">
                <a:solidFill>
                  <a:schemeClr val="tx2"/>
                </a:solidFill>
                <a:latin typeface="+mn-lt"/>
                <a:ea typeface="ＭＳ Ｐゴシック"/>
                <a:cs typeface="ＭＳ Ｐゴシック"/>
              </a:rPr>
              <a:t>Threshold for vascular or metabolic disease</a:t>
            </a:r>
          </a:p>
        </p:txBody>
      </p:sp>
      <p:sp>
        <p:nvSpPr>
          <p:cNvPr id="54286" name="Line 17"/>
          <p:cNvSpPr>
            <a:spLocks noChangeShapeType="1"/>
          </p:cNvSpPr>
          <p:nvPr/>
        </p:nvSpPr>
        <p:spPr bwMode="auto">
          <a:xfrm flipH="1" flipV="1">
            <a:off x="1217613" y="2611438"/>
            <a:ext cx="0" cy="1727200"/>
          </a:xfrm>
          <a:prstGeom prst="line">
            <a:avLst/>
          </a:prstGeom>
          <a:noFill/>
          <a:ln w="9525">
            <a:solidFill>
              <a:srgbClr val="000000"/>
            </a:solidFill>
            <a:round/>
            <a:headEnd/>
            <a:tailEnd type="triangle" w="med" len="med"/>
          </a:ln>
        </p:spPr>
        <p:txBody>
          <a:bodyPr/>
          <a:lstStyle/>
          <a:p>
            <a:endParaRPr lang="en-US"/>
          </a:p>
        </p:txBody>
      </p:sp>
      <p:sp>
        <p:nvSpPr>
          <p:cNvPr id="54287" name="Line 18"/>
          <p:cNvSpPr>
            <a:spLocks noChangeShapeType="1"/>
          </p:cNvSpPr>
          <p:nvPr/>
        </p:nvSpPr>
        <p:spPr bwMode="auto">
          <a:xfrm>
            <a:off x="3709988" y="5221288"/>
            <a:ext cx="2755900" cy="1587"/>
          </a:xfrm>
          <a:prstGeom prst="line">
            <a:avLst/>
          </a:prstGeom>
          <a:noFill/>
          <a:ln w="9525">
            <a:solidFill>
              <a:srgbClr val="000000"/>
            </a:solidFill>
            <a:round/>
            <a:headEnd/>
            <a:tailEnd type="triangle" w="med" len="med"/>
          </a:ln>
        </p:spPr>
        <p:txBody>
          <a:bodyPr/>
          <a:lstStyle/>
          <a:p>
            <a:endParaRPr lang="en-US"/>
          </a:p>
        </p:txBody>
      </p:sp>
      <p:sp>
        <p:nvSpPr>
          <p:cNvPr id="36880" name="Text Box 19"/>
          <p:cNvSpPr txBox="1">
            <a:spLocks noChangeArrowheads="1"/>
          </p:cNvSpPr>
          <p:nvPr/>
        </p:nvSpPr>
        <p:spPr bwMode="auto">
          <a:xfrm>
            <a:off x="3048000" y="5105400"/>
            <a:ext cx="503238" cy="317500"/>
          </a:xfrm>
          <a:prstGeom prst="rect">
            <a:avLst/>
          </a:prstGeom>
          <a:noFill/>
          <a:ln w="9525">
            <a:noFill/>
            <a:miter lim="800000"/>
            <a:headEnd/>
            <a:tailEnd/>
          </a:ln>
        </p:spPr>
        <p:txBody>
          <a:bodyPr/>
          <a:lstStyle/>
          <a:p>
            <a:pPr algn="ctr">
              <a:defRPr/>
            </a:pPr>
            <a:r>
              <a:rPr lang="en-US" sz="1200" dirty="0">
                <a:solidFill>
                  <a:schemeClr val="tx2"/>
                </a:solidFill>
                <a:latin typeface="+mn-lt"/>
                <a:ea typeface="ＭＳ Ｐゴシック"/>
                <a:cs typeface="ＭＳ Ｐゴシック"/>
              </a:rPr>
              <a:t>Age</a:t>
            </a:r>
            <a:endParaRPr lang="en-US" dirty="0">
              <a:solidFill>
                <a:schemeClr val="tx2"/>
              </a:solidFill>
              <a:latin typeface="+mn-lt"/>
              <a:ea typeface="ＭＳ Ｐゴシック"/>
              <a:cs typeface="ＭＳ Ｐゴシック"/>
            </a:endParaRPr>
          </a:p>
        </p:txBody>
      </p:sp>
      <p:sp>
        <p:nvSpPr>
          <p:cNvPr id="36881" name="Text Box 20"/>
          <p:cNvSpPr txBox="1">
            <a:spLocks noChangeArrowheads="1"/>
          </p:cNvSpPr>
          <p:nvPr/>
        </p:nvSpPr>
        <p:spPr bwMode="auto">
          <a:xfrm>
            <a:off x="685800" y="4572000"/>
            <a:ext cx="1096963" cy="457200"/>
          </a:xfrm>
          <a:prstGeom prst="rect">
            <a:avLst/>
          </a:prstGeom>
          <a:noFill/>
          <a:ln w="9525">
            <a:noFill/>
            <a:miter lim="800000"/>
            <a:headEnd/>
            <a:tailEnd/>
          </a:ln>
        </p:spPr>
        <p:txBody>
          <a:bodyPr anchor="b">
            <a:spAutoFit/>
          </a:bodyPr>
          <a:lstStyle/>
          <a:p>
            <a:pPr algn="ctr">
              <a:defRPr/>
            </a:pPr>
            <a:r>
              <a:rPr lang="en-US" sz="1200" dirty="0">
                <a:solidFill>
                  <a:schemeClr val="tx2"/>
                </a:solidFill>
                <a:latin typeface="+mn-lt"/>
                <a:ea typeface="ＭＳ Ｐゴシック"/>
                <a:cs typeface="ＭＳ Ｐゴシック"/>
              </a:rPr>
              <a:t>Vascular Risk Factors</a:t>
            </a:r>
          </a:p>
        </p:txBody>
      </p:sp>
      <p:sp>
        <p:nvSpPr>
          <p:cNvPr id="11284" name="Text Box 21"/>
          <p:cNvSpPr txBox="1">
            <a:spLocks noChangeArrowheads="1"/>
          </p:cNvSpPr>
          <p:nvPr/>
        </p:nvSpPr>
        <p:spPr bwMode="auto">
          <a:xfrm>
            <a:off x="457200" y="5943600"/>
            <a:ext cx="4191000" cy="396875"/>
          </a:xfrm>
          <a:prstGeom prst="rect">
            <a:avLst/>
          </a:prstGeom>
          <a:noFill/>
          <a:ln w="9525">
            <a:noFill/>
            <a:miter lim="800000"/>
            <a:headEnd/>
            <a:tailEnd/>
          </a:ln>
        </p:spPr>
        <p:txBody>
          <a:bodyPr>
            <a:spAutoFit/>
          </a:bodyPr>
          <a:lstStyle/>
          <a:p>
            <a:pPr>
              <a:defRPr/>
            </a:pPr>
            <a:r>
              <a:rPr lang="en-US" sz="1000" b="1">
                <a:solidFill>
                  <a:schemeClr val="tx2"/>
                </a:solidFill>
                <a:effectLst>
                  <a:outerShdw blurRad="38100" dist="38100" dir="2700000" algn="tl">
                    <a:srgbClr val="C0C0C0"/>
                  </a:outerShdw>
                </a:effectLst>
                <a:latin typeface="Helvetica" pitchFamily="34" charset="0"/>
                <a:ea typeface="ＭＳ Ｐゴシック" pitchFamily="34" charset="-128"/>
              </a:rPr>
              <a:t>Source</a:t>
            </a:r>
            <a:r>
              <a:rPr lang="en-US" sz="1000">
                <a:solidFill>
                  <a:schemeClr val="tx2"/>
                </a:solidFill>
                <a:effectLst>
                  <a:outerShdw blurRad="38100" dist="38100" dir="2700000" algn="tl">
                    <a:srgbClr val="C0C0C0"/>
                  </a:outerShdw>
                </a:effectLst>
                <a:latin typeface="Helvetica" pitchFamily="34" charset="0"/>
                <a:ea typeface="ＭＳ Ｐゴシック" pitchFamily="34" charset="-128"/>
              </a:rPr>
              <a:t>: Sattar  &amp; Greer, 2002;. Adapted from Deborah Ehrenthal, MD, FACP</a:t>
            </a:r>
          </a:p>
        </p:txBody>
      </p:sp>
      <p:sp>
        <p:nvSpPr>
          <p:cNvPr id="54291" name="Line 14"/>
          <p:cNvSpPr>
            <a:spLocks noChangeShapeType="1"/>
          </p:cNvSpPr>
          <p:nvPr/>
        </p:nvSpPr>
        <p:spPr bwMode="auto">
          <a:xfrm>
            <a:off x="4953000" y="5867400"/>
            <a:ext cx="609600" cy="0"/>
          </a:xfrm>
          <a:prstGeom prst="line">
            <a:avLst/>
          </a:prstGeom>
          <a:noFill/>
          <a:ln w="28575">
            <a:solidFill>
              <a:srgbClr val="FF0000"/>
            </a:solidFill>
            <a:prstDash val="sysDot"/>
            <a:round/>
            <a:headEnd/>
            <a:tailEnd/>
          </a:ln>
        </p:spPr>
        <p:txBody>
          <a:bodyPr/>
          <a:lstStyle/>
          <a:p>
            <a:endParaRPr lang="en-US"/>
          </a:p>
        </p:txBody>
      </p:sp>
      <p:sp>
        <p:nvSpPr>
          <p:cNvPr id="54292" name="Line 14"/>
          <p:cNvSpPr>
            <a:spLocks noChangeShapeType="1"/>
          </p:cNvSpPr>
          <p:nvPr/>
        </p:nvSpPr>
        <p:spPr bwMode="auto">
          <a:xfrm>
            <a:off x="4953000" y="6324600"/>
            <a:ext cx="631825" cy="1588"/>
          </a:xfrm>
          <a:prstGeom prst="line">
            <a:avLst/>
          </a:prstGeom>
          <a:noFill/>
          <a:ln w="6350">
            <a:solidFill>
              <a:srgbClr val="161645"/>
            </a:solidFill>
            <a:round/>
            <a:headEnd/>
            <a:tailEnd/>
          </a:ln>
        </p:spPr>
        <p:txBody>
          <a:bodyPr/>
          <a:lstStyle/>
          <a:p>
            <a:endParaRPr lang="en-US"/>
          </a:p>
        </p:txBody>
      </p:sp>
      <p:sp>
        <p:nvSpPr>
          <p:cNvPr id="24" name="Title 1"/>
          <p:cNvSpPr txBox="1">
            <a:spLocks/>
          </p:cNvSpPr>
          <p:nvPr/>
        </p:nvSpPr>
        <p:spPr>
          <a:xfrm>
            <a:off x="2324100" y="228600"/>
            <a:ext cx="4495800" cy="990600"/>
          </a:xfrm>
          <a:prstGeom prst="rect">
            <a:avLst/>
          </a:prstGeom>
        </p:spPr>
        <p:txBody>
          <a:bodyPr/>
          <a:lstStyle/>
          <a:p>
            <a:pPr algn="ctr">
              <a:defRPr/>
            </a:pPr>
            <a:r>
              <a:rPr lang="en-US" sz="2400" b="1" kern="0" dirty="0">
                <a:solidFill>
                  <a:schemeClr val="tx2"/>
                </a:solidFill>
                <a:latin typeface="+mj-lt"/>
                <a:ea typeface="+mj-ea"/>
                <a:cs typeface="+mj-cs"/>
              </a:rPr>
              <a:t>Excursions into Metabolic Syndrome During Pregnancy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idx="4294967295"/>
          </p:nvPr>
        </p:nvSpPr>
        <p:spPr bwMode="auto">
          <a:xfrm>
            <a:off x="2209800" y="762000"/>
            <a:ext cx="4610100" cy="990600"/>
          </a:xfrm>
          <a:prstGeom prst="rect">
            <a:avLst/>
          </a:prstGeom>
          <a:noFill/>
          <a:ln>
            <a:miter lim="800000"/>
            <a:headEnd/>
            <a:tailEnd/>
          </a:ln>
        </p:spPr>
        <p:txBody>
          <a:bodyPr anchor="b"/>
          <a:lstStyle/>
          <a:p>
            <a:pPr eaLnBrk="1" hangingPunct="1"/>
            <a:r>
              <a:rPr lang="en-US" sz="2200" b="1" smtClean="0"/>
              <a:t>Women with Polycystic Ovary </a:t>
            </a:r>
            <a:br>
              <a:rPr lang="en-US" sz="2200" b="1" smtClean="0"/>
            </a:br>
            <a:r>
              <a:rPr lang="en-US" sz="2200" b="1" smtClean="0"/>
              <a:t>Syndrome (PCOS) are Highly Likely to Develop Risk Factors for CVD</a:t>
            </a:r>
            <a:endParaRPr lang="en-US" sz="2200" b="1" smtClean="0">
              <a:solidFill>
                <a:schemeClr val="hlink"/>
              </a:solidFill>
            </a:endParaRPr>
          </a:p>
        </p:txBody>
      </p:sp>
      <p:sp>
        <p:nvSpPr>
          <p:cNvPr id="56322" name="Content Placeholder 2"/>
          <p:cNvSpPr>
            <a:spLocks noGrp="1"/>
          </p:cNvSpPr>
          <p:nvPr>
            <p:ph idx="4294967295"/>
          </p:nvPr>
        </p:nvSpPr>
        <p:spPr>
          <a:xfrm>
            <a:off x="990600" y="1905000"/>
            <a:ext cx="7696200" cy="3657600"/>
          </a:xfrm>
        </p:spPr>
        <p:txBody>
          <a:bodyPr/>
          <a:lstStyle/>
          <a:p>
            <a:pPr marL="465138" indent="-465138" eaLnBrk="1" hangingPunct="1">
              <a:buFontTx/>
              <a:buNone/>
            </a:pPr>
            <a:r>
              <a:rPr lang="en-US" sz="2600" smtClean="0"/>
              <a:t>Patients with Polycystic Ovary Syndrome (PCOS):</a:t>
            </a:r>
          </a:p>
          <a:p>
            <a:pPr marL="465138" indent="-465138" eaLnBrk="1" hangingPunct="1"/>
            <a:r>
              <a:rPr lang="en-US" sz="2600" smtClean="0"/>
              <a:t>5-fold risk of developing Type 2 diabetes compared to age- and weight-matched controls</a:t>
            </a:r>
          </a:p>
          <a:p>
            <a:pPr marL="465138" indent="-465138" eaLnBrk="1" hangingPunct="1"/>
            <a:r>
              <a:rPr lang="en-US" sz="2600" smtClean="0"/>
              <a:t>Up to 70% have dyslipidemia</a:t>
            </a:r>
          </a:p>
          <a:p>
            <a:pPr marL="465138" indent="-465138" eaLnBrk="1" hangingPunct="1"/>
            <a:r>
              <a:rPr lang="en-US" sz="2600" smtClean="0"/>
              <a:t>Metabolic syndrome is present in about 40%</a:t>
            </a:r>
          </a:p>
          <a:p>
            <a:pPr marL="465138" indent="-465138" eaLnBrk="1" hangingPunct="1"/>
            <a:r>
              <a:rPr lang="en-US" sz="2600" smtClean="0"/>
              <a:t>Metabolic manifestations less common in non-obese PCOS patients</a:t>
            </a:r>
          </a:p>
        </p:txBody>
      </p:sp>
      <p:sp>
        <p:nvSpPr>
          <p:cNvPr id="56323" name="Slide Number Placeholder 3"/>
          <p:cNvSpPr>
            <a:spLocks noGrp="1"/>
          </p:cNvSpPr>
          <p:nvPr>
            <p:ph type="sldNum" sz="quarter" idx="12"/>
          </p:nvPr>
        </p:nvSpPr>
        <p:spPr>
          <a:noFill/>
        </p:spPr>
        <p:txBody>
          <a:bodyPr/>
          <a:lstStyle/>
          <a:p>
            <a:fld id="{1A3A250B-5F22-42B0-92F6-580CAF5546DB}" type="slidenum">
              <a:rPr lang="en-US" smtClean="0">
                <a:latin typeface="Helvetica"/>
                <a:cs typeface="Arial" charset="0"/>
              </a:rPr>
              <a:pPr/>
              <a:t>13</a:t>
            </a:fld>
            <a:endParaRPr lang="en-US" smtClean="0">
              <a:latin typeface="Helvetica"/>
              <a:cs typeface="Arial" charset="0"/>
            </a:endParaRPr>
          </a:p>
        </p:txBody>
      </p:sp>
      <p:sp>
        <p:nvSpPr>
          <p:cNvPr id="56324" name="Text Box 4"/>
          <p:cNvSpPr txBox="1">
            <a:spLocks noChangeArrowheads="1"/>
          </p:cNvSpPr>
          <p:nvPr/>
        </p:nvSpPr>
        <p:spPr bwMode="auto">
          <a:xfrm>
            <a:off x="611188" y="6356350"/>
            <a:ext cx="5986462" cy="274638"/>
          </a:xfrm>
          <a:prstGeom prst="rect">
            <a:avLst/>
          </a:prstGeom>
          <a:noFill/>
          <a:ln w="9525">
            <a:noFill/>
            <a:miter lim="800000"/>
            <a:headEnd/>
            <a:tailEnd/>
          </a:ln>
        </p:spPr>
        <p:txBody>
          <a:bodyPr>
            <a:spAutoFit/>
          </a:bodyPr>
          <a:lstStyle/>
          <a:p>
            <a:r>
              <a:rPr lang="en-US" sz="1200" b="1">
                <a:solidFill>
                  <a:schemeClr val="tx2"/>
                </a:solidFill>
                <a:latin typeface="Arial" charset="0"/>
                <a:ea typeface="ＭＳ Ｐゴシック"/>
                <a:cs typeface="ＭＳ Ｐゴシック"/>
              </a:rPr>
              <a:t>Source:  </a:t>
            </a:r>
            <a:r>
              <a:rPr lang="en-US" sz="1200">
                <a:solidFill>
                  <a:schemeClr val="tx2"/>
                </a:solidFill>
                <a:latin typeface="Arial" charset="0"/>
                <a:ea typeface="ＭＳ Ｐゴシック"/>
                <a:cs typeface="ＭＳ Ｐゴシック"/>
              </a:rPr>
              <a:t>Boudreaux 2006, Wild 2010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24100" y="228600"/>
            <a:ext cx="4495800" cy="990600"/>
          </a:xfrm>
          <a:prstGeom prst="rect">
            <a:avLst/>
          </a:prstGeom>
        </p:spPr>
        <p:txBody>
          <a:bodyPr anchor="b">
            <a:normAutofit fontScale="90000"/>
          </a:bodyPr>
          <a:lstStyle/>
          <a:p>
            <a:pPr eaLnBrk="1" hangingPunct="1">
              <a:defRPr/>
            </a:pPr>
            <a:r>
              <a:rPr lang="en-US" sz="2000" b="1" dirty="0" smtClean="0"/>
              <a:t>Many Women Develop Conditions During the Reproductive Years that Contribute to CVD Risk in Later Life</a:t>
            </a:r>
            <a:endParaRPr lang="en-US" sz="2000" b="1" dirty="0"/>
          </a:p>
        </p:txBody>
      </p:sp>
      <p:graphicFrame>
        <p:nvGraphicFramePr>
          <p:cNvPr id="58370" name="Content Placeholder 4"/>
          <p:cNvGraphicFramePr>
            <a:graphicFrameLocks noGrp="1"/>
          </p:cNvGraphicFramePr>
          <p:nvPr>
            <p:ph idx="4294967295"/>
          </p:nvPr>
        </p:nvGraphicFramePr>
        <p:xfrm>
          <a:off x="990600" y="1447800"/>
          <a:ext cx="7061200" cy="4424363"/>
        </p:xfrm>
        <a:graphic>
          <a:graphicData uri="http://schemas.openxmlformats.org/presentationml/2006/ole">
            <p:oleObj spid="_x0000_s58370" r:id="rId4" imgW="7059780" imgH="4426080" progId="Excel.Chart.8">
              <p:embed/>
            </p:oleObj>
          </a:graphicData>
        </a:graphic>
      </p:graphicFrame>
      <p:sp>
        <p:nvSpPr>
          <p:cNvPr id="58372" name="Slide Number Placeholder 3"/>
          <p:cNvSpPr>
            <a:spLocks noGrp="1"/>
          </p:cNvSpPr>
          <p:nvPr>
            <p:ph type="sldNum" sz="quarter" idx="12"/>
          </p:nvPr>
        </p:nvSpPr>
        <p:spPr>
          <a:noFill/>
        </p:spPr>
        <p:txBody>
          <a:bodyPr/>
          <a:lstStyle/>
          <a:p>
            <a:fld id="{AF5F96FA-3529-4D7B-801B-3922FFC66B83}" type="slidenum">
              <a:rPr lang="en-US" smtClean="0">
                <a:latin typeface="Helvetica"/>
                <a:cs typeface="Arial" charset="0"/>
              </a:rPr>
              <a:pPr/>
              <a:t>14</a:t>
            </a:fld>
            <a:endParaRPr lang="en-US" smtClean="0">
              <a:latin typeface="Helvetica"/>
              <a:cs typeface="Arial" charset="0"/>
            </a:endParaRPr>
          </a:p>
        </p:txBody>
      </p:sp>
      <p:sp>
        <p:nvSpPr>
          <p:cNvPr id="6" name="Text Box 13"/>
          <p:cNvSpPr txBox="1">
            <a:spLocks noChangeArrowheads="1"/>
          </p:cNvSpPr>
          <p:nvPr/>
        </p:nvSpPr>
        <p:spPr bwMode="auto">
          <a:xfrm>
            <a:off x="609600" y="3276600"/>
            <a:ext cx="1066800" cy="1169988"/>
          </a:xfrm>
          <a:prstGeom prst="rect">
            <a:avLst/>
          </a:prstGeom>
          <a:noFill/>
          <a:ln w="9525">
            <a:noFill/>
            <a:miter lim="800000"/>
            <a:headEnd/>
            <a:tailEnd/>
          </a:ln>
        </p:spPr>
        <p:txBody>
          <a:bodyPr>
            <a:spAutoFit/>
          </a:bodyPr>
          <a:lstStyle/>
          <a:p>
            <a:pPr algn="ctr">
              <a:defRPr/>
            </a:pPr>
            <a:r>
              <a:rPr lang="en-US" sz="1400" dirty="0">
                <a:solidFill>
                  <a:schemeClr val="tx2"/>
                </a:solidFill>
                <a:latin typeface="+mn-lt"/>
                <a:ea typeface="ＭＳ Ｐゴシック"/>
                <a:cs typeface="ＭＳ Ｐゴシック"/>
              </a:rPr>
              <a:t> CVD  Mortality  </a:t>
            </a:r>
          </a:p>
          <a:p>
            <a:pPr algn="ctr">
              <a:defRPr/>
            </a:pPr>
            <a:r>
              <a:rPr lang="en-US" sz="1400" dirty="0">
                <a:solidFill>
                  <a:schemeClr val="tx2"/>
                </a:solidFill>
                <a:latin typeface="+mn-lt"/>
                <a:ea typeface="ＭＳ Ｐゴシック"/>
                <a:cs typeface="ＭＳ Ｐゴシック"/>
              </a:rPr>
              <a:t>per 100,000</a:t>
            </a:r>
          </a:p>
          <a:p>
            <a:pPr algn="ctr">
              <a:defRPr/>
            </a:pPr>
            <a:r>
              <a:rPr lang="en-US" sz="1400" dirty="0">
                <a:solidFill>
                  <a:schemeClr val="tx2"/>
                </a:solidFill>
                <a:latin typeface="+mn-lt"/>
                <a:ea typeface="ＭＳ Ｐゴシック"/>
                <a:cs typeface="ＭＳ Ｐゴシック"/>
              </a:rPr>
              <a:t>Women</a:t>
            </a:r>
          </a:p>
        </p:txBody>
      </p:sp>
      <p:sp>
        <p:nvSpPr>
          <p:cNvPr id="58374" name="Text Box 4"/>
          <p:cNvSpPr txBox="1">
            <a:spLocks noChangeArrowheads="1"/>
          </p:cNvSpPr>
          <p:nvPr/>
        </p:nvSpPr>
        <p:spPr bwMode="auto">
          <a:xfrm>
            <a:off x="611188" y="6356350"/>
            <a:ext cx="7694612" cy="261938"/>
          </a:xfrm>
          <a:prstGeom prst="rect">
            <a:avLst/>
          </a:prstGeom>
          <a:noFill/>
          <a:ln w="9525">
            <a:noFill/>
            <a:miter lim="800000"/>
            <a:headEnd/>
            <a:tailEnd/>
          </a:ln>
        </p:spPr>
        <p:txBody>
          <a:bodyPr>
            <a:spAutoFit/>
          </a:bodyPr>
          <a:lstStyle/>
          <a:p>
            <a:r>
              <a:rPr lang="en-US" sz="1100" b="1">
                <a:solidFill>
                  <a:schemeClr val="tx2"/>
                </a:solidFill>
                <a:latin typeface="Arial" charset="0"/>
                <a:ea typeface="ＭＳ Ｐゴシック"/>
                <a:cs typeface="ＭＳ Ｐゴシック"/>
              </a:rPr>
              <a:t>Source:  </a:t>
            </a:r>
            <a:r>
              <a:rPr lang="en-US" sz="1100">
                <a:solidFill>
                  <a:schemeClr val="tx2"/>
                </a:solidFill>
                <a:latin typeface="Arial" charset="0"/>
                <a:ea typeface="ＭＳ Ｐゴシック"/>
                <a:cs typeface="ＭＳ Ｐゴシック"/>
              </a:rPr>
              <a:t>Adapted from “CVD Prevention and the Primary Care Partnership”, Deborah Ehrenthal, MD, FACP</a:t>
            </a:r>
          </a:p>
        </p:txBody>
      </p:sp>
      <p:sp>
        <p:nvSpPr>
          <p:cNvPr id="58375" name="Text Box 8"/>
          <p:cNvSpPr txBox="1">
            <a:spLocks noChangeArrowheads="1"/>
          </p:cNvSpPr>
          <p:nvPr/>
        </p:nvSpPr>
        <p:spPr bwMode="auto">
          <a:xfrm>
            <a:off x="381000" y="5562600"/>
            <a:ext cx="6096000" cy="730250"/>
          </a:xfrm>
          <a:prstGeom prst="rect">
            <a:avLst/>
          </a:prstGeom>
          <a:noFill/>
          <a:ln w="9525">
            <a:noFill/>
            <a:miter lim="800000"/>
            <a:headEnd/>
            <a:tailEnd/>
          </a:ln>
        </p:spPr>
        <p:txBody>
          <a:bodyPr>
            <a:spAutoFit/>
          </a:bodyPr>
          <a:lstStyle/>
          <a:p>
            <a:r>
              <a:rPr lang="en-US" sz="1400"/>
              <a:t>HTN – Hypertension</a:t>
            </a:r>
          </a:p>
          <a:p>
            <a:r>
              <a:rPr lang="en-US" sz="1400"/>
              <a:t>GDM – Gestational Diabetes</a:t>
            </a:r>
          </a:p>
          <a:p>
            <a:r>
              <a:rPr lang="en-US" sz="1400"/>
              <a:t>PCOS – Polycystic Ovary Syndrome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000" b="1" smtClean="0"/>
              <a:t>2011 Update:  </a:t>
            </a:r>
            <a:br>
              <a:rPr lang="en-US" sz="2000" b="1" smtClean="0"/>
            </a:br>
            <a:r>
              <a:rPr lang="en-US" sz="2000" b="1" smtClean="0"/>
              <a:t>Guidelines for the Prevention of Cardiovascular Disease in Women</a:t>
            </a:r>
          </a:p>
        </p:txBody>
      </p:sp>
      <p:sp>
        <p:nvSpPr>
          <p:cNvPr id="60418" name="Rectangle 3"/>
          <p:cNvSpPr>
            <a:spLocks noGrp="1" noChangeArrowheads="1"/>
          </p:cNvSpPr>
          <p:nvPr>
            <p:ph idx="4294967295"/>
          </p:nvPr>
        </p:nvSpPr>
        <p:spPr>
          <a:xfrm>
            <a:off x="990600" y="2743200"/>
            <a:ext cx="7162800" cy="3382963"/>
          </a:xfrm>
        </p:spPr>
        <p:txBody>
          <a:bodyPr/>
          <a:lstStyle/>
          <a:p>
            <a:pPr eaLnBrk="1" hangingPunct="1">
              <a:buFontTx/>
              <a:buNone/>
            </a:pPr>
            <a:r>
              <a:rPr lang="en-US" sz="2400" smtClean="0"/>
              <a:t>	Mosca L, Benjamin EJ, Berra K, et al. Effectiveness-based guidelines for the prevention of cardiovascular disease in women-2011 update: A guideline from the American Heart Association. </a:t>
            </a:r>
            <a:r>
              <a:rPr lang="en-US" sz="2400" i="1" smtClean="0"/>
              <a:t>Circulation</a:t>
            </a:r>
            <a:r>
              <a:rPr lang="en-US" sz="2400" smtClean="0"/>
              <a:t>. 2011.  </a:t>
            </a:r>
            <a:r>
              <a:rPr lang="en-US" sz="2400" u="sng" smtClean="0"/>
              <a:t>www.circulation.org</a:t>
            </a:r>
            <a:r>
              <a:rPr lang="en-US" sz="2400" smtClean="0"/>
              <a:t>.</a:t>
            </a:r>
          </a:p>
        </p:txBody>
      </p:sp>
      <p:sp>
        <p:nvSpPr>
          <p:cNvPr id="60419" name="Slide Number Placeholder 3"/>
          <p:cNvSpPr>
            <a:spLocks noGrp="1"/>
          </p:cNvSpPr>
          <p:nvPr>
            <p:ph type="sldNum" sz="quarter" idx="12"/>
          </p:nvPr>
        </p:nvSpPr>
        <p:spPr>
          <a:noFill/>
        </p:spPr>
        <p:txBody>
          <a:bodyPr/>
          <a:lstStyle/>
          <a:p>
            <a:fld id="{5DB5B732-9DA5-4B0E-970D-096D72AAE273}" type="slidenum">
              <a:rPr lang="en-US" smtClean="0">
                <a:latin typeface="Helvetica"/>
                <a:cs typeface="Arial" charset="0"/>
              </a:rPr>
              <a:pPr/>
              <a:t>15</a:t>
            </a:fld>
            <a:endParaRPr lang="en-US" smtClean="0">
              <a:latin typeface="Helvetica"/>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bwMode="auto">
          <a:xfrm>
            <a:off x="2362200" y="457200"/>
            <a:ext cx="4495800" cy="990600"/>
          </a:xfrm>
          <a:prstGeom prst="rect">
            <a:avLst/>
          </a:prstGeom>
          <a:noFill/>
          <a:ln>
            <a:miter lim="800000"/>
            <a:headEnd/>
            <a:tailEnd/>
          </a:ln>
        </p:spPr>
        <p:txBody>
          <a:bodyPr anchor="b"/>
          <a:lstStyle/>
          <a:p>
            <a:pPr eaLnBrk="1" hangingPunct="1"/>
            <a:r>
              <a:rPr lang="en-US" sz="2400" b="1" smtClean="0"/>
              <a:t>Calculate 10-Year Cardiovascular Disease (CVD) Risk</a:t>
            </a:r>
          </a:p>
        </p:txBody>
      </p:sp>
      <p:sp>
        <p:nvSpPr>
          <p:cNvPr id="62466" name="Rectangle 3"/>
          <p:cNvSpPr>
            <a:spLocks noGrp="1" noChangeArrowheads="1"/>
          </p:cNvSpPr>
          <p:nvPr>
            <p:ph idx="4294967295"/>
          </p:nvPr>
        </p:nvSpPr>
        <p:spPr>
          <a:xfrm>
            <a:off x="914400" y="1600200"/>
            <a:ext cx="7162800" cy="4525963"/>
          </a:xfrm>
        </p:spPr>
        <p:txBody>
          <a:bodyPr/>
          <a:lstStyle/>
          <a:p>
            <a:pPr eaLnBrk="1" hangingPunct="1">
              <a:buFontTx/>
              <a:buNone/>
            </a:pPr>
            <a:r>
              <a:rPr lang="en-US" sz="2300" smtClean="0">
                <a:hlinkClick r:id="rId3"/>
              </a:rPr>
              <a:t>www.framinghamheartstudy.org/risk/gencardio.html#</a:t>
            </a:r>
            <a:endParaRPr lang="en-US" sz="2300" smtClean="0"/>
          </a:p>
          <a:p>
            <a:pPr eaLnBrk="1" hangingPunct="1">
              <a:buFontTx/>
              <a:buNone/>
            </a:pPr>
            <a:endParaRPr lang="en-US" sz="2800" smtClean="0"/>
          </a:p>
        </p:txBody>
      </p:sp>
      <p:sp>
        <p:nvSpPr>
          <p:cNvPr id="62467"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89EA50D-38E7-4A61-9D27-061FB40AAB24}" type="slidenum">
              <a:rPr lang="en-US" sz="1400"/>
              <a:pPr algn="r"/>
              <a:t>16</a:t>
            </a:fld>
            <a:endParaRPr lang="en-US" sz="1400"/>
          </a:p>
        </p:txBody>
      </p:sp>
      <p:pic>
        <p:nvPicPr>
          <p:cNvPr id="62468" name="Picture 4" descr="framingham.bmp"/>
          <p:cNvPicPr>
            <a:picLocks noChangeAspect="1"/>
          </p:cNvPicPr>
          <p:nvPr/>
        </p:nvPicPr>
        <p:blipFill>
          <a:blip r:embed="rId4"/>
          <a:srcRect/>
          <a:stretch>
            <a:fillRect/>
          </a:stretch>
        </p:blipFill>
        <p:spPr bwMode="auto">
          <a:xfrm>
            <a:off x="1752600" y="2209800"/>
            <a:ext cx="6526213" cy="3657600"/>
          </a:xfrm>
          <a:prstGeom prst="rect">
            <a:avLst/>
          </a:prstGeom>
          <a:noFill/>
          <a:ln w="9525">
            <a:solidFill>
              <a:schemeClr val="tx1"/>
            </a:solidFill>
            <a:miter lim="800000"/>
            <a:headEnd/>
            <a:tailEnd/>
          </a:ln>
        </p:spPr>
      </p:pic>
      <p:sp>
        <p:nvSpPr>
          <p:cNvPr id="62469" name="TextBox 7"/>
          <p:cNvSpPr txBox="1">
            <a:spLocks noChangeArrowheads="1"/>
          </p:cNvSpPr>
          <p:nvPr/>
        </p:nvSpPr>
        <p:spPr bwMode="auto">
          <a:xfrm>
            <a:off x="381000" y="3098800"/>
            <a:ext cx="1395413" cy="1016000"/>
          </a:xfrm>
          <a:prstGeom prst="rect">
            <a:avLst/>
          </a:prstGeom>
          <a:noFill/>
          <a:ln w="9525">
            <a:noFill/>
            <a:miter lim="800000"/>
            <a:headEnd/>
            <a:tailEnd/>
          </a:ln>
        </p:spPr>
        <p:txBody>
          <a:bodyPr wrap="none">
            <a:spAutoFit/>
          </a:bodyPr>
          <a:lstStyle/>
          <a:p>
            <a:r>
              <a:rPr lang="en-US" sz="2000" b="1"/>
              <a:t>Calculate </a:t>
            </a:r>
          </a:p>
          <a:p>
            <a:r>
              <a:rPr lang="en-US" sz="2000" b="1"/>
              <a:t>Using </a:t>
            </a:r>
          </a:p>
          <a:p>
            <a:r>
              <a:rPr lang="en-US" sz="2000" b="1"/>
              <a:t>Lipids</a:t>
            </a:r>
          </a:p>
        </p:txBody>
      </p:sp>
      <p:sp>
        <p:nvSpPr>
          <p:cNvPr id="62470" name="TextBox 8"/>
          <p:cNvSpPr txBox="1">
            <a:spLocks noChangeArrowheads="1"/>
          </p:cNvSpPr>
          <p:nvPr/>
        </p:nvSpPr>
        <p:spPr bwMode="auto">
          <a:xfrm>
            <a:off x="388938" y="4648200"/>
            <a:ext cx="1395412" cy="1016000"/>
          </a:xfrm>
          <a:prstGeom prst="rect">
            <a:avLst/>
          </a:prstGeom>
          <a:noFill/>
          <a:ln w="9525">
            <a:noFill/>
            <a:miter lim="800000"/>
            <a:headEnd/>
            <a:tailEnd/>
          </a:ln>
        </p:spPr>
        <p:txBody>
          <a:bodyPr wrap="none">
            <a:spAutoFit/>
          </a:bodyPr>
          <a:lstStyle/>
          <a:p>
            <a:r>
              <a:rPr lang="en-US" sz="2000" b="1"/>
              <a:t>Calculate </a:t>
            </a:r>
          </a:p>
          <a:p>
            <a:r>
              <a:rPr lang="en-US" sz="2000" b="1"/>
              <a:t>Using </a:t>
            </a:r>
          </a:p>
          <a:p>
            <a:r>
              <a:rPr lang="en-US" sz="2000" b="1"/>
              <a:t>BMI</a:t>
            </a:r>
          </a:p>
        </p:txBody>
      </p:sp>
      <p:cxnSp>
        <p:nvCxnSpPr>
          <p:cNvPr id="62471" name="Straight Arrow Connector 10"/>
          <p:cNvCxnSpPr>
            <a:cxnSpLocks noChangeShapeType="1"/>
          </p:cNvCxnSpPr>
          <p:nvPr/>
        </p:nvCxnSpPr>
        <p:spPr bwMode="auto">
          <a:xfrm>
            <a:off x="1295400" y="4038600"/>
            <a:ext cx="1676400" cy="609600"/>
          </a:xfrm>
          <a:prstGeom prst="straightConnector1">
            <a:avLst/>
          </a:prstGeom>
          <a:noFill/>
          <a:ln w="28575" algn="ctr">
            <a:solidFill>
              <a:srgbClr val="000000"/>
            </a:solidFill>
            <a:round/>
            <a:headEnd/>
            <a:tailEnd type="arrow" w="med" len="med"/>
          </a:ln>
        </p:spPr>
      </p:cxnSp>
      <p:cxnSp>
        <p:nvCxnSpPr>
          <p:cNvPr id="62472" name="Straight Arrow Connector 12"/>
          <p:cNvCxnSpPr>
            <a:cxnSpLocks noChangeShapeType="1"/>
          </p:cNvCxnSpPr>
          <p:nvPr/>
        </p:nvCxnSpPr>
        <p:spPr bwMode="auto">
          <a:xfrm>
            <a:off x="1295400" y="5410200"/>
            <a:ext cx="1676400" cy="1588"/>
          </a:xfrm>
          <a:prstGeom prst="straightConnector1">
            <a:avLst/>
          </a:prstGeom>
          <a:noFill/>
          <a:ln w="28575" algn="ctr">
            <a:solidFill>
              <a:srgbClr val="000000"/>
            </a:solidFill>
            <a:round/>
            <a:headEnd/>
            <a:tailEnd type="arrow" w="med" len="med"/>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5"/>
          <p:cNvSpPr>
            <a:spLocks noGrp="1"/>
          </p:cNvSpPr>
          <p:nvPr>
            <p:ph type="title" idx="4294967295"/>
          </p:nvPr>
        </p:nvSpPr>
        <p:spPr bwMode="auto">
          <a:xfrm>
            <a:off x="2362200" y="381000"/>
            <a:ext cx="4495800" cy="990600"/>
          </a:xfrm>
          <a:prstGeom prst="rect">
            <a:avLst/>
          </a:prstGeom>
          <a:noFill/>
          <a:ln>
            <a:miter lim="800000"/>
            <a:headEnd/>
            <a:tailEnd/>
          </a:ln>
        </p:spPr>
        <p:txBody>
          <a:bodyPr anchor="b"/>
          <a:lstStyle/>
          <a:p>
            <a:pPr eaLnBrk="1" hangingPunct="1"/>
            <a:r>
              <a:rPr lang="en-US" sz="2400" b="1" smtClean="0"/>
              <a:t>Cardiovascular Disease (CVD) Risk Stratification:  </a:t>
            </a:r>
            <a:br>
              <a:rPr lang="en-US" sz="2400" b="1" smtClean="0"/>
            </a:br>
            <a:r>
              <a:rPr lang="en-US" sz="2400" b="1" u="sng" smtClean="0"/>
              <a:t>High Risk</a:t>
            </a:r>
          </a:p>
        </p:txBody>
      </p:sp>
      <p:sp>
        <p:nvSpPr>
          <p:cNvPr id="64514" name="Rectangle 3"/>
          <p:cNvSpPr>
            <a:spLocks noGrp="1" noChangeArrowheads="1"/>
          </p:cNvSpPr>
          <p:nvPr>
            <p:ph idx="4294967295"/>
          </p:nvPr>
        </p:nvSpPr>
        <p:spPr>
          <a:xfrm>
            <a:off x="990600" y="1600200"/>
            <a:ext cx="7162800" cy="4525963"/>
          </a:xfrm>
        </p:spPr>
        <p:txBody>
          <a:bodyPr/>
          <a:lstStyle/>
          <a:p>
            <a:pPr eaLnBrk="1" hangingPunct="1"/>
            <a:r>
              <a:rPr lang="en-US" sz="2800" smtClean="0"/>
              <a:t>Documented atherosclerotic disease</a:t>
            </a:r>
          </a:p>
          <a:p>
            <a:pPr lvl="1" eaLnBrk="1" hangingPunct="1"/>
            <a:r>
              <a:rPr lang="en-US" sz="2400" smtClean="0"/>
              <a:t>Clinically manifest coronary heart disease</a:t>
            </a:r>
          </a:p>
          <a:p>
            <a:pPr lvl="1" eaLnBrk="1" hangingPunct="1"/>
            <a:r>
              <a:rPr lang="en-US" sz="2400" smtClean="0"/>
              <a:t>Clinically manifest peripheral arterial disease</a:t>
            </a:r>
          </a:p>
          <a:p>
            <a:pPr lvl="1" eaLnBrk="1" hangingPunct="1"/>
            <a:r>
              <a:rPr lang="en-US" sz="2400" smtClean="0"/>
              <a:t>Clinically manifest cerebrovascular disease</a:t>
            </a:r>
          </a:p>
          <a:p>
            <a:pPr lvl="1" eaLnBrk="1" hangingPunct="1"/>
            <a:r>
              <a:rPr lang="en-US" sz="2400" smtClean="0"/>
              <a:t>Abdominal aortic aneurysm</a:t>
            </a:r>
          </a:p>
          <a:p>
            <a:pPr eaLnBrk="1" hangingPunct="1"/>
            <a:r>
              <a:rPr lang="en-US" sz="2800" smtClean="0"/>
              <a:t>Diabetes mellitus</a:t>
            </a:r>
          </a:p>
          <a:p>
            <a:pPr eaLnBrk="1" hangingPunct="1"/>
            <a:r>
              <a:rPr lang="en-US" sz="2800" smtClean="0"/>
              <a:t>End-stage or chronic kidney disease</a:t>
            </a:r>
          </a:p>
          <a:p>
            <a:pPr eaLnBrk="1" hangingPunct="1"/>
            <a:r>
              <a:rPr lang="en-US" sz="2800" smtClean="0">
                <a:solidFill>
                  <a:srgbClr val="FF0000"/>
                </a:solidFill>
              </a:rPr>
              <a:t>10-year Framingham cardiovascular disease risk ≥ 10%*</a:t>
            </a:r>
            <a:endParaRPr lang="en-US" sz="2800" smtClean="0"/>
          </a:p>
        </p:txBody>
      </p:sp>
      <p:sp>
        <p:nvSpPr>
          <p:cNvPr id="64515" name="Slide Number Placeholder 3"/>
          <p:cNvSpPr>
            <a:spLocks noGrp="1"/>
          </p:cNvSpPr>
          <p:nvPr>
            <p:ph type="sldNum" sz="quarter" idx="12"/>
          </p:nvPr>
        </p:nvSpPr>
        <p:spPr>
          <a:noFill/>
        </p:spPr>
        <p:txBody>
          <a:bodyPr/>
          <a:lstStyle/>
          <a:p>
            <a:fld id="{7F29A1AF-6A40-4734-8C3F-7AE1C40B486A}" type="slidenum">
              <a:rPr lang="en-US" smtClean="0">
                <a:latin typeface="Helvetica"/>
                <a:cs typeface="Arial" charset="0"/>
              </a:rPr>
              <a:pPr/>
              <a:t>17</a:t>
            </a:fld>
            <a:endParaRPr lang="en-US" smtClean="0">
              <a:latin typeface="Helvetica"/>
              <a:cs typeface="Arial" charset="0"/>
            </a:endParaRPr>
          </a:p>
        </p:txBody>
      </p:sp>
      <p:sp>
        <p:nvSpPr>
          <p:cNvPr id="64516" name="Text Box 4"/>
          <p:cNvSpPr txBox="1">
            <a:spLocks noChangeArrowheads="1"/>
          </p:cNvSpPr>
          <p:nvPr/>
        </p:nvSpPr>
        <p:spPr bwMode="auto">
          <a:xfrm>
            <a:off x="611188" y="6356350"/>
            <a:ext cx="6465887" cy="276225"/>
          </a:xfrm>
          <a:prstGeom prst="rect">
            <a:avLst/>
          </a:prstGeom>
          <a:noFill/>
          <a:ln w="9525">
            <a:noFill/>
            <a:miter lim="800000"/>
            <a:headEnd/>
            <a:tailEnd/>
          </a:ln>
        </p:spPr>
        <p:txBody>
          <a:bodyPr>
            <a:spAutoFit/>
          </a:bodyPr>
          <a:lstStyle/>
          <a:p>
            <a:pPr>
              <a:spcBef>
                <a:spcPct val="50000"/>
              </a:spcBef>
            </a:pPr>
            <a:r>
              <a:rPr lang="en-US" sz="1200" b="1">
                <a:latin typeface="Arial" charset="0"/>
                <a:ea typeface="ＭＳ Ｐゴシック"/>
                <a:cs typeface="ＭＳ Ｐゴシック"/>
              </a:rPr>
              <a:t>Sources: </a:t>
            </a:r>
            <a:r>
              <a:rPr lang="en-US" sz="1200">
                <a:latin typeface="Arial" charset="0"/>
                <a:ea typeface="ＭＳ Ｐゴシック"/>
                <a:cs typeface="ＭＳ Ｐゴシック"/>
              </a:rPr>
              <a:t>Mosca  2011, </a:t>
            </a:r>
            <a:r>
              <a:rPr lang="en-US" sz="1200"/>
              <a:t>National Heart Lung and Blood Institute</a:t>
            </a:r>
            <a:endParaRPr lang="en-US" sz="1200" b="1">
              <a:latin typeface="Arial" charset="0"/>
              <a:ea typeface="ＭＳ Ｐゴシック"/>
              <a:cs typeface="ＭＳ Ｐゴシック"/>
            </a:endParaRPr>
          </a:p>
        </p:txBody>
      </p:sp>
      <p:sp>
        <p:nvSpPr>
          <p:cNvPr id="64517" name="TextBox 5"/>
          <p:cNvSpPr txBox="1">
            <a:spLocks noChangeArrowheads="1"/>
          </p:cNvSpPr>
          <p:nvPr/>
        </p:nvSpPr>
        <p:spPr bwMode="auto">
          <a:xfrm>
            <a:off x="6172200" y="5943600"/>
            <a:ext cx="1752600" cy="304800"/>
          </a:xfrm>
          <a:prstGeom prst="rect">
            <a:avLst/>
          </a:prstGeom>
          <a:noFill/>
          <a:ln w="9525">
            <a:noFill/>
            <a:miter lim="800000"/>
            <a:headEnd/>
            <a:tailEnd/>
          </a:ln>
        </p:spPr>
        <p:txBody>
          <a:bodyPr>
            <a:spAutoFit/>
          </a:bodyPr>
          <a:lstStyle/>
          <a:p>
            <a:r>
              <a:rPr lang="en-US" sz="1400">
                <a:solidFill>
                  <a:srgbClr val="FF0000"/>
                </a:solidFill>
              </a:rPr>
              <a:t> *new in 2011</a:t>
            </a:r>
            <a:endParaRPr 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6"/>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Cardiovascular Disease (CVD) Risk Stratification:  </a:t>
            </a:r>
            <a:br>
              <a:rPr lang="en-US" sz="2400" b="1" smtClean="0"/>
            </a:br>
            <a:r>
              <a:rPr lang="en-US" sz="2400" b="1" u="sng" smtClean="0"/>
              <a:t>At Risk</a:t>
            </a:r>
          </a:p>
        </p:txBody>
      </p:sp>
      <p:sp>
        <p:nvSpPr>
          <p:cNvPr id="66562" name="Rectangle 3"/>
          <p:cNvSpPr>
            <a:spLocks noGrp="1" noChangeArrowheads="1"/>
          </p:cNvSpPr>
          <p:nvPr>
            <p:ph idx="4294967295"/>
          </p:nvPr>
        </p:nvSpPr>
        <p:spPr>
          <a:xfrm>
            <a:off x="990600" y="1295400"/>
            <a:ext cx="7162800" cy="5105400"/>
          </a:xfrm>
        </p:spPr>
        <p:txBody>
          <a:bodyPr/>
          <a:lstStyle/>
          <a:p>
            <a:pPr eaLnBrk="1" hangingPunct="1">
              <a:lnSpc>
                <a:spcPct val="110000"/>
              </a:lnSpc>
              <a:buFontTx/>
              <a:buNone/>
            </a:pPr>
            <a:r>
              <a:rPr lang="en-US" sz="2200" smtClean="0"/>
              <a:t>≥ 1 risk factors for CVD, including (but not limited to):</a:t>
            </a:r>
          </a:p>
          <a:p>
            <a:pPr eaLnBrk="1" hangingPunct="1">
              <a:lnSpc>
                <a:spcPct val="110000"/>
              </a:lnSpc>
            </a:pPr>
            <a:r>
              <a:rPr lang="en-US" sz="1500" smtClean="0"/>
              <a:t>Cigarette smoking</a:t>
            </a:r>
          </a:p>
          <a:p>
            <a:pPr eaLnBrk="1" hangingPunct="1">
              <a:lnSpc>
                <a:spcPct val="110000"/>
              </a:lnSpc>
            </a:pPr>
            <a:r>
              <a:rPr lang="en-US" sz="1500" smtClean="0"/>
              <a:t>Hypertension:  SBP ≥ 120 mm Hg, DBP ≥ 80 mm Hg or treated</a:t>
            </a:r>
          </a:p>
          <a:p>
            <a:pPr eaLnBrk="1" hangingPunct="1">
              <a:lnSpc>
                <a:spcPct val="110000"/>
              </a:lnSpc>
            </a:pPr>
            <a:r>
              <a:rPr lang="en-US" sz="1500" smtClean="0"/>
              <a:t>Dyslipidemia</a:t>
            </a:r>
          </a:p>
          <a:p>
            <a:pPr eaLnBrk="1" hangingPunct="1">
              <a:lnSpc>
                <a:spcPct val="110000"/>
              </a:lnSpc>
            </a:pPr>
            <a:r>
              <a:rPr lang="en-US" sz="1500" smtClean="0"/>
              <a:t>Family history of premature CVD in a 1</a:t>
            </a:r>
            <a:r>
              <a:rPr lang="en-US" sz="1500" baseline="30000" smtClean="0"/>
              <a:t>st</a:t>
            </a:r>
            <a:r>
              <a:rPr lang="en-US" sz="1500" smtClean="0"/>
              <a:t> degree relative                                            	(CVD at &lt; 55 years in a male relative, or &lt; 65 years in a female relative)</a:t>
            </a:r>
          </a:p>
          <a:p>
            <a:pPr eaLnBrk="1" hangingPunct="1">
              <a:lnSpc>
                <a:spcPct val="110000"/>
              </a:lnSpc>
            </a:pPr>
            <a:r>
              <a:rPr lang="en-US" sz="1500" smtClean="0"/>
              <a:t>Obesity, especially central obesity</a:t>
            </a:r>
          </a:p>
          <a:p>
            <a:pPr eaLnBrk="1" hangingPunct="1">
              <a:lnSpc>
                <a:spcPct val="110000"/>
              </a:lnSpc>
            </a:pPr>
            <a:r>
              <a:rPr lang="en-US" sz="1500" smtClean="0"/>
              <a:t>Physical inactivity</a:t>
            </a:r>
          </a:p>
          <a:p>
            <a:pPr eaLnBrk="1" hangingPunct="1">
              <a:lnSpc>
                <a:spcPct val="110000"/>
              </a:lnSpc>
            </a:pPr>
            <a:r>
              <a:rPr lang="en-US" sz="1500" smtClean="0"/>
              <a:t>Poor diet</a:t>
            </a:r>
          </a:p>
          <a:p>
            <a:pPr eaLnBrk="1" hangingPunct="1">
              <a:lnSpc>
                <a:spcPct val="110000"/>
              </a:lnSpc>
            </a:pPr>
            <a:r>
              <a:rPr lang="en-US" sz="1500" smtClean="0"/>
              <a:t>Metabolic syndrome</a:t>
            </a:r>
          </a:p>
          <a:p>
            <a:pPr eaLnBrk="1" hangingPunct="1">
              <a:lnSpc>
                <a:spcPct val="110000"/>
              </a:lnSpc>
            </a:pPr>
            <a:r>
              <a:rPr lang="en-US" sz="1500" smtClean="0"/>
              <a:t>Advanced subclinical atherosclerosis</a:t>
            </a:r>
          </a:p>
          <a:p>
            <a:pPr eaLnBrk="1" hangingPunct="1">
              <a:lnSpc>
                <a:spcPct val="110000"/>
              </a:lnSpc>
            </a:pPr>
            <a:r>
              <a:rPr lang="en-US" sz="1500" smtClean="0"/>
              <a:t>Poor exercise capacity on treadmill test and/or abnormal heart rate recovery after stopping exercise</a:t>
            </a:r>
          </a:p>
          <a:p>
            <a:pPr eaLnBrk="1" hangingPunct="1">
              <a:lnSpc>
                <a:spcPct val="110000"/>
              </a:lnSpc>
            </a:pPr>
            <a:r>
              <a:rPr lang="en-US" sz="1500" smtClean="0">
                <a:solidFill>
                  <a:srgbClr val="FF0000"/>
                </a:solidFill>
              </a:rPr>
              <a:t>Systemic autoimmune collagen-vascular disease                                                	(e.g., lupus, rheumatoid arthritis)*</a:t>
            </a:r>
          </a:p>
          <a:p>
            <a:pPr eaLnBrk="1" hangingPunct="1">
              <a:lnSpc>
                <a:spcPct val="110000"/>
              </a:lnSpc>
            </a:pPr>
            <a:r>
              <a:rPr lang="en-US" sz="1500" smtClean="0">
                <a:solidFill>
                  <a:srgbClr val="FF0000"/>
                </a:solidFill>
              </a:rPr>
              <a:t>A history of pregnancy-induced hypertension, gestational diabetes, preeclampsia*					           </a:t>
            </a:r>
            <a:r>
              <a:rPr lang="en-US" sz="1200" smtClean="0">
                <a:solidFill>
                  <a:srgbClr val="FF0000"/>
                </a:solidFill>
              </a:rPr>
              <a:t>*new in 2011</a:t>
            </a:r>
          </a:p>
        </p:txBody>
      </p:sp>
      <p:sp>
        <p:nvSpPr>
          <p:cNvPr id="66563" name="Slide Number Placeholder 3"/>
          <p:cNvSpPr>
            <a:spLocks noGrp="1"/>
          </p:cNvSpPr>
          <p:nvPr>
            <p:ph type="sldNum" sz="quarter" idx="12"/>
          </p:nvPr>
        </p:nvSpPr>
        <p:spPr>
          <a:noFill/>
        </p:spPr>
        <p:txBody>
          <a:bodyPr/>
          <a:lstStyle/>
          <a:p>
            <a:fld id="{7DC00CDB-C1FD-4199-AE10-2F36EA91A957}" type="slidenum">
              <a:rPr lang="en-US" smtClean="0">
                <a:latin typeface="Helvetica"/>
                <a:cs typeface="Arial" charset="0"/>
              </a:rPr>
              <a:pPr/>
              <a:t>18</a:t>
            </a:fld>
            <a:endParaRPr lang="en-US" smtClean="0">
              <a:latin typeface="Helvetica"/>
              <a:cs typeface="Arial" charset="0"/>
            </a:endParaRPr>
          </a:p>
        </p:txBody>
      </p:sp>
      <p:sp>
        <p:nvSpPr>
          <p:cNvPr id="66564" name="Text Box 4"/>
          <p:cNvSpPr txBox="1">
            <a:spLocks noChangeArrowheads="1"/>
          </p:cNvSpPr>
          <p:nvPr/>
        </p:nvSpPr>
        <p:spPr bwMode="auto">
          <a:xfrm>
            <a:off x="611188" y="6356350"/>
            <a:ext cx="6481762" cy="274638"/>
          </a:xfrm>
          <a:prstGeom prst="rect">
            <a:avLst/>
          </a:prstGeom>
          <a:noFill/>
          <a:ln w="9525">
            <a:noFill/>
            <a:miter lim="800000"/>
            <a:headEnd/>
            <a:tailEnd/>
          </a:ln>
        </p:spPr>
        <p:txBody>
          <a:bodyPr>
            <a:spAutoFit/>
          </a:bodyPr>
          <a:lstStyle/>
          <a:p>
            <a:pPr>
              <a:spcBef>
                <a:spcPct val="50000"/>
              </a:spcBef>
            </a:pPr>
            <a:r>
              <a:rPr lang="en-US" sz="1200" b="1">
                <a:latin typeface="Arial" charset="0"/>
                <a:ea typeface="ＭＳ Ｐゴシック"/>
                <a:cs typeface="ＭＳ Ｐゴシック"/>
              </a:rPr>
              <a:t>Source: </a:t>
            </a:r>
            <a:r>
              <a:rPr lang="en-US" sz="1200">
                <a:latin typeface="Arial" charset="0"/>
                <a:ea typeface="ＭＳ Ｐゴシック"/>
                <a:cs typeface="ＭＳ Ｐゴシック"/>
              </a:rPr>
              <a:t>Mosca  2011</a:t>
            </a:r>
            <a:endParaRPr lang="en-US" sz="1200" b="1">
              <a:latin typeface="Arial"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9"/>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CVD Risk Stratification:  </a:t>
            </a:r>
            <a:br>
              <a:rPr lang="en-US" sz="2400" b="1" smtClean="0"/>
            </a:br>
            <a:r>
              <a:rPr lang="en-US" sz="2400" b="1" smtClean="0"/>
              <a:t>Ideal Cardiovascular Health</a:t>
            </a:r>
          </a:p>
        </p:txBody>
      </p:sp>
      <p:sp>
        <p:nvSpPr>
          <p:cNvPr id="68610" name="Rectangle 3"/>
          <p:cNvSpPr>
            <a:spLocks noGrp="1" noChangeArrowheads="1"/>
          </p:cNvSpPr>
          <p:nvPr>
            <p:ph idx="4294967295"/>
          </p:nvPr>
        </p:nvSpPr>
        <p:spPr>
          <a:xfrm>
            <a:off x="990600" y="1447800"/>
            <a:ext cx="7162800" cy="4525963"/>
          </a:xfrm>
        </p:spPr>
        <p:txBody>
          <a:bodyPr/>
          <a:lstStyle/>
          <a:p>
            <a:pPr eaLnBrk="1" hangingPunct="1">
              <a:lnSpc>
                <a:spcPct val="120000"/>
              </a:lnSpc>
            </a:pPr>
            <a:r>
              <a:rPr lang="en-US" sz="2200" smtClean="0"/>
              <a:t>Total cholesterol &lt; 200 mg/dL</a:t>
            </a:r>
          </a:p>
          <a:p>
            <a:pPr eaLnBrk="1" hangingPunct="1">
              <a:lnSpc>
                <a:spcPct val="120000"/>
              </a:lnSpc>
            </a:pPr>
            <a:r>
              <a:rPr lang="en-US" sz="2200" smtClean="0"/>
              <a:t>BP &lt; 120/&lt; 80 mm Hg, untreated</a:t>
            </a:r>
          </a:p>
          <a:p>
            <a:pPr eaLnBrk="1" hangingPunct="1">
              <a:lnSpc>
                <a:spcPct val="120000"/>
              </a:lnSpc>
            </a:pPr>
            <a:r>
              <a:rPr lang="en-US" sz="2200" smtClean="0"/>
              <a:t>Fasting blood sugar &lt; 100 mg/dL untreated</a:t>
            </a:r>
          </a:p>
          <a:p>
            <a:pPr eaLnBrk="1" hangingPunct="1">
              <a:lnSpc>
                <a:spcPct val="120000"/>
              </a:lnSpc>
            </a:pPr>
            <a:r>
              <a:rPr lang="en-US" sz="2200" smtClean="0"/>
              <a:t>Body mass index &lt; 25 kg/m2</a:t>
            </a:r>
          </a:p>
          <a:p>
            <a:pPr eaLnBrk="1" hangingPunct="1">
              <a:lnSpc>
                <a:spcPct val="120000"/>
              </a:lnSpc>
            </a:pPr>
            <a:r>
              <a:rPr lang="en-US" sz="2200" smtClean="0"/>
              <a:t>Abstinence from smoking (never or quit &gt; 12 months)</a:t>
            </a:r>
          </a:p>
          <a:p>
            <a:pPr eaLnBrk="1" hangingPunct="1">
              <a:lnSpc>
                <a:spcPct val="120000"/>
              </a:lnSpc>
            </a:pPr>
            <a:r>
              <a:rPr lang="en-US" sz="2200" smtClean="0"/>
              <a:t>Physical activity at goal</a:t>
            </a:r>
          </a:p>
          <a:p>
            <a:pPr eaLnBrk="1" hangingPunct="1">
              <a:lnSpc>
                <a:spcPct val="120000"/>
              </a:lnSpc>
            </a:pPr>
            <a:r>
              <a:rPr lang="en-US" sz="2200" smtClean="0"/>
              <a:t>DASH (“Dietary Approaches to Stop Hypertension”)-like diet</a:t>
            </a:r>
          </a:p>
          <a:p>
            <a:pPr eaLnBrk="1" hangingPunct="1">
              <a:lnSpc>
                <a:spcPct val="120000"/>
              </a:lnSpc>
            </a:pPr>
            <a:r>
              <a:rPr lang="en-US" sz="2200" smtClean="0">
                <a:solidFill>
                  <a:srgbClr val="FF0000"/>
                </a:solidFill>
              </a:rPr>
              <a:t>Ideal patients are rare in most clinical practices, making up less than 5% of women in most studies</a:t>
            </a:r>
          </a:p>
        </p:txBody>
      </p:sp>
      <p:sp>
        <p:nvSpPr>
          <p:cNvPr id="68611" name="Slide Number Placeholder 3"/>
          <p:cNvSpPr>
            <a:spLocks noGrp="1"/>
          </p:cNvSpPr>
          <p:nvPr>
            <p:ph type="sldNum" sz="quarter" idx="12"/>
          </p:nvPr>
        </p:nvSpPr>
        <p:spPr>
          <a:noFill/>
        </p:spPr>
        <p:txBody>
          <a:bodyPr/>
          <a:lstStyle/>
          <a:p>
            <a:fld id="{97982D7F-EAB3-4971-AC21-5176115A9A0D}" type="slidenum">
              <a:rPr lang="en-US" smtClean="0">
                <a:latin typeface="Helvetica"/>
                <a:cs typeface="Arial" charset="0"/>
              </a:rPr>
              <a:pPr/>
              <a:t>19</a:t>
            </a:fld>
            <a:endParaRPr lang="en-US" smtClean="0">
              <a:latin typeface="Helvetica"/>
              <a:cs typeface="Arial" charset="0"/>
            </a:endParaRPr>
          </a:p>
        </p:txBody>
      </p:sp>
      <p:sp>
        <p:nvSpPr>
          <p:cNvPr id="68612" name="Text Box 4"/>
          <p:cNvSpPr txBox="1">
            <a:spLocks noChangeArrowheads="1"/>
          </p:cNvSpPr>
          <p:nvPr/>
        </p:nvSpPr>
        <p:spPr bwMode="auto">
          <a:xfrm>
            <a:off x="152400" y="6400800"/>
            <a:ext cx="5824538" cy="276225"/>
          </a:xfrm>
          <a:prstGeom prst="rect">
            <a:avLst/>
          </a:prstGeom>
          <a:noFill/>
          <a:ln w="9525">
            <a:noFill/>
            <a:miter lim="800000"/>
            <a:headEnd/>
            <a:tailEnd/>
          </a:ln>
        </p:spPr>
        <p:txBody>
          <a:bodyPr>
            <a:spAutoFit/>
          </a:bodyPr>
          <a:lstStyle/>
          <a:p>
            <a:pPr algn="ctr">
              <a:spcBef>
                <a:spcPct val="50000"/>
              </a:spcBef>
            </a:pPr>
            <a:r>
              <a:rPr lang="en-US" sz="1200" b="1">
                <a:latin typeface="Arial" charset="0"/>
                <a:ea typeface="ＭＳ Ｐゴシック"/>
                <a:cs typeface="ＭＳ Ｐゴシック"/>
              </a:rPr>
              <a:t>Source:  </a:t>
            </a:r>
            <a:r>
              <a:rPr lang="en-US" sz="1200">
                <a:latin typeface="Arial" charset="0"/>
                <a:ea typeface="ＭＳ Ｐゴシック"/>
                <a:cs typeface="ＭＳ Ｐゴシック"/>
              </a:rPr>
              <a:t>Mosca  2011; Stampfer 2000, Lloyd-Jones 2006, Akesson 2007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subTitle" idx="1"/>
          </p:nvPr>
        </p:nvSpPr>
        <p:spPr>
          <a:xfrm>
            <a:off x="685800" y="4800600"/>
            <a:ext cx="5334000" cy="1676400"/>
          </a:xfrm>
        </p:spPr>
        <p:txBody>
          <a:bodyPr>
            <a:normAutofit fontScale="77500" lnSpcReduction="20000"/>
          </a:bodyPr>
          <a:lstStyle/>
          <a:p>
            <a:pPr eaLnBrk="1" hangingPunct="1">
              <a:lnSpc>
                <a:spcPct val="120000"/>
              </a:lnSpc>
              <a:spcBef>
                <a:spcPts val="0"/>
              </a:spcBef>
              <a:defRPr/>
            </a:pPr>
            <a:r>
              <a:rPr lang="en-US" sz="2800" dirty="0" smtClean="0"/>
              <a:t>2011 American Heart Association Guidelines for Cardiovascular         Disease Prevention in Women: </a:t>
            </a:r>
          </a:p>
          <a:p>
            <a:pPr eaLnBrk="1" hangingPunct="1">
              <a:lnSpc>
                <a:spcPct val="120000"/>
              </a:lnSpc>
              <a:spcBef>
                <a:spcPts val="0"/>
              </a:spcBef>
              <a:defRPr/>
            </a:pPr>
            <a:r>
              <a:rPr lang="en-US" sz="2800" dirty="0" smtClean="0"/>
              <a:t>For Reproductive Health Professionals</a:t>
            </a:r>
          </a:p>
        </p:txBody>
      </p:sp>
      <p:sp>
        <p:nvSpPr>
          <p:cNvPr id="33794" name="Line 14"/>
          <p:cNvSpPr>
            <a:spLocks noChangeShapeType="1"/>
          </p:cNvSpPr>
          <p:nvPr/>
        </p:nvSpPr>
        <p:spPr bwMode="auto">
          <a:xfrm>
            <a:off x="6400800" y="0"/>
            <a:ext cx="0" cy="0"/>
          </a:xfrm>
          <a:prstGeom prst="line">
            <a:avLst/>
          </a:prstGeom>
          <a:noFill/>
          <a:ln w="28575">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200" b="1" smtClean="0">
                <a:ea typeface="ＭＳ Ｐゴシック"/>
                <a:cs typeface="Helvetica"/>
              </a:rPr>
              <a:t>Incorporating Cardiovascular Preventive Care into </a:t>
            </a:r>
            <a:br>
              <a:rPr lang="en-US" sz="2200" b="1" smtClean="0">
                <a:ea typeface="ＭＳ Ｐゴシック"/>
                <a:cs typeface="Helvetica"/>
              </a:rPr>
            </a:br>
            <a:r>
              <a:rPr lang="en-US" sz="2200" b="1" smtClean="0">
                <a:ea typeface="ＭＳ Ｐゴシック"/>
                <a:cs typeface="Helvetica"/>
              </a:rPr>
              <a:t>Women’s Health Care</a:t>
            </a:r>
          </a:p>
        </p:txBody>
      </p:sp>
      <p:sp>
        <p:nvSpPr>
          <p:cNvPr id="70658" name="Slide Number Placeholder 3"/>
          <p:cNvSpPr>
            <a:spLocks noGrp="1"/>
          </p:cNvSpPr>
          <p:nvPr>
            <p:ph type="sldNum" sz="quarter" idx="12"/>
          </p:nvPr>
        </p:nvSpPr>
        <p:spPr>
          <a:noFill/>
        </p:spPr>
        <p:txBody>
          <a:bodyPr/>
          <a:lstStyle/>
          <a:p>
            <a:fld id="{048BD6FF-E0B7-450B-AD0C-C2EFE240AED8}" type="slidenum">
              <a:rPr lang="en-US" smtClean="0">
                <a:latin typeface="Helvetica"/>
                <a:cs typeface="Arial" charset="0"/>
              </a:rPr>
              <a:pPr/>
              <a:t>20</a:t>
            </a:fld>
            <a:endParaRPr lang="en-US" smtClean="0">
              <a:latin typeface="Helvetica"/>
              <a:cs typeface="Arial" charset="0"/>
            </a:endParaRPr>
          </a:p>
        </p:txBody>
      </p:sp>
      <p:graphicFrame>
        <p:nvGraphicFramePr>
          <p:cNvPr id="70683" name="Group 27"/>
          <p:cNvGraphicFramePr>
            <a:graphicFrameLocks noGrp="1"/>
          </p:cNvGraphicFramePr>
          <p:nvPr/>
        </p:nvGraphicFramePr>
        <p:xfrm>
          <a:off x="838200" y="1447800"/>
          <a:ext cx="7543800" cy="4792663"/>
        </p:xfrm>
        <a:graphic>
          <a:graphicData uri="http://schemas.openxmlformats.org/drawingml/2006/table">
            <a:tbl>
              <a:tblPr/>
              <a:tblGrid>
                <a:gridCol w="1493838"/>
                <a:gridCol w="4602162"/>
                <a:gridCol w="1447800"/>
              </a:tblGrid>
              <a:tr h="947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Helvetica"/>
                          <a:cs typeface="Arial" charset="0"/>
                        </a:rPr>
                        <a:t>Every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Helvetica"/>
                          <a:cs typeface="Arial" charset="0"/>
                        </a:rPr>
                        <a:t>Visit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C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Helvetica"/>
                          <a:cs typeface="Arial" charset="0"/>
                        </a:rPr>
                        <a:t>At Least Every 3 Years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Helvetica"/>
                          <a:cs typeface="Arial" charset="0"/>
                        </a:rPr>
                        <a:t>(Preventive Exams)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FF9A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tx1"/>
                          </a:solidFill>
                          <a:effectLst/>
                          <a:latin typeface="Helvetica"/>
                          <a:cs typeface="Arial" charset="0"/>
                        </a:rPr>
                        <a:t>At Least Every 5 Years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AB1"/>
                    </a:solidFill>
                  </a:tcPr>
                </a:tc>
              </a:tr>
              <a:tr h="2555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Helvetica"/>
                          <a:cs typeface="Arial" charset="0"/>
                        </a:rPr>
                        <a:t>Measure blood pressure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C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Helvetica"/>
                          <a:cs typeface="Arial" charset="0"/>
                        </a:rPr>
                        <a:t>Measure fasting glucose, hemoglobin A1C, or 2 hour 75 gm glucose tolerance test for</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Helvetica"/>
                          <a:cs typeface="Arial" charset="0"/>
                        </a:rPr>
                        <a:t>  Women with a BMI ≥ 25 kg/m</a:t>
                      </a:r>
                      <a:r>
                        <a:rPr kumimoji="0" lang="en-US" sz="1400" b="0" i="0" u="none" strike="noStrike" cap="none" normalizeH="0" baseline="30000" smtClean="0">
                          <a:ln>
                            <a:noFill/>
                          </a:ln>
                          <a:solidFill>
                            <a:schemeClr val="tx1"/>
                          </a:solidFill>
                          <a:effectLst/>
                          <a:latin typeface="Helvetica"/>
                          <a:cs typeface="Arial" charset="0"/>
                        </a:rPr>
                        <a:t>2</a:t>
                      </a:r>
                      <a:r>
                        <a:rPr kumimoji="0" lang="en-US" sz="1400" b="0" i="0" u="none" strike="noStrike" cap="none" normalizeH="0" baseline="0" smtClean="0">
                          <a:ln>
                            <a:noFill/>
                          </a:ln>
                          <a:solidFill>
                            <a:schemeClr val="tx1"/>
                          </a:solidFill>
                          <a:effectLst/>
                          <a:latin typeface="Helvetica"/>
                          <a:cs typeface="Arial" charset="0"/>
                        </a:rPr>
                        <a:t> and additional risk factors, including PCOS, acanthosis nigricans, severe obesity, physical inactivity, first degree relative with DM, high risk ethnicity (African American, Latino, Native American, Asian American, Pacific Islander), HTN, CVD, HDL &lt; 35 mg/dl or triglycerides &gt; 250 mg/dl.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Helvetica"/>
                          <a:cs typeface="Arial" charset="0"/>
                        </a:rPr>
                        <a:t> Women age ≥ 45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Helvetica"/>
                          <a:cs typeface="Arial" charset="0"/>
                        </a:rPr>
                        <a:t> Women who delivered a baby weighing &gt; 9 lbs. or were diagnosed with gestational diabetes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F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Helvetica"/>
                          <a:cs typeface="Arial" charset="0"/>
                        </a:rPr>
                        <a:t>Measure fasting lipid panel (starting at age 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AB1"/>
                    </a:solidFill>
                  </a:tcPr>
                </a:tc>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Helvetica"/>
                          <a:cs typeface="Arial" charset="0"/>
                        </a:rPr>
                        <a:t>Ask about tobacco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C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Helvetica"/>
                          <a:cs typeface="Arial" charset="0"/>
                        </a:rPr>
                        <a:t>Update family history, diet, and exercise information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F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Helvetica"/>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AB1"/>
                    </a:solidFill>
                  </a:tcPr>
                </a:tc>
              </a:tr>
              <a:tr h="606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Helvetica"/>
                          <a:cs typeface="Arial" charset="0"/>
                        </a:rPr>
                        <a:t>Measure body mass index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CEE"/>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Helvetica"/>
                          <a:cs typeface="Arial" charset="0"/>
                        </a:rPr>
                        <a:t>Update and consider obstetrical history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F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Helvetica"/>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AB1"/>
                    </a:solidFill>
                  </a:tcPr>
                </a:tc>
              </a:tr>
            </a:tbl>
          </a:graphicData>
        </a:graphic>
      </p:graphicFrame>
      <p:sp>
        <p:nvSpPr>
          <p:cNvPr id="70681" name="Text Box 4"/>
          <p:cNvSpPr txBox="1">
            <a:spLocks noChangeArrowheads="1"/>
          </p:cNvSpPr>
          <p:nvPr/>
        </p:nvSpPr>
        <p:spPr bwMode="auto">
          <a:xfrm>
            <a:off x="152400" y="6400800"/>
            <a:ext cx="8229600" cy="457200"/>
          </a:xfrm>
          <a:prstGeom prst="rect">
            <a:avLst/>
          </a:prstGeom>
          <a:noFill/>
          <a:ln w="9525">
            <a:noFill/>
            <a:miter lim="800000"/>
            <a:headEnd/>
            <a:tailEnd/>
          </a:ln>
        </p:spPr>
        <p:txBody>
          <a:bodyPr>
            <a:spAutoFit/>
          </a:bodyPr>
          <a:lstStyle/>
          <a:p>
            <a:pPr>
              <a:spcBef>
                <a:spcPct val="50000"/>
              </a:spcBef>
            </a:pPr>
            <a:r>
              <a:rPr lang="en-US" sz="1200" b="1">
                <a:latin typeface="Arial" charset="0"/>
                <a:ea typeface="ＭＳ Ｐゴシック"/>
                <a:cs typeface="ＭＳ Ｐゴシック"/>
              </a:rPr>
              <a:t>Sources:  </a:t>
            </a:r>
            <a:r>
              <a:rPr lang="pt-BR" sz="1200">
                <a:latin typeface="Arial" charset="0"/>
                <a:ea typeface="ＭＳ Ｐゴシック"/>
                <a:cs typeface="ＭＳ Ｐゴシック"/>
              </a:rPr>
              <a:t>Mosca 2011,</a:t>
            </a:r>
            <a:r>
              <a:rPr lang="en-US" sz="1200">
                <a:latin typeface="Arial" charset="0"/>
                <a:ea typeface="ＭＳ Ｐゴシック"/>
                <a:cs typeface="ＭＳ Ｐゴシック"/>
              </a:rPr>
              <a:t> National Cholesterol Education Program (NCEP) Expert Panel on Detection, Evaluation, and Treatment of High Blood Cholesterol in Adults 2002</a:t>
            </a:r>
            <a:r>
              <a:rPr lang="pt-BR" sz="1200">
                <a:latin typeface="Arial" charset="0"/>
                <a:ea typeface="ＭＳ Ｐゴシック"/>
                <a:cs typeface="ＭＳ Ｐゴシック"/>
              </a:rPr>
              <a:t>, American Diabetes Association 2010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5"/>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Major Risk Factor Interventions</a:t>
            </a:r>
          </a:p>
        </p:txBody>
      </p:sp>
      <p:sp>
        <p:nvSpPr>
          <p:cNvPr id="72706" name="Rectangle 3"/>
          <p:cNvSpPr>
            <a:spLocks noGrp="1" noChangeArrowheads="1"/>
          </p:cNvSpPr>
          <p:nvPr>
            <p:ph idx="4294967295"/>
          </p:nvPr>
        </p:nvSpPr>
        <p:spPr>
          <a:xfrm>
            <a:off x="990600" y="1600200"/>
            <a:ext cx="7162800" cy="4525963"/>
          </a:xfrm>
        </p:spPr>
        <p:txBody>
          <a:bodyPr/>
          <a:lstStyle/>
          <a:p>
            <a:pPr eaLnBrk="1" hangingPunct="1"/>
            <a:r>
              <a:rPr lang="en-US" sz="2800" smtClean="0"/>
              <a:t>Blood Pressure</a:t>
            </a:r>
          </a:p>
          <a:p>
            <a:pPr eaLnBrk="1" hangingPunct="1"/>
            <a:r>
              <a:rPr lang="en-US" sz="2800" smtClean="0"/>
              <a:t>Lipids</a:t>
            </a:r>
          </a:p>
          <a:p>
            <a:pPr eaLnBrk="1" hangingPunct="1"/>
            <a:r>
              <a:rPr lang="en-US" sz="2800" smtClean="0"/>
              <a:t>Diabetes</a:t>
            </a:r>
          </a:p>
        </p:txBody>
      </p:sp>
      <p:sp>
        <p:nvSpPr>
          <p:cNvPr id="72707" name="Slide Number Placeholder 4"/>
          <p:cNvSpPr>
            <a:spLocks noGrp="1"/>
          </p:cNvSpPr>
          <p:nvPr>
            <p:ph type="sldNum" sz="quarter" idx="12"/>
          </p:nvPr>
        </p:nvSpPr>
        <p:spPr>
          <a:noFill/>
        </p:spPr>
        <p:txBody>
          <a:bodyPr/>
          <a:lstStyle/>
          <a:p>
            <a:fld id="{E13129FC-C1EC-4148-9202-41018157542B}" type="slidenum">
              <a:rPr lang="en-US" smtClean="0">
                <a:latin typeface="Helvetica"/>
                <a:cs typeface="Arial" charset="0"/>
              </a:rPr>
              <a:pPr/>
              <a:t>21</a:t>
            </a:fld>
            <a:endParaRPr lang="en-US" smtClean="0">
              <a:latin typeface="Helvetica"/>
              <a:cs typeface="Arial" charset="0"/>
            </a:endParaRPr>
          </a:p>
        </p:txBody>
      </p:sp>
      <p:sp>
        <p:nvSpPr>
          <p:cNvPr id="72708" name="Text Box 4"/>
          <p:cNvSpPr txBox="1">
            <a:spLocks noChangeArrowheads="1"/>
          </p:cNvSpPr>
          <p:nvPr/>
        </p:nvSpPr>
        <p:spPr bwMode="auto">
          <a:xfrm>
            <a:off x="609600" y="6400800"/>
            <a:ext cx="6400800" cy="274638"/>
          </a:xfrm>
          <a:prstGeom prst="rect">
            <a:avLst/>
          </a:prstGeom>
          <a:noFill/>
          <a:ln w="9525" algn="ctr">
            <a:noFill/>
            <a:miter lim="800000"/>
            <a:headEnd/>
            <a:tailEnd/>
          </a:ln>
        </p:spPr>
        <p:txBody>
          <a:bodyPr>
            <a:spAutoFit/>
          </a:bodyPr>
          <a:lstStyle/>
          <a:p>
            <a:r>
              <a:rPr lang="en-US" sz="1200" b="1">
                <a:latin typeface="Arial" charset="0"/>
              </a:rPr>
              <a:t>Source:  </a:t>
            </a:r>
            <a:r>
              <a:rPr lang="en-US" sz="1200">
                <a:latin typeface="Arial" charset="0"/>
              </a:rPr>
              <a:t>Mosca 2011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a:spLocks noGrp="1" noChangeArrowheads="1"/>
          </p:cNvSpPr>
          <p:nvPr>
            <p:ph type="title" idx="4294967295"/>
          </p:nvPr>
        </p:nvSpPr>
        <p:spPr bwMode="auto">
          <a:xfrm>
            <a:off x="2324100" y="228600"/>
            <a:ext cx="4495800" cy="990600"/>
          </a:xfrm>
          <a:prstGeom prst="rect">
            <a:avLst/>
          </a:prstGeom>
          <a:noFill/>
          <a:ln>
            <a:miter lim="800000"/>
            <a:headEnd/>
            <a:tailEnd/>
          </a:ln>
        </p:spPr>
        <p:txBody>
          <a:bodyPr anchor="ctr"/>
          <a:lstStyle/>
          <a:p>
            <a:pPr eaLnBrk="1" hangingPunct="1"/>
            <a:r>
              <a:rPr lang="en-US" sz="2000" b="1" smtClean="0">
                <a:ea typeface="ＭＳ Ｐゴシック"/>
                <a:cs typeface="Helvetica"/>
              </a:rPr>
              <a:t>Hypertension: The average of two seated blood pressure measurements should guide care</a:t>
            </a:r>
          </a:p>
        </p:txBody>
      </p:sp>
      <p:graphicFrame>
        <p:nvGraphicFramePr>
          <p:cNvPr id="74775" name="Group 23"/>
          <p:cNvGraphicFramePr>
            <a:graphicFrameLocks noGrp="1"/>
          </p:cNvGraphicFramePr>
          <p:nvPr>
            <p:ph idx="4294967295"/>
          </p:nvPr>
        </p:nvGraphicFramePr>
        <p:xfrm>
          <a:off x="990600" y="1600200"/>
          <a:ext cx="7162800" cy="3181350"/>
        </p:xfrm>
        <a:graphic>
          <a:graphicData uri="http://schemas.openxmlformats.org/drawingml/2006/table">
            <a:tbl>
              <a:tblPr/>
              <a:tblGrid>
                <a:gridCol w="1865313"/>
                <a:gridCol w="5297487"/>
              </a:tblGrid>
              <a:tr h="806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Helvetica"/>
                          <a:cs typeface="Arial" charset="0"/>
                        </a:rPr>
                        <a:t>BP &gt; 180/110 mm Hg</a:t>
                      </a:r>
                    </a:p>
                  </a:txBody>
                  <a:tcPr marL="80330" marR="803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a:cs typeface="Arial" charset="0"/>
                        </a:rPr>
                        <a:t>evaluate and treat immediately or within one week depending on the clinical situation</a:t>
                      </a:r>
                    </a:p>
                  </a:txBody>
                  <a:tcPr marL="80330" marR="803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Helvetica"/>
                          <a:cs typeface="Arial" charset="0"/>
                        </a:rPr>
                        <a:t>BP &gt; 160/100 mm Hg</a:t>
                      </a:r>
                    </a:p>
                  </a:txBody>
                  <a:tcPr marL="80330" marR="803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a:cs typeface="Arial" charset="0"/>
                        </a:rPr>
                        <a:t>evaluate and treat or refer within one month</a:t>
                      </a:r>
                    </a:p>
                  </a:txBody>
                  <a:tcPr marL="80330" marR="803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Helvetica"/>
                          <a:cs typeface="Arial" charset="0"/>
                        </a:rPr>
                        <a:t>BP ≥ 140/90 mm Hg</a:t>
                      </a:r>
                    </a:p>
                  </a:txBody>
                  <a:tcPr marL="80330" marR="803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a:cs typeface="Arial" charset="0"/>
                        </a:rPr>
                        <a:t>recheck within 2 months, if confirmed, evaluate and treat or refer</a:t>
                      </a:r>
                    </a:p>
                  </a:txBody>
                  <a:tcPr marL="80330" marR="803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Helvetica"/>
                          <a:cs typeface="Arial" charset="0"/>
                        </a:rPr>
                        <a:t>BP ≥ 120/80 mm Hg</a:t>
                      </a:r>
                    </a:p>
                  </a:txBody>
                  <a:tcPr marL="80330" marR="803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Helvetica"/>
                          <a:cs typeface="Arial" charset="0"/>
                        </a:rPr>
                        <a:t>counsel regarding lifestyle factors, recheck within one year and monitor</a:t>
                      </a:r>
                    </a:p>
                  </a:txBody>
                  <a:tcPr marL="80330" marR="803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771" name="Slide Number Placeholder 6"/>
          <p:cNvSpPr>
            <a:spLocks noGrp="1"/>
          </p:cNvSpPr>
          <p:nvPr>
            <p:ph type="sldNum" sz="quarter" idx="12"/>
          </p:nvPr>
        </p:nvSpPr>
        <p:spPr>
          <a:noFill/>
        </p:spPr>
        <p:txBody>
          <a:bodyPr/>
          <a:lstStyle/>
          <a:p>
            <a:fld id="{3AB21F74-57E2-47C0-905A-F7FE609F801A}" type="slidenum">
              <a:rPr lang="en-US" smtClean="0">
                <a:latin typeface="Helvetica"/>
                <a:cs typeface="Arial" charset="0"/>
              </a:rPr>
              <a:pPr/>
              <a:t>22</a:t>
            </a:fld>
            <a:endParaRPr lang="en-US" smtClean="0">
              <a:latin typeface="Helvetica"/>
              <a:cs typeface="Arial" charset="0"/>
            </a:endParaRPr>
          </a:p>
        </p:txBody>
      </p:sp>
      <p:sp>
        <p:nvSpPr>
          <p:cNvPr id="74772" name="Rectangle 31"/>
          <p:cNvSpPr>
            <a:spLocks noGrp="1" noChangeArrowheads="1"/>
          </p:cNvSpPr>
          <p:nvPr>
            <p:ph type="body" sz="half" idx="4294967295"/>
          </p:nvPr>
        </p:nvSpPr>
        <p:spPr>
          <a:xfrm>
            <a:off x="990600" y="4876800"/>
            <a:ext cx="7239000" cy="1295400"/>
          </a:xfrm>
        </p:spPr>
        <p:txBody>
          <a:bodyPr/>
          <a:lstStyle/>
          <a:p>
            <a:pPr eaLnBrk="1" hangingPunct="1">
              <a:lnSpc>
                <a:spcPct val="90000"/>
              </a:lnSpc>
              <a:buFontTx/>
              <a:buNone/>
            </a:pPr>
            <a:r>
              <a:rPr lang="en-US" sz="2200" smtClean="0"/>
              <a:t>	Initial evaluation of the hypertensive patient should include 12-lead EKG, urinalysis, hematocrit, serum glucose, creatinine, calcium, and potassium measurement and a lipid profile</a:t>
            </a:r>
          </a:p>
        </p:txBody>
      </p:sp>
      <p:sp>
        <p:nvSpPr>
          <p:cNvPr id="74773" name="Text Box 4"/>
          <p:cNvSpPr txBox="1">
            <a:spLocks noChangeArrowheads="1"/>
          </p:cNvSpPr>
          <p:nvPr/>
        </p:nvSpPr>
        <p:spPr bwMode="auto">
          <a:xfrm>
            <a:off x="609600" y="6172200"/>
            <a:ext cx="7239000" cy="274638"/>
          </a:xfrm>
          <a:prstGeom prst="rect">
            <a:avLst/>
          </a:prstGeom>
          <a:noFill/>
          <a:ln w="9525" algn="ctr">
            <a:noFill/>
            <a:miter lim="800000"/>
            <a:headEnd/>
            <a:tailEnd/>
          </a:ln>
        </p:spPr>
        <p:txBody>
          <a:bodyPr>
            <a:spAutoFit/>
          </a:bodyPr>
          <a:lstStyle/>
          <a:p>
            <a:r>
              <a:rPr lang="en-US" sz="1200" b="1">
                <a:latin typeface="Arial" charset="0"/>
              </a:rPr>
              <a:t>Source:  </a:t>
            </a:r>
            <a:r>
              <a:rPr lang="en-US" sz="1200">
                <a:latin typeface="Arial" charset="0"/>
              </a:rPr>
              <a:t>Chobanian 2003.</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5"/>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Care for Women </a:t>
            </a:r>
            <a:br>
              <a:rPr lang="en-US" sz="2400" b="1" smtClean="0"/>
            </a:br>
            <a:r>
              <a:rPr lang="en-US" sz="2400" b="1" smtClean="0"/>
              <a:t>With Hypertension</a:t>
            </a:r>
          </a:p>
        </p:txBody>
      </p:sp>
      <p:sp>
        <p:nvSpPr>
          <p:cNvPr id="76802" name="Rectangle 3"/>
          <p:cNvSpPr>
            <a:spLocks noGrp="1" noChangeArrowheads="1"/>
          </p:cNvSpPr>
          <p:nvPr>
            <p:ph idx="4294967295"/>
          </p:nvPr>
        </p:nvSpPr>
        <p:spPr>
          <a:xfrm>
            <a:off x="990600" y="1600200"/>
            <a:ext cx="7162800" cy="4525963"/>
          </a:xfrm>
        </p:spPr>
        <p:txBody>
          <a:bodyPr/>
          <a:lstStyle/>
          <a:p>
            <a:r>
              <a:rPr lang="en-US" sz="2800" smtClean="0"/>
              <a:t>Measure BP at each visit</a:t>
            </a:r>
          </a:p>
          <a:p>
            <a:r>
              <a:rPr lang="en-US" sz="2800" smtClean="0"/>
              <a:t>Provide patient with a written report of  BP and pulse</a:t>
            </a:r>
          </a:p>
          <a:p>
            <a:r>
              <a:rPr lang="en-US" sz="2800" smtClean="0"/>
              <a:t>If BP is elevated, encourage patient to follow up with the physician who is actively managing her BP</a:t>
            </a:r>
          </a:p>
          <a:p>
            <a:r>
              <a:rPr lang="en-US" sz="2800" smtClean="0"/>
              <a:t>Consider informing hypertension treating physician with your results (with patient’s consent)</a:t>
            </a:r>
          </a:p>
        </p:txBody>
      </p:sp>
      <p:sp>
        <p:nvSpPr>
          <p:cNvPr id="76803" name="Slide Number Placeholder 4"/>
          <p:cNvSpPr>
            <a:spLocks noGrp="1"/>
          </p:cNvSpPr>
          <p:nvPr>
            <p:ph type="sldNum" sz="quarter" idx="12"/>
          </p:nvPr>
        </p:nvSpPr>
        <p:spPr>
          <a:noFill/>
        </p:spPr>
        <p:txBody>
          <a:bodyPr/>
          <a:lstStyle/>
          <a:p>
            <a:fld id="{AB917399-58C1-4F94-B00C-8A0BFCAB8327}" type="slidenum">
              <a:rPr lang="en-US" smtClean="0">
                <a:latin typeface="Helvetica"/>
                <a:cs typeface="Arial" charset="0"/>
              </a:rPr>
              <a:pPr/>
              <a:t>23</a:t>
            </a:fld>
            <a:endParaRPr lang="en-US" smtClean="0">
              <a:latin typeface="Helvetica"/>
              <a:cs typeface="Arial" charset="0"/>
            </a:endParaRPr>
          </a:p>
        </p:txBody>
      </p:sp>
      <p:sp>
        <p:nvSpPr>
          <p:cNvPr id="76804" name="Text Box 4"/>
          <p:cNvSpPr txBox="1">
            <a:spLocks noChangeArrowheads="1"/>
          </p:cNvSpPr>
          <p:nvPr/>
        </p:nvSpPr>
        <p:spPr bwMode="auto">
          <a:xfrm>
            <a:off x="609600" y="6400800"/>
            <a:ext cx="6400800" cy="276225"/>
          </a:xfrm>
          <a:prstGeom prst="rect">
            <a:avLst/>
          </a:prstGeom>
          <a:noFill/>
          <a:ln w="9525" algn="ctr">
            <a:noFill/>
            <a:miter lim="800000"/>
            <a:headEnd/>
            <a:tailEnd/>
          </a:ln>
        </p:spPr>
        <p:txBody>
          <a:bodyPr>
            <a:spAutoFit/>
          </a:bodyPr>
          <a:lstStyle/>
          <a:p>
            <a:r>
              <a:rPr lang="en-US" sz="1200" b="1">
                <a:latin typeface="Arial" charset="0"/>
              </a:rPr>
              <a:t>Source:  </a:t>
            </a:r>
            <a:r>
              <a:rPr lang="en-US" sz="1200">
                <a:latin typeface="Arial" charset="0"/>
              </a:rPr>
              <a:t>Lewis 2010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24100" y="228600"/>
            <a:ext cx="4495800" cy="990600"/>
          </a:xfrm>
          <a:prstGeom prst="rect">
            <a:avLst/>
          </a:prstGeom>
        </p:spPr>
        <p:txBody>
          <a:bodyPr anchor="b">
            <a:normAutofit fontScale="90000"/>
          </a:bodyPr>
          <a:lstStyle/>
          <a:p>
            <a:pPr eaLnBrk="1" hangingPunct="1">
              <a:defRPr/>
            </a:pPr>
            <a:r>
              <a:rPr lang="en-US" sz="2400" b="1" dirty="0" err="1" smtClean="0">
                <a:ea typeface="ＭＳ Ｐゴシック"/>
                <a:cs typeface="Helvetica"/>
              </a:rPr>
              <a:t>Hyperlipidemia</a:t>
            </a:r>
            <a:r>
              <a:rPr lang="en-US" sz="2400" b="1" dirty="0" smtClean="0">
                <a:ea typeface="ＭＳ Ｐゴシック"/>
                <a:cs typeface="Helvetica"/>
              </a:rPr>
              <a:t> and Cardiovascular Preventive Care</a:t>
            </a:r>
            <a:endParaRPr lang="en-US" sz="2400" b="1" dirty="0">
              <a:ea typeface="ＭＳ Ｐゴシック"/>
              <a:cs typeface="Helvetica"/>
            </a:endParaRPr>
          </a:p>
        </p:txBody>
      </p:sp>
      <p:sp>
        <p:nvSpPr>
          <p:cNvPr id="78850" name="Content Placeholder 2"/>
          <p:cNvSpPr>
            <a:spLocks noGrp="1"/>
          </p:cNvSpPr>
          <p:nvPr>
            <p:ph idx="4294967295"/>
          </p:nvPr>
        </p:nvSpPr>
        <p:spPr>
          <a:xfrm>
            <a:off x="990600" y="1371600"/>
            <a:ext cx="7315200" cy="4800600"/>
          </a:xfrm>
        </p:spPr>
        <p:txBody>
          <a:bodyPr/>
          <a:lstStyle/>
          <a:p>
            <a:pPr eaLnBrk="1" hangingPunct="1">
              <a:spcBef>
                <a:spcPts val="200"/>
              </a:spcBef>
            </a:pPr>
            <a:r>
              <a:rPr lang="en-US" sz="1900" smtClean="0"/>
              <a:t>Evaluation and consideration of statin treatment or referral for statin treatment is currently recommended for women with:</a:t>
            </a:r>
          </a:p>
          <a:p>
            <a:pPr lvl="1" eaLnBrk="1" hangingPunct="1">
              <a:spcBef>
                <a:spcPts val="200"/>
              </a:spcBef>
            </a:pPr>
            <a:r>
              <a:rPr lang="en-US" sz="1600" smtClean="0"/>
              <a:t>LDL &gt; 190 mm Hg</a:t>
            </a:r>
          </a:p>
          <a:p>
            <a:pPr lvl="1" eaLnBrk="1" hangingPunct="1">
              <a:spcBef>
                <a:spcPts val="200"/>
              </a:spcBef>
            </a:pPr>
            <a:r>
              <a:rPr lang="en-US" sz="1600" smtClean="0"/>
              <a:t>LDL &gt; 130-160 mm Hg and cardiac risk factors </a:t>
            </a:r>
          </a:p>
          <a:p>
            <a:pPr lvl="1" eaLnBrk="1" hangingPunct="1">
              <a:spcBef>
                <a:spcPts val="200"/>
              </a:spcBef>
            </a:pPr>
            <a:r>
              <a:rPr lang="en-US" sz="1600" smtClean="0"/>
              <a:t>LDL &gt; 100 mm Hg and diabetes, CHD, or equivalent (high risk)</a:t>
            </a:r>
          </a:p>
          <a:p>
            <a:pPr lvl="1" eaLnBrk="1" hangingPunct="1">
              <a:spcBef>
                <a:spcPts val="200"/>
              </a:spcBef>
            </a:pPr>
            <a:r>
              <a:rPr lang="en-US" sz="1600" smtClean="0"/>
              <a:t>Some experts recommend treatment for women with LDL &gt; 70 mm Hg, CHD, and multiple other risk factors</a:t>
            </a:r>
          </a:p>
          <a:p>
            <a:pPr eaLnBrk="1" hangingPunct="1">
              <a:spcBef>
                <a:spcPts val="200"/>
              </a:spcBef>
            </a:pPr>
            <a:r>
              <a:rPr lang="en-US" sz="1900" smtClean="0"/>
              <a:t>Complications of statin use may include elevation of liver transaminases and myopathy.  Liver transaminases are generally checked before initiating statin treatment, and within 2 months after  </a:t>
            </a:r>
          </a:p>
          <a:p>
            <a:pPr eaLnBrk="1" hangingPunct="1">
              <a:spcBef>
                <a:spcPts val="200"/>
              </a:spcBef>
            </a:pPr>
            <a:r>
              <a:rPr lang="en-US" sz="1900" smtClean="0"/>
              <a:t>Consultation is recommended if statin treatment is considered for patients with liver disease, renal failure, or other complex medical conditions</a:t>
            </a:r>
          </a:p>
          <a:p>
            <a:pPr eaLnBrk="1" hangingPunct="1">
              <a:spcBef>
                <a:spcPts val="200"/>
              </a:spcBef>
            </a:pPr>
            <a:r>
              <a:rPr lang="en-US" sz="1900" smtClean="0"/>
              <a:t>Consider testing for hypothyroidism in women with dyslipidemia</a:t>
            </a:r>
          </a:p>
        </p:txBody>
      </p:sp>
      <p:sp>
        <p:nvSpPr>
          <p:cNvPr id="78851" name="Slide Number Placeholder 3"/>
          <p:cNvSpPr>
            <a:spLocks noGrp="1"/>
          </p:cNvSpPr>
          <p:nvPr>
            <p:ph type="sldNum" sz="quarter" idx="12"/>
          </p:nvPr>
        </p:nvSpPr>
        <p:spPr>
          <a:noFill/>
        </p:spPr>
        <p:txBody>
          <a:bodyPr/>
          <a:lstStyle/>
          <a:p>
            <a:fld id="{2DC923E4-FBB4-48B3-83CD-7BDF1A6112A0}" type="slidenum">
              <a:rPr lang="en-US" smtClean="0">
                <a:latin typeface="Helvetica"/>
                <a:cs typeface="Arial" charset="0"/>
              </a:rPr>
              <a:pPr/>
              <a:t>24</a:t>
            </a:fld>
            <a:endParaRPr lang="en-US" smtClean="0">
              <a:latin typeface="Helvetica"/>
              <a:cs typeface="Arial" charset="0"/>
            </a:endParaRPr>
          </a:p>
        </p:txBody>
      </p:sp>
      <p:sp>
        <p:nvSpPr>
          <p:cNvPr id="78852" name="Text Box 4"/>
          <p:cNvSpPr txBox="1">
            <a:spLocks noChangeArrowheads="1"/>
          </p:cNvSpPr>
          <p:nvPr/>
        </p:nvSpPr>
        <p:spPr bwMode="auto">
          <a:xfrm>
            <a:off x="533400" y="6172200"/>
            <a:ext cx="6400800" cy="457200"/>
          </a:xfrm>
          <a:prstGeom prst="rect">
            <a:avLst/>
          </a:prstGeom>
          <a:noFill/>
          <a:ln w="9525" algn="ctr">
            <a:noFill/>
            <a:miter lim="800000"/>
            <a:headEnd/>
            <a:tailEnd/>
          </a:ln>
        </p:spPr>
        <p:txBody>
          <a:bodyPr>
            <a:spAutoFit/>
          </a:bodyPr>
          <a:lstStyle/>
          <a:p>
            <a:r>
              <a:rPr lang="en-US" sz="1200" b="1">
                <a:latin typeface="Arial" charset="0"/>
              </a:rPr>
              <a:t>Sources:</a:t>
            </a:r>
            <a:r>
              <a:rPr lang="en-US" sz="1200" b="1">
                <a:solidFill>
                  <a:schemeClr val="tx2"/>
                </a:solidFill>
                <a:latin typeface="Arial" charset="0"/>
                <a:ea typeface="ＭＳ Ｐゴシック"/>
                <a:cs typeface="ＭＳ Ｐゴシック"/>
              </a:rPr>
              <a:t> </a:t>
            </a:r>
            <a:r>
              <a:rPr lang="en-US" sz="1200">
                <a:solidFill>
                  <a:schemeClr val="tx2"/>
                </a:solidFill>
                <a:latin typeface="Arial" charset="0"/>
                <a:ea typeface="ＭＳ Ｐゴシック"/>
                <a:cs typeface="ＭＳ Ｐゴシック"/>
              </a:rPr>
              <a:t>Mosca 2011</a:t>
            </a:r>
            <a:r>
              <a:rPr lang="en-US" sz="1200" b="1">
                <a:solidFill>
                  <a:schemeClr val="tx2"/>
                </a:solidFill>
                <a:latin typeface="Arial" charset="0"/>
                <a:ea typeface="ＭＳ Ｐゴシック"/>
                <a:cs typeface="ＭＳ Ｐゴシック"/>
              </a:rPr>
              <a:t>, </a:t>
            </a:r>
            <a:r>
              <a:rPr lang="en-US" sz="1200">
                <a:solidFill>
                  <a:schemeClr val="tx2"/>
                </a:solidFill>
                <a:latin typeface="Arial" charset="0"/>
                <a:ea typeface="ＭＳ Ｐゴシック"/>
                <a:cs typeface="ＭＳ Ｐゴシック"/>
              </a:rPr>
              <a:t>National Cholesterol Education Program (NCEP) Expert Panel on Detection, Evaluation, and Treatment of High Blood Cholesterol in Adults 2002.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Title 10"/>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Coronary Disease Mortality </a:t>
            </a:r>
            <a:br>
              <a:rPr lang="en-US" sz="2400" b="1" smtClean="0"/>
            </a:br>
            <a:r>
              <a:rPr lang="en-US" sz="2400" b="1" smtClean="0"/>
              <a:t>and Diabetes in Women</a:t>
            </a:r>
          </a:p>
        </p:txBody>
      </p:sp>
      <p:sp>
        <p:nvSpPr>
          <p:cNvPr id="84999" name="Slide Number Placeholder 3"/>
          <p:cNvSpPr>
            <a:spLocks noGrp="1"/>
          </p:cNvSpPr>
          <p:nvPr>
            <p:ph type="sldNum" sz="quarter" idx="12"/>
          </p:nvPr>
        </p:nvSpPr>
        <p:spPr>
          <a:noFill/>
        </p:spPr>
        <p:txBody>
          <a:bodyPr/>
          <a:lstStyle/>
          <a:p>
            <a:fld id="{424351E0-F393-4D31-B145-91AD50DEB05C}" type="slidenum">
              <a:rPr lang="en-US" smtClean="0">
                <a:latin typeface="Helvetica"/>
                <a:cs typeface="Arial" charset="0"/>
              </a:rPr>
              <a:pPr/>
              <a:t>25</a:t>
            </a:fld>
            <a:endParaRPr lang="en-US" smtClean="0">
              <a:latin typeface="Helvetica"/>
              <a:cs typeface="Arial" charset="0"/>
            </a:endParaRPr>
          </a:p>
        </p:txBody>
      </p:sp>
      <p:sp>
        <p:nvSpPr>
          <p:cNvPr id="85000" name="Text Box 4"/>
          <p:cNvSpPr txBox="1">
            <a:spLocks noChangeArrowheads="1"/>
          </p:cNvSpPr>
          <p:nvPr/>
        </p:nvSpPr>
        <p:spPr bwMode="auto">
          <a:xfrm>
            <a:off x="574675" y="6357938"/>
            <a:ext cx="184150" cy="457200"/>
          </a:xfrm>
          <a:prstGeom prst="rect">
            <a:avLst/>
          </a:prstGeom>
          <a:noFill/>
          <a:ln w="9525">
            <a:noFill/>
            <a:miter lim="800000"/>
            <a:headEnd/>
            <a:tailEnd/>
          </a:ln>
        </p:spPr>
        <p:txBody>
          <a:bodyPr wrap="none">
            <a:spAutoFit/>
          </a:bodyPr>
          <a:lstStyle/>
          <a:p>
            <a:pPr algn="ctr"/>
            <a:endParaRPr lang="en-US" sz="4000">
              <a:solidFill>
                <a:schemeClr val="tx2"/>
              </a:solidFill>
              <a:latin typeface="Arial" charset="0"/>
              <a:ea typeface="ＭＳ Ｐゴシック"/>
              <a:cs typeface="ＭＳ Ｐゴシック"/>
            </a:endParaRPr>
          </a:p>
        </p:txBody>
      </p:sp>
      <p:sp>
        <p:nvSpPr>
          <p:cNvPr id="85001" name="Text Box 5"/>
          <p:cNvSpPr txBox="1">
            <a:spLocks noChangeArrowheads="1"/>
          </p:cNvSpPr>
          <p:nvPr/>
        </p:nvSpPr>
        <p:spPr bwMode="auto">
          <a:xfrm>
            <a:off x="304800" y="6172200"/>
            <a:ext cx="7391400" cy="457200"/>
          </a:xfrm>
          <a:prstGeom prst="rect">
            <a:avLst/>
          </a:prstGeom>
          <a:noFill/>
          <a:ln w="9525">
            <a:noFill/>
            <a:miter lim="800000"/>
            <a:headEnd/>
            <a:tailEnd/>
          </a:ln>
        </p:spPr>
        <p:txBody>
          <a:bodyPr>
            <a:spAutoFit/>
          </a:bodyPr>
          <a:lstStyle/>
          <a:p>
            <a:r>
              <a:rPr lang="en-US" sz="1200" b="1">
                <a:solidFill>
                  <a:schemeClr val="tx2"/>
                </a:solidFill>
                <a:latin typeface="Arial" charset="0"/>
                <a:ea typeface="ＭＳ Ｐゴシック"/>
                <a:cs typeface="ＭＳ Ｐゴシック"/>
              </a:rPr>
              <a:t>Sources:  </a:t>
            </a:r>
            <a:r>
              <a:rPr lang="en-US" sz="1200">
                <a:solidFill>
                  <a:schemeClr val="tx2"/>
                </a:solidFill>
                <a:latin typeface="Arial" charset="0"/>
                <a:ea typeface="ＭＳ Ｐゴシック"/>
                <a:cs typeface="ＭＳ Ｐゴシック"/>
              </a:rPr>
              <a:t>Krolewski 1991, National Cholesterol Education Program (NCEP) Expert Panel on Detection, Evaluation, and Treatment of High Blood Cholesterol in Adults (Adult Treatment Panel III) 2002.</a:t>
            </a:r>
          </a:p>
        </p:txBody>
      </p:sp>
      <p:graphicFrame>
        <p:nvGraphicFramePr>
          <p:cNvPr id="84997" name="Object 7"/>
          <p:cNvGraphicFramePr>
            <a:graphicFrameLocks noChangeAspect="1"/>
          </p:cNvGraphicFramePr>
          <p:nvPr/>
        </p:nvGraphicFramePr>
        <p:xfrm>
          <a:off x="1198563" y="1724025"/>
          <a:ext cx="7210425" cy="4467225"/>
        </p:xfrm>
        <a:graphic>
          <a:graphicData uri="http://schemas.openxmlformats.org/presentationml/2006/ole">
            <p:oleObj spid="_x0000_s84997" name="Chart" r:id="rId4" imgW="7267651" imgH="4505432" progId="Excel.Chart.8">
              <p:embed/>
            </p:oleObj>
          </a:graphicData>
        </a:graphic>
      </p:graphicFrame>
      <p:sp>
        <p:nvSpPr>
          <p:cNvPr id="85002" name="TextBox 9"/>
          <p:cNvSpPr txBox="1">
            <a:spLocks noChangeArrowheads="1"/>
          </p:cNvSpPr>
          <p:nvPr/>
        </p:nvSpPr>
        <p:spPr bwMode="auto">
          <a:xfrm>
            <a:off x="228600" y="3352800"/>
            <a:ext cx="1066800" cy="738188"/>
          </a:xfrm>
          <a:prstGeom prst="rect">
            <a:avLst/>
          </a:prstGeom>
          <a:noFill/>
          <a:ln w="9525">
            <a:noFill/>
            <a:miter lim="800000"/>
            <a:headEnd/>
            <a:tailEnd/>
          </a:ln>
        </p:spPr>
        <p:txBody>
          <a:bodyPr>
            <a:spAutoFit/>
          </a:bodyPr>
          <a:lstStyle/>
          <a:p>
            <a:r>
              <a:rPr lang="en-US" sz="1400"/>
              <a:t>Mortality Rate per 1,000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300" b="1" smtClean="0">
                <a:ea typeface="ＭＳ Ｐゴシック"/>
                <a:cs typeface="Helvetica"/>
              </a:rPr>
              <a:t>Diabetes and Cardiovascular </a:t>
            </a:r>
            <a:br>
              <a:rPr lang="en-US" sz="2300" b="1" smtClean="0">
                <a:ea typeface="ＭＳ Ｐゴシック"/>
                <a:cs typeface="Helvetica"/>
              </a:rPr>
            </a:br>
            <a:r>
              <a:rPr lang="en-US" sz="2300" b="1" smtClean="0">
                <a:ea typeface="ＭＳ Ｐゴシック"/>
                <a:cs typeface="Helvetica"/>
              </a:rPr>
              <a:t>Preventive Care</a:t>
            </a:r>
          </a:p>
        </p:txBody>
      </p:sp>
      <p:sp>
        <p:nvSpPr>
          <p:cNvPr id="87042" name="Content Placeholder 2"/>
          <p:cNvSpPr>
            <a:spLocks noGrp="1"/>
          </p:cNvSpPr>
          <p:nvPr>
            <p:ph idx="4294967295"/>
          </p:nvPr>
        </p:nvSpPr>
        <p:spPr>
          <a:xfrm>
            <a:off x="990600" y="1600200"/>
            <a:ext cx="7162800" cy="4525963"/>
          </a:xfrm>
        </p:spPr>
        <p:txBody>
          <a:bodyPr/>
          <a:lstStyle/>
          <a:p>
            <a:pPr eaLnBrk="1" hangingPunct="1"/>
            <a:r>
              <a:rPr lang="en-US" sz="2300" smtClean="0"/>
              <a:t>DM (requires treatment and ongoing monitoring for end-organ complications)</a:t>
            </a:r>
          </a:p>
          <a:p>
            <a:pPr lvl="1" eaLnBrk="1" hangingPunct="1"/>
            <a:r>
              <a:rPr lang="en-US" sz="1900" smtClean="0"/>
              <a:t>HbA1C ≥ 6.5%</a:t>
            </a:r>
          </a:p>
          <a:p>
            <a:pPr lvl="1" eaLnBrk="1" hangingPunct="1"/>
            <a:r>
              <a:rPr lang="en-US" sz="1900" smtClean="0"/>
              <a:t>Fasting plasma glucose ≥ 126 mg/dL</a:t>
            </a:r>
          </a:p>
          <a:p>
            <a:pPr lvl="1" eaLnBrk="1" hangingPunct="1"/>
            <a:r>
              <a:rPr lang="en-US" sz="1900" smtClean="0"/>
              <a:t>2 hr plasma glucose ≥ 200 mg/dL after 75 gm glucose load</a:t>
            </a:r>
          </a:p>
          <a:p>
            <a:pPr eaLnBrk="1" hangingPunct="1"/>
            <a:r>
              <a:rPr lang="en-US" sz="2300" smtClean="0"/>
              <a:t>Increased risk for diabetes (counsel regarding lifestyle and monitor, consider referral, drug treatment sometimes recommended)</a:t>
            </a:r>
          </a:p>
          <a:p>
            <a:pPr lvl="1" eaLnBrk="1" hangingPunct="1"/>
            <a:r>
              <a:rPr lang="en-US" sz="1900" smtClean="0"/>
              <a:t>HbA1C 5.7-6.4%</a:t>
            </a:r>
          </a:p>
          <a:p>
            <a:pPr lvl="1" eaLnBrk="1" hangingPunct="1"/>
            <a:r>
              <a:rPr lang="en-US" sz="1900" smtClean="0"/>
              <a:t>Fasting plasma glucose 100-125 mg/dL</a:t>
            </a:r>
          </a:p>
          <a:p>
            <a:pPr lvl="1" eaLnBrk="1" hangingPunct="1"/>
            <a:r>
              <a:rPr lang="en-US" sz="1900" smtClean="0"/>
              <a:t>2 hr plasma glucose 140-199 mg/dL after 75 gm glucose load</a:t>
            </a:r>
            <a:endParaRPr lang="en-US" sz="1200" smtClean="0"/>
          </a:p>
        </p:txBody>
      </p:sp>
      <p:sp>
        <p:nvSpPr>
          <p:cNvPr id="87043" name="Slide Number Placeholder 3"/>
          <p:cNvSpPr>
            <a:spLocks noGrp="1"/>
          </p:cNvSpPr>
          <p:nvPr>
            <p:ph type="sldNum" sz="quarter" idx="12"/>
          </p:nvPr>
        </p:nvSpPr>
        <p:spPr>
          <a:noFill/>
        </p:spPr>
        <p:txBody>
          <a:bodyPr/>
          <a:lstStyle/>
          <a:p>
            <a:fld id="{FD3A9083-5BDA-4CCC-9ED9-34CAA359BEC2}" type="slidenum">
              <a:rPr lang="en-US" smtClean="0">
                <a:latin typeface="Helvetica"/>
                <a:cs typeface="Arial" charset="0"/>
              </a:rPr>
              <a:pPr/>
              <a:t>26</a:t>
            </a:fld>
            <a:endParaRPr lang="en-US" smtClean="0">
              <a:latin typeface="Helvetica"/>
              <a:cs typeface="Arial" charset="0"/>
            </a:endParaRPr>
          </a:p>
        </p:txBody>
      </p:sp>
      <p:sp>
        <p:nvSpPr>
          <p:cNvPr id="87044" name="Text Box 5"/>
          <p:cNvSpPr txBox="1">
            <a:spLocks noChangeArrowheads="1"/>
          </p:cNvSpPr>
          <p:nvPr/>
        </p:nvSpPr>
        <p:spPr bwMode="auto">
          <a:xfrm>
            <a:off x="609600" y="6400800"/>
            <a:ext cx="3340100" cy="276225"/>
          </a:xfrm>
          <a:prstGeom prst="rect">
            <a:avLst/>
          </a:prstGeom>
          <a:noFill/>
          <a:ln w="9525">
            <a:noFill/>
            <a:miter lim="800000"/>
            <a:headEnd/>
            <a:tailEnd/>
          </a:ln>
        </p:spPr>
        <p:txBody>
          <a:bodyPr wrap="none">
            <a:spAutoFit/>
          </a:bodyPr>
          <a:lstStyle/>
          <a:p>
            <a:r>
              <a:rPr lang="en-US" sz="1200" b="1">
                <a:solidFill>
                  <a:schemeClr val="tx2"/>
                </a:solidFill>
                <a:latin typeface="Arial" charset="0"/>
                <a:ea typeface="ＭＳ Ｐゴシック"/>
                <a:cs typeface="ＭＳ Ｐゴシック"/>
              </a:rPr>
              <a:t>Source:  </a:t>
            </a:r>
            <a:r>
              <a:rPr lang="en-US" sz="1200">
                <a:solidFill>
                  <a:schemeClr val="tx2"/>
                </a:solidFill>
                <a:latin typeface="Arial" charset="0"/>
                <a:ea typeface="ＭＳ Ｐゴシック"/>
                <a:cs typeface="ＭＳ Ｐゴシック"/>
              </a:rPr>
              <a:t>American Diabetes Association 2010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Postpartum Risk – </a:t>
            </a:r>
            <a:br>
              <a:rPr lang="en-US" sz="2400" b="1" smtClean="0"/>
            </a:br>
            <a:r>
              <a:rPr lang="en-US" sz="2400" b="1" smtClean="0"/>
              <a:t>Gestational Diabetes </a:t>
            </a:r>
          </a:p>
        </p:txBody>
      </p:sp>
      <p:sp>
        <p:nvSpPr>
          <p:cNvPr id="89090" name="Content Placeholder 2"/>
          <p:cNvSpPr>
            <a:spLocks noGrp="1"/>
          </p:cNvSpPr>
          <p:nvPr>
            <p:ph idx="4294967295"/>
          </p:nvPr>
        </p:nvSpPr>
        <p:spPr>
          <a:xfrm>
            <a:off x="990600" y="1600200"/>
            <a:ext cx="7162800" cy="4525963"/>
          </a:xfrm>
        </p:spPr>
        <p:txBody>
          <a:bodyPr/>
          <a:lstStyle/>
          <a:p>
            <a:pPr marL="0" indent="0" eaLnBrk="1" hangingPunct="1">
              <a:lnSpc>
                <a:spcPct val="120000"/>
              </a:lnSpc>
              <a:spcBef>
                <a:spcPct val="0"/>
              </a:spcBef>
              <a:buFontTx/>
              <a:buNone/>
            </a:pPr>
            <a:r>
              <a:rPr lang="en-US" sz="2200" smtClean="0"/>
              <a:t>The frequency of postpartum follow-up for women diagnosed with gestational diabetes (GDM) is low —</a:t>
            </a:r>
          </a:p>
          <a:p>
            <a:pPr marL="0" indent="0" eaLnBrk="1" hangingPunct="1">
              <a:lnSpc>
                <a:spcPct val="120000"/>
              </a:lnSpc>
              <a:spcBef>
                <a:spcPct val="0"/>
              </a:spcBef>
              <a:buFontTx/>
              <a:buNone/>
            </a:pPr>
            <a:r>
              <a:rPr lang="en-US" sz="2200" smtClean="0"/>
              <a:t>33.7% in a recent cohort study of 745 women.</a:t>
            </a:r>
          </a:p>
          <a:p>
            <a:pPr marL="0" indent="0" eaLnBrk="1" hangingPunct="1">
              <a:lnSpc>
                <a:spcPct val="120000"/>
              </a:lnSpc>
              <a:buFontTx/>
              <a:buNone/>
            </a:pPr>
            <a:r>
              <a:rPr lang="en-US" sz="2000" smtClean="0"/>
              <a:t>American Diabetes Association 2010 Guidelines: </a:t>
            </a:r>
          </a:p>
          <a:p>
            <a:pPr lvl="1" eaLnBrk="1" hangingPunct="1">
              <a:lnSpc>
                <a:spcPct val="120000"/>
              </a:lnSpc>
              <a:buFontTx/>
              <a:buChar char="•"/>
            </a:pPr>
            <a:r>
              <a:rPr lang="en-US" sz="1600" smtClean="0"/>
              <a:t>Women with GDM should be screened 6-12 weeks postpartum and should be followed up with subsequent screening for the development of diabetes or pre-diabetes at least every three years</a:t>
            </a:r>
          </a:p>
          <a:p>
            <a:pPr lvl="1" eaLnBrk="1" hangingPunct="1">
              <a:lnSpc>
                <a:spcPct val="120000"/>
              </a:lnSpc>
              <a:buFontTx/>
              <a:buChar char="•"/>
            </a:pPr>
            <a:r>
              <a:rPr lang="en-US" sz="1600" smtClean="0"/>
              <a:t>Acceptable screening protocols are fasting glucose, hemoglobin A1C, or 2-hour 75 gm glucose tolerance test </a:t>
            </a:r>
          </a:p>
          <a:p>
            <a:pPr lvl="1" eaLnBrk="1" hangingPunct="1">
              <a:lnSpc>
                <a:spcPct val="120000"/>
              </a:lnSpc>
              <a:buFontTx/>
              <a:buChar char="•"/>
            </a:pPr>
            <a:r>
              <a:rPr lang="en-US" sz="1600" smtClean="0"/>
              <a:t>The International Association of Diabetes and Pregnancy Study Groups recommended that high-risk women found to have diabetes at their initial prenatal visit using the standard criteria receive a diagnosis of overt, not gestational, diabetes.</a:t>
            </a:r>
          </a:p>
          <a:p>
            <a:pPr marL="0" indent="0" eaLnBrk="1" hangingPunct="1">
              <a:lnSpc>
                <a:spcPct val="120000"/>
              </a:lnSpc>
            </a:pPr>
            <a:endParaRPr lang="en-US" sz="1600" smtClean="0"/>
          </a:p>
        </p:txBody>
      </p:sp>
      <p:sp>
        <p:nvSpPr>
          <p:cNvPr id="89091" name="Slide Number Placeholder 3"/>
          <p:cNvSpPr>
            <a:spLocks noGrp="1"/>
          </p:cNvSpPr>
          <p:nvPr>
            <p:ph type="sldNum" sz="quarter" idx="12"/>
          </p:nvPr>
        </p:nvSpPr>
        <p:spPr>
          <a:noFill/>
        </p:spPr>
        <p:txBody>
          <a:bodyPr/>
          <a:lstStyle/>
          <a:p>
            <a:fld id="{C99DCBD9-956D-46CF-85D5-BFDD9D4D740C}" type="slidenum">
              <a:rPr lang="en-US" smtClean="0">
                <a:latin typeface="Helvetica"/>
                <a:cs typeface="Arial" charset="0"/>
              </a:rPr>
              <a:pPr/>
              <a:t>27</a:t>
            </a:fld>
            <a:endParaRPr lang="en-US" smtClean="0">
              <a:latin typeface="Helvetica"/>
              <a:cs typeface="Arial" charset="0"/>
            </a:endParaRPr>
          </a:p>
        </p:txBody>
      </p:sp>
      <p:sp>
        <p:nvSpPr>
          <p:cNvPr id="89092" name="Text Box 4"/>
          <p:cNvSpPr txBox="1">
            <a:spLocks noChangeArrowheads="1"/>
          </p:cNvSpPr>
          <p:nvPr/>
        </p:nvSpPr>
        <p:spPr bwMode="auto">
          <a:xfrm>
            <a:off x="609600" y="6400800"/>
            <a:ext cx="6400800" cy="274638"/>
          </a:xfrm>
          <a:prstGeom prst="rect">
            <a:avLst/>
          </a:prstGeom>
          <a:noFill/>
          <a:ln w="9525" algn="ctr">
            <a:noFill/>
            <a:miter lim="800000"/>
            <a:headEnd/>
            <a:tailEnd/>
          </a:ln>
        </p:spPr>
        <p:txBody>
          <a:bodyPr>
            <a:spAutoFit/>
          </a:bodyPr>
          <a:lstStyle/>
          <a:p>
            <a:r>
              <a:rPr lang="en-US" sz="1200" b="1">
                <a:latin typeface="Arial" charset="0"/>
              </a:rPr>
              <a:t>Source:</a:t>
            </a:r>
            <a:r>
              <a:rPr lang="en-US" sz="1200" b="1">
                <a:solidFill>
                  <a:schemeClr val="tx2"/>
                </a:solidFill>
                <a:latin typeface="Arial" charset="0"/>
                <a:ea typeface="ＭＳ Ｐゴシック"/>
                <a:cs typeface="ＭＳ Ｐゴシック"/>
              </a:rPr>
              <a:t> </a:t>
            </a:r>
            <a:r>
              <a:rPr lang="en-US" sz="1200">
                <a:solidFill>
                  <a:schemeClr val="tx2"/>
                </a:solidFill>
                <a:latin typeface="Arial" charset="0"/>
                <a:ea typeface="ＭＳ Ｐゴシック"/>
                <a:cs typeface="ＭＳ Ｐゴシック"/>
              </a:rPr>
              <a:t>  Stasenko, et al 2010, American Diabetes Association 2010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5"/>
          <p:cNvSpPr>
            <a:spLocks noGrp="1"/>
          </p:cNvSpPr>
          <p:nvPr>
            <p:ph type="title" idx="4294967295"/>
          </p:nvPr>
        </p:nvSpPr>
        <p:spPr bwMode="auto">
          <a:xfrm>
            <a:off x="2362200" y="533400"/>
            <a:ext cx="4495800" cy="990600"/>
          </a:xfrm>
          <a:prstGeom prst="rect">
            <a:avLst/>
          </a:prstGeom>
          <a:noFill/>
          <a:ln>
            <a:miter lim="800000"/>
            <a:headEnd/>
            <a:tailEnd/>
          </a:ln>
        </p:spPr>
        <p:txBody>
          <a:bodyPr anchor="b"/>
          <a:lstStyle/>
          <a:p>
            <a:pPr eaLnBrk="1" hangingPunct="1"/>
            <a:r>
              <a:rPr lang="en-US" sz="2400" b="1" smtClean="0"/>
              <a:t>Lifestyle Approaches to Major Risk Factors</a:t>
            </a:r>
            <a:br>
              <a:rPr lang="en-US" sz="2400" b="1" smtClean="0"/>
            </a:br>
            <a:r>
              <a:rPr lang="en-US" sz="2400" b="1" smtClean="0"/>
              <a:t>for All Women</a:t>
            </a:r>
          </a:p>
        </p:txBody>
      </p:sp>
      <p:sp>
        <p:nvSpPr>
          <p:cNvPr id="91138" name="Rectangle 3"/>
          <p:cNvSpPr>
            <a:spLocks noGrp="1" noChangeArrowheads="1"/>
          </p:cNvSpPr>
          <p:nvPr>
            <p:ph idx="4294967295"/>
          </p:nvPr>
        </p:nvSpPr>
        <p:spPr>
          <a:xfrm>
            <a:off x="990600" y="1600200"/>
            <a:ext cx="7162800" cy="4525963"/>
          </a:xfrm>
        </p:spPr>
        <p:txBody>
          <a:bodyPr/>
          <a:lstStyle/>
          <a:p>
            <a:pPr eaLnBrk="1" hangingPunct="1"/>
            <a:r>
              <a:rPr lang="en-US" sz="2800" smtClean="0"/>
              <a:t>Blood Pressure</a:t>
            </a:r>
          </a:p>
          <a:p>
            <a:pPr eaLnBrk="1" hangingPunct="1"/>
            <a:r>
              <a:rPr lang="en-US" sz="2800" smtClean="0"/>
              <a:t>Lipids</a:t>
            </a:r>
          </a:p>
          <a:p>
            <a:pPr eaLnBrk="1" hangingPunct="1"/>
            <a:r>
              <a:rPr lang="en-US" sz="2800" smtClean="0"/>
              <a:t>Diabetes</a:t>
            </a:r>
          </a:p>
        </p:txBody>
      </p:sp>
      <p:sp>
        <p:nvSpPr>
          <p:cNvPr id="91139" name="Slide Number Placeholder 4"/>
          <p:cNvSpPr>
            <a:spLocks noGrp="1"/>
          </p:cNvSpPr>
          <p:nvPr>
            <p:ph type="sldNum" sz="quarter" idx="12"/>
          </p:nvPr>
        </p:nvSpPr>
        <p:spPr>
          <a:noFill/>
        </p:spPr>
        <p:txBody>
          <a:bodyPr/>
          <a:lstStyle/>
          <a:p>
            <a:fld id="{5842EEA1-9889-4E0E-BE3E-77AE6151E605}" type="slidenum">
              <a:rPr lang="en-US" smtClean="0">
                <a:latin typeface="Helvetica"/>
                <a:cs typeface="Arial" charset="0"/>
              </a:rPr>
              <a:pPr/>
              <a:t>28</a:t>
            </a:fld>
            <a:endParaRPr lang="en-US" smtClean="0">
              <a:latin typeface="Helvetica"/>
              <a:cs typeface="Arial" charset="0"/>
            </a:endParaRPr>
          </a:p>
        </p:txBody>
      </p:sp>
      <p:sp>
        <p:nvSpPr>
          <p:cNvPr id="91140" name="Text Box 4"/>
          <p:cNvSpPr txBox="1">
            <a:spLocks noChangeArrowheads="1"/>
          </p:cNvSpPr>
          <p:nvPr/>
        </p:nvSpPr>
        <p:spPr bwMode="auto">
          <a:xfrm>
            <a:off x="609600" y="6400800"/>
            <a:ext cx="6400800" cy="274638"/>
          </a:xfrm>
          <a:prstGeom prst="rect">
            <a:avLst/>
          </a:prstGeom>
          <a:noFill/>
          <a:ln w="9525" algn="ctr">
            <a:noFill/>
            <a:miter lim="800000"/>
            <a:headEnd/>
            <a:tailEnd/>
          </a:ln>
        </p:spPr>
        <p:txBody>
          <a:bodyPr>
            <a:spAutoFit/>
          </a:bodyPr>
          <a:lstStyle/>
          <a:p>
            <a:r>
              <a:rPr lang="en-US" sz="1200" b="1">
                <a:latin typeface="Arial" charset="0"/>
              </a:rPr>
              <a:t>Source:  </a:t>
            </a:r>
            <a:r>
              <a:rPr lang="en-US" sz="1200">
                <a:latin typeface="Arial" charset="0"/>
              </a:rPr>
              <a:t>Mosca 2011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6"/>
          <p:cNvSpPr>
            <a:spLocks noGrp="1"/>
          </p:cNvSpPr>
          <p:nvPr>
            <p:ph type="title" idx="4294967295"/>
          </p:nvPr>
        </p:nvSpPr>
        <p:spPr bwMode="auto">
          <a:xfrm>
            <a:off x="2324100" y="228600"/>
            <a:ext cx="4495800" cy="990600"/>
          </a:xfrm>
          <a:prstGeom prst="rect">
            <a:avLst/>
          </a:prstGeom>
          <a:ln>
            <a:miter lim="800000"/>
            <a:headEnd/>
            <a:tailEnd/>
          </a:ln>
        </p:spPr>
        <p:txBody>
          <a:bodyPr anchor="b">
            <a:normAutofit fontScale="90000"/>
          </a:bodyPr>
          <a:lstStyle/>
          <a:p>
            <a:pPr eaLnBrk="1" hangingPunct="1">
              <a:defRPr/>
            </a:pPr>
            <a:r>
              <a:rPr lang="en-US" sz="2400" b="1" dirty="0" smtClean="0"/>
              <a:t>Lifestyle Approaches to Reduce Hypertension in Women</a:t>
            </a:r>
          </a:p>
        </p:txBody>
      </p:sp>
      <p:sp>
        <p:nvSpPr>
          <p:cNvPr id="93186" name="Content Placeholder 7"/>
          <p:cNvSpPr>
            <a:spLocks noGrp="1"/>
          </p:cNvSpPr>
          <p:nvPr>
            <p:ph idx="4294967295"/>
          </p:nvPr>
        </p:nvSpPr>
        <p:spPr>
          <a:xfrm>
            <a:off x="990600" y="1600200"/>
            <a:ext cx="7162800" cy="4525963"/>
          </a:xfrm>
        </p:spPr>
        <p:txBody>
          <a:bodyPr/>
          <a:lstStyle/>
          <a:p>
            <a:pPr eaLnBrk="1" hangingPunct="1">
              <a:lnSpc>
                <a:spcPct val="90000"/>
              </a:lnSpc>
            </a:pPr>
            <a:r>
              <a:rPr lang="en-US" sz="2200" b="1" smtClean="0">
                <a:ea typeface="ＭＳ Ｐゴシック"/>
                <a:cs typeface="ＭＳ Ｐゴシック"/>
              </a:rPr>
              <a:t>Maintain ideal body weight</a:t>
            </a:r>
          </a:p>
          <a:p>
            <a:pPr lvl="1" eaLnBrk="1" hangingPunct="1">
              <a:lnSpc>
                <a:spcPct val="90000"/>
              </a:lnSpc>
              <a:buFont typeface="Lucida Grande"/>
              <a:buChar char="-"/>
            </a:pPr>
            <a:r>
              <a:rPr lang="en-US" sz="2000" smtClean="0">
                <a:ea typeface="ヒラギノ角ゴ Pro W3"/>
                <a:cs typeface="ヒラギノ角ゴ Pro W3"/>
              </a:rPr>
              <a:t>Weight loss of as little as 10 lbs. reduces blood pressure                       </a:t>
            </a:r>
          </a:p>
          <a:p>
            <a:pPr eaLnBrk="1" hangingPunct="1">
              <a:lnSpc>
                <a:spcPct val="90000"/>
              </a:lnSpc>
            </a:pPr>
            <a:r>
              <a:rPr lang="en-US" sz="2200" b="1" smtClean="0">
                <a:ea typeface="ＭＳ Ｐゴシック"/>
                <a:cs typeface="ＭＳ Ｐゴシック"/>
              </a:rPr>
              <a:t>DASH (“Dietary Approaches to Stop Hypertension”) eating plan (low sodium)</a:t>
            </a:r>
          </a:p>
          <a:p>
            <a:pPr lvl="1" eaLnBrk="1" hangingPunct="1">
              <a:lnSpc>
                <a:spcPct val="90000"/>
              </a:lnSpc>
              <a:buFont typeface="Lucida Grande"/>
              <a:buChar char="-"/>
            </a:pPr>
            <a:r>
              <a:rPr lang="en-US" sz="2000" smtClean="0">
                <a:ea typeface="ヒラギノ角ゴ Pro W3"/>
                <a:cs typeface="ヒラギノ角ゴ Pro W3"/>
              </a:rPr>
              <a:t>Even without weight loss, a low fat diet that is rich in fruits, vegetables, and low fat dairy products can reduce blood pressure</a:t>
            </a:r>
          </a:p>
          <a:p>
            <a:pPr eaLnBrk="1" hangingPunct="1">
              <a:lnSpc>
                <a:spcPct val="90000"/>
              </a:lnSpc>
            </a:pPr>
            <a:r>
              <a:rPr lang="en-US" sz="2200" b="1" smtClean="0">
                <a:ea typeface="ＭＳ Ｐゴシック"/>
                <a:cs typeface="ＭＳ Ｐゴシック"/>
              </a:rPr>
              <a:t>Sodium restriction to 1500 mg per day</a:t>
            </a:r>
            <a:r>
              <a:rPr lang="en-US" sz="2200" smtClean="0">
                <a:ea typeface="ＭＳ Ｐゴシック"/>
                <a:cs typeface="ＭＳ Ｐゴシック"/>
              </a:rPr>
              <a:t> </a:t>
            </a:r>
            <a:r>
              <a:rPr lang="en-US" sz="2000" smtClean="0">
                <a:ea typeface="ヒラギノ角ゴ Pro W3"/>
                <a:cs typeface="ヒラギノ角ゴ Pro W3"/>
              </a:rPr>
              <a:t>may be beneficial, especially in African American patients</a:t>
            </a:r>
          </a:p>
          <a:p>
            <a:pPr eaLnBrk="1" hangingPunct="1">
              <a:lnSpc>
                <a:spcPct val="90000"/>
              </a:lnSpc>
            </a:pPr>
            <a:r>
              <a:rPr lang="en-US" sz="2200" b="1" smtClean="0">
                <a:ea typeface="ＭＳ Ｐゴシック"/>
                <a:cs typeface="ＭＳ Ｐゴシック"/>
              </a:rPr>
              <a:t>Increase physical activity</a:t>
            </a:r>
            <a:r>
              <a:rPr lang="en-US" sz="2200" smtClean="0">
                <a:ea typeface="ＭＳ Ｐゴシック"/>
                <a:cs typeface="ＭＳ Ｐゴシック"/>
              </a:rPr>
              <a:t>	</a:t>
            </a:r>
          </a:p>
          <a:p>
            <a:pPr eaLnBrk="1" hangingPunct="1">
              <a:lnSpc>
                <a:spcPct val="90000"/>
              </a:lnSpc>
            </a:pPr>
            <a:r>
              <a:rPr lang="en-US" sz="2200" b="1" smtClean="0">
                <a:ea typeface="ＭＳ Ｐゴシック"/>
                <a:cs typeface="ＭＳ Ｐゴシック"/>
              </a:rPr>
              <a:t>Limit alcohol to one drink per day</a:t>
            </a:r>
          </a:p>
          <a:p>
            <a:pPr lvl="1" eaLnBrk="1" hangingPunct="1">
              <a:lnSpc>
                <a:spcPct val="90000"/>
              </a:lnSpc>
              <a:buFont typeface="Lucida Grande"/>
              <a:buChar char="-"/>
            </a:pPr>
            <a:r>
              <a:rPr lang="en-US" sz="2000" smtClean="0">
                <a:ea typeface="ヒラギノ角ゴ Pro W3"/>
                <a:cs typeface="ヒラギノ角ゴ Pro W3"/>
              </a:rPr>
              <a:t>Alcohol raises blood pressure  </a:t>
            </a:r>
          </a:p>
          <a:p>
            <a:pPr lvl="1" eaLnBrk="1" hangingPunct="1">
              <a:lnSpc>
                <a:spcPct val="90000"/>
              </a:lnSpc>
              <a:buFont typeface="Lucida Grande"/>
              <a:buChar char="-"/>
            </a:pPr>
            <a:r>
              <a:rPr lang="en-US" sz="2000" smtClean="0">
                <a:ea typeface="ヒラギノ角ゴ Pro W3"/>
                <a:cs typeface="ヒラギノ角ゴ Pro W3"/>
              </a:rPr>
              <a:t>One drink = 12 oz. beer, 5 oz. wine, or 1.5 oz. liquor</a:t>
            </a:r>
          </a:p>
        </p:txBody>
      </p:sp>
      <p:sp>
        <p:nvSpPr>
          <p:cNvPr id="93187" name="Slide Number Placeholder 3"/>
          <p:cNvSpPr>
            <a:spLocks noGrp="1"/>
          </p:cNvSpPr>
          <p:nvPr>
            <p:ph type="sldNum" sz="quarter" idx="12"/>
          </p:nvPr>
        </p:nvSpPr>
        <p:spPr>
          <a:noFill/>
        </p:spPr>
        <p:txBody>
          <a:bodyPr/>
          <a:lstStyle/>
          <a:p>
            <a:fld id="{7FFC3ADE-70D2-4C42-8951-1B7D00EE1245}" type="slidenum">
              <a:rPr lang="en-US" smtClean="0">
                <a:latin typeface="Helvetica"/>
                <a:cs typeface="Arial" charset="0"/>
              </a:rPr>
              <a:pPr/>
              <a:t>29</a:t>
            </a:fld>
            <a:endParaRPr lang="en-US" smtClean="0">
              <a:latin typeface="Helvetica"/>
              <a:cs typeface="Arial" charset="0"/>
            </a:endParaRPr>
          </a:p>
        </p:txBody>
      </p:sp>
      <p:sp>
        <p:nvSpPr>
          <p:cNvPr id="93188" name="Text Box 3"/>
          <p:cNvSpPr txBox="1">
            <a:spLocks noChangeArrowheads="1"/>
          </p:cNvSpPr>
          <p:nvPr/>
        </p:nvSpPr>
        <p:spPr bwMode="auto">
          <a:xfrm>
            <a:off x="0" y="6248400"/>
            <a:ext cx="8547100" cy="457200"/>
          </a:xfrm>
          <a:prstGeom prst="rect">
            <a:avLst/>
          </a:prstGeom>
          <a:noFill/>
          <a:ln w="9525">
            <a:noFill/>
            <a:miter lim="800000"/>
            <a:headEnd/>
            <a:tailEnd/>
          </a:ln>
        </p:spPr>
        <p:txBody>
          <a:bodyPr>
            <a:spAutoFit/>
          </a:bodyPr>
          <a:lstStyle/>
          <a:p>
            <a:pPr marL="174625" indent="-174625">
              <a:spcBef>
                <a:spcPct val="50000"/>
              </a:spcBef>
            </a:pPr>
            <a:r>
              <a:rPr lang="en-US" sz="1200" b="1">
                <a:latin typeface="Arial" charset="0"/>
                <a:ea typeface="ＭＳ Ｐゴシック"/>
                <a:cs typeface="ＭＳ Ｐゴシック"/>
              </a:rPr>
              <a:t>  Source: </a:t>
            </a:r>
            <a:r>
              <a:rPr lang="en-US" sz="1200"/>
              <a:t>Seventh Report of the Joint National Committee on Prevention, Evaluation, and Treatment of High Blood Pressure 2004</a:t>
            </a:r>
            <a:r>
              <a:rPr lang="en-US" sz="1200">
                <a:latin typeface="Arial" charset="0"/>
                <a:ea typeface="ＭＳ Ｐゴシック"/>
                <a:cs typeface="ＭＳ Ｐゴシック"/>
              </a:rPr>
              <a:t>, Sacks 2001, Mosca 2011		</a:t>
            </a:r>
          </a:p>
        </p:txBody>
      </p:sp>
      <p:sp>
        <p:nvSpPr>
          <p:cNvPr id="6" name="Rectangle 3"/>
          <p:cNvSpPr txBox="1">
            <a:spLocks noChangeArrowheads="1"/>
          </p:cNvSpPr>
          <p:nvPr/>
        </p:nvSpPr>
        <p:spPr bwMode="auto">
          <a:xfrm>
            <a:off x="2057400" y="152400"/>
            <a:ext cx="5105400" cy="1143000"/>
          </a:xfrm>
          <a:prstGeom prst="rect">
            <a:avLst/>
          </a:prstGeom>
          <a:noFill/>
          <a:ln>
            <a:miter lim="800000"/>
            <a:headEnd/>
            <a:tailEnd/>
          </a:ln>
        </p:spPr>
        <p:txBody>
          <a:bodyPr anchor="ctr"/>
          <a:lstStyle/>
          <a:p>
            <a:pPr algn="ctr">
              <a:defRPr/>
            </a:pPr>
            <a:endParaRPr lang="en-US" sz="2800" b="1" kern="0" dirty="0">
              <a:solidFill>
                <a:schemeClr val="hlink"/>
              </a:solidFill>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Objectives</a:t>
            </a:r>
          </a:p>
        </p:txBody>
      </p:sp>
      <p:sp>
        <p:nvSpPr>
          <p:cNvPr id="35842" name="Rectangle 3"/>
          <p:cNvSpPr>
            <a:spLocks noGrp="1" noChangeArrowheads="1"/>
          </p:cNvSpPr>
          <p:nvPr>
            <p:ph idx="4294967295"/>
          </p:nvPr>
        </p:nvSpPr>
        <p:spPr>
          <a:xfrm>
            <a:off x="990600" y="1600200"/>
            <a:ext cx="7162800" cy="4525963"/>
          </a:xfrm>
        </p:spPr>
        <p:txBody>
          <a:bodyPr/>
          <a:lstStyle/>
          <a:p>
            <a:pPr eaLnBrk="1" hangingPunct="1">
              <a:lnSpc>
                <a:spcPct val="110000"/>
              </a:lnSpc>
            </a:pPr>
            <a:r>
              <a:rPr lang="en-US" sz="2200" smtClean="0"/>
              <a:t>To recognize the unique opportunity for reproductive health professionals to evaluate and manage cardiovascular risk in women and the importance of reproductive history in this evaluation</a:t>
            </a:r>
          </a:p>
          <a:p>
            <a:pPr eaLnBrk="1" hangingPunct="1">
              <a:lnSpc>
                <a:spcPct val="110000"/>
              </a:lnSpc>
            </a:pPr>
            <a:r>
              <a:rPr lang="en-US" sz="2200" smtClean="0"/>
              <a:t>To discuss strategies to successfully incorporate cardiovascular disease prevention into routine care of women</a:t>
            </a:r>
          </a:p>
          <a:p>
            <a:pPr eaLnBrk="1" hangingPunct="1">
              <a:lnSpc>
                <a:spcPct val="110000"/>
              </a:lnSpc>
            </a:pPr>
            <a:r>
              <a:rPr lang="en-US" sz="2200" smtClean="0"/>
              <a:t>To summarize recommended approaches to the prevention of cardiovascular disease in women, including tools to successfully motivate patients in facing the challenge of adopting healthier behaviors </a:t>
            </a:r>
          </a:p>
        </p:txBody>
      </p:sp>
      <p:sp>
        <p:nvSpPr>
          <p:cNvPr id="35843" name="Slide Number Placeholder 4"/>
          <p:cNvSpPr>
            <a:spLocks noGrp="1"/>
          </p:cNvSpPr>
          <p:nvPr>
            <p:ph type="sldNum" sz="quarter" idx="12"/>
          </p:nvPr>
        </p:nvSpPr>
        <p:spPr>
          <a:noFill/>
        </p:spPr>
        <p:txBody>
          <a:bodyPr/>
          <a:lstStyle/>
          <a:p>
            <a:fld id="{B1B63BC9-ECB3-4671-B208-3947ABF41808}" type="slidenum">
              <a:rPr lang="en-US" smtClean="0">
                <a:latin typeface="Helvetica"/>
                <a:cs typeface="Arial" charset="0"/>
              </a:rPr>
              <a:pPr/>
              <a:t>3</a:t>
            </a:fld>
            <a:endParaRPr lang="en-US" smtClean="0">
              <a:latin typeface="Helvetica"/>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6"/>
          <p:cNvSpPr>
            <a:spLocks noGrp="1"/>
          </p:cNvSpPr>
          <p:nvPr>
            <p:ph type="title" idx="4294967295"/>
          </p:nvPr>
        </p:nvSpPr>
        <p:spPr bwMode="auto">
          <a:xfrm>
            <a:off x="2362200" y="762000"/>
            <a:ext cx="4495800" cy="990600"/>
          </a:xfrm>
          <a:prstGeom prst="rect">
            <a:avLst/>
          </a:prstGeom>
          <a:noFill/>
          <a:ln>
            <a:miter lim="800000"/>
            <a:headEnd/>
            <a:tailEnd/>
          </a:ln>
        </p:spPr>
        <p:txBody>
          <a:bodyPr anchor="b"/>
          <a:lstStyle/>
          <a:p>
            <a:pPr eaLnBrk="1" hangingPunct="1"/>
            <a:r>
              <a:rPr lang="en-US" sz="2200" b="1" smtClean="0"/>
              <a:t>Lifestyle Approaches:</a:t>
            </a:r>
            <a:br>
              <a:rPr lang="en-US" sz="2200" b="1" smtClean="0"/>
            </a:br>
            <a:r>
              <a:rPr lang="en-US" sz="2200" b="1" smtClean="0"/>
              <a:t>Dietary Approaches to Stop Hypertension (DASH) Eating Plan</a:t>
            </a:r>
          </a:p>
        </p:txBody>
      </p:sp>
      <p:sp>
        <p:nvSpPr>
          <p:cNvPr id="95234" name="Rectangle 3"/>
          <p:cNvSpPr>
            <a:spLocks noGrp="1" noChangeArrowheads="1"/>
          </p:cNvSpPr>
          <p:nvPr>
            <p:ph idx="4294967295"/>
          </p:nvPr>
        </p:nvSpPr>
        <p:spPr>
          <a:xfrm>
            <a:off x="914400" y="1828800"/>
            <a:ext cx="7162800" cy="4525963"/>
          </a:xfrm>
        </p:spPr>
        <p:txBody>
          <a:bodyPr/>
          <a:lstStyle/>
          <a:p>
            <a:pPr eaLnBrk="1" hangingPunct="1">
              <a:spcBef>
                <a:spcPct val="50000"/>
              </a:spcBef>
            </a:pPr>
            <a:r>
              <a:rPr lang="en-US" sz="2400" smtClean="0"/>
              <a:t>7</a:t>
            </a:r>
            <a:r>
              <a:rPr lang="en-US" sz="2400" smtClean="0">
                <a:cs typeface="Arial" charset="0"/>
              </a:rPr>
              <a:t>–</a:t>
            </a:r>
            <a:r>
              <a:rPr lang="en-US" sz="2400" smtClean="0"/>
              <a:t>8 servings of grains, grain products daily</a:t>
            </a:r>
          </a:p>
          <a:p>
            <a:pPr eaLnBrk="1" hangingPunct="1">
              <a:spcBef>
                <a:spcPct val="50000"/>
              </a:spcBef>
            </a:pPr>
            <a:r>
              <a:rPr lang="en-US" sz="2400" smtClean="0"/>
              <a:t>4</a:t>
            </a:r>
            <a:r>
              <a:rPr lang="en-US" sz="2400" smtClean="0">
                <a:cs typeface="Arial" charset="0"/>
              </a:rPr>
              <a:t>–</a:t>
            </a:r>
            <a:r>
              <a:rPr lang="en-US" sz="2400" smtClean="0"/>
              <a:t>5 servings of vegetables daily</a:t>
            </a:r>
          </a:p>
          <a:p>
            <a:pPr eaLnBrk="1" hangingPunct="1">
              <a:spcBef>
                <a:spcPct val="50000"/>
              </a:spcBef>
            </a:pPr>
            <a:r>
              <a:rPr lang="en-US" sz="2400" smtClean="0"/>
              <a:t>4</a:t>
            </a:r>
            <a:r>
              <a:rPr lang="en-US" sz="2400" smtClean="0">
                <a:cs typeface="Arial" charset="0"/>
              </a:rPr>
              <a:t>–</a:t>
            </a:r>
            <a:r>
              <a:rPr lang="en-US" sz="2400" smtClean="0"/>
              <a:t>5 servings of fruits daily</a:t>
            </a:r>
          </a:p>
          <a:p>
            <a:pPr eaLnBrk="1" hangingPunct="1">
              <a:spcBef>
                <a:spcPct val="50000"/>
              </a:spcBef>
            </a:pPr>
            <a:r>
              <a:rPr lang="en-US" sz="2400" smtClean="0"/>
              <a:t>2</a:t>
            </a:r>
            <a:r>
              <a:rPr lang="en-US" sz="2400" smtClean="0">
                <a:cs typeface="Arial" charset="0"/>
              </a:rPr>
              <a:t>–</a:t>
            </a:r>
            <a:r>
              <a:rPr lang="en-US" sz="2400" smtClean="0"/>
              <a:t>3 servings of low-fat or nonfat dairy foods daily</a:t>
            </a:r>
          </a:p>
          <a:p>
            <a:pPr eaLnBrk="1" hangingPunct="1">
              <a:spcBef>
                <a:spcPct val="50000"/>
              </a:spcBef>
            </a:pPr>
            <a:r>
              <a:rPr lang="en-US" sz="2400" smtClean="0"/>
              <a:t>≤ 2 servings of meats, poultry, fish daily</a:t>
            </a:r>
          </a:p>
          <a:p>
            <a:pPr eaLnBrk="1" hangingPunct="1">
              <a:spcBef>
                <a:spcPct val="50000"/>
              </a:spcBef>
            </a:pPr>
            <a:r>
              <a:rPr lang="en-US" sz="2400" smtClean="0"/>
              <a:t>4</a:t>
            </a:r>
            <a:r>
              <a:rPr lang="en-US" sz="2400" smtClean="0">
                <a:cs typeface="Arial" charset="0"/>
              </a:rPr>
              <a:t>–</a:t>
            </a:r>
            <a:r>
              <a:rPr lang="en-US" sz="2400" smtClean="0"/>
              <a:t>5 servings of nuts, seeds, legumes weekly</a:t>
            </a:r>
          </a:p>
          <a:p>
            <a:pPr eaLnBrk="1" hangingPunct="1">
              <a:spcBef>
                <a:spcPct val="50000"/>
              </a:spcBef>
            </a:pPr>
            <a:r>
              <a:rPr lang="en-US" sz="2400" smtClean="0"/>
              <a:t>Limited intake of fats, sweets</a:t>
            </a:r>
          </a:p>
        </p:txBody>
      </p:sp>
      <p:sp>
        <p:nvSpPr>
          <p:cNvPr id="95235" name="Slide Number Placeholder 3"/>
          <p:cNvSpPr>
            <a:spLocks noGrp="1"/>
          </p:cNvSpPr>
          <p:nvPr>
            <p:ph type="sldNum" sz="quarter" idx="12"/>
          </p:nvPr>
        </p:nvSpPr>
        <p:spPr>
          <a:noFill/>
        </p:spPr>
        <p:txBody>
          <a:bodyPr/>
          <a:lstStyle/>
          <a:p>
            <a:fld id="{D42FAF4B-205D-4AF2-8A72-1D91894D42A5}" type="slidenum">
              <a:rPr lang="en-US" smtClean="0">
                <a:latin typeface="Helvetica"/>
                <a:cs typeface="Arial" charset="0"/>
              </a:rPr>
              <a:pPr/>
              <a:t>30</a:t>
            </a:fld>
            <a:endParaRPr lang="en-US" smtClean="0">
              <a:latin typeface="Helvetica"/>
              <a:cs typeface="Arial" charset="0"/>
            </a:endParaRPr>
          </a:p>
        </p:txBody>
      </p:sp>
      <p:sp>
        <p:nvSpPr>
          <p:cNvPr id="95236" name="Text Box 4"/>
          <p:cNvSpPr txBox="1">
            <a:spLocks noChangeArrowheads="1"/>
          </p:cNvSpPr>
          <p:nvPr/>
        </p:nvSpPr>
        <p:spPr bwMode="auto">
          <a:xfrm>
            <a:off x="609600" y="6400800"/>
            <a:ext cx="6400800" cy="274638"/>
          </a:xfrm>
          <a:prstGeom prst="rect">
            <a:avLst/>
          </a:prstGeom>
          <a:noFill/>
          <a:ln w="9525" algn="ctr">
            <a:noFill/>
            <a:miter lim="800000"/>
            <a:headEnd/>
            <a:tailEnd/>
          </a:ln>
        </p:spPr>
        <p:txBody>
          <a:bodyPr>
            <a:spAutoFit/>
          </a:bodyPr>
          <a:lstStyle/>
          <a:p>
            <a:r>
              <a:rPr lang="en-US" sz="1200" b="1">
                <a:latin typeface="Arial" charset="0"/>
              </a:rPr>
              <a:t>Source:  </a:t>
            </a:r>
            <a:r>
              <a:rPr lang="en-US" sz="1200">
                <a:latin typeface="Arial" charset="0"/>
              </a:rPr>
              <a:t>NHLBI 1998, Sacks 2001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6"/>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Lifestyle Approaches:</a:t>
            </a:r>
            <a:br>
              <a:rPr lang="en-US" sz="2400" b="1" smtClean="0"/>
            </a:br>
            <a:r>
              <a:rPr lang="en-US" sz="2400" b="1" smtClean="0"/>
              <a:t>Lipids: Targets</a:t>
            </a:r>
          </a:p>
        </p:txBody>
      </p:sp>
      <p:sp>
        <p:nvSpPr>
          <p:cNvPr id="97282" name="Rectangle 3"/>
          <p:cNvSpPr>
            <a:spLocks noGrp="1" noChangeArrowheads="1"/>
          </p:cNvSpPr>
          <p:nvPr>
            <p:ph idx="4294967295"/>
          </p:nvPr>
        </p:nvSpPr>
        <p:spPr>
          <a:xfrm>
            <a:off x="990600" y="1600200"/>
            <a:ext cx="7162800" cy="4525963"/>
          </a:xfrm>
        </p:spPr>
        <p:txBody>
          <a:bodyPr/>
          <a:lstStyle/>
          <a:p>
            <a:pPr eaLnBrk="1" hangingPunct="1"/>
            <a:r>
              <a:rPr lang="en-US" sz="2600" smtClean="0"/>
              <a:t>Optimal levels of lipids and lipoproteins in women are as follows (these should be achieved in all women with lifestyle approaches):</a:t>
            </a:r>
          </a:p>
          <a:p>
            <a:pPr lvl="1" eaLnBrk="1" hangingPunct="1"/>
            <a:r>
              <a:rPr lang="en-US" sz="2400" smtClean="0"/>
              <a:t>LDL-C &lt; 100 mg/dL</a:t>
            </a:r>
          </a:p>
          <a:p>
            <a:pPr lvl="1" eaLnBrk="1" hangingPunct="1"/>
            <a:r>
              <a:rPr lang="en-US" sz="2400" smtClean="0"/>
              <a:t>HDL-C &gt; 50 mg/dL</a:t>
            </a:r>
          </a:p>
          <a:p>
            <a:pPr lvl="1" eaLnBrk="1" hangingPunct="1"/>
            <a:r>
              <a:rPr lang="en-US" sz="2400" smtClean="0"/>
              <a:t>Triglycerides &lt; 150 mg/dL</a:t>
            </a:r>
          </a:p>
          <a:p>
            <a:pPr lvl="1" eaLnBrk="1" hangingPunct="1"/>
            <a:r>
              <a:rPr lang="en-US" sz="2400" smtClean="0"/>
              <a:t>Non-HDL-C &lt; 130 mg/dL </a:t>
            </a:r>
          </a:p>
          <a:p>
            <a:pPr lvl="1" eaLnBrk="1" hangingPunct="1">
              <a:buFontTx/>
              <a:buNone/>
            </a:pPr>
            <a:r>
              <a:rPr lang="en-US" sz="2000" smtClean="0"/>
              <a:t>   (Non-HDL-C equals total cholesterol minus HDL-C)</a:t>
            </a:r>
          </a:p>
        </p:txBody>
      </p:sp>
      <p:sp>
        <p:nvSpPr>
          <p:cNvPr id="97283" name="Slide Number Placeholder 3"/>
          <p:cNvSpPr>
            <a:spLocks noGrp="1"/>
          </p:cNvSpPr>
          <p:nvPr>
            <p:ph type="sldNum" sz="quarter" idx="12"/>
          </p:nvPr>
        </p:nvSpPr>
        <p:spPr>
          <a:noFill/>
        </p:spPr>
        <p:txBody>
          <a:bodyPr/>
          <a:lstStyle/>
          <a:p>
            <a:fld id="{A9877EE3-375C-465E-A671-67A5BAF4D4E2}" type="slidenum">
              <a:rPr lang="en-US" smtClean="0">
                <a:latin typeface="Helvetica"/>
                <a:cs typeface="Arial" charset="0"/>
              </a:rPr>
              <a:pPr/>
              <a:t>31</a:t>
            </a:fld>
            <a:endParaRPr lang="en-US" smtClean="0">
              <a:latin typeface="Helvetica"/>
              <a:cs typeface="Arial" charset="0"/>
            </a:endParaRPr>
          </a:p>
        </p:txBody>
      </p:sp>
      <p:sp>
        <p:nvSpPr>
          <p:cNvPr id="97284" name="Text Box 4"/>
          <p:cNvSpPr txBox="1">
            <a:spLocks noChangeArrowheads="1"/>
          </p:cNvSpPr>
          <p:nvPr/>
        </p:nvSpPr>
        <p:spPr bwMode="auto">
          <a:xfrm>
            <a:off x="609600" y="6400800"/>
            <a:ext cx="6400800" cy="274638"/>
          </a:xfrm>
          <a:prstGeom prst="rect">
            <a:avLst/>
          </a:prstGeom>
          <a:noFill/>
          <a:ln w="9525" algn="ctr">
            <a:noFill/>
            <a:miter lim="800000"/>
            <a:headEnd/>
            <a:tailEnd/>
          </a:ln>
        </p:spPr>
        <p:txBody>
          <a:bodyPr>
            <a:spAutoFit/>
          </a:bodyPr>
          <a:lstStyle/>
          <a:p>
            <a:r>
              <a:rPr lang="en-US" sz="1200" b="1">
                <a:latin typeface="Arial" charset="0"/>
              </a:rPr>
              <a:t>Source:  </a:t>
            </a:r>
            <a:r>
              <a:rPr lang="en-US" sz="1200">
                <a:latin typeface="Arial" charset="0"/>
              </a:rPr>
              <a:t>Mosca 2011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bwMode="auto">
          <a:xfrm>
            <a:off x="2362200" y="457200"/>
            <a:ext cx="4495800" cy="990600"/>
          </a:xfrm>
          <a:prstGeom prst="rect">
            <a:avLst/>
          </a:prstGeom>
          <a:noFill/>
          <a:ln>
            <a:miter lim="800000"/>
            <a:headEnd/>
            <a:tailEnd/>
          </a:ln>
        </p:spPr>
        <p:txBody>
          <a:bodyPr anchor="b"/>
          <a:lstStyle/>
          <a:p>
            <a:pPr eaLnBrk="1" hangingPunct="1"/>
            <a:r>
              <a:rPr lang="en-US" sz="2400" b="1" smtClean="0"/>
              <a:t>Lifestyle Approaches:</a:t>
            </a:r>
            <a:br>
              <a:rPr lang="en-US" sz="2400" b="1" smtClean="0"/>
            </a:br>
            <a:r>
              <a:rPr lang="en-US" sz="2400" b="1" smtClean="0"/>
              <a:t>Dietary Modification </a:t>
            </a:r>
            <a:br>
              <a:rPr lang="en-US" sz="2400" b="1" smtClean="0"/>
            </a:br>
            <a:r>
              <a:rPr lang="en-US" sz="2400" b="1" smtClean="0"/>
              <a:t>and Lipid Control</a:t>
            </a:r>
          </a:p>
        </p:txBody>
      </p:sp>
      <p:sp>
        <p:nvSpPr>
          <p:cNvPr id="99330" name="Content Placeholder 2"/>
          <p:cNvSpPr>
            <a:spLocks noGrp="1"/>
          </p:cNvSpPr>
          <p:nvPr>
            <p:ph idx="4294967295"/>
          </p:nvPr>
        </p:nvSpPr>
        <p:spPr>
          <a:xfrm>
            <a:off x="990600" y="1600200"/>
            <a:ext cx="7315200" cy="4525963"/>
          </a:xfrm>
        </p:spPr>
        <p:txBody>
          <a:bodyPr/>
          <a:lstStyle/>
          <a:p>
            <a:pPr marL="0" indent="0" eaLnBrk="1" hangingPunct="1">
              <a:buFontTx/>
              <a:buNone/>
            </a:pPr>
            <a:r>
              <a:rPr lang="en-US" sz="2800" smtClean="0"/>
              <a:t>In high-risk women or when LDL-C is elevated:</a:t>
            </a:r>
          </a:p>
          <a:p>
            <a:pPr lvl="1" eaLnBrk="1" hangingPunct="1">
              <a:buFontTx/>
              <a:buChar char="•"/>
            </a:pPr>
            <a:r>
              <a:rPr lang="en-US" sz="2400" smtClean="0"/>
              <a:t>Saturated fat &lt; 7% of calories</a:t>
            </a:r>
          </a:p>
          <a:p>
            <a:pPr lvl="1" eaLnBrk="1" hangingPunct="1">
              <a:buFontTx/>
              <a:buChar char="•"/>
            </a:pPr>
            <a:r>
              <a:rPr lang="en-US" sz="2400" smtClean="0"/>
              <a:t>Cholesterol &lt; 150 mg/day</a:t>
            </a:r>
          </a:p>
          <a:p>
            <a:pPr lvl="1" eaLnBrk="1" hangingPunct="1">
              <a:buFontTx/>
              <a:buChar char="•"/>
            </a:pPr>
            <a:r>
              <a:rPr lang="en-US" sz="2400" smtClean="0"/>
              <a:t>Reduce trans-fatty acids</a:t>
            </a:r>
          </a:p>
          <a:p>
            <a:pPr lvl="1" eaLnBrk="1" hangingPunct="1">
              <a:buFontTx/>
              <a:buChar char="•"/>
            </a:pPr>
            <a:r>
              <a:rPr lang="en-US" sz="2400" smtClean="0"/>
              <a:t>Major dietary sources are foods baked and fried with partially hydrogenated vegetable oil</a:t>
            </a:r>
          </a:p>
          <a:p>
            <a:pPr lvl="1" eaLnBrk="1" hangingPunct="1">
              <a:buFontTx/>
              <a:buChar char="•"/>
            </a:pPr>
            <a:r>
              <a:rPr lang="en-US" sz="2400" smtClean="0"/>
              <a:t>Refer and ensure follow-up at each visit</a:t>
            </a:r>
          </a:p>
        </p:txBody>
      </p:sp>
      <p:sp>
        <p:nvSpPr>
          <p:cNvPr id="99331" name="Slide Number Placeholder 3"/>
          <p:cNvSpPr>
            <a:spLocks noGrp="1"/>
          </p:cNvSpPr>
          <p:nvPr>
            <p:ph type="sldNum" sz="quarter" idx="12"/>
          </p:nvPr>
        </p:nvSpPr>
        <p:spPr>
          <a:noFill/>
        </p:spPr>
        <p:txBody>
          <a:bodyPr/>
          <a:lstStyle/>
          <a:p>
            <a:fld id="{03C6C2F7-9BF3-45C5-8D49-991353143B43}" type="slidenum">
              <a:rPr lang="en-US" smtClean="0">
                <a:latin typeface="Helvetica"/>
                <a:cs typeface="Arial" charset="0"/>
              </a:rPr>
              <a:pPr/>
              <a:t>32</a:t>
            </a:fld>
            <a:endParaRPr lang="en-US" smtClean="0">
              <a:latin typeface="Helvetica"/>
              <a:cs typeface="Arial" charset="0"/>
            </a:endParaRPr>
          </a:p>
        </p:txBody>
      </p:sp>
      <p:sp>
        <p:nvSpPr>
          <p:cNvPr id="99332" name="Text Box 4"/>
          <p:cNvSpPr txBox="1">
            <a:spLocks noChangeArrowheads="1"/>
          </p:cNvSpPr>
          <p:nvPr/>
        </p:nvSpPr>
        <p:spPr bwMode="auto">
          <a:xfrm>
            <a:off x="609600" y="5943600"/>
            <a:ext cx="6934200" cy="457200"/>
          </a:xfrm>
          <a:prstGeom prst="rect">
            <a:avLst/>
          </a:prstGeom>
          <a:noFill/>
          <a:ln w="9525" algn="ctr">
            <a:noFill/>
            <a:miter lim="800000"/>
            <a:headEnd/>
            <a:tailEnd/>
          </a:ln>
        </p:spPr>
        <p:txBody>
          <a:bodyPr>
            <a:spAutoFit/>
          </a:bodyPr>
          <a:lstStyle/>
          <a:p>
            <a:r>
              <a:rPr lang="en-US" sz="1200" b="1">
                <a:latin typeface="Arial" charset="0"/>
              </a:rPr>
              <a:t>Source:  </a:t>
            </a:r>
            <a:r>
              <a:rPr lang="en-US" sz="1200">
                <a:latin typeface="Arial" charset="0"/>
              </a:rPr>
              <a:t>Mosca 2004, National Cholesterol Education Program (NCEP) Expert Panel on Detection, Evaluation, and Treatment of High Blood Cholesterol in Adults (Adult Treatment Panel III) 2002.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Lifestyle Approaches:</a:t>
            </a:r>
            <a:br>
              <a:rPr lang="en-US" sz="2400" b="1" smtClean="0"/>
            </a:br>
            <a:r>
              <a:rPr lang="en-US" sz="2400" b="1" smtClean="0"/>
              <a:t>Diabetes</a:t>
            </a:r>
          </a:p>
        </p:txBody>
      </p:sp>
      <p:sp>
        <p:nvSpPr>
          <p:cNvPr id="101378" name="Content Placeholder 2"/>
          <p:cNvSpPr>
            <a:spLocks noGrp="1"/>
          </p:cNvSpPr>
          <p:nvPr>
            <p:ph idx="4294967295"/>
          </p:nvPr>
        </p:nvSpPr>
        <p:spPr>
          <a:xfrm>
            <a:off x="990600" y="1600200"/>
            <a:ext cx="7162800" cy="4525963"/>
          </a:xfrm>
        </p:spPr>
        <p:txBody>
          <a:bodyPr/>
          <a:lstStyle/>
          <a:p>
            <a:pPr eaLnBrk="1" hangingPunct="1"/>
            <a:r>
              <a:rPr lang="en-US" sz="2800" smtClean="0"/>
              <a:t>Recommendation: Lifestyle and pharmacotherapy should be used as indicated in women with diabetes to achieve a HbA1C &lt; 7%, if this can be accomplished without significant hypoglycemia.</a:t>
            </a:r>
          </a:p>
          <a:p>
            <a:pPr eaLnBrk="1" hangingPunct="1">
              <a:buFontTx/>
              <a:buNone/>
            </a:pPr>
            <a:endParaRPr lang="en-US" sz="2800" smtClean="0"/>
          </a:p>
        </p:txBody>
      </p:sp>
      <p:sp>
        <p:nvSpPr>
          <p:cNvPr id="101379" name="Slide Number Placeholder 3"/>
          <p:cNvSpPr>
            <a:spLocks noGrp="1"/>
          </p:cNvSpPr>
          <p:nvPr>
            <p:ph type="sldNum" sz="quarter" idx="12"/>
          </p:nvPr>
        </p:nvSpPr>
        <p:spPr>
          <a:noFill/>
        </p:spPr>
        <p:txBody>
          <a:bodyPr/>
          <a:lstStyle/>
          <a:p>
            <a:fld id="{3A9EAABD-97ED-405F-B24F-E63F3D7F92DA}" type="slidenum">
              <a:rPr lang="en-US" smtClean="0">
                <a:latin typeface="Helvetica"/>
                <a:cs typeface="Arial" charset="0"/>
              </a:rPr>
              <a:pPr/>
              <a:t>33</a:t>
            </a:fld>
            <a:endParaRPr lang="en-US" smtClean="0">
              <a:latin typeface="Helvetica"/>
              <a:cs typeface="Arial" charset="0"/>
            </a:endParaRPr>
          </a:p>
        </p:txBody>
      </p:sp>
      <p:sp>
        <p:nvSpPr>
          <p:cNvPr id="101380" name="Text Box 5"/>
          <p:cNvSpPr txBox="1">
            <a:spLocks noChangeArrowheads="1"/>
          </p:cNvSpPr>
          <p:nvPr/>
        </p:nvSpPr>
        <p:spPr bwMode="auto">
          <a:xfrm>
            <a:off x="609600" y="6400800"/>
            <a:ext cx="6394450" cy="274638"/>
          </a:xfrm>
          <a:prstGeom prst="rect">
            <a:avLst/>
          </a:prstGeom>
          <a:noFill/>
          <a:ln w="9525" algn="ctr">
            <a:noFill/>
            <a:miter lim="800000"/>
            <a:headEnd/>
            <a:tailEnd/>
          </a:ln>
        </p:spPr>
        <p:txBody>
          <a:bodyPr>
            <a:spAutoFit/>
          </a:bodyPr>
          <a:lstStyle/>
          <a:p>
            <a:r>
              <a:rPr lang="en-US" sz="1200" b="1">
                <a:latin typeface="Arial" charset="0"/>
              </a:rPr>
              <a:t>Source:  </a:t>
            </a:r>
            <a:r>
              <a:rPr lang="en-US" sz="1200">
                <a:latin typeface="Arial" charset="0"/>
              </a:rPr>
              <a:t>Mosca 2011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idx="4294967295"/>
          </p:nvPr>
        </p:nvSpPr>
        <p:spPr bwMode="auto">
          <a:xfrm>
            <a:off x="2362200" y="609600"/>
            <a:ext cx="4495800" cy="990600"/>
          </a:xfrm>
          <a:prstGeom prst="rect">
            <a:avLst/>
          </a:prstGeom>
          <a:noFill/>
          <a:ln>
            <a:miter lim="800000"/>
            <a:headEnd/>
            <a:tailEnd/>
          </a:ln>
        </p:spPr>
        <p:txBody>
          <a:bodyPr anchor="b"/>
          <a:lstStyle/>
          <a:p>
            <a:pPr eaLnBrk="1" hangingPunct="1"/>
            <a:r>
              <a:rPr lang="en-US" sz="2200" b="1" smtClean="0">
                <a:solidFill>
                  <a:srgbClr val="000000"/>
                </a:solidFill>
              </a:rPr>
              <a:t>Lifestyle Approaches:</a:t>
            </a:r>
            <a:br>
              <a:rPr lang="en-US" sz="2200" b="1" smtClean="0">
                <a:solidFill>
                  <a:srgbClr val="000000"/>
                </a:solidFill>
              </a:rPr>
            </a:br>
            <a:r>
              <a:rPr lang="en-US" sz="2200" b="1" smtClean="0">
                <a:solidFill>
                  <a:srgbClr val="000000"/>
                </a:solidFill>
              </a:rPr>
              <a:t>Breastfeeding May Reduce Subsequent Maternal Risk Of </a:t>
            </a:r>
            <a:br>
              <a:rPr lang="en-US" sz="2200" b="1" smtClean="0">
                <a:solidFill>
                  <a:srgbClr val="000000"/>
                </a:solidFill>
              </a:rPr>
            </a:br>
            <a:r>
              <a:rPr lang="en-US" sz="2200" b="1" smtClean="0">
                <a:solidFill>
                  <a:srgbClr val="000000"/>
                </a:solidFill>
              </a:rPr>
              <a:t>Type 2 Diabetes </a:t>
            </a:r>
            <a:endParaRPr lang="en-US" sz="2200" b="1" smtClean="0"/>
          </a:p>
        </p:txBody>
      </p:sp>
      <p:sp>
        <p:nvSpPr>
          <p:cNvPr id="103426" name="Content Placeholder 2"/>
          <p:cNvSpPr>
            <a:spLocks noGrp="1"/>
          </p:cNvSpPr>
          <p:nvPr>
            <p:ph idx="4294967295"/>
          </p:nvPr>
        </p:nvSpPr>
        <p:spPr>
          <a:xfrm>
            <a:off x="914400" y="1905000"/>
            <a:ext cx="7162800" cy="4525963"/>
          </a:xfrm>
        </p:spPr>
        <p:txBody>
          <a:bodyPr/>
          <a:lstStyle/>
          <a:p>
            <a:pPr eaLnBrk="1" hangingPunct="1"/>
            <a:r>
              <a:rPr lang="en-US" sz="2800" smtClean="0"/>
              <a:t>There is a 50% lower prevalence of type 2 diabetes at 12-16 weeks postpartum among women with gestational diabetes who breastfeed compared to those who do not.</a:t>
            </a:r>
          </a:p>
          <a:p>
            <a:pPr eaLnBrk="1" hangingPunct="1"/>
            <a:r>
              <a:rPr lang="en-US" sz="2800" smtClean="0"/>
              <a:t>Women with gestational diabetes who breastfeed may be less likely to develop metabolic syndrome than those who do not. </a:t>
            </a:r>
          </a:p>
          <a:p>
            <a:pPr eaLnBrk="1" hangingPunct="1">
              <a:buFontTx/>
              <a:buNone/>
            </a:pPr>
            <a:endParaRPr lang="en-US" sz="2800" smtClean="0"/>
          </a:p>
        </p:txBody>
      </p:sp>
      <p:sp>
        <p:nvSpPr>
          <p:cNvPr id="103427" name="Slide Number Placeholder 3"/>
          <p:cNvSpPr>
            <a:spLocks noGrp="1"/>
          </p:cNvSpPr>
          <p:nvPr>
            <p:ph type="sldNum" sz="quarter" idx="12"/>
          </p:nvPr>
        </p:nvSpPr>
        <p:spPr>
          <a:noFill/>
        </p:spPr>
        <p:txBody>
          <a:bodyPr/>
          <a:lstStyle/>
          <a:p>
            <a:fld id="{BE184A7A-D334-45C4-97BF-9AF67A5FC0C5}" type="slidenum">
              <a:rPr lang="en-US" smtClean="0">
                <a:latin typeface="Helvetica"/>
                <a:cs typeface="Arial" charset="0"/>
              </a:rPr>
              <a:pPr/>
              <a:t>34</a:t>
            </a:fld>
            <a:endParaRPr lang="en-US" smtClean="0">
              <a:latin typeface="Helvetica"/>
              <a:cs typeface="Arial" charset="0"/>
            </a:endParaRPr>
          </a:p>
        </p:txBody>
      </p:sp>
      <p:sp>
        <p:nvSpPr>
          <p:cNvPr id="103428" name="Text Box 5"/>
          <p:cNvSpPr txBox="1">
            <a:spLocks noChangeArrowheads="1"/>
          </p:cNvSpPr>
          <p:nvPr/>
        </p:nvSpPr>
        <p:spPr bwMode="auto">
          <a:xfrm>
            <a:off x="609600" y="6400800"/>
            <a:ext cx="6394450" cy="274638"/>
          </a:xfrm>
          <a:prstGeom prst="rect">
            <a:avLst/>
          </a:prstGeom>
          <a:noFill/>
          <a:ln w="9525" algn="ctr">
            <a:noFill/>
            <a:miter lim="800000"/>
            <a:headEnd/>
            <a:tailEnd/>
          </a:ln>
        </p:spPr>
        <p:txBody>
          <a:bodyPr>
            <a:spAutoFit/>
          </a:bodyPr>
          <a:lstStyle/>
          <a:p>
            <a:r>
              <a:rPr lang="en-US" sz="1200" b="1">
                <a:latin typeface="Arial" charset="0"/>
              </a:rPr>
              <a:t>Source:  </a:t>
            </a:r>
            <a:r>
              <a:rPr lang="en-US" sz="1200">
                <a:solidFill>
                  <a:schemeClr val="tx2"/>
                </a:solidFill>
                <a:latin typeface="Arial" charset="0"/>
                <a:ea typeface="ＭＳ Ｐゴシック"/>
                <a:cs typeface="ＭＳ Ｐゴシック"/>
              </a:rPr>
              <a:t>Gunderson 2010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9"/>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Other Lifestyle Interventions</a:t>
            </a:r>
            <a:br>
              <a:rPr lang="en-US" sz="2400" b="1" smtClean="0"/>
            </a:br>
            <a:r>
              <a:rPr lang="en-US" sz="2400" b="1" smtClean="0"/>
              <a:t>for All Women</a:t>
            </a:r>
          </a:p>
        </p:txBody>
      </p:sp>
      <p:sp>
        <p:nvSpPr>
          <p:cNvPr id="105474" name="Rectangle 3"/>
          <p:cNvSpPr>
            <a:spLocks noGrp="1" noChangeArrowheads="1"/>
          </p:cNvSpPr>
          <p:nvPr>
            <p:ph idx="4294967295"/>
          </p:nvPr>
        </p:nvSpPr>
        <p:spPr>
          <a:xfrm>
            <a:off x="990600" y="1600200"/>
            <a:ext cx="7162800" cy="4525963"/>
          </a:xfrm>
        </p:spPr>
        <p:txBody>
          <a:bodyPr/>
          <a:lstStyle/>
          <a:p>
            <a:pPr eaLnBrk="1" hangingPunct="1"/>
            <a:r>
              <a:rPr lang="en-US" sz="2800" smtClean="0"/>
              <a:t>Smoking cessation</a:t>
            </a:r>
          </a:p>
          <a:p>
            <a:pPr eaLnBrk="1" hangingPunct="1"/>
            <a:r>
              <a:rPr lang="en-US" sz="2800" smtClean="0"/>
              <a:t>Physical activity</a:t>
            </a:r>
          </a:p>
          <a:p>
            <a:pPr eaLnBrk="1" hangingPunct="1"/>
            <a:r>
              <a:rPr lang="en-US" sz="2800" smtClean="0"/>
              <a:t>Weight reduction/maintenance</a:t>
            </a:r>
          </a:p>
          <a:p>
            <a:pPr eaLnBrk="1" hangingPunct="1"/>
            <a:r>
              <a:rPr lang="en-US" sz="2800" smtClean="0"/>
              <a:t>Heart healthy diet</a:t>
            </a:r>
          </a:p>
          <a:p>
            <a:pPr eaLnBrk="1" hangingPunct="1"/>
            <a:endParaRPr lang="en-US" sz="2800" smtClean="0"/>
          </a:p>
        </p:txBody>
      </p:sp>
      <p:sp>
        <p:nvSpPr>
          <p:cNvPr id="105475" name="Slide Number Placeholder 3"/>
          <p:cNvSpPr>
            <a:spLocks noGrp="1"/>
          </p:cNvSpPr>
          <p:nvPr>
            <p:ph type="sldNum" sz="quarter" idx="12"/>
          </p:nvPr>
        </p:nvSpPr>
        <p:spPr>
          <a:noFill/>
        </p:spPr>
        <p:txBody>
          <a:bodyPr/>
          <a:lstStyle/>
          <a:p>
            <a:fld id="{31A099F2-2EC3-4602-B453-4E869D7348E2}" type="slidenum">
              <a:rPr lang="en-US" smtClean="0">
                <a:latin typeface="Helvetica"/>
                <a:cs typeface="Arial" charset="0"/>
              </a:rPr>
              <a:pPr/>
              <a:t>35</a:t>
            </a:fld>
            <a:endParaRPr lang="en-US" smtClean="0">
              <a:latin typeface="Helvetica"/>
              <a:cs typeface="Arial" charset="0"/>
            </a:endParaRPr>
          </a:p>
        </p:txBody>
      </p:sp>
      <p:sp>
        <p:nvSpPr>
          <p:cNvPr id="105476" name="Text Box 4"/>
          <p:cNvSpPr txBox="1">
            <a:spLocks noChangeArrowheads="1"/>
          </p:cNvSpPr>
          <p:nvPr/>
        </p:nvSpPr>
        <p:spPr bwMode="auto">
          <a:xfrm>
            <a:off x="381000" y="6400800"/>
            <a:ext cx="6629400" cy="274638"/>
          </a:xfrm>
          <a:prstGeom prst="rect">
            <a:avLst/>
          </a:prstGeom>
          <a:noFill/>
          <a:ln w="9525">
            <a:noFill/>
            <a:miter lim="800000"/>
            <a:headEnd/>
            <a:tailEnd/>
          </a:ln>
        </p:spPr>
        <p:txBody>
          <a:bodyPr>
            <a:spAutoFit/>
          </a:bodyPr>
          <a:lstStyle/>
          <a:p>
            <a:r>
              <a:rPr lang="en-US" sz="1000" b="1">
                <a:solidFill>
                  <a:schemeClr val="tx2"/>
                </a:solidFill>
                <a:latin typeface="Arial" charset="0"/>
                <a:ea typeface="ＭＳ Ｐゴシック"/>
                <a:cs typeface="ＭＳ Ｐゴシック"/>
              </a:rPr>
              <a:t>     </a:t>
            </a:r>
            <a:r>
              <a:rPr lang="en-US" sz="1200" b="1">
                <a:solidFill>
                  <a:schemeClr val="tx2"/>
                </a:solidFill>
                <a:latin typeface="Arial" charset="0"/>
                <a:ea typeface="ＭＳ Ｐゴシック"/>
                <a:cs typeface="ＭＳ Ｐゴシック"/>
              </a:rPr>
              <a:t>Source:  </a:t>
            </a:r>
            <a:r>
              <a:rPr lang="en-US" sz="1200">
                <a:solidFill>
                  <a:schemeClr val="tx2"/>
                </a:solidFill>
                <a:latin typeface="Arial" charset="0"/>
                <a:ea typeface="ＭＳ Ｐゴシック"/>
                <a:cs typeface="ＭＳ Ｐゴシック"/>
              </a:rPr>
              <a:t>Mosca 2011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200" b="1" smtClean="0"/>
              <a:t>Lifestyle Interventions:</a:t>
            </a:r>
            <a:br>
              <a:rPr lang="en-US" sz="2200" b="1" smtClean="0"/>
            </a:br>
            <a:r>
              <a:rPr lang="en-US" sz="2200" b="1" smtClean="0"/>
              <a:t>Adherence to Low Risk Lifestyle Reduces Risk of Cardiac Events </a:t>
            </a:r>
          </a:p>
        </p:txBody>
      </p:sp>
      <p:graphicFrame>
        <p:nvGraphicFramePr>
          <p:cNvPr id="106498" name="Content Placeholder 4"/>
          <p:cNvGraphicFramePr>
            <a:graphicFrameLocks noGrp="1"/>
          </p:cNvGraphicFramePr>
          <p:nvPr>
            <p:ph idx="4294967295"/>
          </p:nvPr>
        </p:nvGraphicFramePr>
        <p:xfrm>
          <a:off x="1066800" y="1676400"/>
          <a:ext cx="7061200" cy="4064000"/>
        </p:xfrm>
        <a:graphic>
          <a:graphicData uri="http://schemas.openxmlformats.org/presentationml/2006/ole">
            <p:oleObj spid="_x0000_s106498" r:id="rId4" imgW="7059780" imgH="4066384" progId="Excel.Chart.8">
              <p:embed/>
            </p:oleObj>
          </a:graphicData>
        </a:graphic>
      </p:graphicFrame>
      <p:sp>
        <p:nvSpPr>
          <p:cNvPr id="106500" name="Slide Number Placeholder 3"/>
          <p:cNvSpPr>
            <a:spLocks noGrp="1"/>
          </p:cNvSpPr>
          <p:nvPr>
            <p:ph type="sldNum" sz="quarter" idx="12"/>
          </p:nvPr>
        </p:nvSpPr>
        <p:spPr>
          <a:noFill/>
        </p:spPr>
        <p:txBody>
          <a:bodyPr/>
          <a:lstStyle/>
          <a:p>
            <a:fld id="{B620DF1B-EBF4-4CB7-B075-F25CC66E9CD7}" type="slidenum">
              <a:rPr lang="en-US" smtClean="0">
                <a:latin typeface="Helvetica"/>
                <a:cs typeface="Arial" charset="0"/>
              </a:rPr>
              <a:pPr/>
              <a:t>36</a:t>
            </a:fld>
            <a:endParaRPr lang="en-US" smtClean="0">
              <a:latin typeface="Helvetica"/>
              <a:cs typeface="Arial" charset="0"/>
            </a:endParaRPr>
          </a:p>
        </p:txBody>
      </p:sp>
      <p:sp>
        <p:nvSpPr>
          <p:cNvPr id="106501" name="Text Box 4"/>
          <p:cNvSpPr txBox="1">
            <a:spLocks noChangeArrowheads="1"/>
          </p:cNvSpPr>
          <p:nvPr/>
        </p:nvSpPr>
        <p:spPr bwMode="auto">
          <a:xfrm>
            <a:off x="533400" y="6400800"/>
            <a:ext cx="8216900" cy="274638"/>
          </a:xfrm>
          <a:prstGeom prst="rect">
            <a:avLst/>
          </a:prstGeom>
          <a:noFill/>
          <a:ln w="9525">
            <a:noFill/>
            <a:miter lim="800000"/>
            <a:headEnd/>
            <a:tailEnd/>
          </a:ln>
        </p:spPr>
        <p:txBody>
          <a:bodyPr>
            <a:spAutoFit/>
          </a:bodyPr>
          <a:lstStyle/>
          <a:p>
            <a:pPr eaLnBrk="0" hangingPunct="0"/>
            <a:r>
              <a:rPr lang="en-US" sz="1200" b="1">
                <a:latin typeface="Arial" charset="0"/>
              </a:rPr>
              <a:t>Source:  </a:t>
            </a:r>
            <a:r>
              <a:rPr lang="en-US" sz="1200">
                <a:ea typeface="ＭＳ Ｐゴシック"/>
                <a:cs typeface="ＭＳ Ｐゴシック"/>
              </a:rPr>
              <a:t>Adapted from </a:t>
            </a:r>
            <a:r>
              <a:rPr lang="en-US" sz="1200"/>
              <a:t>Akesson  2007, Mosca 2011</a:t>
            </a:r>
            <a:endParaRPr lang="en-US" sz="1200">
              <a:ea typeface="ＭＳ Ｐゴシック"/>
              <a:cs typeface="ＭＳ Ｐゴシック"/>
            </a:endParaRPr>
          </a:p>
        </p:txBody>
      </p:sp>
      <p:sp>
        <p:nvSpPr>
          <p:cNvPr id="106502" name="TextBox 6"/>
          <p:cNvSpPr txBox="1">
            <a:spLocks noChangeArrowheads="1"/>
          </p:cNvSpPr>
          <p:nvPr/>
        </p:nvSpPr>
        <p:spPr bwMode="auto">
          <a:xfrm>
            <a:off x="1828800" y="5791200"/>
            <a:ext cx="5194300" cy="307975"/>
          </a:xfrm>
          <a:prstGeom prst="rect">
            <a:avLst/>
          </a:prstGeom>
          <a:noFill/>
          <a:ln w="9525">
            <a:noFill/>
            <a:miter lim="800000"/>
            <a:headEnd/>
            <a:tailEnd/>
          </a:ln>
        </p:spPr>
        <p:txBody>
          <a:bodyPr>
            <a:spAutoFit/>
          </a:bodyPr>
          <a:lstStyle/>
          <a:p>
            <a:r>
              <a:rPr lang="en-US" sz="1400">
                <a:ea typeface="ＭＳ Ｐゴシック"/>
                <a:cs typeface="ＭＳ Ｐゴシック"/>
              </a:rPr>
              <a:t>*P &lt;.05 compared to expected risk based on known risk factors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9"/>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Lifestyle Interventions:</a:t>
            </a:r>
            <a:br>
              <a:rPr lang="en-US" sz="2400" b="1" smtClean="0"/>
            </a:br>
            <a:r>
              <a:rPr lang="en-US" sz="2400" b="1" smtClean="0"/>
              <a:t>Smoking Cessation</a:t>
            </a:r>
          </a:p>
        </p:txBody>
      </p:sp>
      <p:sp>
        <p:nvSpPr>
          <p:cNvPr id="110594" name="Rectangle 3"/>
          <p:cNvSpPr>
            <a:spLocks noGrp="1" noChangeArrowheads="1"/>
          </p:cNvSpPr>
          <p:nvPr>
            <p:ph idx="4294967295"/>
          </p:nvPr>
        </p:nvSpPr>
        <p:spPr>
          <a:xfrm>
            <a:off x="990600" y="1600200"/>
            <a:ext cx="7162800" cy="4525963"/>
          </a:xfrm>
        </p:spPr>
        <p:txBody>
          <a:bodyPr/>
          <a:lstStyle/>
          <a:p>
            <a:pPr eaLnBrk="1" hangingPunct="1"/>
            <a:r>
              <a:rPr lang="en-US" sz="1600" smtClean="0"/>
              <a:t>All women should be consistently encouraged to stop smoking and avoid environmental tobacco</a:t>
            </a:r>
          </a:p>
          <a:p>
            <a:pPr lvl="1" eaLnBrk="1" hangingPunct="1"/>
            <a:r>
              <a:rPr lang="en-US" sz="1600" smtClean="0"/>
              <a:t>Women face barriers to quitting</a:t>
            </a:r>
          </a:p>
          <a:p>
            <a:pPr lvl="2" eaLnBrk="1" hangingPunct="1"/>
            <a:r>
              <a:rPr lang="en-US" sz="1600" smtClean="0"/>
              <a:t>Concomitant depression</a:t>
            </a:r>
          </a:p>
          <a:p>
            <a:pPr lvl="2" eaLnBrk="1" hangingPunct="1"/>
            <a:r>
              <a:rPr lang="en-US" sz="1600" smtClean="0"/>
              <a:t>Concerns about weight gain</a:t>
            </a:r>
          </a:p>
          <a:p>
            <a:pPr lvl="1" eaLnBrk="1" hangingPunct="1"/>
            <a:r>
              <a:rPr lang="en-US" sz="1600" smtClean="0"/>
              <a:t>Encourage women who stop smoking while pregnant to continue abstinence postpartum</a:t>
            </a:r>
          </a:p>
          <a:p>
            <a:pPr eaLnBrk="1" hangingPunct="1"/>
            <a:r>
              <a:rPr lang="en-US" sz="1600" smtClean="0"/>
              <a:t>Provide counseling, nicotine replacement, and other pharmacotherapy as indicated in conjunction with a behavioral program or other formal smoking cessation program</a:t>
            </a:r>
          </a:p>
          <a:p>
            <a:pPr eaLnBrk="1" hangingPunct="1"/>
            <a:r>
              <a:rPr lang="en-US" sz="1600" smtClean="0"/>
              <a:t>Encourage use of 1-800-QUIT-NOW - free phone counseling and/or written materials</a:t>
            </a:r>
          </a:p>
          <a:p>
            <a:pPr eaLnBrk="1" hangingPunct="1"/>
            <a:r>
              <a:rPr lang="en-US" sz="1600" smtClean="0"/>
              <a:t>ACOG recommends consideration of risks vs. benefits when considering the use of nicotine replacement or bupropion for smoking cessation in pregnant women</a:t>
            </a:r>
            <a:r>
              <a:rPr lang="en-US" sz="1600" smtClean="0">
                <a:solidFill>
                  <a:srgbClr val="FF3300"/>
                </a:solidFill>
              </a:rPr>
              <a:t> </a:t>
            </a:r>
            <a:r>
              <a:rPr lang="en-US" sz="1600" smtClean="0"/>
              <a:t>however,</a:t>
            </a:r>
            <a:r>
              <a:rPr lang="en-US" sz="1600" smtClean="0">
                <a:solidFill>
                  <a:srgbClr val="FF3300"/>
                </a:solidFill>
              </a:rPr>
              <a:t> no pharmacological therapies are FDA-approved for use during pregnancy.</a:t>
            </a:r>
          </a:p>
          <a:p>
            <a:pPr eaLnBrk="1" hangingPunct="1"/>
            <a:endParaRPr lang="en-US" sz="1600" smtClean="0"/>
          </a:p>
        </p:txBody>
      </p:sp>
      <p:sp>
        <p:nvSpPr>
          <p:cNvPr id="110595" name="Slide Number Placeholder 3"/>
          <p:cNvSpPr>
            <a:spLocks noGrp="1"/>
          </p:cNvSpPr>
          <p:nvPr>
            <p:ph type="sldNum" sz="quarter" idx="12"/>
          </p:nvPr>
        </p:nvSpPr>
        <p:spPr>
          <a:noFill/>
        </p:spPr>
        <p:txBody>
          <a:bodyPr/>
          <a:lstStyle/>
          <a:p>
            <a:fld id="{07597705-1B17-4ADC-87A3-53E6D5D337BB}" type="slidenum">
              <a:rPr lang="en-US" smtClean="0">
                <a:latin typeface="Helvetica"/>
                <a:cs typeface="Arial" charset="0"/>
              </a:rPr>
              <a:pPr/>
              <a:t>37</a:t>
            </a:fld>
            <a:endParaRPr lang="en-US" smtClean="0">
              <a:latin typeface="Helvetica"/>
              <a:cs typeface="Arial" charset="0"/>
            </a:endParaRPr>
          </a:p>
        </p:txBody>
      </p:sp>
      <p:sp>
        <p:nvSpPr>
          <p:cNvPr id="110596" name="Text Box 4"/>
          <p:cNvSpPr txBox="1">
            <a:spLocks noChangeArrowheads="1"/>
          </p:cNvSpPr>
          <p:nvPr/>
        </p:nvSpPr>
        <p:spPr bwMode="auto">
          <a:xfrm>
            <a:off x="609600" y="6400800"/>
            <a:ext cx="6324600" cy="274638"/>
          </a:xfrm>
          <a:prstGeom prst="rect">
            <a:avLst/>
          </a:prstGeom>
          <a:noFill/>
          <a:ln w="9525">
            <a:noFill/>
            <a:miter lim="800000"/>
            <a:headEnd/>
            <a:tailEnd/>
          </a:ln>
        </p:spPr>
        <p:txBody>
          <a:bodyPr>
            <a:spAutoFit/>
          </a:bodyPr>
          <a:lstStyle/>
          <a:p>
            <a:pPr>
              <a:spcBef>
                <a:spcPct val="50000"/>
              </a:spcBef>
            </a:pPr>
            <a:r>
              <a:rPr lang="en-US" sz="1200" b="1">
                <a:solidFill>
                  <a:schemeClr val="tx2"/>
                </a:solidFill>
                <a:latin typeface="Arial" charset="0"/>
                <a:ea typeface="ＭＳ Ｐゴシック"/>
                <a:cs typeface="ＭＳ Ｐゴシック"/>
              </a:rPr>
              <a:t>Source:  </a:t>
            </a:r>
            <a:r>
              <a:rPr lang="en-US" sz="1200">
                <a:solidFill>
                  <a:schemeClr val="tx2"/>
                </a:solidFill>
                <a:latin typeface="Arial" charset="0"/>
                <a:ea typeface="ＭＳ Ｐゴシック"/>
                <a:cs typeface="ＭＳ Ｐゴシック"/>
              </a:rPr>
              <a:t>Fiore 2000, Mosca 2011, ACOG 2005</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7"/>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300" b="1" smtClean="0"/>
              <a:t>Lifestyle Interventions:</a:t>
            </a:r>
            <a:br>
              <a:rPr lang="en-US" sz="2300" b="1" smtClean="0"/>
            </a:br>
            <a:r>
              <a:rPr lang="en-US" sz="2300" b="1" smtClean="0"/>
              <a:t>Smoking Cessation:  FDA-approved pharmacotherapy</a:t>
            </a:r>
          </a:p>
        </p:txBody>
      </p:sp>
      <p:sp>
        <p:nvSpPr>
          <p:cNvPr id="112642" name="Rectangle 3"/>
          <p:cNvSpPr>
            <a:spLocks noGrp="1" noChangeArrowheads="1"/>
          </p:cNvSpPr>
          <p:nvPr>
            <p:ph idx="4294967295"/>
          </p:nvPr>
        </p:nvSpPr>
        <p:spPr>
          <a:xfrm>
            <a:off x="990600" y="1600200"/>
            <a:ext cx="7162800" cy="4525963"/>
          </a:xfrm>
        </p:spPr>
        <p:txBody>
          <a:bodyPr/>
          <a:lstStyle/>
          <a:p>
            <a:pPr marL="231775" indent="-231775" eaLnBrk="1" hangingPunct="1">
              <a:lnSpc>
                <a:spcPct val="90000"/>
              </a:lnSpc>
            </a:pPr>
            <a:r>
              <a:rPr lang="en-US" sz="2200" smtClean="0"/>
              <a:t>Nicotine replacement therapy</a:t>
            </a:r>
          </a:p>
          <a:p>
            <a:pPr lvl="1" eaLnBrk="1" hangingPunct="1">
              <a:lnSpc>
                <a:spcPct val="90000"/>
              </a:lnSpc>
            </a:pPr>
            <a:r>
              <a:rPr lang="en-US" sz="2000" smtClean="0"/>
              <a:t>Patch</a:t>
            </a:r>
          </a:p>
          <a:p>
            <a:pPr lvl="1" eaLnBrk="1" hangingPunct="1">
              <a:lnSpc>
                <a:spcPct val="90000"/>
              </a:lnSpc>
            </a:pPr>
            <a:r>
              <a:rPr lang="en-US" sz="2000" smtClean="0"/>
              <a:t>Gum</a:t>
            </a:r>
          </a:p>
          <a:p>
            <a:pPr lvl="1" eaLnBrk="1" hangingPunct="1">
              <a:lnSpc>
                <a:spcPct val="90000"/>
              </a:lnSpc>
            </a:pPr>
            <a:r>
              <a:rPr lang="en-US" sz="2000" smtClean="0"/>
              <a:t>Lozenge</a:t>
            </a:r>
          </a:p>
          <a:p>
            <a:pPr lvl="1" eaLnBrk="1" hangingPunct="1">
              <a:lnSpc>
                <a:spcPct val="90000"/>
              </a:lnSpc>
            </a:pPr>
            <a:r>
              <a:rPr lang="en-US" sz="2000" smtClean="0"/>
              <a:t>Inhaler</a:t>
            </a:r>
          </a:p>
          <a:p>
            <a:pPr marL="231775" indent="-231775" eaLnBrk="1" hangingPunct="1">
              <a:lnSpc>
                <a:spcPct val="90000"/>
              </a:lnSpc>
            </a:pPr>
            <a:r>
              <a:rPr lang="en-US" sz="2200" smtClean="0"/>
              <a:t>Bupropion </a:t>
            </a:r>
          </a:p>
          <a:p>
            <a:pPr marL="231775" indent="-231775" eaLnBrk="1" hangingPunct="1">
              <a:lnSpc>
                <a:spcPct val="90000"/>
              </a:lnSpc>
            </a:pPr>
            <a:r>
              <a:rPr lang="en-US" sz="2200" smtClean="0"/>
              <a:t>Varenicline </a:t>
            </a:r>
          </a:p>
          <a:p>
            <a:pPr marL="231775" indent="-231775" eaLnBrk="1" hangingPunct="1">
              <a:lnSpc>
                <a:spcPct val="90000"/>
              </a:lnSpc>
              <a:buFontTx/>
              <a:buNone/>
            </a:pPr>
            <a:endParaRPr lang="en-US" sz="2200" smtClean="0"/>
          </a:p>
          <a:p>
            <a:pPr marL="231775" indent="-231775" eaLnBrk="1" hangingPunct="1">
              <a:spcBef>
                <a:spcPct val="0"/>
              </a:spcBef>
              <a:buFontTx/>
              <a:buNone/>
            </a:pPr>
            <a:r>
              <a:rPr lang="en-US" sz="2000" b="1" smtClean="0"/>
              <a:t>	ACOG recommends consideration of risks vs. benefits when considering the use of nicotine replacement or bupropion for smoking cessation in pregnant women</a:t>
            </a:r>
            <a:r>
              <a:rPr lang="en-US" sz="2000" b="1" smtClean="0">
                <a:solidFill>
                  <a:srgbClr val="FF3300"/>
                </a:solidFill>
              </a:rPr>
              <a:t> </a:t>
            </a:r>
            <a:r>
              <a:rPr lang="en-US" sz="2000" b="1" smtClean="0"/>
              <a:t>however,</a:t>
            </a:r>
            <a:r>
              <a:rPr lang="en-US" sz="2000" b="1" smtClean="0">
                <a:solidFill>
                  <a:srgbClr val="FF3300"/>
                </a:solidFill>
              </a:rPr>
              <a:t> no pharmacological therapies are FDA-approved for use during pregnancy.</a:t>
            </a:r>
            <a:endParaRPr lang="en-US" sz="2000" b="1" smtClean="0"/>
          </a:p>
          <a:p>
            <a:pPr marL="231775" indent="-231775" eaLnBrk="1" hangingPunct="1">
              <a:lnSpc>
                <a:spcPct val="90000"/>
              </a:lnSpc>
            </a:pPr>
            <a:endParaRPr lang="en-US" sz="2200" smtClean="0"/>
          </a:p>
        </p:txBody>
      </p:sp>
      <p:sp>
        <p:nvSpPr>
          <p:cNvPr id="112643" name="Slide Number Placeholder 3"/>
          <p:cNvSpPr>
            <a:spLocks noGrp="1"/>
          </p:cNvSpPr>
          <p:nvPr>
            <p:ph type="sldNum" sz="quarter" idx="12"/>
          </p:nvPr>
        </p:nvSpPr>
        <p:spPr>
          <a:noFill/>
        </p:spPr>
        <p:txBody>
          <a:bodyPr/>
          <a:lstStyle/>
          <a:p>
            <a:fld id="{D958900D-E5EF-4055-B507-24C24567E72E}" type="slidenum">
              <a:rPr lang="en-US" smtClean="0">
                <a:latin typeface="Helvetica"/>
                <a:cs typeface="Arial" charset="0"/>
              </a:rPr>
              <a:pPr/>
              <a:t>38</a:t>
            </a:fld>
            <a:endParaRPr lang="en-US" smtClean="0">
              <a:latin typeface="Helvetica"/>
              <a:cs typeface="Arial" charset="0"/>
            </a:endParaRPr>
          </a:p>
        </p:txBody>
      </p:sp>
      <p:sp>
        <p:nvSpPr>
          <p:cNvPr id="112644" name="Text Box 4"/>
          <p:cNvSpPr txBox="1">
            <a:spLocks noChangeArrowheads="1"/>
          </p:cNvSpPr>
          <p:nvPr/>
        </p:nvSpPr>
        <p:spPr bwMode="auto">
          <a:xfrm>
            <a:off x="609600" y="6400800"/>
            <a:ext cx="6324600" cy="274638"/>
          </a:xfrm>
          <a:prstGeom prst="rect">
            <a:avLst/>
          </a:prstGeom>
          <a:noFill/>
          <a:ln w="9525">
            <a:noFill/>
            <a:miter lim="800000"/>
            <a:headEnd/>
            <a:tailEnd/>
          </a:ln>
        </p:spPr>
        <p:txBody>
          <a:bodyPr>
            <a:spAutoFit/>
          </a:bodyPr>
          <a:lstStyle/>
          <a:p>
            <a:pPr>
              <a:spcBef>
                <a:spcPct val="50000"/>
              </a:spcBef>
            </a:pPr>
            <a:r>
              <a:rPr lang="en-US" sz="1200" b="1">
                <a:solidFill>
                  <a:schemeClr val="tx2"/>
                </a:solidFill>
                <a:latin typeface="Arial" charset="0"/>
                <a:ea typeface="ＭＳ Ｐゴシック"/>
                <a:cs typeface="ＭＳ Ｐゴシック"/>
              </a:rPr>
              <a:t>Source:  </a:t>
            </a:r>
            <a:r>
              <a:rPr lang="en-US" sz="1200">
                <a:solidFill>
                  <a:schemeClr val="tx2"/>
                </a:solidFill>
                <a:latin typeface="Arial" charset="0"/>
                <a:ea typeface="ＭＳ Ｐゴシック"/>
                <a:cs typeface="ＭＳ Ｐゴシック"/>
              </a:rPr>
              <a:t>Bader 2009, ACOG 2005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6"/>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Lifestyle Interventions:</a:t>
            </a:r>
            <a:br>
              <a:rPr lang="en-US" sz="2400" b="1" smtClean="0"/>
            </a:br>
            <a:r>
              <a:rPr lang="en-US" sz="2400" b="1" smtClean="0"/>
              <a:t>Physical Activity</a:t>
            </a:r>
          </a:p>
        </p:txBody>
      </p:sp>
      <p:sp>
        <p:nvSpPr>
          <p:cNvPr id="41988" name="Rectangle 3"/>
          <p:cNvSpPr>
            <a:spLocks noGrp="1" noChangeArrowheads="1"/>
          </p:cNvSpPr>
          <p:nvPr>
            <p:ph idx="4294967295"/>
          </p:nvPr>
        </p:nvSpPr>
        <p:spPr>
          <a:xfrm>
            <a:off x="990600" y="1295400"/>
            <a:ext cx="7162800" cy="5105400"/>
          </a:xfrm>
        </p:spPr>
        <p:txBody>
          <a:bodyPr>
            <a:normAutofit fontScale="92500" lnSpcReduction="20000"/>
          </a:bodyPr>
          <a:lstStyle/>
          <a:p>
            <a:pPr eaLnBrk="1" hangingPunct="1">
              <a:lnSpc>
                <a:spcPct val="110000"/>
              </a:lnSpc>
              <a:defRPr/>
            </a:pPr>
            <a:r>
              <a:rPr lang="en-US" sz="2400" dirty="0" smtClean="0"/>
              <a:t>Consistently encourage the following:</a:t>
            </a:r>
          </a:p>
          <a:p>
            <a:pPr lvl="1" eaLnBrk="1" hangingPunct="1">
              <a:lnSpc>
                <a:spcPct val="110000"/>
              </a:lnSpc>
              <a:defRPr/>
            </a:pPr>
            <a:r>
              <a:rPr lang="en-US" sz="2000" dirty="0" smtClean="0"/>
              <a:t>Moderate Exercise – 150 minutes per week, </a:t>
            </a:r>
            <a:r>
              <a:rPr lang="en-US" sz="2000" u="sng" dirty="0" smtClean="0"/>
              <a:t>OR</a:t>
            </a:r>
          </a:p>
          <a:p>
            <a:pPr lvl="1" eaLnBrk="1" hangingPunct="1">
              <a:lnSpc>
                <a:spcPct val="110000"/>
              </a:lnSpc>
              <a:defRPr/>
            </a:pPr>
            <a:r>
              <a:rPr lang="en-US" sz="2000" dirty="0" smtClean="0"/>
              <a:t>Vigorous Exercise – 75 minutes per week, </a:t>
            </a:r>
            <a:r>
              <a:rPr lang="en-US" sz="2000" u="sng" dirty="0" smtClean="0"/>
              <a:t>OR</a:t>
            </a:r>
          </a:p>
          <a:p>
            <a:pPr lvl="1" eaLnBrk="1" hangingPunct="1">
              <a:lnSpc>
                <a:spcPct val="110000"/>
              </a:lnSpc>
              <a:defRPr/>
            </a:pPr>
            <a:r>
              <a:rPr lang="en-US" sz="2000" dirty="0" smtClean="0"/>
              <a:t>An equivalent combination of the two</a:t>
            </a:r>
          </a:p>
          <a:p>
            <a:pPr marL="342900" lvl="2" indent="-342900" eaLnBrk="1" hangingPunct="1">
              <a:lnSpc>
                <a:spcPct val="110000"/>
              </a:lnSpc>
              <a:defRPr/>
            </a:pPr>
            <a:r>
              <a:rPr lang="en-US" dirty="0" smtClean="0"/>
              <a:t>Aerobic exercise should be performed in episodes of at least 10 minutes, preferably spread throughout the week</a:t>
            </a:r>
          </a:p>
          <a:p>
            <a:pPr marL="342900" lvl="2" indent="-342900" eaLnBrk="1" hangingPunct="1">
              <a:lnSpc>
                <a:spcPct val="110000"/>
              </a:lnSpc>
              <a:defRPr/>
            </a:pPr>
            <a:r>
              <a:rPr lang="en-US" dirty="0" smtClean="0"/>
              <a:t>Muscle strengthening activities that involve all major muscle groups should be performed 2 or more days/week</a:t>
            </a:r>
          </a:p>
          <a:p>
            <a:pPr eaLnBrk="1" hangingPunct="1">
              <a:lnSpc>
                <a:spcPct val="110000"/>
              </a:lnSpc>
              <a:defRPr/>
            </a:pPr>
            <a:r>
              <a:rPr lang="en-US" sz="2400" dirty="0" smtClean="0"/>
              <a:t>Moderate Exercise includes:</a:t>
            </a:r>
          </a:p>
          <a:p>
            <a:pPr lvl="1" eaLnBrk="1" hangingPunct="1">
              <a:lnSpc>
                <a:spcPct val="110000"/>
              </a:lnSpc>
              <a:defRPr/>
            </a:pPr>
            <a:r>
              <a:rPr lang="en-US" sz="2000" dirty="0" smtClean="0"/>
              <a:t>Dancing fast for 30 minutes </a:t>
            </a:r>
          </a:p>
          <a:p>
            <a:pPr lvl="1" eaLnBrk="1" hangingPunct="1">
              <a:lnSpc>
                <a:spcPct val="110000"/>
              </a:lnSpc>
              <a:defRPr/>
            </a:pPr>
            <a:r>
              <a:rPr lang="en-US" sz="2000" dirty="0" smtClean="0"/>
              <a:t>Raking leaves for 30 minutes</a:t>
            </a:r>
          </a:p>
          <a:p>
            <a:pPr lvl="1" eaLnBrk="1" hangingPunct="1">
              <a:lnSpc>
                <a:spcPct val="110000"/>
              </a:lnSpc>
              <a:defRPr/>
            </a:pPr>
            <a:r>
              <a:rPr lang="en-US" sz="2000" dirty="0" smtClean="0"/>
              <a:t>Gardening for 30-45 minutes</a:t>
            </a:r>
          </a:p>
          <a:p>
            <a:pPr lvl="1" eaLnBrk="1" hangingPunct="1">
              <a:lnSpc>
                <a:spcPct val="110000"/>
              </a:lnSpc>
              <a:defRPr/>
            </a:pPr>
            <a:r>
              <a:rPr lang="en-US" sz="2000" dirty="0" smtClean="0"/>
              <a:t>Pushing a stroller 1 mile in 30 minutes</a:t>
            </a:r>
          </a:p>
          <a:p>
            <a:pPr eaLnBrk="1" hangingPunct="1">
              <a:lnSpc>
                <a:spcPct val="110000"/>
              </a:lnSpc>
              <a:buFont typeface="Wingdings" pitchFamily="2" charset="2"/>
              <a:buNone/>
              <a:defRPr/>
            </a:pPr>
            <a:endParaRPr lang="en-US" sz="2400" i="1" dirty="0" smtClean="0"/>
          </a:p>
        </p:txBody>
      </p:sp>
      <p:sp>
        <p:nvSpPr>
          <p:cNvPr id="114691" name="Slide Number Placeholder 3"/>
          <p:cNvSpPr>
            <a:spLocks noGrp="1"/>
          </p:cNvSpPr>
          <p:nvPr>
            <p:ph type="sldNum" sz="quarter" idx="12"/>
          </p:nvPr>
        </p:nvSpPr>
        <p:spPr>
          <a:noFill/>
        </p:spPr>
        <p:txBody>
          <a:bodyPr/>
          <a:lstStyle/>
          <a:p>
            <a:fld id="{346C5C25-009A-4619-81E6-2E31336924CD}" type="slidenum">
              <a:rPr lang="en-US" smtClean="0">
                <a:latin typeface="Helvetica"/>
                <a:cs typeface="Arial" charset="0"/>
              </a:rPr>
              <a:pPr/>
              <a:t>39</a:t>
            </a:fld>
            <a:endParaRPr lang="en-US" smtClean="0">
              <a:latin typeface="Helvetica"/>
              <a:cs typeface="Arial" charset="0"/>
            </a:endParaRPr>
          </a:p>
        </p:txBody>
      </p:sp>
      <p:sp>
        <p:nvSpPr>
          <p:cNvPr id="114692" name="Text Box 4"/>
          <p:cNvSpPr txBox="1">
            <a:spLocks noChangeArrowheads="1"/>
          </p:cNvSpPr>
          <p:nvPr/>
        </p:nvSpPr>
        <p:spPr bwMode="auto">
          <a:xfrm>
            <a:off x="457200" y="6400800"/>
            <a:ext cx="6629400" cy="274638"/>
          </a:xfrm>
          <a:prstGeom prst="rect">
            <a:avLst/>
          </a:prstGeom>
          <a:noFill/>
          <a:ln w="9525">
            <a:noFill/>
            <a:miter lim="800000"/>
            <a:headEnd/>
            <a:tailEnd/>
          </a:ln>
        </p:spPr>
        <p:txBody>
          <a:bodyPr>
            <a:spAutoFit/>
          </a:bodyPr>
          <a:lstStyle/>
          <a:p>
            <a:pPr>
              <a:spcBef>
                <a:spcPct val="50000"/>
              </a:spcBef>
            </a:pPr>
            <a:r>
              <a:rPr lang="en-US" sz="1000" b="1">
                <a:latin typeface="Arial" charset="0"/>
                <a:ea typeface="ＭＳ Ｐゴシック"/>
                <a:cs typeface="ＭＳ Ｐゴシック"/>
              </a:rPr>
              <a:t>     </a:t>
            </a:r>
            <a:r>
              <a:rPr lang="en-US" sz="1200" b="1">
                <a:latin typeface="Arial" charset="0"/>
                <a:ea typeface="ＭＳ Ｐゴシック"/>
                <a:cs typeface="ＭＳ Ｐゴシック"/>
              </a:rPr>
              <a:t>Source:  </a:t>
            </a:r>
            <a:r>
              <a:rPr lang="en-US" sz="1200">
                <a:latin typeface="Arial" charset="0"/>
                <a:ea typeface="ＭＳ Ｐゴシック"/>
                <a:cs typeface="ＭＳ Ｐゴシック"/>
              </a:rPr>
              <a:t>Mosca 2011; Surgeon General Call-to-Action 2007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bwMode="auto">
          <a:xfrm>
            <a:off x="2324100" y="228600"/>
            <a:ext cx="4495800" cy="990600"/>
          </a:xfrm>
          <a:prstGeom prst="rect">
            <a:avLst/>
          </a:prstGeom>
          <a:noFill/>
          <a:ln>
            <a:miter lim="800000"/>
            <a:headEnd/>
            <a:tailEnd/>
          </a:ln>
        </p:spPr>
        <p:txBody>
          <a:bodyPr anchor="ctr"/>
          <a:lstStyle/>
          <a:p>
            <a:pPr eaLnBrk="1" hangingPunct="1"/>
            <a:r>
              <a:rPr lang="en-US" sz="2400" b="1" smtClean="0"/>
              <a:t>Age-adjusted Death Rates for American Women: U.S. 2006</a:t>
            </a:r>
            <a:endParaRPr lang="en-US" sz="2400" b="1" smtClean="0">
              <a:solidFill>
                <a:schemeClr val="hlink"/>
              </a:solidFill>
            </a:endParaRPr>
          </a:p>
        </p:txBody>
      </p:sp>
      <p:graphicFrame>
        <p:nvGraphicFramePr>
          <p:cNvPr id="37890" name="Object 5"/>
          <p:cNvGraphicFramePr>
            <a:graphicFrameLocks noGrp="1" noChangeAspect="1"/>
          </p:cNvGraphicFramePr>
          <p:nvPr>
            <p:ph idx="4294967295"/>
          </p:nvPr>
        </p:nvGraphicFramePr>
        <p:xfrm>
          <a:off x="1035050" y="1649413"/>
          <a:ext cx="6894513" cy="4467225"/>
        </p:xfrm>
        <a:graphic>
          <a:graphicData uri="http://schemas.openxmlformats.org/presentationml/2006/ole">
            <p:oleObj spid="_x0000_s37890" name="Chart" r:id="rId4" imgW="6953341" imgH="4505432" progId="Excel.Chart.8">
              <p:embed/>
            </p:oleObj>
          </a:graphicData>
        </a:graphic>
      </p:graphicFrame>
      <p:sp>
        <p:nvSpPr>
          <p:cNvPr id="37892" name="Slide Number Placeholder 3"/>
          <p:cNvSpPr>
            <a:spLocks noGrp="1"/>
          </p:cNvSpPr>
          <p:nvPr>
            <p:ph type="sldNum" sz="quarter" idx="12"/>
          </p:nvPr>
        </p:nvSpPr>
        <p:spPr>
          <a:noFill/>
        </p:spPr>
        <p:txBody>
          <a:bodyPr/>
          <a:lstStyle/>
          <a:p>
            <a:fld id="{A43DB34E-8CD8-4951-86EB-68A1F8BAEBA9}" type="slidenum">
              <a:rPr lang="en-US" smtClean="0">
                <a:latin typeface="Helvetica"/>
                <a:cs typeface="Arial" charset="0"/>
              </a:rPr>
              <a:pPr/>
              <a:t>4</a:t>
            </a:fld>
            <a:endParaRPr lang="en-US" smtClean="0">
              <a:latin typeface="Helvetica"/>
              <a:cs typeface="Arial" charset="0"/>
            </a:endParaRPr>
          </a:p>
        </p:txBody>
      </p:sp>
      <p:sp>
        <p:nvSpPr>
          <p:cNvPr id="37893" name="Rectangle 5"/>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B1F0327D-233B-45D6-B723-D9EFBB4F7553}" type="slidenum">
              <a:rPr lang="en-US" sz="1400">
                <a:latin typeface="Arial" charset="0"/>
                <a:ea typeface="ＭＳ Ｐゴシック"/>
                <a:cs typeface="ＭＳ Ｐゴシック"/>
              </a:rPr>
              <a:pPr algn="r"/>
              <a:t>4</a:t>
            </a:fld>
            <a:endParaRPr lang="en-US" sz="1400">
              <a:latin typeface="Arial" charset="0"/>
              <a:ea typeface="ＭＳ Ｐゴシック"/>
              <a:cs typeface="ＭＳ Ｐゴシック"/>
            </a:endParaRPr>
          </a:p>
        </p:txBody>
      </p:sp>
      <p:sp>
        <p:nvSpPr>
          <p:cNvPr id="37894" name="Text Box 2"/>
          <p:cNvSpPr txBox="1">
            <a:spLocks noChangeArrowheads="1"/>
          </p:cNvSpPr>
          <p:nvPr/>
        </p:nvSpPr>
        <p:spPr bwMode="auto">
          <a:xfrm>
            <a:off x="974725" y="498475"/>
            <a:ext cx="184150" cy="457200"/>
          </a:xfrm>
          <a:prstGeom prst="rect">
            <a:avLst/>
          </a:prstGeom>
          <a:noFill/>
          <a:ln w="9525">
            <a:noFill/>
            <a:miter lim="800000"/>
            <a:headEnd/>
            <a:tailEnd/>
          </a:ln>
        </p:spPr>
        <p:txBody>
          <a:bodyPr wrap="none">
            <a:spAutoFit/>
          </a:bodyPr>
          <a:lstStyle/>
          <a:p>
            <a:endParaRPr lang="en-US" sz="2400">
              <a:latin typeface="Times New Roman" pitchFamily="18" charset="0"/>
              <a:ea typeface="ＭＳ Ｐゴシック"/>
              <a:cs typeface="ＭＳ Ｐゴシック"/>
            </a:endParaRPr>
          </a:p>
        </p:txBody>
      </p:sp>
      <p:sp>
        <p:nvSpPr>
          <p:cNvPr id="37895" name="Text Box 5"/>
          <p:cNvSpPr txBox="1">
            <a:spLocks noChangeArrowheads="1"/>
          </p:cNvSpPr>
          <p:nvPr/>
        </p:nvSpPr>
        <p:spPr bwMode="auto">
          <a:xfrm>
            <a:off x="685800" y="6019800"/>
            <a:ext cx="5257800" cy="639763"/>
          </a:xfrm>
          <a:prstGeom prst="rect">
            <a:avLst/>
          </a:prstGeom>
          <a:noFill/>
          <a:ln w="9525">
            <a:noFill/>
            <a:miter lim="800000"/>
            <a:headEnd/>
            <a:tailEnd/>
          </a:ln>
        </p:spPr>
        <p:txBody>
          <a:bodyPr>
            <a:spAutoFit/>
          </a:bodyPr>
          <a:lstStyle/>
          <a:p>
            <a:pPr eaLnBrk="0" hangingPunct="0"/>
            <a:r>
              <a:rPr lang="en-US" sz="1200" b="1">
                <a:solidFill>
                  <a:schemeClr val="tx2"/>
                </a:solidFill>
                <a:latin typeface="Arial" charset="0"/>
                <a:ea typeface="ＭＳ Ｐゴシック"/>
                <a:cs typeface="ＭＳ Ｐゴシック"/>
              </a:rPr>
              <a:t>Source:  </a:t>
            </a:r>
            <a:r>
              <a:rPr lang="en-US" sz="1200">
                <a:solidFill>
                  <a:schemeClr val="tx2"/>
                </a:solidFill>
                <a:latin typeface="Arial" charset="0"/>
                <a:ea typeface="ＭＳ Ｐゴシック"/>
                <a:cs typeface="ＭＳ Ｐゴシック"/>
              </a:rPr>
              <a:t>Adapted from American Heart Association 2010</a:t>
            </a:r>
          </a:p>
          <a:p>
            <a:pPr eaLnBrk="0" hangingPunct="0"/>
            <a:r>
              <a:rPr lang="en-US" sz="1200">
                <a:solidFill>
                  <a:schemeClr val="tx2"/>
                </a:solidFill>
                <a:latin typeface="Arial" charset="0"/>
                <a:ea typeface="ＭＳ Ｐゴシック"/>
                <a:cs typeface="ＭＳ Ｐゴシック"/>
              </a:rPr>
              <a:t>* CDC/National Center for Health Statistics, Health Data Interactive, 2005-2007</a:t>
            </a:r>
            <a:endParaRPr lang="en-US" sz="2400">
              <a:latin typeface="Times"/>
              <a:ea typeface="ＭＳ Ｐゴシック"/>
              <a:cs typeface="ＭＳ Ｐゴシック"/>
            </a:endParaRPr>
          </a:p>
        </p:txBody>
      </p:sp>
      <p:sp>
        <p:nvSpPr>
          <p:cNvPr id="37896" name="Rectangle 6"/>
          <p:cNvSpPr>
            <a:spLocks noChangeArrowheads="1"/>
          </p:cNvSpPr>
          <p:nvPr/>
        </p:nvSpPr>
        <p:spPr bwMode="auto">
          <a:xfrm>
            <a:off x="287338" y="3671888"/>
            <a:ext cx="184150" cy="457200"/>
          </a:xfrm>
          <a:prstGeom prst="rect">
            <a:avLst/>
          </a:prstGeom>
          <a:noFill/>
          <a:ln w="9525">
            <a:noFill/>
            <a:miter lim="800000"/>
            <a:headEnd/>
            <a:tailEnd/>
          </a:ln>
        </p:spPr>
        <p:txBody>
          <a:bodyPr wrap="none">
            <a:spAutoFit/>
          </a:bodyPr>
          <a:lstStyle/>
          <a:p>
            <a:pPr eaLnBrk="0" hangingPunct="0"/>
            <a:endParaRPr lang="en-US" sz="2400">
              <a:latin typeface="Times"/>
              <a:ea typeface="ＭＳ Ｐゴシック"/>
              <a:cs typeface="ＭＳ Ｐゴシック"/>
            </a:endParaRPr>
          </a:p>
        </p:txBody>
      </p:sp>
      <p:sp>
        <p:nvSpPr>
          <p:cNvPr id="1033" name="Text Box 7"/>
          <p:cNvSpPr txBox="1">
            <a:spLocks noChangeArrowheads="1"/>
          </p:cNvSpPr>
          <p:nvPr/>
        </p:nvSpPr>
        <p:spPr bwMode="auto">
          <a:xfrm>
            <a:off x="228600" y="3132138"/>
            <a:ext cx="1143000" cy="830262"/>
          </a:xfrm>
          <a:prstGeom prst="rect">
            <a:avLst/>
          </a:prstGeom>
          <a:noFill/>
          <a:ln w="9525">
            <a:noFill/>
            <a:miter lim="800000"/>
            <a:headEnd/>
            <a:tailEnd/>
          </a:ln>
        </p:spPr>
        <p:txBody>
          <a:bodyPr>
            <a:spAutoFit/>
          </a:bodyPr>
          <a:lstStyle/>
          <a:p>
            <a:pPr eaLnBrk="0" hangingPunct="0">
              <a:defRPr/>
            </a:pPr>
            <a:r>
              <a:rPr lang="en-US" sz="1600" dirty="0">
                <a:latin typeface="+mn-lt"/>
                <a:ea typeface="ＭＳ Ｐゴシック" pitchFamily="16" charset="-128"/>
                <a:cs typeface="+mn-cs"/>
              </a:rPr>
              <a:t>Per</a:t>
            </a:r>
          </a:p>
          <a:p>
            <a:pPr eaLnBrk="0" hangingPunct="0">
              <a:defRPr/>
            </a:pPr>
            <a:r>
              <a:rPr lang="en-US" sz="1600" dirty="0">
                <a:latin typeface="+mn-lt"/>
                <a:ea typeface="ＭＳ Ｐゴシック" pitchFamily="16" charset="-128"/>
                <a:cs typeface="+mn-cs"/>
              </a:rPr>
              <a:t>100,000</a:t>
            </a:r>
          </a:p>
          <a:p>
            <a:pPr eaLnBrk="0" hangingPunct="0">
              <a:defRPr/>
            </a:pPr>
            <a:r>
              <a:rPr lang="en-US" sz="1600" dirty="0">
                <a:latin typeface="+mn-lt"/>
                <a:ea typeface="ＭＳ Ｐゴシック" pitchFamily="16" charset="-128"/>
                <a:cs typeface="+mn-cs"/>
              </a:rPr>
              <a:t>Population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2"/>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Lifestyle Interventions:</a:t>
            </a:r>
            <a:br>
              <a:rPr lang="en-US" sz="2400" b="1" smtClean="0"/>
            </a:br>
            <a:r>
              <a:rPr lang="en-US" sz="2400" b="1" smtClean="0"/>
              <a:t>Physical Activity</a:t>
            </a:r>
          </a:p>
        </p:txBody>
      </p:sp>
      <p:sp>
        <p:nvSpPr>
          <p:cNvPr id="116738" name="Content Placeholder 3"/>
          <p:cNvSpPr>
            <a:spLocks noGrp="1"/>
          </p:cNvSpPr>
          <p:nvPr>
            <p:ph idx="4294967295"/>
          </p:nvPr>
        </p:nvSpPr>
        <p:spPr>
          <a:xfrm>
            <a:off x="990600" y="1600200"/>
            <a:ext cx="7162800" cy="4525963"/>
          </a:xfrm>
        </p:spPr>
        <p:txBody>
          <a:bodyPr/>
          <a:lstStyle/>
          <a:p>
            <a:pPr eaLnBrk="1" hangingPunct="1"/>
            <a:r>
              <a:rPr lang="en-US" sz="2800" smtClean="0"/>
              <a:t>Women who need to lose weight or sustain weight loss should accumulate a minimum of 60-90 minutes of moderate-intensity physical activity on most, and preferably all, days of the week</a:t>
            </a:r>
          </a:p>
          <a:p>
            <a:pPr eaLnBrk="1" hangingPunct="1"/>
            <a:endParaRPr lang="en-US" sz="2800" smtClean="0"/>
          </a:p>
        </p:txBody>
      </p:sp>
      <p:sp>
        <p:nvSpPr>
          <p:cNvPr id="116739" name="Slide Number Placeholder 1"/>
          <p:cNvSpPr>
            <a:spLocks noGrp="1"/>
          </p:cNvSpPr>
          <p:nvPr>
            <p:ph type="sldNum" sz="quarter" idx="12"/>
          </p:nvPr>
        </p:nvSpPr>
        <p:spPr>
          <a:noFill/>
        </p:spPr>
        <p:txBody>
          <a:bodyPr/>
          <a:lstStyle/>
          <a:p>
            <a:fld id="{6B746743-C81F-4BC7-96D8-105FAD88DC41}" type="slidenum">
              <a:rPr lang="en-US" smtClean="0">
                <a:latin typeface="Helvetica"/>
                <a:cs typeface="Arial" charset="0"/>
              </a:rPr>
              <a:pPr/>
              <a:t>40</a:t>
            </a:fld>
            <a:endParaRPr lang="en-US" smtClean="0">
              <a:latin typeface="Helvetica"/>
              <a:cs typeface="Arial" charset="0"/>
            </a:endParaRPr>
          </a:p>
        </p:txBody>
      </p:sp>
      <p:sp>
        <p:nvSpPr>
          <p:cNvPr id="116740" name="Text Box 4"/>
          <p:cNvSpPr txBox="1">
            <a:spLocks noChangeArrowheads="1"/>
          </p:cNvSpPr>
          <p:nvPr/>
        </p:nvSpPr>
        <p:spPr bwMode="auto">
          <a:xfrm>
            <a:off x="609600" y="6400800"/>
            <a:ext cx="6400800" cy="274638"/>
          </a:xfrm>
          <a:prstGeom prst="rect">
            <a:avLst/>
          </a:prstGeom>
          <a:noFill/>
          <a:ln w="9525" algn="ctr">
            <a:noFill/>
            <a:miter lim="800000"/>
            <a:headEnd/>
            <a:tailEnd/>
          </a:ln>
        </p:spPr>
        <p:txBody>
          <a:bodyPr>
            <a:spAutoFit/>
          </a:bodyPr>
          <a:lstStyle/>
          <a:p>
            <a:r>
              <a:rPr lang="en-US" sz="1200" b="1">
                <a:latin typeface="Arial" charset="0"/>
              </a:rPr>
              <a:t>Source:  </a:t>
            </a:r>
            <a:r>
              <a:rPr lang="en-US" sz="1200">
                <a:latin typeface="Arial" charset="0"/>
              </a:rPr>
              <a:t>Mosca 2011</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6"/>
          <p:cNvSpPr>
            <a:spLocks noGrp="1"/>
          </p:cNvSpPr>
          <p:nvPr>
            <p:ph type="title" idx="4294967295"/>
          </p:nvPr>
        </p:nvSpPr>
        <p:spPr bwMode="auto">
          <a:xfrm>
            <a:off x="2286000" y="381000"/>
            <a:ext cx="4495800" cy="990600"/>
          </a:xfrm>
          <a:prstGeom prst="rect">
            <a:avLst/>
          </a:prstGeom>
          <a:noFill/>
          <a:ln>
            <a:miter lim="800000"/>
            <a:headEnd/>
            <a:tailEnd/>
          </a:ln>
        </p:spPr>
        <p:txBody>
          <a:bodyPr anchor="b"/>
          <a:lstStyle/>
          <a:p>
            <a:pPr eaLnBrk="1" hangingPunct="1"/>
            <a:r>
              <a:rPr lang="en-US" sz="2400" b="1" smtClean="0"/>
              <a:t>Lifestyle Interventions:</a:t>
            </a:r>
            <a:br>
              <a:rPr lang="en-US" sz="2400" b="1" smtClean="0"/>
            </a:br>
            <a:r>
              <a:rPr lang="en-US" sz="2400" b="1" smtClean="0"/>
              <a:t>Weight Maintenance/</a:t>
            </a:r>
            <a:br>
              <a:rPr lang="en-US" sz="2400" b="1" smtClean="0"/>
            </a:br>
            <a:r>
              <a:rPr lang="en-US" sz="2400" b="1" smtClean="0"/>
              <a:t>Reduction Goals</a:t>
            </a:r>
          </a:p>
        </p:txBody>
      </p:sp>
      <p:sp>
        <p:nvSpPr>
          <p:cNvPr id="118786" name="Rectangle 3"/>
          <p:cNvSpPr>
            <a:spLocks noGrp="1" noChangeArrowheads="1"/>
          </p:cNvSpPr>
          <p:nvPr>
            <p:ph idx="4294967295"/>
          </p:nvPr>
        </p:nvSpPr>
        <p:spPr>
          <a:xfrm>
            <a:off x="990600" y="1600200"/>
            <a:ext cx="7162800" cy="4525963"/>
          </a:xfrm>
        </p:spPr>
        <p:txBody>
          <a:bodyPr/>
          <a:lstStyle/>
          <a:p>
            <a:pPr eaLnBrk="1" hangingPunct="1">
              <a:lnSpc>
                <a:spcPct val="110000"/>
              </a:lnSpc>
            </a:pPr>
            <a:r>
              <a:rPr lang="en-US" sz="2500" smtClean="0"/>
              <a:t>Women should maintain or lose weight through an appropriate balance of physical activity, calorie intake, and formal behavioral programs when indicated to maintain:</a:t>
            </a:r>
          </a:p>
          <a:p>
            <a:pPr lvl="1" eaLnBrk="1" hangingPunct="1">
              <a:lnSpc>
                <a:spcPct val="110000"/>
              </a:lnSpc>
            </a:pPr>
            <a:r>
              <a:rPr lang="en-US" sz="2200" smtClean="0"/>
              <a:t>BMI between 18.5 and 24.9 kg/m</a:t>
            </a:r>
            <a:r>
              <a:rPr lang="en-US" sz="2200" smtClean="0">
                <a:cs typeface="Arial" charset="0"/>
              </a:rPr>
              <a:t>²</a:t>
            </a:r>
            <a:endParaRPr lang="en-US" sz="2200" smtClean="0"/>
          </a:p>
          <a:p>
            <a:pPr lvl="1" eaLnBrk="1" hangingPunct="1">
              <a:lnSpc>
                <a:spcPct val="110000"/>
              </a:lnSpc>
            </a:pPr>
            <a:r>
              <a:rPr lang="en-US" sz="2200" smtClean="0"/>
              <a:t>Waist circumference ≤ 35 inches</a:t>
            </a:r>
          </a:p>
          <a:p>
            <a:pPr eaLnBrk="1" hangingPunct="1">
              <a:lnSpc>
                <a:spcPct val="110000"/>
              </a:lnSpc>
            </a:pPr>
            <a:r>
              <a:rPr lang="en-US" sz="2500" smtClean="0"/>
              <a:t>Women can obtain a dietary plan customized to their weight and level of physical activity at </a:t>
            </a:r>
            <a:r>
              <a:rPr lang="en-US" sz="2600" u="sng" smtClean="0"/>
              <a:t>www.choosemyplate.gov</a:t>
            </a:r>
          </a:p>
        </p:txBody>
      </p:sp>
      <p:sp>
        <p:nvSpPr>
          <p:cNvPr id="118787" name="Slide Number Placeholder 3"/>
          <p:cNvSpPr>
            <a:spLocks noGrp="1"/>
          </p:cNvSpPr>
          <p:nvPr>
            <p:ph type="sldNum" sz="quarter" idx="12"/>
          </p:nvPr>
        </p:nvSpPr>
        <p:spPr>
          <a:noFill/>
        </p:spPr>
        <p:txBody>
          <a:bodyPr/>
          <a:lstStyle/>
          <a:p>
            <a:fld id="{4E190B64-E0FA-4E8E-A4FF-0E8AE7D62322}" type="slidenum">
              <a:rPr lang="en-US" smtClean="0">
                <a:latin typeface="Helvetica"/>
                <a:cs typeface="Arial" charset="0"/>
              </a:rPr>
              <a:pPr/>
              <a:t>41</a:t>
            </a:fld>
            <a:endParaRPr lang="en-US" smtClean="0">
              <a:latin typeface="Helvetica"/>
              <a:cs typeface="Arial" charset="0"/>
            </a:endParaRPr>
          </a:p>
        </p:txBody>
      </p:sp>
      <p:sp>
        <p:nvSpPr>
          <p:cNvPr id="118788" name="Text Box 4"/>
          <p:cNvSpPr txBox="1">
            <a:spLocks noChangeArrowheads="1"/>
          </p:cNvSpPr>
          <p:nvPr/>
        </p:nvSpPr>
        <p:spPr bwMode="auto">
          <a:xfrm>
            <a:off x="609600" y="6400800"/>
            <a:ext cx="6400800" cy="274638"/>
          </a:xfrm>
          <a:prstGeom prst="rect">
            <a:avLst/>
          </a:prstGeom>
          <a:noFill/>
          <a:ln w="9525" algn="ctr">
            <a:noFill/>
            <a:miter lim="800000"/>
            <a:headEnd/>
            <a:tailEnd/>
          </a:ln>
        </p:spPr>
        <p:txBody>
          <a:bodyPr>
            <a:spAutoFit/>
          </a:bodyPr>
          <a:lstStyle/>
          <a:p>
            <a:r>
              <a:rPr lang="en-US" sz="1200" b="1">
                <a:latin typeface="Arial" charset="0"/>
              </a:rPr>
              <a:t>Source:  </a:t>
            </a:r>
            <a:r>
              <a:rPr lang="en-US" sz="1200">
                <a:latin typeface="Arial" charset="0"/>
              </a:rPr>
              <a:t>Mosca 2011</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Title 11"/>
          <p:cNvSpPr>
            <a:spLocks noGrp="1"/>
          </p:cNvSpPr>
          <p:nvPr>
            <p:ph type="title" idx="4294967295"/>
          </p:nvPr>
        </p:nvSpPr>
        <p:spPr bwMode="auto">
          <a:xfrm>
            <a:off x="2362200" y="685800"/>
            <a:ext cx="4495800" cy="990600"/>
          </a:xfrm>
          <a:prstGeom prst="rect">
            <a:avLst/>
          </a:prstGeom>
          <a:noFill/>
          <a:ln>
            <a:miter lim="800000"/>
            <a:headEnd/>
            <a:tailEnd/>
          </a:ln>
        </p:spPr>
        <p:txBody>
          <a:bodyPr anchor="b"/>
          <a:lstStyle/>
          <a:p>
            <a:pPr eaLnBrk="1" hangingPunct="1"/>
            <a:r>
              <a:rPr lang="en-US" sz="2200" b="1" smtClean="0"/>
              <a:t>Lifestyle Interventions:</a:t>
            </a:r>
            <a:br>
              <a:rPr lang="en-US" sz="2200" b="1" smtClean="0"/>
            </a:br>
            <a:r>
              <a:rPr lang="en-US" sz="2200" b="1" smtClean="0"/>
              <a:t>Low Risk Diet is Associated with Lower Risk of Myocardial Infarction in Women</a:t>
            </a:r>
          </a:p>
        </p:txBody>
      </p:sp>
      <p:graphicFrame>
        <p:nvGraphicFramePr>
          <p:cNvPr id="120834" name="Content Placeholder 13"/>
          <p:cNvGraphicFramePr>
            <a:graphicFrameLocks noGrp="1"/>
          </p:cNvGraphicFramePr>
          <p:nvPr>
            <p:ph idx="4294967295"/>
          </p:nvPr>
        </p:nvGraphicFramePr>
        <p:xfrm>
          <a:off x="1066800" y="1752600"/>
          <a:ext cx="6919913" cy="4106863"/>
        </p:xfrm>
        <a:graphic>
          <a:graphicData uri="http://schemas.openxmlformats.org/presentationml/2006/ole">
            <p:oleObj spid="_x0000_s120834" name="Chart" r:id="rId4" imgW="6981871" imgH="4143329" progId="Excel.Chart.8">
              <p:embed/>
            </p:oleObj>
          </a:graphicData>
        </a:graphic>
      </p:graphicFrame>
      <p:sp>
        <p:nvSpPr>
          <p:cNvPr id="120836" name="Slide Number Placeholder 3"/>
          <p:cNvSpPr>
            <a:spLocks noGrp="1"/>
          </p:cNvSpPr>
          <p:nvPr>
            <p:ph type="sldNum" sz="quarter" idx="12"/>
          </p:nvPr>
        </p:nvSpPr>
        <p:spPr>
          <a:noFill/>
        </p:spPr>
        <p:txBody>
          <a:bodyPr/>
          <a:lstStyle/>
          <a:p>
            <a:fld id="{43DDF317-0DF5-4CFE-A519-8F6A18F00D07}" type="slidenum">
              <a:rPr lang="en-US" smtClean="0">
                <a:latin typeface="Helvetica"/>
                <a:cs typeface="Arial" charset="0"/>
              </a:rPr>
              <a:pPr/>
              <a:t>42</a:t>
            </a:fld>
            <a:endParaRPr lang="en-US" smtClean="0">
              <a:latin typeface="Helvetica"/>
              <a:cs typeface="Arial" charset="0"/>
            </a:endParaRPr>
          </a:p>
        </p:txBody>
      </p:sp>
      <p:sp>
        <p:nvSpPr>
          <p:cNvPr id="70665" name="Text Box 4"/>
          <p:cNvSpPr txBox="1">
            <a:spLocks noChangeArrowheads="1"/>
          </p:cNvSpPr>
          <p:nvPr/>
        </p:nvSpPr>
        <p:spPr bwMode="auto">
          <a:xfrm>
            <a:off x="1676400" y="5029200"/>
            <a:ext cx="6096000" cy="830263"/>
          </a:xfrm>
          <a:prstGeom prst="rect">
            <a:avLst/>
          </a:prstGeom>
          <a:noFill/>
          <a:ln w="9525">
            <a:noFill/>
            <a:miter lim="800000"/>
            <a:headEnd/>
            <a:tailEnd/>
          </a:ln>
        </p:spPr>
        <p:txBody>
          <a:bodyPr>
            <a:spAutoFit/>
          </a:bodyPr>
          <a:lstStyle/>
          <a:p>
            <a:pPr algn="ctr">
              <a:defRPr/>
            </a:pPr>
            <a:r>
              <a:rPr lang="en-US" sz="1600" b="1" dirty="0">
                <a:solidFill>
                  <a:srgbClr val="000000"/>
                </a:solidFill>
                <a:latin typeface="+mn-lt"/>
                <a:ea typeface="ＭＳ Ｐゴシック"/>
                <a:cs typeface="ＭＳ Ｐゴシック"/>
              </a:rPr>
              <a:t>Diet Score by Quintile</a:t>
            </a:r>
          </a:p>
          <a:p>
            <a:pPr algn="ctr">
              <a:defRPr/>
            </a:pPr>
            <a:r>
              <a:rPr lang="en-US" sz="1600" dirty="0">
                <a:solidFill>
                  <a:srgbClr val="000000"/>
                </a:solidFill>
                <a:latin typeface="+mn-lt"/>
                <a:ea typeface="ＭＳ Ｐゴシック"/>
                <a:cs typeface="ＭＳ Ｐゴシック"/>
              </a:rPr>
              <a:t>Consumption of vegetables, fruit, whole grains, fish, legumes</a:t>
            </a:r>
          </a:p>
          <a:p>
            <a:pPr algn="ctr">
              <a:defRPr/>
            </a:pPr>
            <a:r>
              <a:rPr lang="en-US" sz="1600" dirty="0">
                <a:solidFill>
                  <a:srgbClr val="000000"/>
                </a:solidFill>
                <a:latin typeface="+mn-lt"/>
                <a:ea typeface="ＭＳ Ｐゴシック"/>
                <a:cs typeface="ＭＳ Ｐゴシック"/>
              </a:rPr>
              <a:t>1 = little consumption / 5 = high consumption</a:t>
            </a:r>
          </a:p>
        </p:txBody>
      </p:sp>
      <p:sp>
        <p:nvSpPr>
          <p:cNvPr id="70666" name="Text Box 5"/>
          <p:cNvSpPr txBox="1">
            <a:spLocks noChangeArrowheads="1"/>
          </p:cNvSpPr>
          <p:nvPr/>
        </p:nvSpPr>
        <p:spPr bwMode="auto">
          <a:xfrm>
            <a:off x="457200" y="3200400"/>
            <a:ext cx="990600" cy="757238"/>
          </a:xfrm>
          <a:prstGeom prst="rect">
            <a:avLst/>
          </a:prstGeom>
          <a:noFill/>
          <a:ln w="9525">
            <a:noFill/>
            <a:miter lim="800000"/>
            <a:headEnd/>
            <a:tailEnd/>
          </a:ln>
        </p:spPr>
        <p:txBody>
          <a:bodyPr>
            <a:spAutoFit/>
          </a:bodyPr>
          <a:lstStyle/>
          <a:p>
            <a:pPr algn="ctr">
              <a:lnSpc>
                <a:spcPct val="90000"/>
              </a:lnSpc>
              <a:defRPr/>
            </a:pPr>
            <a:r>
              <a:rPr lang="en-US" sz="1600" dirty="0">
                <a:solidFill>
                  <a:schemeClr val="tx2"/>
                </a:solidFill>
                <a:latin typeface="+mn-lt"/>
                <a:ea typeface="ＭＳ Ｐゴシック"/>
                <a:cs typeface="ＭＳ Ｐゴシック"/>
              </a:rPr>
              <a:t>Relative</a:t>
            </a:r>
          </a:p>
          <a:p>
            <a:pPr algn="ctr">
              <a:lnSpc>
                <a:spcPct val="90000"/>
              </a:lnSpc>
              <a:defRPr/>
            </a:pPr>
            <a:r>
              <a:rPr lang="en-US" sz="1600" dirty="0">
                <a:solidFill>
                  <a:schemeClr val="tx2"/>
                </a:solidFill>
                <a:latin typeface="+mn-lt"/>
                <a:ea typeface="ＭＳ Ｐゴシック"/>
                <a:cs typeface="ＭＳ Ｐゴシック"/>
              </a:rPr>
              <a:t>Risk of </a:t>
            </a:r>
          </a:p>
          <a:p>
            <a:pPr algn="ctr">
              <a:lnSpc>
                <a:spcPct val="90000"/>
              </a:lnSpc>
              <a:defRPr/>
            </a:pPr>
            <a:r>
              <a:rPr lang="en-US" sz="1600" dirty="0">
                <a:solidFill>
                  <a:schemeClr val="tx2"/>
                </a:solidFill>
                <a:latin typeface="+mn-lt"/>
                <a:ea typeface="ＭＳ Ｐゴシック"/>
                <a:cs typeface="ＭＳ Ｐゴシック"/>
              </a:rPr>
              <a:t>MI*</a:t>
            </a:r>
          </a:p>
        </p:txBody>
      </p:sp>
      <p:sp>
        <p:nvSpPr>
          <p:cNvPr id="70667" name="Text Box 6"/>
          <p:cNvSpPr txBox="1">
            <a:spLocks noChangeArrowheads="1"/>
          </p:cNvSpPr>
          <p:nvPr/>
        </p:nvSpPr>
        <p:spPr bwMode="auto">
          <a:xfrm>
            <a:off x="304800" y="4419600"/>
            <a:ext cx="1219200" cy="757238"/>
          </a:xfrm>
          <a:prstGeom prst="rect">
            <a:avLst/>
          </a:prstGeom>
          <a:noFill/>
          <a:ln w="9525">
            <a:noFill/>
            <a:miter lim="800000"/>
            <a:headEnd/>
            <a:tailEnd/>
          </a:ln>
        </p:spPr>
        <p:txBody>
          <a:bodyPr>
            <a:spAutoFit/>
          </a:bodyPr>
          <a:lstStyle/>
          <a:p>
            <a:pPr algn="ctr">
              <a:lnSpc>
                <a:spcPct val="90000"/>
              </a:lnSpc>
              <a:defRPr/>
            </a:pPr>
            <a:r>
              <a:rPr lang="en-US" sz="1200" dirty="0">
                <a:latin typeface="+mn-lt"/>
                <a:ea typeface="ＭＳ Ｐゴシック"/>
                <a:cs typeface="ＭＳ Ｐゴシック"/>
              </a:rPr>
              <a:t>*Adjusted </a:t>
            </a:r>
            <a:br>
              <a:rPr lang="en-US" sz="1200" dirty="0">
                <a:latin typeface="+mn-lt"/>
                <a:ea typeface="ＭＳ Ｐゴシック"/>
                <a:cs typeface="ＭＳ Ｐゴシック"/>
              </a:rPr>
            </a:br>
            <a:r>
              <a:rPr lang="en-US" sz="1200" dirty="0">
                <a:latin typeface="+mn-lt"/>
                <a:ea typeface="ＭＳ Ｐゴシック"/>
                <a:cs typeface="ＭＳ Ｐゴシック"/>
              </a:rPr>
              <a:t>  for other    </a:t>
            </a:r>
            <a:br>
              <a:rPr lang="en-US" sz="1200" dirty="0">
                <a:latin typeface="+mn-lt"/>
                <a:ea typeface="ＭＳ Ｐゴシック"/>
                <a:cs typeface="ＭＳ Ｐゴシック"/>
              </a:rPr>
            </a:br>
            <a:r>
              <a:rPr lang="en-US" sz="1200" dirty="0">
                <a:latin typeface="+mn-lt"/>
                <a:ea typeface="ＭＳ Ｐゴシック"/>
                <a:cs typeface="ＭＳ Ｐゴシック"/>
              </a:rPr>
              <a:t> cardiovascular  </a:t>
            </a:r>
          </a:p>
          <a:p>
            <a:pPr algn="ctr">
              <a:lnSpc>
                <a:spcPct val="90000"/>
              </a:lnSpc>
              <a:defRPr/>
            </a:pPr>
            <a:r>
              <a:rPr lang="en-US" sz="1200" dirty="0">
                <a:latin typeface="+mn-lt"/>
                <a:ea typeface="ＭＳ Ｐゴシック"/>
                <a:cs typeface="ＭＳ Ｐゴシック"/>
              </a:rPr>
              <a:t>  risk factors</a:t>
            </a:r>
          </a:p>
        </p:txBody>
      </p:sp>
      <p:sp>
        <p:nvSpPr>
          <p:cNvPr id="120840" name="Text Box 7"/>
          <p:cNvSpPr txBox="1">
            <a:spLocks noChangeArrowheads="1"/>
          </p:cNvSpPr>
          <p:nvPr/>
        </p:nvSpPr>
        <p:spPr bwMode="auto">
          <a:xfrm>
            <a:off x="542925" y="6400800"/>
            <a:ext cx="2200275" cy="274638"/>
          </a:xfrm>
          <a:prstGeom prst="rect">
            <a:avLst/>
          </a:prstGeom>
          <a:noFill/>
          <a:ln w="9525">
            <a:noFill/>
            <a:miter lim="800000"/>
            <a:headEnd/>
            <a:tailEnd/>
          </a:ln>
        </p:spPr>
        <p:txBody>
          <a:bodyPr>
            <a:spAutoFit/>
          </a:bodyPr>
          <a:lstStyle/>
          <a:p>
            <a:r>
              <a:rPr lang="en-US" sz="1200" b="1">
                <a:solidFill>
                  <a:schemeClr val="tx2"/>
                </a:solidFill>
                <a:latin typeface="Arial" charset="0"/>
                <a:ea typeface="ＭＳ Ｐゴシック"/>
                <a:cs typeface="ＭＳ Ｐゴシック"/>
              </a:rPr>
              <a:t>  Source:  </a:t>
            </a:r>
            <a:r>
              <a:rPr lang="en-US" sz="1200">
                <a:solidFill>
                  <a:schemeClr val="tx2"/>
                </a:solidFill>
                <a:latin typeface="Arial" charset="0"/>
                <a:ea typeface="ＭＳ Ｐゴシック"/>
                <a:cs typeface="ＭＳ Ｐゴシック"/>
              </a:rPr>
              <a:t>Akesson 2007</a:t>
            </a:r>
          </a:p>
        </p:txBody>
      </p:sp>
      <p:sp>
        <p:nvSpPr>
          <p:cNvPr id="70669" name="Text Box 8"/>
          <p:cNvSpPr txBox="1">
            <a:spLocks noChangeArrowheads="1"/>
          </p:cNvSpPr>
          <p:nvPr/>
        </p:nvSpPr>
        <p:spPr bwMode="auto">
          <a:xfrm>
            <a:off x="5334000" y="5943600"/>
            <a:ext cx="3352800" cy="258763"/>
          </a:xfrm>
          <a:prstGeom prst="rect">
            <a:avLst/>
          </a:prstGeom>
          <a:noFill/>
          <a:ln w="9525">
            <a:noFill/>
            <a:miter lim="800000"/>
            <a:headEnd/>
            <a:tailEnd/>
          </a:ln>
        </p:spPr>
        <p:txBody>
          <a:bodyPr>
            <a:spAutoFit/>
          </a:bodyPr>
          <a:lstStyle/>
          <a:p>
            <a:pPr>
              <a:lnSpc>
                <a:spcPct val="90000"/>
              </a:lnSpc>
              <a:defRPr/>
            </a:pPr>
            <a:r>
              <a:rPr lang="en-US" sz="1200" dirty="0">
                <a:solidFill>
                  <a:schemeClr val="tx2"/>
                </a:solidFill>
                <a:latin typeface="+mn-lt"/>
                <a:ea typeface="ＭＳ Ｐゴシック"/>
                <a:cs typeface="ＭＳ Ｐゴシック"/>
              </a:rPr>
              <a:t>P &lt;.05 for quintiles 3-5 compared to 1-2</a:t>
            </a:r>
          </a:p>
        </p:txBody>
      </p:sp>
      <p:sp>
        <p:nvSpPr>
          <p:cNvPr id="120842" name="Text Box 11"/>
          <p:cNvSpPr txBox="1">
            <a:spLocks noChangeArrowheads="1"/>
          </p:cNvSpPr>
          <p:nvPr/>
        </p:nvSpPr>
        <p:spPr bwMode="auto">
          <a:xfrm>
            <a:off x="7391400" y="4343400"/>
            <a:ext cx="1066800" cy="304800"/>
          </a:xfrm>
          <a:prstGeom prst="rect">
            <a:avLst/>
          </a:prstGeom>
          <a:noFill/>
          <a:ln w="9525">
            <a:noFill/>
            <a:miter lim="800000"/>
            <a:headEnd/>
            <a:tailEnd/>
          </a:ln>
        </p:spPr>
        <p:txBody>
          <a:bodyPr>
            <a:spAutoFit/>
          </a:bodyPr>
          <a:lstStyle/>
          <a:p>
            <a:pPr>
              <a:spcBef>
                <a:spcPct val="50000"/>
              </a:spcBef>
            </a:pPr>
            <a:r>
              <a:rPr lang="en-US" sz="1400"/>
              <a:t>(Ref.)</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9"/>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Lifestyle Interventions:</a:t>
            </a:r>
            <a:br>
              <a:rPr lang="en-US" sz="2400" b="1" smtClean="0"/>
            </a:br>
            <a:r>
              <a:rPr lang="en-US" sz="2400" b="1" smtClean="0"/>
              <a:t>Consistently Encourage Healthy Eating Patterns</a:t>
            </a:r>
          </a:p>
        </p:txBody>
      </p:sp>
      <p:sp>
        <p:nvSpPr>
          <p:cNvPr id="122882" name="Rectangle 3"/>
          <p:cNvSpPr>
            <a:spLocks noGrp="1" noChangeArrowheads="1"/>
          </p:cNvSpPr>
          <p:nvPr>
            <p:ph idx="4294967295"/>
          </p:nvPr>
        </p:nvSpPr>
        <p:spPr>
          <a:xfrm>
            <a:off x="762000" y="1219200"/>
            <a:ext cx="7620000" cy="4876800"/>
          </a:xfrm>
        </p:spPr>
        <p:txBody>
          <a:bodyPr/>
          <a:lstStyle/>
          <a:p>
            <a:pPr eaLnBrk="1" hangingPunct="1">
              <a:spcBef>
                <a:spcPts val="600"/>
              </a:spcBef>
            </a:pPr>
            <a:r>
              <a:rPr lang="en-US" sz="2000" smtClean="0"/>
              <a:t>Healthy food selections:</a:t>
            </a:r>
          </a:p>
          <a:p>
            <a:pPr lvl="1" eaLnBrk="1" hangingPunct="1">
              <a:spcBef>
                <a:spcPts val="600"/>
              </a:spcBef>
            </a:pPr>
            <a:r>
              <a:rPr lang="en-US" sz="1500" b="1" smtClean="0">
                <a:solidFill>
                  <a:srgbClr val="FF3300"/>
                </a:solidFill>
              </a:rPr>
              <a:t>Fruits and vegetables (1 serving = 1 cup raw leafy vegetable, 1/2 cup cut-up raw or 1 medium fruit)</a:t>
            </a:r>
          </a:p>
          <a:p>
            <a:pPr lvl="1" eaLnBrk="1" hangingPunct="1">
              <a:spcBef>
                <a:spcPts val="600"/>
              </a:spcBef>
            </a:pPr>
            <a:r>
              <a:rPr lang="en-US" sz="1500" b="1" smtClean="0">
                <a:solidFill>
                  <a:srgbClr val="FF3300"/>
                </a:solidFill>
              </a:rPr>
              <a:t>Whole grains, high fiber (1 serving = 1 slice bread, 1 oz. dry cereal, or 1/2 cup cooked rice, pasta, or cereal (all whole-grain))	</a:t>
            </a:r>
          </a:p>
          <a:p>
            <a:pPr lvl="1" eaLnBrk="1" hangingPunct="1">
              <a:spcBef>
                <a:spcPts val="600"/>
              </a:spcBef>
            </a:pPr>
            <a:r>
              <a:rPr lang="en-US" sz="1500" b="1" smtClean="0">
                <a:solidFill>
                  <a:srgbClr val="FF3300"/>
                </a:solidFill>
              </a:rPr>
              <a:t>Fish, especially oily fish, at least twice per week (1 serving = 3.5 oz. cooked)</a:t>
            </a:r>
          </a:p>
          <a:p>
            <a:pPr lvl="1" eaLnBrk="1" hangingPunct="1">
              <a:spcBef>
                <a:spcPts val="600"/>
              </a:spcBef>
            </a:pPr>
            <a:r>
              <a:rPr lang="en-US" sz="1500" b="1" smtClean="0">
                <a:solidFill>
                  <a:srgbClr val="FF3300"/>
                </a:solidFill>
              </a:rPr>
              <a:t>No more than one drink of alcohol per day</a:t>
            </a:r>
          </a:p>
          <a:p>
            <a:pPr lvl="1" eaLnBrk="1" hangingPunct="1">
              <a:spcBef>
                <a:spcPts val="600"/>
              </a:spcBef>
            </a:pPr>
            <a:r>
              <a:rPr lang="en-US" sz="1500" b="1" smtClean="0">
                <a:solidFill>
                  <a:srgbClr val="FF3300"/>
                </a:solidFill>
              </a:rPr>
              <a:t>Less than 1500 mg of sodium per day</a:t>
            </a:r>
          </a:p>
          <a:p>
            <a:pPr eaLnBrk="1" hangingPunct="1">
              <a:spcBef>
                <a:spcPts val="600"/>
              </a:spcBef>
            </a:pPr>
            <a:r>
              <a:rPr lang="en-US" sz="2000" smtClean="0"/>
              <a:t>Saturated fats &lt; 7% of calories, &lt; 150 mg cholesterol</a:t>
            </a:r>
          </a:p>
          <a:p>
            <a:pPr eaLnBrk="1" hangingPunct="1">
              <a:spcBef>
                <a:spcPts val="600"/>
              </a:spcBef>
            </a:pPr>
            <a:r>
              <a:rPr lang="en-US" sz="2000" smtClean="0"/>
              <a:t>Limit sugar and trans fatty acid intake (main dietary sources are baked goods and fried foods made with partially hydrogenated vegetable oil)</a:t>
            </a:r>
          </a:p>
          <a:p>
            <a:pPr eaLnBrk="1" hangingPunct="1">
              <a:spcBef>
                <a:spcPts val="600"/>
              </a:spcBef>
            </a:pPr>
            <a:r>
              <a:rPr lang="en-US" sz="2000" smtClean="0"/>
              <a:t>Pregnant women should be counseled to </a:t>
            </a:r>
            <a:r>
              <a:rPr lang="en-US" sz="2000" u="sng" smtClean="0"/>
              <a:t>avoid eating fish with the potential for the highest level of mercury contamination</a:t>
            </a:r>
            <a:r>
              <a:rPr lang="en-US" sz="2000" smtClean="0"/>
              <a:t> (e.g., shark, swordfish, king mackerel or tilefish).</a:t>
            </a:r>
          </a:p>
        </p:txBody>
      </p:sp>
      <p:sp>
        <p:nvSpPr>
          <p:cNvPr id="122883" name="Slide Number Placeholder 3"/>
          <p:cNvSpPr>
            <a:spLocks noGrp="1"/>
          </p:cNvSpPr>
          <p:nvPr>
            <p:ph type="sldNum" sz="quarter" idx="12"/>
          </p:nvPr>
        </p:nvSpPr>
        <p:spPr>
          <a:noFill/>
        </p:spPr>
        <p:txBody>
          <a:bodyPr/>
          <a:lstStyle/>
          <a:p>
            <a:fld id="{3CE09B33-31F4-44BD-B9AA-20D5D6F2C2A2}" type="slidenum">
              <a:rPr lang="en-US" smtClean="0">
                <a:latin typeface="Helvetica"/>
                <a:cs typeface="Arial" charset="0"/>
              </a:rPr>
              <a:pPr/>
              <a:t>43</a:t>
            </a:fld>
            <a:endParaRPr lang="en-US" smtClean="0">
              <a:latin typeface="Helvetica"/>
              <a:cs typeface="Arial" charset="0"/>
            </a:endParaRPr>
          </a:p>
        </p:txBody>
      </p:sp>
      <p:sp>
        <p:nvSpPr>
          <p:cNvPr id="122884" name="Text Box 4"/>
          <p:cNvSpPr txBox="1">
            <a:spLocks noChangeArrowheads="1"/>
          </p:cNvSpPr>
          <p:nvPr/>
        </p:nvSpPr>
        <p:spPr bwMode="auto">
          <a:xfrm>
            <a:off x="609600" y="6218238"/>
            <a:ext cx="7162800" cy="457200"/>
          </a:xfrm>
          <a:prstGeom prst="rect">
            <a:avLst/>
          </a:prstGeom>
          <a:noFill/>
          <a:ln w="9525" algn="ctr">
            <a:noFill/>
            <a:miter lim="800000"/>
            <a:headEnd/>
            <a:tailEnd/>
          </a:ln>
        </p:spPr>
        <p:txBody>
          <a:bodyPr>
            <a:spAutoFit/>
          </a:bodyPr>
          <a:lstStyle/>
          <a:p>
            <a:r>
              <a:rPr lang="en-US" sz="1200" b="1">
                <a:latin typeface="Arial" charset="0"/>
              </a:rPr>
              <a:t>Source:  </a:t>
            </a:r>
            <a:r>
              <a:rPr lang="en-US" sz="1200">
                <a:latin typeface="Arial" charset="0"/>
              </a:rPr>
              <a:t>Mosca 2011, National Cholesterol Education Program (NCEP) Expert Panel on Detection, Evaluation, and Treatment of High Blood Cholesterol in Adults (Adult Treatment Panel III) 2002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idx="4294967295"/>
          </p:nvPr>
        </p:nvSpPr>
        <p:spPr bwMode="auto">
          <a:xfrm>
            <a:off x="2362200" y="381000"/>
            <a:ext cx="4495800" cy="990600"/>
          </a:xfrm>
          <a:prstGeom prst="rect">
            <a:avLst/>
          </a:prstGeom>
          <a:noFill/>
          <a:ln>
            <a:miter lim="800000"/>
            <a:headEnd/>
            <a:tailEnd/>
          </a:ln>
        </p:spPr>
        <p:txBody>
          <a:bodyPr anchor="b"/>
          <a:lstStyle/>
          <a:p>
            <a:pPr eaLnBrk="1" hangingPunct="1"/>
            <a:r>
              <a:rPr lang="en-US" sz="2000" b="1" smtClean="0">
                <a:solidFill>
                  <a:schemeClr val="tx1"/>
                </a:solidFill>
              </a:rPr>
              <a:t>Pregnancy Is An Opportunity to Quit Smoking and Prevent Relapse</a:t>
            </a:r>
            <a:endParaRPr lang="en-US" sz="2000" b="1" smtClean="0"/>
          </a:p>
        </p:txBody>
      </p:sp>
      <p:sp>
        <p:nvSpPr>
          <p:cNvPr id="124930" name="Slide Number Placeholder 3"/>
          <p:cNvSpPr>
            <a:spLocks noGrp="1"/>
          </p:cNvSpPr>
          <p:nvPr>
            <p:ph type="sldNum" sz="quarter" idx="12"/>
          </p:nvPr>
        </p:nvSpPr>
        <p:spPr>
          <a:noFill/>
        </p:spPr>
        <p:txBody>
          <a:bodyPr/>
          <a:lstStyle/>
          <a:p>
            <a:fld id="{2109FA7D-B04B-48FC-B417-992BD1046502}" type="slidenum">
              <a:rPr lang="en-US" smtClean="0">
                <a:latin typeface="Helvetica"/>
                <a:cs typeface="Arial" charset="0"/>
              </a:rPr>
              <a:pPr/>
              <a:t>44</a:t>
            </a:fld>
            <a:endParaRPr lang="en-US" smtClean="0">
              <a:latin typeface="Helvetica"/>
              <a:cs typeface="Arial" charset="0"/>
            </a:endParaRPr>
          </a:p>
        </p:txBody>
      </p:sp>
      <p:sp>
        <p:nvSpPr>
          <p:cNvPr id="124931" name="Text Box 4"/>
          <p:cNvSpPr txBox="1">
            <a:spLocks noChangeArrowheads="1"/>
          </p:cNvSpPr>
          <p:nvPr/>
        </p:nvSpPr>
        <p:spPr bwMode="auto">
          <a:xfrm>
            <a:off x="533400" y="6400800"/>
            <a:ext cx="8216900" cy="274638"/>
          </a:xfrm>
          <a:prstGeom prst="rect">
            <a:avLst/>
          </a:prstGeom>
          <a:noFill/>
          <a:ln w="9525">
            <a:noFill/>
            <a:miter lim="800000"/>
            <a:headEnd/>
            <a:tailEnd/>
          </a:ln>
        </p:spPr>
        <p:txBody>
          <a:bodyPr>
            <a:spAutoFit/>
          </a:bodyPr>
          <a:lstStyle/>
          <a:p>
            <a:pPr eaLnBrk="0" hangingPunct="0"/>
            <a:r>
              <a:rPr lang="en-US" sz="1200" b="1">
                <a:latin typeface="Arial" charset="0"/>
              </a:rPr>
              <a:t>Source:  </a:t>
            </a:r>
            <a:r>
              <a:rPr lang="en-US" sz="1200">
                <a:ea typeface="ＭＳ Ｐゴシック"/>
                <a:cs typeface="ＭＳ Ｐゴシック"/>
              </a:rPr>
              <a:t>Tong 2009, Fiore 2008, Fang 2004</a:t>
            </a:r>
          </a:p>
        </p:txBody>
      </p:sp>
      <p:sp>
        <p:nvSpPr>
          <p:cNvPr id="124932" name="Text Box 8"/>
          <p:cNvSpPr txBox="1">
            <a:spLocks noChangeArrowheads="1"/>
          </p:cNvSpPr>
          <p:nvPr/>
        </p:nvSpPr>
        <p:spPr bwMode="auto">
          <a:xfrm>
            <a:off x="685800" y="1981200"/>
            <a:ext cx="8153400" cy="366713"/>
          </a:xfrm>
          <a:prstGeom prst="rect">
            <a:avLst/>
          </a:prstGeom>
          <a:noFill/>
          <a:ln w="9525">
            <a:noFill/>
            <a:miter lim="800000"/>
            <a:headEnd/>
            <a:tailEnd/>
          </a:ln>
        </p:spPr>
        <p:txBody>
          <a:bodyPr>
            <a:spAutoFit/>
          </a:bodyPr>
          <a:lstStyle/>
          <a:p>
            <a:pPr>
              <a:spcBef>
                <a:spcPct val="50000"/>
              </a:spcBef>
              <a:buFontTx/>
              <a:buChar char="•"/>
            </a:pPr>
            <a:endParaRPr lang="en-US"/>
          </a:p>
        </p:txBody>
      </p:sp>
      <p:sp>
        <p:nvSpPr>
          <p:cNvPr id="124933" name="Text Box 9"/>
          <p:cNvSpPr txBox="1">
            <a:spLocks noChangeArrowheads="1"/>
          </p:cNvSpPr>
          <p:nvPr/>
        </p:nvSpPr>
        <p:spPr bwMode="auto">
          <a:xfrm>
            <a:off x="685800" y="1600200"/>
            <a:ext cx="8077200" cy="3665538"/>
          </a:xfrm>
          <a:prstGeom prst="rect">
            <a:avLst/>
          </a:prstGeom>
          <a:noFill/>
          <a:ln w="9525">
            <a:noFill/>
            <a:miter lim="800000"/>
            <a:headEnd/>
            <a:tailEnd/>
          </a:ln>
        </p:spPr>
        <p:txBody>
          <a:bodyPr>
            <a:spAutoFit/>
          </a:bodyPr>
          <a:lstStyle/>
          <a:p>
            <a:pPr marL="231775" indent="-231775">
              <a:spcBef>
                <a:spcPct val="50000"/>
              </a:spcBef>
              <a:buFontTx/>
              <a:buChar char="•"/>
            </a:pPr>
            <a:r>
              <a:rPr lang="en-US"/>
              <a:t>45.7% of women smokers quit smoking during pregnancy.</a:t>
            </a:r>
          </a:p>
          <a:p>
            <a:pPr marL="231775" indent="-231775">
              <a:spcBef>
                <a:spcPct val="50000"/>
              </a:spcBef>
              <a:buFontTx/>
              <a:buChar char="•"/>
            </a:pPr>
            <a:r>
              <a:rPr lang="en-US"/>
              <a:t>A combination of interventions - motivational interviewing, support groups, counseling, quit lines, financial incentives, etc. -  </a:t>
            </a:r>
            <a:r>
              <a:rPr lang="en-US" u="sng">
                <a:solidFill>
                  <a:srgbClr val="FF3300"/>
                </a:solidFill>
              </a:rPr>
              <a:t>may</a:t>
            </a:r>
            <a:r>
              <a:rPr lang="en-US"/>
              <a:t> result in more successful prevention of smoking during pregnancy.</a:t>
            </a:r>
          </a:p>
          <a:p>
            <a:pPr marL="231775" indent="-231775">
              <a:spcBef>
                <a:spcPct val="50000"/>
              </a:spcBef>
              <a:buFontTx/>
              <a:buChar char="•"/>
            </a:pPr>
            <a:r>
              <a:rPr lang="en-US"/>
              <a:t>Preventing relapse is difficult: 53% of the women who quit smoking during pregnancy relapsed within 4 months of delivery. </a:t>
            </a:r>
          </a:p>
          <a:p>
            <a:pPr marL="231775" indent="-231775">
              <a:spcBef>
                <a:spcPct val="50000"/>
              </a:spcBef>
              <a:buFontTx/>
              <a:buChar char="•"/>
            </a:pPr>
            <a:r>
              <a:rPr lang="en-US"/>
              <a:t>A meta-analysis of smoking cessation counseling in pregnant women found that physician counseling </a:t>
            </a:r>
            <a:r>
              <a:rPr lang="en-US" u="sng">
                <a:solidFill>
                  <a:srgbClr val="FF3300"/>
                </a:solidFill>
              </a:rPr>
              <a:t>alone</a:t>
            </a:r>
            <a:r>
              <a:rPr lang="en-US"/>
              <a:t> was not effective at preventing </a:t>
            </a:r>
            <a:r>
              <a:rPr lang="en-US" u="sng">
                <a:solidFill>
                  <a:srgbClr val="FF3300"/>
                </a:solidFill>
              </a:rPr>
              <a:t>relapse</a:t>
            </a:r>
            <a:r>
              <a:rPr lang="en-US"/>
              <a:t> during or after pregnancy.  </a:t>
            </a:r>
          </a:p>
          <a:p>
            <a:pPr marL="231775" indent="-231775">
              <a:spcBef>
                <a:spcPct val="50000"/>
              </a:spcBef>
              <a:buFontTx/>
              <a:buChar char="•"/>
            </a:pPr>
            <a:r>
              <a:rPr lang="en-US"/>
              <a:t>The reasons women relapse are complex.  Clinicians should continue to support women’s cessation efforts during the post-partum period.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solidFill>
                  <a:srgbClr val="000000"/>
                </a:solidFill>
              </a:rPr>
              <a:t>Changing Behavior</a:t>
            </a:r>
            <a:endParaRPr lang="en-US" sz="2400" b="1" smtClean="0"/>
          </a:p>
        </p:txBody>
      </p:sp>
      <p:sp>
        <p:nvSpPr>
          <p:cNvPr id="126978" name="Content Placeholder 2"/>
          <p:cNvSpPr>
            <a:spLocks noGrp="1"/>
          </p:cNvSpPr>
          <p:nvPr>
            <p:ph idx="4294967295"/>
          </p:nvPr>
        </p:nvSpPr>
        <p:spPr>
          <a:xfrm>
            <a:off x="990600" y="1600200"/>
            <a:ext cx="7162800" cy="4525963"/>
          </a:xfrm>
        </p:spPr>
        <p:txBody>
          <a:bodyPr/>
          <a:lstStyle/>
          <a:p>
            <a:pPr marL="0" indent="0" eaLnBrk="1" hangingPunct="1">
              <a:lnSpc>
                <a:spcPct val="90000"/>
              </a:lnSpc>
              <a:spcBef>
                <a:spcPct val="40000"/>
              </a:spcBef>
              <a:buClr>
                <a:srgbClr val="CC0000"/>
              </a:buClr>
              <a:buFontTx/>
              <a:buNone/>
            </a:pPr>
            <a:r>
              <a:rPr lang="en-US" sz="3000" smtClean="0"/>
              <a:t>Most of the </a:t>
            </a:r>
            <a:r>
              <a:rPr lang="en-US" sz="3000" i="1" smtClean="0"/>
              <a:t>Heart Truth</a:t>
            </a:r>
            <a:r>
              <a:rPr lang="en-US" sz="3000" smtClean="0"/>
              <a:t> lifestyle interventions deal with modifiable behaviors.</a:t>
            </a:r>
            <a:endParaRPr lang="en-US" sz="2800" smtClean="0"/>
          </a:p>
          <a:p>
            <a:pPr marL="0" indent="0" eaLnBrk="1" hangingPunct="1">
              <a:lnSpc>
                <a:spcPct val="90000"/>
              </a:lnSpc>
              <a:spcBef>
                <a:spcPct val="40000"/>
              </a:spcBef>
              <a:buClr>
                <a:srgbClr val="CC0000"/>
              </a:buClr>
              <a:buFontTx/>
              <a:buNone/>
            </a:pPr>
            <a:r>
              <a:rPr lang="en-US" sz="2800" smtClean="0"/>
              <a:t>There are techniques that can help you help your patients:</a:t>
            </a:r>
          </a:p>
          <a:p>
            <a:pPr lvl="1" eaLnBrk="1" hangingPunct="1">
              <a:lnSpc>
                <a:spcPct val="90000"/>
              </a:lnSpc>
              <a:spcBef>
                <a:spcPct val="30000"/>
              </a:spcBef>
              <a:buFont typeface="Arial" charset="0"/>
              <a:buChar char="•"/>
            </a:pPr>
            <a:r>
              <a:rPr lang="en-US" sz="2400" smtClean="0"/>
              <a:t>Quit smoking</a:t>
            </a:r>
          </a:p>
          <a:p>
            <a:pPr lvl="1" eaLnBrk="1" hangingPunct="1">
              <a:lnSpc>
                <a:spcPct val="90000"/>
              </a:lnSpc>
              <a:spcBef>
                <a:spcPct val="30000"/>
              </a:spcBef>
              <a:buFont typeface="Arial" charset="0"/>
              <a:buChar char="•"/>
            </a:pPr>
            <a:r>
              <a:rPr lang="en-US" sz="2400" smtClean="0"/>
              <a:t>Increase physical activity </a:t>
            </a:r>
          </a:p>
          <a:p>
            <a:pPr lvl="1" eaLnBrk="1" hangingPunct="1">
              <a:lnSpc>
                <a:spcPct val="90000"/>
              </a:lnSpc>
              <a:spcBef>
                <a:spcPct val="30000"/>
              </a:spcBef>
              <a:buFont typeface="Arial" charset="0"/>
              <a:buChar char="•"/>
            </a:pPr>
            <a:r>
              <a:rPr lang="en-US" sz="2400" smtClean="0"/>
              <a:t>Improve diet</a:t>
            </a:r>
          </a:p>
          <a:p>
            <a:pPr lvl="1" eaLnBrk="1" hangingPunct="1">
              <a:lnSpc>
                <a:spcPct val="90000"/>
              </a:lnSpc>
              <a:spcBef>
                <a:spcPct val="30000"/>
              </a:spcBef>
              <a:buFont typeface="Arial" charset="0"/>
              <a:buChar char="•"/>
            </a:pPr>
            <a:r>
              <a:rPr lang="en-US" sz="2400" smtClean="0"/>
              <a:t>Maintain weight loss</a:t>
            </a:r>
          </a:p>
        </p:txBody>
      </p:sp>
      <p:sp>
        <p:nvSpPr>
          <p:cNvPr id="126979" name="Slide Number Placeholder 3"/>
          <p:cNvSpPr>
            <a:spLocks noGrp="1"/>
          </p:cNvSpPr>
          <p:nvPr>
            <p:ph type="sldNum" sz="quarter" idx="12"/>
          </p:nvPr>
        </p:nvSpPr>
        <p:spPr>
          <a:noFill/>
        </p:spPr>
        <p:txBody>
          <a:bodyPr/>
          <a:lstStyle/>
          <a:p>
            <a:fld id="{F3A6744C-C0AD-4585-BF98-7FF43E735B54}" type="slidenum">
              <a:rPr lang="en-US" smtClean="0">
                <a:latin typeface="Helvetica"/>
                <a:cs typeface="Arial" charset="0"/>
              </a:rPr>
              <a:pPr/>
              <a:t>45</a:t>
            </a:fld>
            <a:endParaRPr lang="en-US" smtClean="0">
              <a:latin typeface="Helvetica"/>
              <a:cs typeface="Arial" charset="0"/>
            </a:endParaRPr>
          </a:p>
        </p:txBody>
      </p:sp>
      <p:sp>
        <p:nvSpPr>
          <p:cNvPr id="126980" name="Text Box 4"/>
          <p:cNvSpPr txBox="1">
            <a:spLocks noChangeArrowheads="1"/>
          </p:cNvSpPr>
          <p:nvPr/>
        </p:nvSpPr>
        <p:spPr bwMode="auto">
          <a:xfrm>
            <a:off x="609600" y="6400800"/>
            <a:ext cx="6400800" cy="274638"/>
          </a:xfrm>
          <a:prstGeom prst="rect">
            <a:avLst/>
          </a:prstGeom>
          <a:noFill/>
          <a:ln w="9525" algn="ctr">
            <a:noFill/>
            <a:miter lim="800000"/>
            <a:headEnd/>
            <a:tailEnd/>
          </a:ln>
        </p:spPr>
        <p:txBody>
          <a:bodyPr>
            <a:spAutoFit/>
          </a:bodyPr>
          <a:lstStyle/>
          <a:p>
            <a:r>
              <a:rPr lang="en-US" sz="1200" b="1">
                <a:latin typeface="Arial" charset="0"/>
              </a:rPr>
              <a:t>Source:  </a:t>
            </a:r>
            <a:r>
              <a:rPr lang="en-US" sz="1200">
                <a:latin typeface="Arial" charset="0"/>
              </a:rPr>
              <a:t>Mosca 2011</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solidFill>
                  <a:srgbClr val="000000"/>
                </a:solidFill>
              </a:rPr>
              <a:t>Changing Behavior</a:t>
            </a:r>
            <a:endParaRPr lang="en-US" sz="2400" b="1" smtClean="0"/>
          </a:p>
        </p:txBody>
      </p:sp>
      <p:sp>
        <p:nvSpPr>
          <p:cNvPr id="129026" name="Content Placeholder 2"/>
          <p:cNvSpPr>
            <a:spLocks noGrp="1"/>
          </p:cNvSpPr>
          <p:nvPr>
            <p:ph idx="4294967295"/>
          </p:nvPr>
        </p:nvSpPr>
        <p:spPr>
          <a:xfrm>
            <a:off x="990600" y="1981200"/>
            <a:ext cx="7162800" cy="4144963"/>
          </a:xfrm>
        </p:spPr>
        <p:txBody>
          <a:bodyPr/>
          <a:lstStyle/>
          <a:p>
            <a:pPr marL="0" indent="0" eaLnBrk="1" hangingPunct="1">
              <a:buFontTx/>
              <a:buNone/>
            </a:pPr>
            <a:r>
              <a:rPr lang="en-US" sz="2800" smtClean="0"/>
              <a:t>Motivational interviewing is a collaborative, person-centered form of guiding to elicit and strengthen motivation for change.</a:t>
            </a:r>
          </a:p>
          <a:p>
            <a:pPr marL="0" indent="0" eaLnBrk="1" hangingPunct="1">
              <a:buFontTx/>
              <a:buNone/>
            </a:pPr>
            <a:endParaRPr lang="en-US" u="sng" smtClean="0"/>
          </a:p>
          <a:p>
            <a:pPr marL="0" indent="0" algn="ctr" eaLnBrk="1" hangingPunct="1">
              <a:buFontTx/>
              <a:buNone/>
            </a:pPr>
            <a:r>
              <a:rPr lang="en-US" sz="2400" smtClean="0"/>
              <a:t>More information can be found at</a:t>
            </a:r>
          </a:p>
          <a:p>
            <a:pPr marL="0" indent="0" algn="ctr" eaLnBrk="1" hangingPunct="1">
              <a:buFontTx/>
              <a:buNone/>
            </a:pPr>
            <a:r>
              <a:rPr lang="en-US" sz="2400" u="sng" smtClean="0">
                <a:hlinkClick r:id="rId3"/>
              </a:rPr>
              <a:t>www.womenshealth.gov/hearttruth</a:t>
            </a:r>
            <a:endParaRPr lang="en-US" sz="2400" u="sng" smtClean="0"/>
          </a:p>
        </p:txBody>
      </p:sp>
      <p:sp>
        <p:nvSpPr>
          <p:cNvPr id="129027" name="Slide Number Placeholder 3"/>
          <p:cNvSpPr>
            <a:spLocks noGrp="1"/>
          </p:cNvSpPr>
          <p:nvPr>
            <p:ph type="sldNum" sz="quarter" idx="12"/>
          </p:nvPr>
        </p:nvSpPr>
        <p:spPr>
          <a:noFill/>
        </p:spPr>
        <p:txBody>
          <a:bodyPr/>
          <a:lstStyle/>
          <a:p>
            <a:fld id="{EAA80C46-87D8-4534-8E69-19DBB5E9F02E}" type="slidenum">
              <a:rPr lang="en-US" smtClean="0">
                <a:latin typeface="Helvetica"/>
                <a:cs typeface="Arial" charset="0"/>
              </a:rPr>
              <a:pPr/>
              <a:t>46</a:t>
            </a:fld>
            <a:endParaRPr lang="en-US" smtClean="0">
              <a:latin typeface="Helvetica"/>
              <a:cs typeface="Arial" charset="0"/>
            </a:endParaRPr>
          </a:p>
        </p:txBody>
      </p:sp>
      <p:sp>
        <p:nvSpPr>
          <p:cNvPr id="129028" name="Text Box 4"/>
          <p:cNvSpPr txBox="1">
            <a:spLocks noChangeArrowheads="1"/>
          </p:cNvSpPr>
          <p:nvPr/>
        </p:nvSpPr>
        <p:spPr bwMode="auto">
          <a:xfrm>
            <a:off x="609600" y="6400800"/>
            <a:ext cx="6400800" cy="274638"/>
          </a:xfrm>
          <a:prstGeom prst="rect">
            <a:avLst/>
          </a:prstGeom>
          <a:noFill/>
          <a:ln w="9525" algn="ctr">
            <a:noFill/>
            <a:miter lim="800000"/>
            <a:headEnd/>
            <a:tailEnd/>
          </a:ln>
        </p:spPr>
        <p:txBody>
          <a:bodyPr>
            <a:spAutoFit/>
          </a:bodyPr>
          <a:lstStyle/>
          <a:p>
            <a:r>
              <a:rPr lang="en-US" sz="1200" b="1">
                <a:latin typeface="Arial" charset="0"/>
              </a:rPr>
              <a:t>Source:  </a:t>
            </a:r>
            <a:r>
              <a:rPr lang="en-US" sz="1200">
                <a:latin typeface="Arial" charset="0"/>
              </a:rPr>
              <a:t>Mosca 2011</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Other Medication Issues</a:t>
            </a:r>
          </a:p>
        </p:txBody>
      </p:sp>
      <p:sp>
        <p:nvSpPr>
          <p:cNvPr id="131074" name="Content Placeholder 2"/>
          <p:cNvSpPr>
            <a:spLocks noGrp="1"/>
          </p:cNvSpPr>
          <p:nvPr>
            <p:ph idx="4294967295"/>
          </p:nvPr>
        </p:nvSpPr>
        <p:spPr>
          <a:xfrm>
            <a:off x="990600" y="1600200"/>
            <a:ext cx="7162800" cy="4525963"/>
          </a:xfrm>
        </p:spPr>
        <p:txBody>
          <a:bodyPr/>
          <a:lstStyle/>
          <a:p>
            <a:pPr eaLnBrk="1" hangingPunct="1">
              <a:lnSpc>
                <a:spcPct val="90000"/>
              </a:lnSpc>
            </a:pPr>
            <a:r>
              <a:rPr lang="en-US" sz="2800" smtClean="0"/>
              <a:t>Aspirin</a:t>
            </a:r>
          </a:p>
          <a:p>
            <a:pPr eaLnBrk="1" hangingPunct="1">
              <a:lnSpc>
                <a:spcPct val="90000"/>
              </a:lnSpc>
            </a:pPr>
            <a:r>
              <a:rPr lang="en-US" sz="2800" smtClean="0"/>
              <a:t>Antioxidants</a:t>
            </a:r>
          </a:p>
          <a:p>
            <a:pPr eaLnBrk="1" hangingPunct="1">
              <a:lnSpc>
                <a:spcPct val="90000"/>
              </a:lnSpc>
            </a:pPr>
            <a:r>
              <a:rPr lang="en-US" sz="2800" smtClean="0"/>
              <a:t>SERMS</a:t>
            </a:r>
          </a:p>
          <a:p>
            <a:pPr eaLnBrk="1" hangingPunct="1">
              <a:lnSpc>
                <a:spcPct val="90000"/>
              </a:lnSpc>
            </a:pPr>
            <a:r>
              <a:rPr lang="en-US" sz="2800" smtClean="0"/>
              <a:t>Hormone therapy for menopause</a:t>
            </a:r>
          </a:p>
          <a:p>
            <a:pPr eaLnBrk="1" hangingPunct="1">
              <a:lnSpc>
                <a:spcPct val="90000"/>
              </a:lnSpc>
              <a:buFontTx/>
              <a:buNone/>
            </a:pPr>
            <a:endParaRPr lang="en-US" sz="2800" smtClean="0"/>
          </a:p>
        </p:txBody>
      </p:sp>
      <p:sp>
        <p:nvSpPr>
          <p:cNvPr id="131075" name="Slide Number Placeholder 3"/>
          <p:cNvSpPr>
            <a:spLocks noGrp="1"/>
          </p:cNvSpPr>
          <p:nvPr>
            <p:ph type="sldNum" sz="quarter" idx="12"/>
          </p:nvPr>
        </p:nvSpPr>
        <p:spPr>
          <a:noFill/>
        </p:spPr>
        <p:txBody>
          <a:bodyPr/>
          <a:lstStyle/>
          <a:p>
            <a:fld id="{8655138F-4BD9-414F-9A46-240E7F4F35E1}" type="slidenum">
              <a:rPr lang="en-US" smtClean="0">
                <a:latin typeface="Helvetica"/>
                <a:cs typeface="Arial" charset="0"/>
              </a:rPr>
              <a:pPr/>
              <a:t>47</a:t>
            </a:fld>
            <a:endParaRPr lang="en-US" smtClean="0">
              <a:latin typeface="Helvetica"/>
              <a:cs typeface="Arial" charset="0"/>
            </a:endParaRPr>
          </a:p>
        </p:txBody>
      </p:sp>
      <p:sp>
        <p:nvSpPr>
          <p:cNvPr id="131076" name="Text Box 4"/>
          <p:cNvSpPr txBox="1">
            <a:spLocks noChangeArrowheads="1"/>
          </p:cNvSpPr>
          <p:nvPr/>
        </p:nvSpPr>
        <p:spPr bwMode="auto">
          <a:xfrm>
            <a:off x="609600" y="6400800"/>
            <a:ext cx="6394450" cy="274638"/>
          </a:xfrm>
          <a:prstGeom prst="rect">
            <a:avLst/>
          </a:prstGeom>
          <a:noFill/>
          <a:ln w="9525" algn="ctr">
            <a:noFill/>
            <a:miter lim="800000"/>
            <a:headEnd/>
            <a:tailEnd/>
          </a:ln>
        </p:spPr>
        <p:txBody>
          <a:bodyPr>
            <a:spAutoFit/>
          </a:bodyPr>
          <a:lstStyle/>
          <a:p>
            <a:r>
              <a:rPr lang="en-US" sz="1200" b="1">
                <a:latin typeface="Arial" charset="0"/>
              </a:rPr>
              <a:t> Source:  </a:t>
            </a:r>
            <a:r>
              <a:rPr lang="en-US" sz="1200">
                <a:latin typeface="Arial" charset="0"/>
              </a:rPr>
              <a:t>Mosca 2011</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6"/>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Preventive Drug Interventions: Aspirin</a:t>
            </a:r>
          </a:p>
        </p:txBody>
      </p:sp>
      <p:sp>
        <p:nvSpPr>
          <p:cNvPr id="50180" name="Rectangle 3"/>
          <p:cNvSpPr>
            <a:spLocks noGrp="1" noChangeArrowheads="1"/>
          </p:cNvSpPr>
          <p:nvPr>
            <p:ph idx="4294967295"/>
          </p:nvPr>
        </p:nvSpPr>
        <p:spPr>
          <a:xfrm>
            <a:off x="990600" y="1600200"/>
            <a:ext cx="7162800" cy="4525963"/>
          </a:xfrm>
        </p:spPr>
        <p:txBody>
          <a:bodyPr>
            <a:normAutofit fontScale="32500" lnSpcReduction="20000"/>
          </a:bodyPr>
          <a:lstStyle/>
          <a:p>
            <a:pPr eaLnBrk="1" hangingPunct="1">
              <a:lnSpc>
                <a:spcPct val="120000"/>
              </a:lnSpc>
              <a:buFontTx/>
              <a:buNone/>
              <a:defRPr/>
            </a:pPr>
            <a:r>
              <a:rPr lang="en-US" sz="8600" dirty="0" smtClean="0"/>
              <a:t>High Risk Women:</a:t>
            </a:r>
          </a:p>
          <a:p>
            <a:pPr eaLnBrk="1" hangingPunct="1">
              <a:lnSpc>
                <a:spcPct val="120000"/>
              </a:lnSpc>
              <a:defRPr/>
            </a:pPr>
            <a:r>
              <a:rPr lang="en-US" sz="7400" dirty="0" smtClean="0"/>
              <a:t>Aspirin therapy (75 to 325 mg/d) should be used in women with CHD unless contraindicated</a:t>
            </a:r>
          </a:p>
          <a:p>
            <a:pPr eaLnBrk="1" hangingPunct="1">
              <a:lnSpc>
                <a:spcPct val="120000"/>
              </a:lnSpc>
              <a:defRPr/>
            </a:pPr>
            <a:r>
              <a:rPr lang="en-US" sz="7400" dirty="0" smtClean="0"/>
              <a:t>Aspirin therapy (75 to 325 mg/d) is reasonable in women with diabetes mellitus unless contraindicated</a:t>
            </a:r>
          </a:p>
          <a:p>
            <a:pPr eaLnBrk="1" hangingPunct="1">
              <a:lnSpc>
                <a:spcPct val="120000"/>
              </a:lnSpc>
              <a:defRPr/>
            </a:pPr>
            <a:r>
              <a:rPr lang="en-US" sz="7400" dirty="0" smtClean="0"/>
              <a:t>If a high-risk woman has an indication but is intolerant of aspirin therapy, </a:t>
            </a:r>
            <a:r>
              <a:rPr lang="en-US" sz="7400" dirty="0" err="1" smtClean="0"/>
              <a:t>clopidogrel</a:t>
            </a:r>
            <a:r>
              <a:rPr lang="en-US" sz="7400" dirty="0" smtClean="0"/>
              <a:t> should be substituted</a:t>
            </a:r>
          </a:p>
        </p:txBody>
      </p:sp>
      <p:sp>
        <p:nvSpPr>
          <p:cNvPr id="133123" name="Slide Number Placeholder 3"/>
          <p:cNvSpPr>
            <a:spLocks noGrp="1"/>
          </p:cNvSpPr>
          <p:nvPr>
            <p:ph type="sldNum" sz="quarter" idx="12"/>
          </p:nvPr>
        </p:nvSpPr>
        <p:spPr>
          <a:noFill/>
        </p:spPr>
        <p:txBody>
          <a:bodyPr/>
          <a:lstStyle/>
          <a:p>
            <a:fld id="{EFA562ED-8BFC-4769-9F28-93790CAC70DF}" type="slidenum">
              <a:rPr lang="en-US" smtClean="0">
                <a:latin typeface="Helvetica"/>
                <a:cs typeface="Arial" charset="0"/>
              </a:rPr>
              <a:pPr/>
              <a:t>48</a:t>
            </a:fld>
            <a:endParaRPr lang="en-US" smtClean="0">
              <a:latin typeface="Helvetica"/>
              <a:cs typeface="Arial" charset="0"/>
            </a:endParaRPr>
          </a:p>
        </p:txBody>
      </p:sp>
      <p:sp>
        <p:nvSpPr>
          <p:cNvPr id="133124" name="Text Box 4"/>
          <p:cNvSpPr txBox="1">
            <a:spLocks noChangeArrowheads="1"/>
          </p:cNvSpPr>
          <p:nvPr/>
        </p:nvSpPr>
        <p:spPr bwMode="auto">
          <a:xfrm>
            <a:off x="609600" y="6400800"/>
            <a:ext cx="6394450" cy="274638"/>
          </a:xfrm>
          <a:prstGeom prst="rect">
            <a:avLst/>
          </a:prstGeom>
          <a:noFill/>
          <a:ln w="9525" algn="ctr">
            <a:noFill/>
            <a:miter lim="800000"/>
            <a:headEnd/>
            <a:tailEnd/>
          </a:ln>
        </p:spPr>
        <p:txBody>
          <a:bodyPr>
            <a:spAutoFit/>
          </a:bodyPr>
          <a:lstStyle/>
          <a:p>
            <a:r>
              <a:rPr lang="en-US" sz="1200" b="1">
                <a:latin typeface="Arial" charset="0"/>
              </a:rPr>
              <a:t> Source:  </a:t>
            </a:r>
            <a:r>
              <a:rPr lang="en-US" sz="1200">
                <a:latin typeface="Arial" charset="0"/>
              </a:rPr>
              <a:t>Mosca 2011</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6"/>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Preventive Drug Interventions: Aspirin</a:t>
            </a:r>
          </a:p>
        </p:txBody>
      </p:sp>
      <p:sp>
        <p:nvSpPr>
          <p:cNvPr id="135170" name="Rectangle 3"/>
          <p:cNvSpPr>
            <a:spLocks noGrp="1" noChangeArrowheads="1"/>
          </p:cNvSpPr>
          <p:nvPr>
            <p:ph idx="4294967295"/>
          </p:nvPr>
        </p:nvSpPr>
        <p:spPr>
          <a:xfrm>
            <a:off x="990600" y="1600200"/>
            <a:ext cx="7162800" cy="4525963"/>
          </a:xfrm>
        </p:spPr>
        <p:txBody>
          <a:bodyPr/>
          <a:lstStyle/>
          <a:p>
            <a:pPr eaLnBrk="1" hangingPunct="1">
              <a:buFontTx/>
              <a:buNone/>
            </a:pPr>
            <a:r>
              <a:rPr lang="en-US" sz="2800" smtClean="0"/>
              <a:t>Other at-risk or healthy women:</a:t>
            </a:r>
          </a:p>
          <a:p>
            <a:pPr eaLnBrk="1" hangingPunct="1"/>
            <a:r>
              <a:rPr lang="en-US" sz="2400" smtClean="0"/>
              <a:t>Aspirin therapy can be useful in women ≥ 65 years of age, (81 mg daily or 100 mg every other day) if blood pressure is controlled and benefit for ischemic stroke and MI prevention is </a:t>
            </a:r>
            <a:r>
              <a:rPr lang="en-US" sz="2400" b="1" u="sng" smtClean="0"/>
              <a:t>likely to outweigh the risk</a:t>
            </a:r>
            <a:r>
              <a:rPr lang="en-US" sz="2400" b="1" smtClean="0"/>
              <a:t> </a:t>
            </a:r>
            <a:r>
              <a:rPr lang="en-US" sz="2400" smtClean="0"/>
              <a:t>of gastrointestinal bleeding and hemorrhagic stroke and may be reasonable for women &lt; 65 years for ischemic stroke prevention </a:t>
            </a:r>
          </a:p>
        </p:txBody>
      </p:sp>
      <p:sp>
        <p:nvSpPr>
          <p:cNvPr id="135171" name="Slide Number Placeholder 3"/>
          <p:cNvSpPr>
            <a:spLocks noGrp="1"/>
          </p:cNvSpPr>
          <p:nvPr>
            <p:ph type="sldNum" sz="quarter" idx="12"/>
          </p:nvPr>
        </p:nvSpPr>
        <p:spPr>
          <a:noFill/>
        </p:spPr>
        <p:txBody>
          <a:bodyPr/>
          <a:lstStyle/>
          <a:p>
            <a:fld id="{F8CDB7D6-4DFE-49A9-83C4-06939EB03CC0}" type="slidenum">
              <a:rPr lang="en-US" smtClean="0">
                <a:latin typeface="Helvetica"/>
                <a:cs typeface="Arial" charset="0"/>
              </a:rPr>
              <a:pPr/>
              <a:t>49</a:t>
            </a:fld>
            <a:endParaRPr lang="en-US" smtClean="0">
              <a:latin typeface="Helvetica"/>
              <a:cs typeface="Arial" charset="0"/>
            </a:endParaRPr>
          </a:p>
        </p:txBody>
      </p:sp>
      <p:sp>
        <p:nvSpPr>
          <p:cNvPr id="135172" name="Text Box 4"/>
          <p:cNvSpPr txBox="1">
            <a:spLocks noChangeArrowheads="1"/>
          </p:cNvSpPr>
          <p:nvPr/>
        </p:nvSpPr>
        <p:spPr bwMode="auto">
          <a:xfrm>
            <a:off x="609600" y="6400800"/>
            <a:ext cx="6394450" cy="274638"/>
          </a:xfrm>
          <a:prstGeom prst="rect">
            <a:avLst/>
          </a:prstGeom>
          <a:noFill/>
          <a:ln w="9525" algn="ctr">
            <a:noFill/>
            <a:miter lim="800000"/>
            <a:headEnd/>
            <a:tailEnd/>
          </a:ln>
        </p:spPr>
        <p:txBody>
          <a:bodyPr>
            <a:spAutoFit/>
          </a:bodyPr>
          <a:lstStyle/>
          <a:p>
            <a:r>
              <a:rPr lang="en-US" sz="1200" b="1">
                <a:latin typeface="Arial" charset="0"/>
              </a:rPr>
              <a:t> Source:  </a:t>
            </a:r>
            <a:r>
              <a:rPr lang="en-US" sz="1200">
                <a:latin typeface="Arial" charset="0"/>
              </a:rPr>
              <a:t>Mosca 2011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2"/>
          <p:cNvSpPr txBox="1">
            <a:spLocks noChangeArrowheads="1"/>
          </p:cNvSpPr>
          <p:nvPr/>
        </p:nvSpPr>
        <p:spPr bwMode="auto">
          <a:xfrm>
            <a:off x="974725" y="498475"/>
            <a:ext cx="184150" cy="457200"/>
          </a:xfrm>
          <a:prstGeom prst="rect">
            <a:avLst/>
          </a:prstGeom>
          <a:noFill/>
          <a:ln w="9525">
            <a:noFill/>
            <a:miter lim="800000"/>
            <a:headEnd/>
            <a:tailEnd/>
          </a:ln>
        </p:spPr>
        <p:txBody>
          <a:bodyPr wrap="none">
            <a:spAutoFit/>
          </a:bodyPr>
          <a:lstStyle/>
          <a:p>
            <a:endParaRPr lang="en-US">
              <a:solidFill>
                <a:srgbClr val="000000"/>
              </a:solidFill>
              <a:latin typeface="Times New Roman" pitchFamily="18" charset="0"/>
            </a:endParaRPr>
          </a:p>
        </p:txBody>
      </p:sp>
      <p:sp>
        <p:nvSpPr>
          <p:cNvPr id="39941" name="Title 8"/>
          <p:cNvSpPr>
            <a:spLocks noGrp="1"/>
          </p:cNvSpPr>
          <p:nvPr>
            <p:ph type="title" idx="4294967295"/>
          </p:nvPr>
        </p:nvSpPr>
        <p:spPr bwMode="auto">
          <a:xfrm>
            <a:off x="2362200" y="533400"/>
            <a:ext cx="4495800" cy="990600"/>
          </a:xfrm>
          <a:prstGeom prst="rect">
            <a:avLst/>
          </a:prstGeom>
          <a:noFill/>
          <a:ln>
            <a:miter lim="800000"/>
            <a:headEnd/>
            <a:tailEnd/>
          </a:ln>
        </p:spPr>
        <p:txBody>
          <a:bodyPr anchor="b"/>
          <a:lstStyle/>
          <a:p>
            <a:pPr eaLnBrk="1" hangingPunct="1"/>
            <a:r>
              <a:rPr lang="en-US" sz="2200" b="1" smtClean="0"/>
              <a:t>Number of Cardiovascular Disease Deaths: </a:t>
            </a:r>
            <a:br>
              <a:rPr lang="en-US" sz="2200" b="1" smtClean="0"/>
            </a:br>
            <a:r>
              <a:rPr lang="en-US" sz="2200" b="1" smtClean="0"/>
              <a:t>U.S. Men and Women </a:t>
            </a:r>
            <a:br>
              <a:rPr lang="en-US" sz="2200" b="1" smtClean="0"/>
            </a:br>
            <a:r>
              <a:rPr lang="en-US" sz="2200" b="1" smtClean="0"/>
              <a:t>19</a:t>
            </a:r>
            <a:r>
              <a:rPr lang="en-US" sz="2200" b="1" smtClean="0">
                <a:solidFill>
                  <a:schemeClr val="tx1"/>
                </a:solidFill>
              </a:rPr>
              <a:t>80-2007</a:t>
            </a:r>
          </a:p>
        </p:txBody>
      </p:sp>
      <p:graphicFrame>
        <p:nvGraphicFramePr>
          <p:cNvPr id="39939" name="Object 4"/>
          <p:cNvGraphicFramePr>
            <a:graphicFrameLocks noGrp="1" noChangeAspect="1"/>
          </p:cNvGraphicFramePr>
          <p:nvPr>
            <p:ph idx="4294967295"/>
          </p:nvPr>
        </p:nvGraphicFramePr>
        <p:xfrm>
          <a:off x="1066800" y="1447800"/>
          <a:ext cx="7061200" cy="4424363"/>
        </p:xfrm>
        <a:graphic>
          <a:graphicData uri="http://schemas.openxmlformats.org/presentationml/2006/ole">
            <p:oleObj spid="_x0000_s39939" r:id="rId4" imgW="7059780" imgH="4426080" progId="Excel.Chart.8">
              <p:embed/>
            </p:oleObj>
          </a:graphicData>
        </a:graphic>
      </p:graphicFrame>
      <p:sp>
        <p:nvSpPr>
          <p:cNvPr id="39942" name="Slide Number Placeholder 6"/>
          <p:cNvSpPr>
            <a:spLocks noGrp="1"/>
          </p:cNvSpPr>
          <p:nvPr>
            <p:ph type="sldNum" sz="quarter" idx="12"/>
          </p:nvPr>
        </p:nvSpPr>
        <p:spPr>
          <a:noFill/>
        </p:spPr>
        <p:txBody>
          <a:bodyPr/>
          <a:lstStyle/>
          <a:p>
            <a:fld id="{90CD1381-9A90-4A7A-89CE-D13CE6F6DB27}" type="slidenum">
              <a:rPr lang="en-US" smtClean="0">
                <a:solidFill>
                  <a:srgbClr val="000000"/>
                </a:solidFill>
                <a:latin typeface="Helvetica"/>
                <a:cs typeface="Arial" charset="0"/>
              </a:rPr>
              <a:pPr/>
              <a:t>5</a:t>
            </a:fld>
            <a:endParaRPr lang="en-US" smtClean="0">
              <a:solidFill>
                <a:srgbClr val="000000"/>
              </a:solidFill>
              <a:latin typeface="Helvetica"/>
              <a:cs typeface="Arial" charset="0"/>
            </a:endParaRPr>
          </a:p>
        </p:txBody>
      </p:sp>
      <p:sp>
        <p:nvSpPr>
          <p:cNvPr id="39943" name="Text Box 5"/>
          <p:cNvSpPr txBox="1">
            <a:spLocks noChangeArrowheads="1"/>
          </p:cNvSpPr>
          <p:nvPr/>
        </p:nvSpPr>
        <p:spPr bwMode="auto">
          <a:xfrm>
            <a:off x="611188" y="6402388"/>
            <a:ext cx="4722812" cy="276225"/>
          </a:xfrm>
          <a:prstGeom prst="rect">
            <a:avLst/>
          </a:prstGeom>
          <a:noFill/>
          <a:ln w="9525">
            <a:noFill/>
            <a:miter lim="800000"/>
            <a:headEnd/>
            <a:tailEnd/>
          </a:ln>
        </p:spPr>
        <p:txBody>
          <a:bodyPr>
            <a:spAutoFit/>
          </a:bodyPr>
          <a:lstStyle/>
          <a:p>
            <a:r>
              <a:rPr lang="en-US" sz="1200" b="1">
                <a:latin typeface="Arial" charset="0"/>
              </a:rPr>
              <a:t>Source:  </a:t>
            </a:r>
            <a:r>
              <a:rPr lang="en-US" sz="1200">
                <a:latin typeface="Arial" charset="0"/>
              </a:rPr>
              <a:t>Adapted Rosamond  2008 and Roger 2011</a:t>
            </a:r>
            <a:endParaRPr lang="en-US"/>
          </a:p>
        </p:txBody>
      </p:sp>
      <p:sp>
        <p:nvSpPr>
          <p:cNvPr id="39944" name="Text Box 9"/>
          <p:cNvSpPr txBox="1">
            <a:spLocks noChangeArrowheads="1"/>
          </p:cNvSpPr>
          <p:nvPr/>
        </p:nvSpPr>
        <p:spPr bwMode="auto">
          <a:xfrm rot="-5400000">
            <a:off x="145257" y="3207543"/>
            <a:ext cx="1447800" cy="366713"/>
          </a:xfrm>
          <a:prstGeom prst="rect">
            <a:avLst/>
          </a:prstGeom>
          <a:noFill/>
          <a:ln w="9525">
            <a:noFill/>
            <a:miter lim="800000"/>
            <a:headEnd/>
            <a:tailEnd/>
          </a:ln>
        </p:spPr>
        <p:txBody>
          <a:bodyPr>
            <a:spAutoFit/>
          </a:bodyPr>
          <a:lstStyle/>
          <a:p>
            <a:pPr>
              <a:spcBef>
                <a:spcPct val="50000"/>
              </a:spcBef>
            </a:pPr>
            <a:r>
              <a:rPr lang="en-US"/>
              <a:t>Number</a:t>
            </a:r>
          </a:p>
        </p:txBody>
      </p:sp>
      <p:sp>
        <p:nvSpPr>
          <p:cNvPr id="39945" name="Text Box 10"/>
          <p:cNvSpPr txBox="1">
            <a:spLocks noChangeArrowheads="1"/>
          </p:cNvSpPr>
          <p:nvPr/>
        </p:nvSpPr>
        <p:spPr bwMode="auto">
          <a:xfrm>
            <a:off x="3956050" y="5797550"/>
            <a:ext cx="1447800" cy="366713"/>
          </a:xfrm>
          <a:prstGeom prst="rect">
            <a:avLst/>
          </a:prstGeom>
          <a:noFill/>
          <a:ln w="9525">
            <a:noFill/>
            <a:miter lim="800000"/>
            <a:headEnd/>
            <a:tailEnd/>
          </a:ln>
        </p:spPr>
        <p:txBody>
          <a:bodyPr>
            <a:spAutoFit/>
          </a:bodyPr>
          <a:lstStyle/>
          <a:p>
            <a:pPr algn="ctr">
              <a:spcBef>
                <a:spcPct val="50000"/>
              </a:spcBef>
            </a:pPr>
            <a:r>
              <a:rPr lang="en-US"/>
              <a:t>Year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6"/>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000" b="1" smtClean="0"/>
              <a:t>Interventions that are not useful/</a:t>
            </a:r>
            <a:br>
              <a:rPr lang="en-US" sz="2000" b="1" smtClean="0"/>
            </a:br>
            <a:r>
              <a:rPr lang="en-US" sz="2000" b="1" smtClean="0"/>
              <a:t>effective and may be harmful for the prevention of heart disease</a:t>
            </a:r>
          </a:p>
        </p:txBody>
      </p:sp>
      <p:sp>
        <p:nvSpPr>
          <p:cNvPr id="137218" name="Rectangle 3"/>
          <p:cNvSpPr>
            <a:spLocks noGrp="1" noChangeArrowheads="1"/>
          </p:cNvSpPr>
          <p:nvPr>
            <p:ph idx="4294967295"/>
          </p:nvPr>
        </p:nvSpPr>
        <p:spPr>
          <a:xfrm>
            <a:off x="990600" y="1600200"/>
            <a:ext cx="7162800" cy="4525963"/>
          </a:xfrm>
        </p:spPr>
        <p:txBody>
          <a:bodyPr/>
          <a:lstStyle/>
          <a:p>
            <a:pPr eaLnBrk="1" hangingPunct="1"/>
            <a:r>
              <a:rPr lang="en-US" sz="2600" smtClean="0"/>
              <a:t>The following should not be used for the primary or secondary prevention of CVD:</a:t>
            </a:r>
          </a:p>
          <a:p>
            <a:pPr lvl="1" eaLnBrk="1" hangingPunct="1"/>
            <a:r>
              <a:rPr lang="en-US" sz="2200" smtClean="0"/>
              <a:t>Antioxidant supplements and folic acid supplements</a:t>
            </a:r>
          </a:p>
          <a:p>
            <a:pPr lvl="2" eaLnBrk="1" hangingPunct="1"/>
            <a:r>
              <a:rPr lang="en-US" sz="1800" smtClean="0"/>
              <a:t>No cardiovascular benefit in randomized trials of primary and secondary prevention</a:t>
            </a:r>
          </a:p>
          <a:p>
            <a:pPr lvl="2" eaLnBrk="1" hangingPunct="1"/>
            <a:r>
              <a:rPr lang="en-US" sz="1800" smtClean="0"/>
              <a:t>Folic acid 0.4 mg daily is recommended for reproductive aged women who may get pregnant to prevent neural tube defects</a:t>
            </a:r>
          </a:p>
          <a:p>
            <a:pPr lvl="1" eaLnBrk="1" hangingPunct="1"/>
            <a:r>
              <a:rPr lang="en-US" sz="2200" smtClean="0"/>
              <a:t>Selective estrogen-receptor modulators (SERMs) </a:t>
            </a:r>
          </a:p>
          <a:p>
            <a:pPr lvl="1" eaLnBrk="1" hangingPunct="1"/>
            <a:r>
              <a:rPr lang="en-US" sz="2200" smtClean="0"/>
              <a:t>Hormone therapy for menopause</a:t>
            </a:r>
          </a:p>
        </p:txBody>
      </p:sp>
      <p:sp>
        <p:nvSpPr>
          <p:cNvPr id="137219" name="Slide Number Placeholder 3"/>
          <p:cNvSpPr>
            <a:spLocks noGrp="1"/>
          </p:cNvSpPr>
          <p:nvPr>
            <p:ph type="sldNum" sz="quarter" idx="12"/>
          </p:nvPr>
        </p:nvSpPr>
        <p:spPr>
          <a:noFill/>
        </p:spPr>
        <p:txBody>
          <a:bodyPr/>
          <a:lstStyle/>
          <a:p>
            <a:fld id="{3EC3E219-4F8B-4627-8F6F-FF7FFEDC3B8F}" type="slidenum">
              <a:rPr lang="en-US" smtClean="0">
                <a:latin typeface="Helvetica"/>
                <a:cs typeface="Arial" charset="0"/>
              </a:rPr>
              <a:pPr/>
              <a:t>50</a:t>
            </a:fld>
            <a:endParaRPr lang="en-US" smtClean="0">
              <a:latin typeface="Helvetica"/>
              <a:cs typeface="Arial" charset="0"/>
            </a:endParaRPr>
          </a:p>
        </p:txBody>
      </p:sp>
      <p:sp>
        <p:nvSpPr>
          <p:cNvPr id="137220" name="Text Box 4"/>
          <p:cNvSpPr txBox="1">
            <a:spLocks noChangeArrowheads="1"/>
          </p:cNvSpPr>
          <p:nvPr/>
        </p:nvSpPr>
        <p:spPr bwMode="auto">
          <a:xfrm>
            <a:off x="609600" y="6400800"/>
            <a:ext cx="6394450" cy="457200"/>
          </a:xfrm>
          <a:prstGeom prst="rect">
            <a:avLst/>
          </a:prstGeom>
          <a:noFill/>
          <a:ln w="9525" algn="ctr">
            <a:noFill/>
            <a:miter lim="800000"/>
            <a:headEnd/>
            <a:tailEnd/>
          </a:ln>
        </p:spPr>
        <p:txBody>
          <a:bodyPr>
            <a:spAutoFit/>
          </a:bodyPr>
          <a:lstStyle/>
          <a:p>
            <a:r>
              <a:rPr lang="en-US" sz="1200" b="1">
                <a:latin typeface="Arial" charset="0"/>
              </a:rPr>
              <a:t> Source:  </a:t>
            </a:r>
            <a:r>
              <a:rPr lang="en-US" sz="1200">
                <a:latin typeface="Arial" charset="0"/>
              </a:rPr>
              <a:t>Lee 2005, Lonn 2005</a:t>
            </a:r>
            <a:r>
              <a:rPr lang="en-US" sz="1200" b="1">
                <a:latin typeface="Arial" charset="0"/>
              </a:rPr>
              <a:t>, </a:t>
            </a:r>
            <a:r>
              <a:rPr lang="en-US" sz="1200">
                <a:latin typeface="Arial" charset="0"/>
              </a:rPr>
              <a:t>Bønaa 2006, Loscalzo  2006, Mosca 2011</a:t>
            </a:r>
          </a:p>
          <a:p>
            <a:endParaRPr lang="en-US" sz="1200">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324100" y="228600"/>
            <a:ext cx="4495800" cy="990600"/>
          </a:xfrm>
          <a:prstGeom prst="rect">
            <a:avLst/>
          </a:prstGeom>
        </p:spPr>
        <p:txBody>
          <a:bodyPr anchor="b">
            <a:normAutofit fontScale="90000"/>
          </a:bodyPr>
          <a:lstStyle/>
          <a:p>
            <a:pPr eaLnBrk="1" hangingPunct="1">
              <a:defRPr/>
            </a:pPr>
            <a:r>
              <a:rPr lang="en-US" sz="2400" b="1" dirty="0" smtClean="0"/>
              <a:t>What The Experts Are Saying About Hormone Therapy And </a:t>
            </a:r>
            <a:br>
              <a:rPr lang="en-US" sz="2400" b="1" dirty="0" smtClean="0"/>
            </a:br>
            <a:r>
              <a:rPr lang="en-US" sz="2400" b="1" dirty="0" smtClean="0"/>
              <a:t>Cardiovascular Disease</a:t>
            </a:r>
            <a:endParaRPr lang="en-US" sz="2400" b="1" dirty="0"/>
          </a:p>
        </p:txBody>
      </p:sp>
      <p:sp>
        <p:nvSpPr>
          <p:cNvPr id="139266" name="Rectangle 3"/>
          <p:cNvSpPr>
            <a:spLocks noGrp="1" noChangeArrowheads="1"/>
          </p:cNvSpPr>
          <p:nvPr>
            <p:ph idx="4294967295"/>
          </p:nvPr>
        </p:nvSpPr>
        <p:spPr>
          <a:xfrm>
            <a:off x="990600" y="1600200"/>
            <a:ext cx="7162800" cy="4525963"/>
          </a:xfrm>
        </p:spPr>
        <p:txBody>
          <a:bodyPr/>
          <a:lstStyle/>
          <a:p>
            <a:pPr marL="0" indent="0" eaLnBrk="1" hangingPunct="1">
              <a:buFontTx/>
              <a:buNone/>
            </a:pPr>
            <a:r>
              <a:rPr lang="en-US" sz="2400" smtClean="0">
                <a:solidFill>
                  <a:schemeClr val="tx2"/>
                </a:solidFill>
              </a:rPr>
              <a:t>NIH – “New analyses from the Women's Health Initiative (WHI) confirm that combination hormone therapy </a:t>
            </a:r>
            <a:r>
              <a:rPr lang="en-US" sz="2400" b="1" u="sng" smtClean="0">
                <a:solidFill>
                  <a:schemeClr val="tx2"/>
                </a:solidFill>
              </a:rPr>
              <a:t>increases</a:t>
            </a:r>
            <a:r>
              <a:rPr lang="en-US" sz="2400" smtClean="0">
                <a:solidFill>
                  <a:schemeClr val="tx2"/>
                </a:solidFill>
              </a:rPr>
              <a:t> the risk of heart disease in healthy postmenopausal women. Researchers report a trend toward an increased risk of heart disease during the first two years of hormone therapy among women who began therapy within 10 years of menopause.” </a:t>
            </a:r>
          </a:p>
          <a:p>
            <a:pPr marL="0" indent="0" eaLnBrk="1" hangingPunct="1"/>
            <a:endParaRPr lang="en-US" sz="2200" i="1" smtClean="0">
              <a:solidFill>
                <a:schemeClr val="tx2"/>
              </a:solidFill>
            </a:endParaRPr>
          </a:p>
          <a:p>
            <a:pPr marL="0" indent="0" eaLnBrk="1" hangingPunct="1">
              <a:spcBef>
                <a:spcPct val="0"/>
              </a:spcBef>
              <a:buFont typeface="Wingdings" pitchFamily="2" charset="2"/>
              <a:buNone/>
            </a:pPr>
            <a:r>
              <a:rPr lang="en-US" sz="1200" smtClean="0"/>
              <a:t>–“WHI Study Data Confirm Short-Term Heart Disease Risks of Combination Hormone Therapy for Postmenopausal Women,” </a:t>
            </a:r>
            <a:r>
              <a:rPr lang="en-US" sz="1200" i="1" smtClean="0"/>
              <a:t>NIH News</a:t>
            </a:r>
            <a:r>
              <a:rPr lang="en-US" sz="1200" smtClean="0"/>
              <a:t>, Monday, February 15, 2010</a:t>
            </a:r>
          </a:p>
          <a:p>
            <a:pPr marL="0" indent="0" eaLnBrk="1" hangingPunct="1">
              <a:spcBef>
                <a:spcPct val="0"/>
              </a:spcBef>
              <a:buFont typeface="Wingdings" pitchFamily="2" charset="2"/>
              <a:buNone/>
            </a:pPr>
            <a:r>
              <a:rPr lang="en-US" sz="1200" smtClean="0"/>
              <a:t>Source: TOH, 2010</a:t>
            </a:r>
          </a:p>
          <a:p>
            <a:pPr marL="0" indent="0" eaLnBrk="1" hangingPunct="1">
              <a:buFont typeface="Wingdings" pitchFamily="2" charset="2"/>
              <a:buNone/>
            </a:pPr>
            <a:endParaRPr lang="en-US" sz="1200" i="1" smtClean="0"/>
          </a:p>
        </p:txBody>
      </p:sp>
      <p:sp>
        <p:nvSpPr>
          <p:cNvPr id="139267" name="Slide Number Placeholder 3"/>
          <p:cNvSpPr>
            <a:spLocks noGrp="1"/>
          </p:cNvSpPr>
          <p:nvPr>
            <p:ph type="sldNum" sz="quarter" idx="12"/>
          </p:nvPr>
        </p:nvSpPr>
        <p:spPr>
          <a:noFill/>
        </p:spPr>
        <p:txBody>
          <a:bodyPr/>
          <a:lstStyle/>
          <a:p>
            <a:fld id="{0D4F773E-047C-4A52-B7A7-53B60B3C915C}" type="slidenum">
              <a:rPr lang="en-US" smtClean="0">
                <a:latin typeface="Helvetica"/>
                <a:cs typeface="Arial" charset="0"/>
              </a:rPr>
              <a:pPr/>
              <a:t>51</a:t>
            </a:fld>
            <a:endParaRPr lang="en-US" smtClean="0">
              <a:latin typeface="Helvetica"/>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idx="4294967295"/>
          </p:nvPr>
        </p:nvSpPr>
        <p:spPr bwMode="auto">
          <a:xfrm>
            <a:off x="2362200" y="381000"/>
            <a:ext cx="4495800" cy="990600"/>
          </a:xfrm>
          <a:prstGeom prst="rect">
            <a:avLst/>
          </a:prstGeom>
          <a:noFill/>
          <a:ln>
            <a:miter lim="800000"/>
            <a:headEnd/>
            <a:tailEnd/>
          </a:ln>
        </p:spPr>
        <p:txBody>
          <a:bodyPr anchor="b"/>
          <a:lstStyle/>
          <a:p>
            <a:r>
              <a:rPr lang="en-US" sz="2400" b="1" smtClean="0"/>
              <a:t>Estrogen Alone Caused Stroke in Women’s Health Initiative Study</a:t>
            </a:r>
          </a:p>
        </p:txBody>
      </p:sp>
      <p:sp>
        <p:nvSpPr>
          <p:cNvPr id="141314" name="Content Placeholder 2"/>
          <p:cNvSpPr>
            <a:spLocks noGrp="1"/>
          </p:cNvSpPr>
          <p:nvPr>
            <p:ph idx="4294967295"/>
          </p:nvPr>
        </p:nvSpPr>
        <p:spPr>
          <a:xfrm>
            <a:off x="990600" y="1600200"/>
            <a:ext cx="7162800" cy="4525963"/>
          </a:xfrm>
        </p:spPr>
        <p:txBody>
          <a:bodyPr/>
          <a:lstStyle/>
          <a:p>
            <a:pPr>
              <a:lnSpc>
                <a:spcPct val="90000"/>
              </a:lnSpc>
            </a:pPr>
            <a:r>
              <a:rPr lang="en-US" sz="2800" smtClean="0"/>
              <a:t>Women randomized to conjugated equine estrogen (CEE) for an average of 6.8 years had statistically significantly more strokes compared to placebo (Hazard Ratio 1.39)</a:t>
            </a:r>
          </a:p>
          <a:p>
            <a:pPr>
              <a:lnSpc>
                <a:spcPct val="90000"/>
              </a:lnSpc>
            </a:pPr>
            <a:r>
              <a:rPr lang="en-US" sz="2800" smtClean="0"/>
              <a:t>Statistical analysis did not show that the risk of stroke was affected by age of initiation of therapy</a:t>
            </a:r>
          </a:p>
          <a:p>
            <a:pPr>
              <a:lnSpc>
                <a:spcPct val="90000"/>
              </a:lnSpc>
            </a:pPr>
            <a:r>
              <a:rPr lang="en-US" sz="2800" smtClean="0"/>
              <a:t>Follow-up studies showed the risk of stroke was no longer elevated once CEE was discontinued</a:t>
            </a:r>
          </a:p>
          <a:p>
            <a:pPr>
              <a:buFontTx/>
              <a:buNone/>
            </a:pPr>
            <a:endParaRPr lang="en-US" sz="2800" smtClean="0"/>
          </a:p>
        </p:txBody>
      </p:sp>
      <p:sp>
        <p:nvSpPr>
          <p:cNvPr id="141315" name="Slide Number Placeholder 3"/>
          <p:cNvSpPr>
            <a:spLocks noGrp="1"/>
          </p:cNvSpPr>
          <p:nvPr>
            <p:ph type="sldNum" sz="quarter" idx="12"/>
          </p:nvPr>
        </p:nvSpPr>
        <p:spPr>
          <a:noFill/>
        </p:spPr>
        <p:txBody>
          <a:bodyPr/>
          <a:lstStyle/>
          <a:p>
            <a:fld id="{830A097B-AFBB-4F0A-8A1D-A5E11E9A52F1}" type="slidenum">
              <a:rPr lang="en-US" smtClean="0">
                <a:latin typeface="Helvetica"/>
                <a:cs typeface="Arial" charset="0"/>
              </a:rPr>
              <a:pPr/>
              <a:t>52</a:t>
            </a:fld>
            <a:endParaRPr lang="en-US" smtClean="0">
              <a:latin typeface="Helvetica"/>
              <a:cs typeface="Arial" charset="0"/>
            </a:endParaRPr>
          </a:p>
        </p:txBody>
      </p:sp>
      <p:sp>
        <p:nvSpPr>
          <p:cNvPr id="141316" name="Text Box 4"/>
          <p:cNvSpPr txBox="1">
            <a:spLocks noChangeArrowheads="1"/>
          </p:cNvSpPr>
          <p:nvPr/>
        </p:nvSpPr>
        <p:spPr bwMode="auto">
          <a:xfrm>
            <a:off x="609600" y="6400800"/>
            <a:ext cx="6394450" cy="276225"/>
          </a:xfrm>
          <a:prstGeom prst="rect">
            <a:avLst/>
          </a:prstGeom>
          <a:noFill/>
          <a:ln w="9525" algn="ctr">
            <a:noFill/>
            <a:miter lim="800000"/>
            <a:headEnd/>
            <a:tailEnd/>
          </a:ln>
        </p:spPr>
        <p:txBody>
          <a:bodyPr>
            <a:spAutoFit/>
          </a:bodyPr>
          <a:lstStyle/>
          <a:p>
            <a:r>
              <a:rPr lang="en-US" sz="1200" b="1">
                <a:latin typeface="Arial" charset="0"/>
              </a:rPr>
              <a:t> Source: </a:t>
            </a:r>
            <a:r>
              <a:rPr lang="en-US" sz="1200">
                <a:latin typeface="Arial" charset="0"/>
              </a:rPr>
              <a:t>Anderson 2004; LaCroix 2011</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Title 1"/>
          <p:cNvSpPr>
            <a:spLocks noGrp="1"/>
          </p:cNvSpPr>
          <p:nvPr>
            <p:ph type="title" idx="4294967295"/>
          </p:nvPr>
        </p:nvSpPr>
        <p:spPr bwMode="auto">
          <a:xfrm>
            <a:off x="2324100" y="304800"/>
            <a:ext cx="4495800" cy="990600"/>
          </a:xfrm>
          <a:prstGeom prst="rect">
            <a:avLst/>
          </a:prstGeom>
          <a:noFill/>
          <a:ln>
            <a:miter lim="800000"/>
            <a:headEnd/>
            <a:tailEnd/>
          </a:ln>
        </p:spPr>
        <p:txBody>
          <a:bodyPr anchor="b"/>
          <a:lstStyle/>
          <a:p>
            <a:r>
              <a:rPr lang="en-US" sz="1800" b="1" smtClean="0"/>
              <a:t>Estrogen Alone Did Not Effect CHD Events in WHI; After Cessation of Estrogen, Younger Women Who Had Taken CEE</a:t>
            </a:r>
            <a:r>
              <a:rPr lang="en-US" sz="1800" b="1" baseline="30000" smtClean="0"/>
              <a:t>‡</a:t>
            </a:r>
            <a:r>
              <a:rPr lang="en-US" sz="1800" b="1" smtClean="0"/>
              <a:t> Had Fewer CHD Events</a:t>
            </a:r>
          </a:p>
        </p:txBody>
      </p:sp>
      <p:sp>
        <p:nvSpPr>
          <p:cNvPr id="143365" name="Slide Number Placeholder 3"/>
          <p:cNvSpPr>
            <a:spLocks noGrp="1"/>
          </p:cNvSpPr>
          <p:nvPr>
            <p:ph type="sldNum" sz="quarter" idx="12"/>
          </p:nvPr>
        </p:nvSpPr>
        <p:spPr>
          <a:noFill/>
        </p:spPr>
        <p:txBody>
          <a:bodyPr/>
          <a:lstStyle/>
          <a:p>
            <a:fld id="{20E74A13-B4FB-4973-8345-BFCBB6330754}" type="slidenum">
              <a:rPr lang="en-US" smtClean="0">
                <a:latin typeface="Helvetica"/>
                <a:cs typeface="Arial" charset="0"/>
              </a:rPr>
              <a:pPr/>
              <a:t>53</a:t>
            </a:fld>
            <a:endParaRPr lang="en-US" smtClean="0">
              <a:latin typeface="Helvetica"/>
              <a:cs typeface="Arial" charset="0"/>
            </a:endParaRPr>
          </a:p>
        </p:txBody>
      </p:sp>
      <p:graphicFrame>
        <p:nvGraphicFramePr>
          <p:cNvPr id="143363" name="Content Placeholder 6"/>
          <p:cNvGraphicFramePr>
            <a:graphicFrameLocks noGrp="1"/>
          </p:cNvGraphicFramePr>
          <p:nvPr>
            <p:ph idx="4294967295"/>
          </p:nvPr>
        </p:nvGraphicFramePr>
        <p:xfrm>
          <a:off x="1139825" y="1603375"/>
          <a:ext cx="6924675" cy="4497388"/>
        </p:xfrm>
        <a:graphic>
          <a:graphicData uri="http://schemas.openxmlformats.org/presentationml/2006/ole">
            <p:oleObj spid="_x0000_s143363" name="Chart" r:id="rId4" imgW="6981871" imgH="4533961" progId="Excel.Chart.8">
              <p:embed/>
            </p:oleObj>
          </a:graphicData>
        </a:graphic>
      </p:graphicFrame>
      <p:sp>
        <p:nvSpPr>
          <p:cNvPr id="143366" name="Text Box 6"/>
          <p:cNvSpPr txBox="1">
            <a:spLocks noChangeArrowheads="1"/>
          </p:cNvSpPr>
          <p:nvPr/>
        </p:nvSpPr>
        <p:spPr bwMode="auto">
          <a:xfrm>
            <a:off x="1676400" y="5334000"/>
            <a:ext cx="6111875" cy="641350"/>
          </a:xfrm>
          <a:prstGeom prst="rect">
            <a:avLst/>
          </a:prstGeom>
          <a:noFill/>
          <a:ln w="9525">
            <a:noFill/>
            <a:miter lim="800000"/>
            <a:headEnd/>
            <a:tailEnd/>
          </a:ln>
        </p:spPr>
        <p:txBody>
          <a:bodyPr>
            <a:spAutoFit/>
          </a:bodyPr>
          <a:lstStyle/>
          <a:p>
            <a:pPr algn="ctr"/>
            <a:r>
              <a:rPr lang="en-US">
                <a:latin typeface="Arial" charset="0"/>
              </a:rPr>
              <a:t>Age at Initiation of CEE/placebo</a:t>
            </a:r>
          </a:p>
          <a:p>
            <a:pPr algn="ctr"/>
            <a:r>
              <a:rPr lang="en-US">
                <a:latin typeface="Arial" charset="0"/>
              </a:rPr>
              <a:t>(Average 5.9 years of use and 10.7 years of follow up)</a:t>
            </a:r>
          </a:p>
        </p:txBody>
      </p:sp>
      <p:sp>
        <p:nvSpPr>
          <p:cNvPr id="143367" name="Text Box 7"/>
          <p:cNvSpPr txBox="1">
            <a:spLocks noChangeArrowheads="1"/>
          </p:cNvSpPr>
          <p:nvPr/>
        </p:nvSpPr>
        <p:spPr bwMode="auto">
          <a:xfrm rot="5400000" flipV="1">
            <a:off x="64294" y="3212306"/>
            <a:ext cx="2384425" cy="989013"/>
          </a:xfrm>
          <a:prstGeom prst="rect">
            <a:avLst/>
          </a:prstGeom>
          <a:noFill/>
          <a:ln w="9525">
            <a:noFill/>
            <a:miter lim="800000"/>
            <a:headEnd/>
            <a:tailEnd/>
          </a:ln>
        </p:spPr>
        <p:txBody>
          <a:bodyPr vert="eaVert">
            <a:spAutoFit/>
          </a:bodyPr>
          <a:lstStyle/>
          <a:p>
            <a:r>
              <a:rPr lang="en-US" sz="1600"/>
              <a:t>Number of CHD events after cessation of estrogen or placebo</a:t>
            </a:r>
          </a:p>
        </p:txBody>
      </p:sp>
      <p:sp>
        <p:nvSpPr>
          <p:cNvPr id="143368" name="Text Box 5"/>
          <p:cNvSpPr txBox="1">
            <a:spLocks noChangeArrowheads="1"/>
          </p:cNvSpPr>
          <p:nvPr/>
        </p:nvSpPr>
        <p:spPr bwMode="auto">
          <a:xfrm>
            <a:off x="7315200" y="3657600"/>
            <a:ext cx="1219200" cy="769938"/>
          </a:xfrm>
          <a:prstGeom prst="rect">
            <a:avLst/>
          </a:prstGeom>
          <a:noFill/>
          <a:ln w="9525">
            <a:noFill/>
            <a:miter lim="800000"/>
            <a:headEnd/>
            <a:tailEnd/>
          </a:ln>
        </p:spPr>
        <p:txBody>
          <a:bodyPr>
            <a:spAutoFit/>
          </a:bodyPr>
          <a:lstStyle/>
          <a:p>
            <a:r>
              <a:rPr lang="en-US" sz="1600">
                <a:latin typeface="Arial" charset="0"/>
              </a:rPr>
              <a:t>*</a:t>
            </a:r>
            <a:r>
              <a:rPr lang="en-US" sz="1400">
                <a:latin typeface="Arial" charset="0"/>
              </a:rPr>
              <a:t> Statistically significant difference</a:t>
            </a:r>
          </a:p>
        </p:txBody>
      </p:sp>
      <p:sp>
        <p:nvSpPr>
          <p:cNvPr id="143369" name="Text Box 4"/>
          <p:cNvSpPr txBox="1">
            <a:spLocks noChangeArrowheads="1"/>
          </p:cNvSpPr>
          <p:nvPr/>
        </p:nvSpPr>
        <p:spPr bwMode="auto">
          <a:xfrm>
            <a:off x="609600" y="6400800"/>
            <a:ext cx="6394450" cy="276225"/>
          </a:xfrm>
          <a:prstGeom prst="rect">
            <a:avLst/>
          </a:prstGeom>
          <a:noFill/>
          <a:ln w="9525" algn="ctr">
            <a:noFill/>
            <a:miter lim="800000"/>
            <a:headEnd/>
            <a:tailEnd/>
          </a:ln>
        </p:spPr>
        <p:txBody>
          <a:bodyPr>
            <a:spAutoFit/>
          </a:bodyPr>
          <a:lstStyle/>
          <a:p>
            <a:r>
              <a:rPr lang="en-US" sz="1200" b="1">
                <a:latin typeface="Arial" charset="0"/>
              </a:rPr>
              <a:t> Source: </a:t>
            </a:r>
            <a:r>
              <a:rPr lang="en-US" sz="1200">
                <a:latin typeface="Arial" charset="0"/>
              </a:rPr>
              <a:t>Anderson 2004; LaCroix 2011</a:t>
            </a:r>
          </a:p>
        </p:txBody>
      </p:sp>
      <p:sp>
        <p:nvSpPr>
          <p:cNvPr id="143370" name="Text Box 11"/>
          <p:cNvSpPr txBox="1">
            <a:spLocks noChangeArrowheads="1"/>
          </p:cNvSpPr>
          <p:nvPr/>
        </p:nvSpPr>
        <p:spPr bwMode="auto">
          <a:xfrm>
            <a:off x="2971800" y="3657600"/>
            <a:ext cx="381000" cy="366713"/>
          </a:xfrm>
          <a:prstGeom prst="rect">
            <a:avLst/>
          </a:prstGeom>
          <a:noFill/>
          <a:ln w="9525">
            <a:noFill/>
            <a:miter lim="800000"/>
            <a:headEnd/>
            <a:tailEnd/>
          </a:ln>
        </p:spPr>
        <p:txBody>
          <a:bodyPr>
            <a:spAutoFit/>
          </a:bodyPr>
          <a:lstStyle/>
          <a:p>
            <a:pPr>
              <a:spcBef>
                <a:spcPct val="50000"/>
              </a:spcBef>
            </a:pPr>
            <a:r>
              <a:rPr lang="en-US"/>
              <a:t>*</a:t>
            </a:r>
          </a:p>
        </p:txBody>
      </p:sp>
      <p:sp>
        <p:nvSpPr>
          <p:cNvPr id="143371" name="Text Box 12"/>
          <p:cNvSpPr txBox="1">
            <a:spLocks noChangeArrowheads="1"/>
          </p:cNvSpPr>
          <p:nvPr/>
        </p:nvSpPr>
        <p:spPr bwMode="auto">
          <a:xfrm>
            <a:off x="381000" y="5943600"/>
            <a:ext cx="5105400" cy="336550"/>
          </a:xfrm>
          <a:prstGeom prst="rect">
            <a:avLst/>
          </a:prstGeom>
          <a:noFill/>
          <a:ln w="9525">
            <a:noFill/>
            <a:miter lim="800000"/>
            <a:headEnd/>
            <a:tailEnd/>
          </a:ln>
        </p:spPr>
        <p:txBody>
          <a:bodyPr>
            <a:spAutoFit/>
          </a:bodyPr>
          <a:lstStyle/>
          <a:p>
            <a:pPr>
              <a:spcBef>
                <a:spcPct val="50000"/>
              </a:spcBef>
            </a:pPr>
            <a:r>
              <a:rPr lang="en-US" sz="1600">
                <a:solidFill>
                  <a:schemeClr val="tx2"/>
                </a:solidFill>
              </a:rPr>
              <a:t>‡</a:t>
            </a:r>
            <a:r>
              <a:rPr lang="en-US" sz="1600"/>
              <a:t> CEE: conjugated equine estrogen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idx="4294967295"/>
          </p:nvPr>
        </p:nvSpPr>
        <p:spPr bwMode="auto">
          <a:xfrm>
            <a:off x="2362200" y="609600"/>
            <a:ext cx="4495800" cy="990600"/>
          </a:xfrm>
          <a:prstGeom prst="rect">
            <a:avLst/>
          </a:prstGeom>
          <a:noFill/>
          <a:ln>
            <a:miter lim="800000"/>
            <a:headEnd/>
            <a:tailEnd/>
          </a:ln>
        </p:spPr>
        <p:txBody>
          <a:bodyPr anchor="b"/>
          <a:lstStyle/>
          <a:p>
            <a:pPr eaLnBrk="1" hangingPunct="1"/>
            <a:r>
              <a:rPr lang="en-US" sz="2200" b="1" smtClean="0"/>
              <a:t>Ongoing Studies About Hormone Therapy (HT):  </a:t>
            </a:r>
            <a:br>
              <a:rPr lang="en-US" sz="2200" b="1" smtClean="0"/>
            </a:br>
            <a:r>
              <a:rPr lang="en-US" sz="2200" b="1" smtClean="0"/>
              <a:t>Does the Timing and Type of Estrogen Matter?</a:t>
            </a:r>
          </a:p>
        </p:txBody>
      </p:sp>
      <p:sp>
        <p:nvSpPr>
          <p:cNvPr id="145410" name="Content Placeholder 2"/>
          <p:cNvSpPr>
            <a:spLocks noGrp="1"/>
          </p:cNvSpPr>
          <p:nvPr>
            <p:ph idx="4294967295"/>
          </p:nvPr>
        </p:nvSpPr>
        <p:spPr>
          <a:xfrm>
            <a:off x="990600" y="1828800"/>
            <a:ext cx="7162800" cy="4525963"/>
          </a:xfrm>
        </p:spPr>
        <p:txBody>
          <a:bodyPr/>
          <a:lstStyle/>
          <a:p>
            <a:pPr eaLnBrk="1" hangingPunct="1">
              <a:lnSpc>
                <a:spcPct val="110000"/>
              </a:lnSpc>
            </a:pPr>
            <a:r>
              <a:rPr lang="en-US" sz="2000" b="1" smtClean="0">
                <a:solidFill>
                  <a:schemeClr val="tx2"/>
                </a:solidFill>
              </a:rPr>
              <a:t>KEEPS:  </a:t>
            </a:r>
            <a:r>
              <a:rPr lang="en-US" sz="2000" b="1" u="sng" smtClean="0">
                <a:solidFill>
                  <a:srgbClr val="FF3300"/>
                </a:solidFill>
              </a:rPr>
              <a:t>K</a:t>
            </a:r>
            <a:r>
              <a:rPr lang="en-US" sz="2000" smtClean="0">
                <a:solidFill>
                  <a:schemeClr val="tx2"/>
                </a:solidFill>
              </a:rPr>
              <a:t>ronos </a:t>
            </a:r>
            <a:r>
              <a:rPr lang="en-US" sz="2000" b="1" u="sng" smtClean="0">
                <a:solidFill>
                  <a:srgbClr val="FF3300"/>
                </a:solidFill>
              </a:rPr>
              <a:t>E</a:t>
            </a:r>
            <a:r>
              <a:rPr lang="en-US" sz="2000" smtClean="0">
                <a:solidFill>
                  <a:schemeClr val="tx2"/>
                </a:solidFill>
              </a:rPr>
              <a:t>arly </a:t>
            </a:r>
            <a:r>
              <a:rPr lang="en-US" sz="2000" b="1" u="sng" smtClean="0">
                <a:solidFill>
                  <a:srgbClr val="FF3300"/>
                </a:solidFill>
              </a:rPr>
              <a:t>E</a:t>
            </a:r>
            <a:r>
              <a:rPr lang="en-US" sz="2000" smtClean="0">
                <a:solidFill>
                  <a:schemeClr val="tx2"/>
                </a:solidFill>
              </a:rPr>
              <a:t>strogen</a:t>
            </a:r>
            <a:r>
              <a:rPr lang="en-US" sz="2000" smtClean="0">
                <a:solidFill>
                  <a:srgbClr val="FF3300"/>
                </a:solidFill>
              </a:rPr>
              <a:t> </a:t>
            </a:r>
            <a:r>
              <a:rPr lang="en-US" sz="2000" b="1" u="sng" smtClean="0">
                <a:solidFill>
                  <a:srgbClr val="FF3300"/>
                </a:solidFill>
              </a:rPr>
              <a:t>P</a:t>
            </a:r>
            <a:r>
              <a:rPr lang="en-US" sz="2000" smtClean="0">
                <a:solidFill>
                  <a:schemeClr val="tx2"/>
                </a:solidFill>
              </a:rPr>
              <a:t>revention </a:t>
            </a:r>
            <a:r>
              <a:rPr lang="en-US" sz="2000" b="1" u="sng" smtClean="0">
                <a:solidFill>
                  <a:srgbClr val="FF3300"/>
                </a:solidFill>
              </a:rPr>
              <a:t>S</a:t>
            </a:r>
            <a:r>
              <a:rPr lang="en-US" sz="2000" smtClean="0">
                <a:solidFill>
                  <a:schemeClr val="tx2"/>
                </a:solidFill>
              </a:rPr>
              <a:t>tudy</a:t>
            </a:r>
          </a:p>
          <a:p>
            <a:pPr lvl="1" eaLnBrk="1" hangingPunct="1">
              <a:lnSpc>
                <a:spcPct val="110000"/>
              </a:lnSpc>
            </a:pPr>
            <a:r>
              <a:rPr lang="en-US" sz="1800" smtClean="0">
                <a:solidFill>
                  <a:schemeClr val="tx2"/>
                </a:solidFill>
              </a:rPr>
              <a:t>660 women aged 48-52, randomized to placebo, oral conjugated equine estrogen, or transdermal 17 beta-estradiol </a:t>
            </a:r>
            <a:r>
              <a:rPr lang="en-US" sz="1800" smtClean="0">
                <a:solidFill>
                  <a:srgbClr val="FF3300"/>
                </a:solidFill>
              </a:rPr>
              <a:t>patch</a:t>
            </a:r>
            <a:r>
              <a:rPr lang="en-US" sz="1800" smtClean="0">
                <a:solidFill>
                  <a:schemeClr val="tx2"/>
                </a:solidFill>
              </a:rPr>
              <a:t>  with placebo or pulsed progesterone for 12 days/month</a:t>
            </a:r>
          </a:p>
          <a:p>
            <a:pPr lvl="1" eaLnBrk="1" hangingPunct="1">
              <a:lnSpc>
                <a:spcPct val="110000"/>
              </a:lnSpc>
            </a:pPr>
            <a:r>
              <a:rPr lang="en-US" sz="1800" smtClean="0">
                <a:solidFill>
                  <a:schemeClr val="tx2"/>
                </a:solidFill>
              </a:rPr>
              <a:t>Endpoint: Progression of atherosclerosis measured by carotid intima media thickness and coronary artery calcification</a:t>
            </a:r>
          </a:p>
          <a:p>
            <a:pPr eaLnBrk="1" hangingPunct="1">
              <a:lnSpc>
                <a:spcPct val="110000"/>
              </a:lnSpc>
            </a:pPr>
            <a:r>
              <a:rPr lang="en-US" sz="2000" b="1" smtClean="0">
                <a:solidFill>
                  <a:schemeClr val="tx2"/>
                </a:solidFill>
              </a:rPr>
              <a:t>ELITE:  </a:t>
            </a:r>
            <a:r>
              <a:rPr lang="en-US" sz="2000" b="1" u="sng" smtClean="0">
                <a:solidFill>
                  <a:srgbClr val="FF3300"/>
                </a:solidFill>
              </a:rPr>
              <a:t>E</a:t>
            </a:r>
            <a:r>
              <a:rPr lang="en-US" sz="2000" smtClean="0">
                <a:solidFill>
                  <a:schemeClr val="tx2"/>
                </a:solidFill>
              </a:rPr>
              <a:t>arly versus</a:t>
            </a:r>
            <a:r>
              <a:rPr lang="en-US" sz="2000" smtClean="0">
                <a:solidFill>
                  <a:srgbClr val="FF3300"/>
                </a:solidFill>
              </a:rPr>
              <a:t> </a:t>
            </a:r>
            <a:r>
              <a:rPr lang="en-US" sz="2000" b="1" u="sng" smtClean="0">
                <a:solidFill>
                  <a:srgbClr val="FF3300"/>
                </a:solidFill>
              </a:rPr>
              <a:t>L</a:t>
            </a:r>
            <a:r>
              <a:rPr lang="en-US" sz="2000" smtClean="0">
                <a:solidFill>
                  <a:schemeClr val="tx2"/>
                </a:solidFill>
              </a:rPr>
              <a:t>ate </a:t>
            </a:r>
            <a:r>
              <a:rPr lang="en-US" sz="2000" b="1" u="sng" smtClean="0">
                <a:solidFill>
                  <a:srgbClr val="FF3300"/>
                </a:solidFill>
              </a:rPr>
              <a:t>I</a:t>
            </a:r>
            <a:r>
              <a:rPr lang="en-US" sz="2000" smtClean="0">
                <a:solidFill>
                  <a:schemeClr val="tx2"/>
                </a:solidFill>
              </a:rPr>
              <a:t>ntervention </a:t>
            </a:r>
            <a:r>
              <a:rPr lang="en-US" sz="2000" b="1" u="sng" smtClean="0">
                <a:solidFill>
                  <a:srgbClr val="FF3300"/>
                </a:solidFill>
              </a:rPr>
              <a:t>T</a:t>
            </a:r>
            <a:r>
              <a:rPr lang="en-US" sz="2000" smtClean="0">
                <a:solidFill>
                  <a:schemeClr val="tx2"/>
                </a:solidFill>
              </a:rPr>
              <a:t>rial with </a:t>
            </a:r>
            <a:r>
              <a:rPr lang="en-US" sz="2000" b="1" u="sng" smtClean="0">
                <a:solidFill>
                  <a:srgbClr val="FF3300"/>
                </a:solidFill>
              </a:rPr>
              <a:t>E</a:t>
            </a:r>
            <a:r>
              <a:rPr lang="en-US" sz="2000" smtClean="0">
                <a:solidFill>
                  <a:schemeClr val="tx2"/>
                </a:solidFill>
              </a:rPr>
              <a:t>stradiol</a:t>
            </a:r>
          </a:p>
          <a:p>
            <a:pPr lvl="1" eaLnBrk="1" hangingPunct="1">
              <a:lnSpc>
                <a:spcPct val="110000"/>
              </a:lnSpc>
            </a:pPr>
            <a:r>
              <a:rPr lang="en-US" sz="1800" smtClean="0">
                <a:solidFill>
                  <a:schemeClr val="tx2"/>
                </a:solidFill>
              </a:rPr>
              <a:t>504 women either less than 6 years from menopause or more than 10 years from menopause randomized to oral 17 beta-estradiol or placebo, with progesterone gel or placebo</a:t>
            </a:r>
          </a:p>
          <a:p>
            <a:pPr lvl="1" eaLnBrk="1" hangingPunct="1">
              <a:lnSpc>
                <a:spcPct val="110000"/>
              </a:lnSpc>
            </a:pPr>
            <a:r>
              <a:rPr lang="en-US" sz="1800" smtClean="0">
                <a:solidFill>
                  <a:schemeClr val="tx2"/>
                </a:solidFill>
              </a:rPr>
              <a:t>Endpoint:  Progression of atherosclerosis measured by carotid intima media thickness</a:t>
            </a:r>
          </a:p>
        </p:txBody>
      </p:sp>
      <p:sp>
        <p:nvSpPr>
          <p:cNvPr id="145411" name="Slide Number Placeholder 3"/>
          <p:cNvSpPr>
            <a:spLocks noGrp="1"/>
          </p:cNvSpPr>
          <p:nvPr>
            <p:ph type="sldNum" sz="quarter" idx="12"/>
          </p:nvPr>
        </p:nvSpPr>
        <p:spPr>
          <a:noFill/>
        </p:spPr>
        <p:txBody>
          <a:bodyPr/>
          <a:lstStyle/>
          <a:p>
            <a:fld id="{7549334F-0FCD-4566-95D5-1DAA8561A20A}" type="slidenum">
              <a:rPr lang="en-US" smtClean="0">
                <a:latin typeface="Helvetica"/>
                <a:cs typeface="Arial" charset="0"/>
              </a:rPr>
              <a:pPr/>
              <a:t>54</a:t>
            </a:fld>
            <a:endParaRPr lang="en-US" smtClean="0">
              <a:latin typeface="Helvetica"/>
              <a:cs typeface="Arial" charset="0"/>
            </a:endParaRPr>
          </a:p>
        </p:txBody>
      </p:sp>
      <p:sp>
        <p:nvSpPr>
          <p:cNvPr id="145412" name="Text Box 4"/>
          <p:cNvSpPr txBox="1">
            <a:spLocks noChangeArrowheads="1"/>
          </p:cNvSpPr>
          <p:nvPr/>
        </p:nvSpPr>
        <p:spPr bwMode="auto">
          <a:xfrm>
            <a:off x="609600" y="6400800"/>
            <a:ext cx="6394450" cy="274638"/>
          </a:xfrm>
          <a:prstGeom prst="rect">
            <a:avLst/>
          </a:prstGeom>
          <a:noFill/>
          <a:ln w="9525" algn="ctr">
            <a:noFill/>
            <a:miter lim="800000"/>
            <a:headEnd/>
            <a:tailEnd/>
          </a:ln>
        </p:spPr>
        <p:txBody>
          <a:bodyPr>
            <a:spAutoFit/>
          </a:bodyPr>
          <a:lstStyle/>
          <a:p>
            <a:r>
              <a:rPr lang="en-US" sz="1200" b="1">
                <a:latin typeface="Arial" charset="0"/>
              </a:rPr>
              <a:t> Source: </a:t>
            </a:r>
            <a:r>
              <a:rPr lang="en-US" sz="1200">
                <a:solidFill>
                  <a:schemeClr val="tx2"/>
                </a:solidFill>
                <a:latin typeface="Arial" charset="0"/>
                <a:ea typeface="ＭＳ Ｐゴシック"/>
                <a:cs typeface="ＭＳ Ｐゴシック"/>
              </a:rPr>
              <a:t>Miller 2009, clinicaltrials.gov </a:t>
            </a:r>
            <a:endParaRPr lang="en-US" sz="1200">
              <a:latin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324100" y="228600"/>
            <a:ext cx="4495800" cy="990600"/>
          </a:xfrm>
          <a:prstGeom prst="rect">
            <a:avLst/>
          </a:prstGeom>
        </p:spPr>
        <p:txBody>
          <a:bodyPr anchor="b">
            <a:normAutofit fontScale="90000"/>
          </a:bodyPr>
          <a:lstStyle/>
          <a:p>
            <a:pPr eaLnBrk="1" hangingPunct="1">
              <a:defRPr/>
            </a:pPr>
            <a:r>
              <a:rPr lang="en-US" sz="2400" b="1" dirty="0" smtClean="0"/>
              <a:t>What The Experts Are Saying About Hormone Therapy And </a:t>
            </a:r>
            <a:br>
              <a:rPr lang="en-US" sz="2400" b="1" dirty="0" smtClean="0"/>
            </a:br>
            <a:r>
              <a:rPr lang="en-US" sz="2400" b="1" dirty="0" smtClean="0"/>
              <a:t>Cardiovascular Disease</a:t>
            </a:r>
            <a:endParaRPr lang="en-US" sz="2400" b="1" dirty="0"/>
          </a:p>
        </p:txBody>
      </p:sp>
      <p:sp>
        <p:nvSpPr>
          <p:cNvPr id="147458" name="Rectangle 3"/>
          <p:cNvSpPr>
            <a:spLocks noGrp="1" noChangeArrowheads="1"/>
          </p:cNvSpPr>
          <p:nvPr>
            <p:ph idx="4294967295"/>
          </p:nvPr>
        </p:nvSpPr>
        <p:spPr>
          <a:xfrm>
            <a:off x="990600" y="1371600"/>
            <a:ext cx="7162800" cy="4525963"/>
          </a:xfrm>
        </p:spPr>
        <p:txBody>
          <a:bodyPr/>
          <a:lstStyle/>
          <a:p>
            <a:pPr marL="0" indent="0" eaLnBrk="1" hangingPunct="1">
              <a:lnSpc>
                <a:spcPct val="110000"/>
              </a:lnSpc>
              <a:buFontTx/>
              <a:buNone/>
            </a:pPr>
            <a:r>
              <a:rPr lang="en-US" sz="2800" smtClean="0">
                <a:solidFill>
                  <a:schemeClr val="tx2"/>
                </a:solidFill>
              </a:rPr>
              <a:t>American Congress of Obstetricians &amp; Gynecologists (ACOG): </a:t>
            </a:r>
          </a:p>
          <a:p>
            <a:pPr marL="908050" lvl="1" eaLnBrk="1" hangingPunct="1">
              <a:lnSpc>
                <a:spcPct val="110000"/>
              </a:lnSpc>
            </a:pPr>
            <a:r>
              <a:rPr lang="en-US" sz="2400" smtClean="0">
                <a:solidFill>
                  <a:schemeClr val="tx2"/>
                </a:solidFill>
              </a:rPr>
              <a:t>“Menopausal hormone therapy (HT) should not be used for the primary or secondary prevention of CHD at the present.” </a:t>
            </a:r>
          </a:p>
          <a:p>
            <a:pPr marL="908050" lvl="1" eaLnBrk="1" hangingPunct="1">
              <a:lnSpc>
                <a:spcPct val="110000"/>
              </a:lnSpc>
            </a:pPr>
            <a:r>
              <a:rPr lang="en-US" sz="2400" smtClean="0">
                <a:solidFill>
                  <a:schemeClr val="tx2"/>
                </a:solidFill>
              </a:rPr>
              <a:t>“Hormone therapy use should be limited to the treatment of menopausal symptoms at the lowest effective dosage over the shortest duration possible and continued use should be reevaluated on a periodic basis.”</a:t>
            </a:r>
          </a:p>
        </p:txBody>
      </p:sp>
      <p:sp>
        <p:nvSpPr>
          <p:cNvPr id="147459" name="Slide Number Placeholder 3"/>
          <p:cNvSpPr>
            <a:spLocks noGrp="1"/>
          </p:cNvSpPr>
          <p:nvPr>
            <p:ph type="sldNum" sz="quarter" idx="12"/>
          </p:nvPr>
        </p:nvSpPr>
        <p:spPr>
          <a:noFill/>
        </p:spPr>
        <p:txBody>
          <a:bodyPr/>
          <a:lstStyle/>
          <a:p>
            <a:fld id="{4FEC7269-0FD6-483C-896B-F5F15A4739DE}" type="slidenum">
              <a:rPr lang="en-US" smtClean="0">
                <a:latin typeface="Helvetica"/>
                <a:cs typeface="Arial" charset="0"/>
              </a:rPr>
              <a:pPr/>
              <a:t>55</a:t>
            </a:fld>
            <a:endParaRPr lang="en-US" smtClean="0">
              <a:latin typeface="Helvetica"/>
              <a:cs typeface="Arial" charset="0"/>
            </a:endParaRPr>
          </a:p>
        </p:txBody>
      </p:sp>
      <p:sp>
        <p:nvSpPr>
          <p:cNvPr id="147460" name="Text Box 4"/>
          <p:cNvSpPr txBox="1">
            <a:spLocks noChangeArrowheads="1"/>
          </p:cNvSpPr>
          <p:nvPr/>
        </p:nvSpPr>
        <p:spPr bwMode="auto">
          <a:xfrm>
            <a:off x="631825" y="5562600"/>
            <a:ext cx="7785100" cy="336550"/>
          </a:xfrm>
          <a:prstGeom prst="rect">
            <a:avLst/>
          </a:prstGeom>
          <a:noFill/>
          <a:ln w="9525">
            <a:noFill/>
            <a:miter lim="800000"/>
            <a:headEnd/>
            <a:tailEnd/>
          </a:ln>
        </p:spPr>
        <p:txBody>
          <a:bodyPr>
            <a:spAutoFit/>
          </a:bodyPr>
          <a:lstStyle/>
          <a:p>
            <a:pPr algn="ctr"/>
            <a:endParaRPr lang="en-US" sz="1600" i="1">
              <a:solidFill>
                <a:srgbClr val="000000"/>
              </a:solidFill>
              <a:latin typeface="Arial" charset="0"/>
              <a:ea typeface="ＭＳ Ｐゴシック"/>
              <a:cs typeface="ＭＳ Ｐゴシック"/>
            </a:endParaRPr>
          </a:p>
        </p:txBody>
      </p:sp>
      <p:sp>
        <p:nvSpPr>
          <p:cNvPr id="147461" name="Text Box 4"/>
          <p:cNvSpPr txBox="1">
            <a:spLocks noChangeArrowheads="1"/>
          </p:cNvSpPr>
          <p:nvPr/>
        </p:nvSpPr>
        <p:spPr bwMode="auto">
          <a:xfrm>
            <a:off x="609600" y="6400800"/>
            <a:ext cx="6394450" cy="274638"/>
          </a:xfrm>
          <a:prstGeom prst="rect">
            <a:avLst/>
          </a:prstGeom>
          <a:noFill/>
          <a:ln w="9525" algn="ctr">
            <a:noFill/>
            <a:miter lim="800000"/>
            <a:headEnd/>
            <a:tailEnd/>
          </a:ln>
        </p:spPr>
        <p:txBody>
          <a:bodyPr>
            <a:spAutoFit/>
          </a:bodyPr>
          <a:lstStyle/>
          <a:p>
            <a:r>
              <a:rPr lang="en-US" sz="1200" b="1">
                <a:latin typeface="Arial" charset="0"/>
              </a:rPr>
              <a:t> Source:  </a:t>
            </a:r>
            <a:r>
              <a:rPr lang="en-US" sz="1200">
                <a:latin typeface="Arial" charset="0"/>
              </a:rPr>
              <a:t>ACOG 2008</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457200" y="1600200"/>
            <a:ext cx="8229600" cy="4419600"/>
          </a:xfrm>
          <a:prstGeom prst="rect">
            <a:avLst/>
          </a:prstGeom>
        </p:spPr>
        <p:txBody>
          <a:bodyPr/>
          <a:lstStyle/>
          <a:p>
            <a:pPr marL="342900" indent="-342900">
              <a:spcBef>
                <a:spcPct val="20000"/>
              </a:spcBef>
              <a:buFontTx/>
              <a:buChar char="•"/>
              <a:defRPr/>
            </a:pPr>
            <a:endParaRPr lang="en-US" sz="1000" kern="0" dirty="0">
              <a:latin typeface="+mn-lt"/>
              <a:cs typeface="+mn-cs"/>
            </a:endParaRPr>
          </a:p>
        </p:txBody>
      </p:sp>
      <p:sp>
        <p:nvSpPr>
          <p:cNvPr id="13" name="Title 12"/>
          <p:cNvSpPr>
            <a:spLocks noGrp="1"/>
          </p:cNvSpPr>
          <p:nvPr>
            <p:ph type="title" idx="4294967295"/>
          </p:nvPr>
        </p:nvSpPr>
        <p:spPr>
          <a:xfrm>
            <a:off x="2362200" y="228600"/>
            <a:ext cx="4495800" cy="990600"/>
          </a:xfrm>
          <a:prstGeom prst="rect">
            <a:avLst/>
          </a:prstGeom>
        </p:spPr>
        <p:txBody>
          <a:bodyPr anchor="b">
            <a:normAutofit fontScale="90000"/>
          </a:bodyPr>
          <a:lstStyle/>
          <a:p>
            <a:pPr eaLnBrk="1" hangingPunct="1">
              <a:defRPr/>
            </a:pPr>
            <a:r>
              <a:rPr lang="en-US" sz="2400" b="1" dirty="0" smtClean="0">
                <a:solidFill>
                  <a:srgbClr val="000000"/>
                </a:solidFill>
              </a:rPr>
              <a:t>Educate Patients </a:t>
            </a:r>
            <a:br>
              <a:rPr lang="en-US" sz="2400" b="1" dirty="0" smtClean="0">
                <a:solidFill>
                  <a:srgbClr val="000000"/>
                </a:solidFill>
              </a:rPr>
            </a:br>
            <a:r>
              <a:rPr lang="en-US" sz="2400" b="1" dirty="0" smtClean="0">
                <a:solidFill>
                  <a:srgbClr val="000000"/>
                </a:solidFill>
              </a:rPr>
              <a:t>About the Warning Symptoms </a:t>
            </a:r>
            <a:br>
              <a:rPr lang="en-US" sz="2400" b="1" dirty="0" smtClean="0">
                <a:solidFill>
                  <a:srgbClr val="000000"/>
                </a:solidFill>
              </a:rPr>
            </a:br>
            <a:r>
              <a:rPr lang="en-US" sz="2400" b="1" dirty="0" smtClean="0">
                <a:solidFill>
                  <a:srgbClr val="000000"/>
                </a:solidFill>
              </a:rPr>
              <a:t>of a Heart Attack</a:t>
            </a:r>
            <a:endParaRPr lang="en-US" sz="2400" b="1" dirty="0"/>
          </a:p>
        </p:txBody>
      </p:sp>
      <p:sp>
        <p:nvSpPr>
          <p:cNvPr id="149507" name="Content Placeholder 7"/>
          <p:cNvSpPr>
            <a:spLocks noGrp="1"/>
          </p:cNvSpPr>
          <p:nvPr>
            <p:ph idx="4294967295"/>
          </p:nvPr>
        </p:nvSpPr>
        <p:spPr>
          <a:xfrm>
            <a:off x="990600" y="1600200"/>
            <a:ext cx="7162800" cy="4525963"/>
          </a:xfrm>
        </p:spPr>
        <p:txBody>
          <a:bodyPr/>
          <a:lstStyle/>
          <a:p>
            <a:pPr eaLnBrk="1" hangingPunct="1"/>
            <a:r>
              <a:rPr lang="en-US" sz="2000" smtClean="0"/>
              <a:t>Chest pain, discomfort, pressure or squeezing are the most common symptoms for men and women</a:t>
            </a:r>
          </a:p>
          <a:p>
            <a:pPr eaLnBrk="1" hangingPunct="1"/>
            <a:r>
              <a:rPr lang="en-US" sz="2000" smtClean="0"/>
              <a:t>Women are somewhat more likely than men to experience other heart attack symptoms, including: </a:t>
            </a:r>
          </a:p>
          <a:p>
            <a:pPr lvl="1" eaLnBrk="1" hangingPunct="1"/>
            <a:r>
              <a:rPr lang="en-US" sz="1700" smtClean="0"/>
              <a:t>Unusual upper body pain or discomfort  in one or both arms, the back, shoulder, neck, jaw, or upper part of the stomach</a:t>
            </a:r>
          </a:p>
          <a:p>
            <a:pPr lvl="1" eaLnBrk="1" hangingPunct="1"/>
            <a:r>
              <a:rPr lang="en-US" sz="1700" smtClean="0"/>
              <a:t>Shortness of breath</a:t>
            </a:r>
          </a:p>
          <a:p>
            <a:pPr lvl="1" eaLnBrk="1" hangingPunct="1"/>
            <a:r>
              <a:rPr lang="en-US" sz="1700" smtClean="0"/>
              <a:t>Nausea/Vomiting</a:t>
            </a:r>
          </a:p>
          <a:p>
            <a:pPr lvl="1" eaLnBrk="1" hangingPunct="1"/>
            <a:r>
              <a:rPr lang="en-US" sz="1700" smtClean="0"/>
              <a:t>Unusual or unexplained fatigue (which may be                   present for days)</a:t>
            </a:r>
          </a:p>
          <a:p>
            <a:pPr lvl="1" eaLnBrk="1" hangingPunct="1"/>
            <a:r>
              <a:rPr lang="en-US" sz="1700" smtClean="0"/>
              <a:t>Breaking out in a cold sweat</a:t>
            </a:r>
          </a:p>
          <a:p>
            <a:pPr lvl="1" eaLnBrk="1" hangingPunct="1"/>
            <a:r>
              <a:rPr lang="en-US" sz="1700" smtClean="0"/>
              <a:t>Light-headedness or sudden dizziness</a:t>
            </a:r>
          </a:p>
          <a:p>
            <a:pPr eaLnBrk="1" hangingPunct="1"/>
            <a:r>
              <a:rPr lang="en-US" sz="2000" smtClean="0"/>
              <a:t>If any of these symptoms occur, call 9–1–1 for emergency medical care. </a:t>
            </a:r>
          </a:p>
          <a:p>
            <a:pPr eaLnBrk="1" hangingPunct="1">
              <a:lnSpc>
                <a:spcPct val="80000"/>
              </a:lnSpc>
            </a:pPr>
            <a:endParaRPr lang="en-US" sz="2000" smtClean="0"/>
          </a:p>
        </p:txBody>
      </p:sp>
      <p:sp>
        <p:nvSpPr>
          <p:cNvPr id="149508" name="Slide Number Placeholder 6"/>
          <p:cNvSpPr>
            <a:spLocks noGrp="1"/>
          </p:cNvSpPr>
          <p:nvPr>
            <p:ph type="sldNum" sz="quarter" idx="12"/>
          </p:nvPr>
        </p:nvSpPr>
        <p:spPr>
          <a:noFill/>
        </p:spPr>
        <p:txBody>
          <a:bodyPr/>
          <a:lstStyle/>
          <a:p>
            <a:fld id="{BC2A378A-9BE2-4516-AFB6-238ADF6BDE89}" type="slidenum">
              <a:rPr lang="en-US" smtClean="0">
                <a:latin typeface="Helvetica"/>
                <a:cs typeface="Arial" charset="0"/>
              </a:rPr>
              <a:pPr/>
              <a:t>56</a:t>
            </a:fld>
            <a:endParaRPr lang="en-US" smtClean="0">
              <a:latin typeface="Helvetica"/>
              <a:cs typeface="Arial" charset="0"/>
            </a:endParaRPr>
          </a:p>
        </p:txBody>
      </p:sp>
      <p:pic>
        <p:nvPicPr>
          <p:cNvPr id="149509" name="Content Placeholder 9" descr="hhs_911_makethecall_dizziness_mag_7x10.pdf"/>
          <p:cNvPicPr>
            <a:picLocks noGrp="1" noChangeAspect="1"/>
          </p:cNvPicPr>
          <p:nvPr>
            <p:ph sz="half" idx="4294967295"/>
          </p:nvPr>
        </p:nvPicPr>
        <p:blipFill>
          <a:blip r:embed="rId3"/>
          <a:srcRect l="3448" t="-1228" b="-85"/>
          <a:stretch>
            <a:fillRect/>
          </a:stretch>
        </p:blipFill>
        <p:spPr>
          <a:xfrm>
            <a:off x="6324600" y="3573463"/>
            <a:ext cx="1828800" cy="1760537"/>
          </a:xfrm>
        </p:spPr>
      </p:pic>
      <p:sp>
        <p:nvSpPr>
          <p:cNvPr id="149510" name="TextBox 9"/>
          <p:cNvSpPr txBox="1">
            <a:spLocks noChangeArrowheads="1"/>
          </p:cNvSpPr>
          <p:nvPr/>
        </p:nvSpPr>
        <p:spPr bwMode="auto">
          <a:xfrm>
            <a:off x="533400" y="6400800"/>
            <a:ext cx="4572000" cy="276225"/>
          </a:xfrm>
          <a:prstGeom prst="rect">
            <a:avLst/>
          </a:prstGeom>
          <a:noFill/>
          <a:ln w="9525">
            <a:noFill/>
            <a:miter lim="800000"/>
            <a:headEnd/>
            <a:tailEnd/>
          </a:ln>
        </p:spPr>
        <p:txBody>
          <a:bodyPr>
            <a:spAutoFit/>
          </a:bodyPr>
          <a:lstStyle/>
          <a:p>
            <a:pPr marL="0" lvl="1"/>
            <a:r>
              <a:rPr lang="en-US" sz="1200" b="1">
                <a:ea typeface="ＭＳ Ｐゴシック"/>
                <a:cs typeface="ＭＳ Ｐゴシック"/>
              </a:rPr>
              <a:t>Source</a:t>
            </a:r>
            <a:r>
              <a:rPr lang="en-US" sz="1200">
                <a:ea typeface="ＭＳ Ｐゴシック"/>
                <a:cs typeface="ＭＳ Ｐゴシック"/>
              </a:rPr>
              <a:t>: Mosca 2010.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457200" y="1600200"/>
            <a:ext cx="8229600" cy="4419600"/>
          </a:xfrm>
          <a:prstGeom prst="rect">
            <a:avLst/>
          </a:prstGeom>
        </p:spPr>
        <p:txBody>
          <a:bodyPr/>
          <a:lstStyle/>
          <a:p>
            <a:pPr marL="342900" indent="-342900">
              <a:spcBef>
                <a:spcPct val="20000"/>
              </a:spcBef>
              <a:buFontTx/>
              <a:buChar char="•"/>
              <a:defRPr/>
            </a:pPr>
            <a:endParaRPr lang="en-US" sz="1000" kern="0" dirty="0">
              <a:latin typeface="+mn-lt"/>
              <a:cs typeface="+mn-cs"/>
            </a:endParaRPr>
          </a:p>
        </p:txBody>
      </p:sp>
      <p:sp>
        <p:nvSpPr>
          <p:cNvPr id="14" name="Title 13"/>
          <p:cNvSpPr>
            <a:spLocks noGrp="1"/>
          </p:cNvSpPr>
          <p:nvPr>
            <p:ph type="title" idx="4294967295"/>
          </p:nvPr>
        </p:nvSpPr>
        <p:spPr>
          <a:xfrm>
            <a:off x="2324100" y="228600"/>
            <a:ext cx="4495800" cy="990600"/>
          </a:xfrm>
          <a:prstGeom prst="rect">
            <a:avLst/>
          </a:prstGeom>
        </p:spPr>
        <p:txBody>
          <a:bodyPr anchor="b">
            <a:normAutofit fontScale="90000"/>
          </a:bodyPr>
          <a:lstStyle/>
          <a:p>
            <a:pPr>
              <a:defRPr/>
            </a:pPr>
            <a:r>
              <a:rPr lang="en-US" sz="2400" b="1" dirty="0" smtClean="0"/>
              <a:t>Encourage Patients To </a:t>
            </a:r>
            <a:br>
              <a:rPr lang="en-US" sz="2400" b="1" dirty="0" smtClean="0"/>
            </a:br>
            <a:r>
              <a:rPr lang="en-US" sz="2400" b="1" i="1" dirty="0" smtClean="0"/>
              <a:t>Make The Call.  </a:t>
            </a:r>
            <a:br>
              <a:rPr lang="en-US" sz="2400" b="1" i="1" dirty="0" smtClean="0"/>
            </a:br>
            <a:r>
              <a:rPr lang="en-US" sz="2400" b="1" i="1" dirty="0" smtClean="0"/>
              <a:t>Don’t Miss a Beat</a:t>
            </a:r>
            <a:endParaRPr lang="en-US" sz="2400" b="1" dirty="0"/>
          </a:p>
        </p:txBody>
      </p:sp>
      <p:sp>
        <p:nvSpPr>
          <p:cNvPr id="151555" name="Content Placeholder 11"/>
          <p:cNvSpPr>
            <a:spLocks noGrp="1"/>
          </p:cNvSpPr>
          <p:nvPr>
            <p:ph idx="4294967295"/>
          </p:nvPr>
        </p:nvSpPr>
        <p:spPr>
          <a:xfrm>
            <a:off x="990600" y="1600200"/>
            <a:ext cx="7162800" cy="4525963"/>
          </a:xfrm>
        </p:spPr>
        <p:txBody>
          <a:bodyPr/>
          <a:lstStyle/>
          <a:p>
            <a:pPr eaLnBrk="1" hangingPunct="1">
              <a:lnSpc>
                <a:spcPct val="110000"/>
              </a:lnSpc>
            </a:pPr>
            <a:r>
              <a:rPr lang="en-US" sz="2600" smtClean="0"/>
              <a:t>Only 53% of women said they would call 9-1-1 if experiencing the symptoms of a heart attack</a:t>
            </a:r>
          </a:p>
          <a:p>
            <a:pPr eaLnBrk="1" hangingPunct="1">
              <a:lnSpc>
                <a:spcPct val="110000"/>
              </a:lnSpc>
            </a:pPr>
            <a:r>
              <a:rPr lang="en-US" sz="2600" smtClean="0"/>
              <a:t>However, 79% said they would call 9-1-1 if someone else was having a heart attack</a:t>
            </a:r>
          </a:p>
          <a:p>
            <a:pPr eaLnBrk="1" hangingPunct="1">
              <a:lnSpc>
                <a:spcPct val="110000"/>
              </a:lnSpc>
            </a:pPr>
            <a:r>
              <a:rPr lang="en-US" sz="2600" smtClean="0"/>
              <a:t>For themselves, 46% of women would do something other than call 9-1-1—such as take an aspirin, go to the hospital, or call the doctor</a:t>
            </a:r>
          </a:p>
          <a:p>
            <a:pPr eaLnBrk="1" hangingPunct="1"/>
            <a:endParaRPr lang="en-US" sz="2600" smtClean="0"/>
          </a:p>
        </p:txBody>
      </p:sp>
      <p:sp>
        <p:nvSpPr>
          <p:cNvPr id="151556" name="Slide Number Placeholder 6"/>
          <p:cNvSpPr>
            <a:spLocks noGrp="1"/>
          </p:cNvSpPr>
          <p:nvPr>
            <p:ph type="sldNum" sz="quarter" idx="12"/>
          </p:nvPr>
        </p:nvSpPr>
        <p:spPr>
          <a:noFill/>
        </p:spPr>
        <p:txBody>
          <a:bodyPr/>
          <a:lstStyle/>
          <a:p>
            <a:fld id="{BC74A4F1-79E2-4422-A115-1AD66049858D}" type="slidenum">
              <a:rPr lang="en-US" smtClean="0">
                <a:latin typeface="Helvetica"/>
                <a:cs typeface="Arial" charset="0"/>
              </a:rPr>
              <a:pPr/>
              <a:t>57</a:t>
            </a:fld>
            <a:endParaRPr lang="en-US" smtClean="0">
              <a:latin typeface="Helvetica"/>
              <a:cs typeface="Arial" charset="0"/>
            </a:endParaRPr>
          </a:p>
        </p:txBody>
      </p:sp>
      <p:sp>
        <p:nvSpPr>
          <p:cNvPr id="151557" name="TextBox 7"/>
          <p:cNvSpPr txBox="1">
            <a:spLocks noChangeArrowheads="1"/>
          </p:cNvSpPr>
          <p:nvPr/>
        </p:nvSpPr>
        <p:spPr bwMode="auto">
          <a:xfrm>
            <a:off x="533400" y="6400800"/>
            <a:ext cx="4572000" cy="276225"/>
          </a:xfrm>
          <a:prstGeom prst="rect">
            <a:avLst/>
          </a:prstGeom>
          <a:noFill/>
          <a:ln w="9525">
            <a:noFill/>
            <a:miter lim="800000"/>
            <a:headEnd/>
            <a:tailEnd/>
          </a:ln>
        </p:spPr>
        <p:txBody>
          <a:bodyPr>
            <a:spAutoFit/>
          </a:bodyPr>
          <a:lstStyle/>
          <a:p>
            <a:pPr marL="0" lvl="1"/>
            <a:r>
              <a:rPr lang="en-US" sz="1200" b="1">
                <a:ea typeface="ＭＳ Ｐゴシック"/>
                <a:cs typeface="ＭＳ Ｐゴシック"/>
              </a:rPr>
              <a:t>Source</a:t>
            </a:r>
            <a:r>
              <a:rPr lang="en-US" sz="1200">
                <a:ea typeface="ＭＳ Ｐゴシック"/>
                <a:cs typeface="ＭＳ Ｐゴシック"/>
              </a:rPr>
              <a:t>: Mosca 2010.</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Content Placeholder 9"/>
          <p:cNvSpPr>
            <a:spLocks noGrp="1"/>
          </p:cNvSpPr>
          <p:nvPr>
            <p:ph idx="4294967295"/>
          </p:nvPr>
        </p:nvSpPr>
        <p:spPr>
          <a:xfrm>
            <a:off x="990600" y="1219200"/>
            <a:ext cx="7162800" cy="4525963"/>
          </a:xfrm>
        </p:spPr>
        <p:txBody>
          <a:bodyPr/>
          <a:lstStyle/>
          <a:p>
            <a:pPr algn="ctr" eaLnBrk="1" hangingPunct="1">
              <a:spcBef>
                <a:spcPct val="0"/>
              </a:spcBef>
              <a:buFontTx/>
              <a:buNone/>
            </a:pPr>
            <a:r>
              <a:rPr lang="en-US" sz="2800" b="1" smtClean="0">
                <a:solidFill>
                  <a:srgbClr val="000000"/>
                </a:solidFill>
              </a:rPr>
              <a:t>The Heart Truth Professional Education Campaign Website</a:t>
            </a:r>
          </a:p>
          <a:p>
            <a:pPr algn="ctr" eaLnBrk="1" hangingPunct="1">
              <a:spcBef>
                <a:spcPct val="0"/>
              </a:spcBef>
              <a:buFontTx/>
              <a:buNone/>
            </a:pPr>
            <a:r>
              <a:rPr lang="en-US" sz="2800" b="1" smtClean="0">
                <a:solidFill>
                  <a:srgbClr val="4BADB5"/>
                </a:solidFill>
                <a:latin typeface="Arial" charset="0"/>
                <a:ea typeface="ＭＳ Ｐゴシック"/>
                <a:cs typeface="ＭＳ Ｐゴシック"/>
                <a:hlinkClick r:id="rId3"/>
              </a:rPr>
              <a:t>www.womenshealth.gov/heart-truth</a:t>
            </a:r>
            <a:endParaRPr lang="en-US" sz="2800" b="1" smtClean="0">
              <a:solidFill>
                <a:srgbClr val="4BADB5"/>
              </a:solidFill>
              <a:latin typeface="Arial" charset="0"/>
              <a:ea typeface="ＭＳ Ｐゴシック"/>
              <a:cs typeface="ＭＳ Ｐゴシック"/>
            </a:endParaRPr>
          </a:p>
          <a:p>
            <a:pPr algn="ctr" eaLnBrk="1" hangingPunct="1">
              <a:spcBef>
                <a:spcPct val="0"/>
              </a:spcBef>
              <a:buFontTx/>
              <a:buNone/>
            </a:pPr>
            <a:endParaRPr lang="en-US" sz="1800" b="1" smtClean="0">
              <a:solidFill>
                <a:srgbClr val="000000"/>
              </a:solidFill>
            </a:endParaRPr>
          </a:p>
          <a:p>
            <a:pPr algn="ctr" eaLnBrk="1" hangingPunct="1">
              <a:spcBef>
                <a:spcPct val="0"/>
              </a:spcBef>
              <a:buFontTx/>
              <a:buNone/>
            </a:pPr>
            <a:r>
              <a:rPr lang="en-US" sz="2800" b="1" smtClean="0">
                <a:solidFill>
                  <a:srgbClr val="000000"/>
                </a:solidFill>
              </a:rPr>
              <a:t>Million Hearts Campaign</a:t>
            </a:r>
          </a:p>
          <a:p>
            <a:pPr algn="ctr" eaLnBrk="1" hangingPunct="1">
              <a:spcBef>
                <a:spcPct val="0"/>
              </a:spcBef>
              <a:buFontTx/>
              <a:buNone/>
            </a:pPr>
            <a:r>
              <a:rPr lang="en-US" sz="2800" b="1" u="sng" smtClean="0">
                <a:solidFill>
                  <a:srgbClr val="4BADB5"/>
                </a:solidFill>
              </a:rPr>
              <a:t>millionhearts.hhs.gov</a:t>
            </a:r>
          </a:p>
          <a:p>
            <a:pPr eaLnBrk="1" hangingPunct="1">
              <a:buFontTx/>
              <a:buNone/>
            </a:pPr>
            <a:endParaRPr lang="en-US" sz="2800" smtClean="0"/>
          </a:p>
        </p:txBody>
      </p:sp>
      <p:sp>
        <p:nvSpPr>
          <p:cNvPr id="157699" name="Slide Number Placeholder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A6A27E7C-D0BD-4D32-A054-A5E6670F7487}" type="slidenum">
              <a:rPr lang="en-US" sz="1400"/>
              <a:pPr algn="r"/>
              <a:t>58</a:t>
            </a:fld>
            <a:endParaRPr lang="en-US" sz="1400"/>
          </a:p>
        </p:txBody>
      </p:sp>
      <p:sp>
        <p:nvSpPr>
          <p:cNvPr id="157700" name="Text Box 7"/>
          <p:cNvSpPr txBox="1">
            <a:spLocks noChangeArrowheads="1"/>
          </p:cNvSpPr>
          <p:nvPr/>
        </p:nvSpPr>
        <p:spPr bwMode="auto">
          <a:xfrm>
            <a:off x="5280025" y="6545263"/>
            <a:ext cx="184150" cy="701675"/>
          </a:xfrm>
          <a:prstGeom prst="rect">
            <a:avLst/>
          </a:prstGeom>
          <a:noFill/>
          <a:ln w="9525">
            <a:noFill/>
            <a:miter lim="800000"/>
            <a:headEnd/>
            <a:tailEnd/>
          </a:ln>
        </p:spPr>
        <p:txBody>
          <a:bodyPr>
            <a:spAutoFit/>
          </a:bodyPr>
          <a:lstStyle/>
          <a:p>
            <a:pPr>
              <a:spcBef>
                <a:spcPct val="50000"/>
              </a:spcBef>
            </a:pPr>
            <a:endParaRPr lang="en-US"/>
          </a:p>
        </p:txBody>
      </p:sp>
      <p:sp>
        <p:nvSpPr>
          <p:cNvPr id="157701" name="Text Box 8"/>
          <p:cNvSpPr txBox="1">
            <a:spLocks noChangeArrowheads="1"/>
          </p:cNvSpPr>
          <p:nvPr/>
        </p:nvSpPr>
        <p:spPr bwMode="auto">
          <a:xfrm>
            <a:off x="381000" y="6400800"/>
            <a:ext cx="449580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cs typeface="Times New Roman" pitchFamily="18" charset="0"/>
              </a:rPr>
              <a:t>®,™ </a:t>
            </a:r>
            <a:r>
              <a:rPr lang="en-US" sz="1000" i="1">
                <a:solidFill>
                  <a:srgbClr val="000000"/>
                </a:solidFill>
                <a:cs typeface="Times New Roman" pitchFamily="18" charset="0"/>
              </a:rPr>
              <a:t>The Heart Truth</a:t>
            </a:r>
            <a:r>
              <a:rPr lang="en-US" sz="1000">
                <a:solidFill>
                  <a:srgbClr val="000000"/>
                </a:solidFill>
                <a:cs typeface="Times New Roman" pitchFamily="18" charset="0"/>
              </a:rPr>
              <a:t>, its logo, and The Red Dress are trademarks of HHS.</a:t>
            </a:r>
            <a:r>
              <a:rPr lang="en-US" sz="1000">
                <a:cs typeface="Times New Roman" pitchFamily="18" charset="0"/>
              </a:rPr>
              <a:t> </a:t>
            </a:r>
          </a:p>
        </p:txBody>
      </p:sp>
      <p:pic>
        <p:nvPicPr>
          <p:cNvPr id="157702" name="Picture 8" descr="be-one-million tagline"/>
          <p:cNvPicPr>
            <a:picLocks noChangeAspect="1" noChangeArrowheads="1"/>
          </p:cNvPicPr>
          <p:nvPr/>
        </p:nvPicPr>
        <p:blipFill>
          <a:blip r:embed="rId4"/>
          <a:srcRect/>
          <a:stretch>
            <a:fillRect/>
          </a:stretch>
        </p:blipFill>
        <p:spPr bwMode="auto">
          <a:xfrm>
            <a:off x="3581400" y="3810000"/>
            <a:ext cx="1514475"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24100" y="228600"/>
            <a:ext cx="4495800" cy="990600"/>
          </a:xfrm>
          <a:prstGeom prst="rect">
            <a:avLst/>
          </a:prstGeom>
        </p:spPr>
        <p:txBody>
          <a:bodyPr anchor="b">
            <a:normAutofit fontScale="90000"/>
          </a:bodyPr>
          <a:lstStyle/>
          <a:p>
            <a:pPr eaLnBrk="1" hangingPunct="1">
              <a:defRPr/>
            </a:pPr>
            <a:r>
              <a:rPr lang="en-US" sz="2400" b="1" dirty="0" smtClean="0"/>
              <a:t>Cardiovascular Disease Prevention in Ob/</a:t>
            </a:r>
            <a:r>
              <a:rPr lang="en-US" sz="2400" b="1" dirty="0" err="1" smtClean="0"/>
              <a:t>Gyn</a:t>
            </a:r>
            <a:r>
              <a:rPr lang="en-US" sz="2400" b="1" dirty="0" smtClean="0"/>
              <a:t> Practice Over the Lifespan</a:t>
            </a:r>
            <a:endParaRPr lang="en-US" sz="2400" b="1" dirty="0"/>
          </a:p>
        </p:txBody>
      </p:sp>
      <p:sp>
        <p:nvSpPr>
          <p:cNvPr id="41986" name="Content Placeholder 2"/>
          <p:cNvSpPr>
            <a:spLocks noGrp="1"/>
          </p:cNvSpPr>
          <p:nvPr>
            <p:ph idx="4294967295"/>
          </p:nvPr>
        </p:nvSpPr>
        <p:spPr>
          <a:xfrm>
            <a:off x="990600" y="1600200"/>
            <a:ext cx="7162800" cy="4525963"/>
          </a:xfrm>
        </p:spPr>
        <p:txBody>
          <a:bodyPr/>
          <a:lstStyle/>
          <a:p>
            <a:pPr eaLnBrk="1" hangingPunct="1"/>
            <a:r>
              <a:rPr lang="en-US" sz="2400" smtClean="0"/>
              <a:t>C.R. is a 22-year-old Latina who presents for postpartum check.  She was diagnosed with gestational diabetes.</a:t>
            </a:r>
          </a:p>
          <a:p>
            <a:pPr eaLnBrk="1" hangingPunct="1"/>
            <a:r>
              <a:rPr lang="en-US" sz="2400" smtClean="0"/>
              <a:t>D.H. is a 35-year-old Asian-American woman who presents to discuss contraception.  She is overweight, and asks for dietary and exercise advice.</a:t>
            </a:r>
          </a:p>
          <a:p>
            <a:pPr eaLnBrk="1" hangingPunct="1"/>
            <a:r>
              <a:rPr lang="en-US" sz="2400" smtClean="0"/>
              <a:t>A.D. is a 56-year-old African American woman who presents for routine preventive care.  Her sister, who is 59, just had a heart attack, and she asks how she can reduce her risk.</a:t>
            </a:r>
          </a:p>
          <a:p>
            <a:pPr eaLnBrk="1" hangingPunct="1"/>
            <a:endParaRPr lang="en-US" sz="2400" smtClean="0"/>
          </a:p>
        </p:txBody>
      </p:sp>
      <p:sp>
        <p:nvSpPr>
          <p:cNvPr id="41987" name="Slide Number Placeholder 3"/>
          <p:cNvSpPr>
            <a:spLocks noGrp="1"/>
          </p:cNvSpPr>
          <p:nvPr>
            <p:ph type="sldNum" sz="quarter" idx="12"/>
          </p:nvPr>
        </p:nvSpPr>
        <p:spPr>
          <a:noFill/>
        </p:spPr>
        <p:txBody>
          <a:bodyPr/>
          <a:lstStyle/>
          <a:p>
            <a:fld id="{E5671914-351D-4254-B064-6C4786ED4A21}" type="slidenum">
              <a:rPr lang="en-US" smtClean="0">
                <a:latin typeface="Helvetica"/>
                <a:cs typeface="Arial" charset="0"/>
              </a:rPr>
              <a:pPr/>
              <a:t>6</a:t>
            </a:fld>
            <a:endParaRPr lang="en-US" smtClean="0">
              <a:latin typeface="Helvetica"/>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24100" y="228600"/>
            <a:ext cx="4610100" cy="990600"/>
          </a:xfrm>
          <a:prstGeom prst="rect">
            <a:avLst/>
          </a:prstGeom>
        </p:spPr>
        <p:txBody>
          <a:bodyPr anchor="b">
            <a:normAutofit fontScale="90000"/>
          </a:bodyPr>
          <a:lstStyle/>
          <a:p>
            <a:pPr>
              <a:defRPr/>
            </a:pPr>
            <a:r>
              <a:rPr lang="en-US" sz="2400" b="1" dirty="0" smtClean="0"/>
              <a:t>Cultural Competency: Considering the </a:t>
            </a:r>
            <a:br>
              <a:rPr lang="en-US" sz="2400" b="1" dirty="0" smtClean="0"/>
            </a:br>
            <a:r>
              <a:rPr lang="en-US" sz="2400" b="1" dirty="0" smtClean="0"/>
              <a:t>Diversity of Patients</a:t>
            </a:r>
            <a:endParaRPr lang="en-US" sz="2400" b="1" dirty="0"/>
          </a:p>
        </p:txBody>
      </p:sp>
      <p:sp>
        <p:nvSpPr>
          <p:cNvPr id="3" name="Content Placeholder 2"/>
          <p:cNvSpPr>
            <a:spLocks noGrp="1"/>
          </p:cNvSpPr>
          <p:nvPr>
            <p:ph idx="4294967295"/>
          </p:nvPr>
        </p:nvSpPr>
        <p:spPr>
          <a:xfrm>
            <a:off x="990600" y="1600200"/>
            <a:ext cx="7162800" cy="4525963"/>
          </a:xfrm>
        </p:spPr>
        <p:txBody>
          <a:bodyPr>
            <a:normAutofit fontScale="77500" lnSpcReduction="20000"/>
          </a:bodyPr>
          <a:lstStyle/>
          <a:p>
            <a:pPr>
              <a:lnSpc>
                <a:spcPct val="120000"/>
              </a:lnSpc>
              <a:defRPr/>
            </a:pPr>
            <a:r>
              <a:rPr lang="en-US" sz="2800" dirty="0" smtClean="0"/>
              <a:t>In addition to race/geographic/ethnic origin, other facets of diversity should be considered, including:</a:t>
            </a:r>
          </a:p>
          <a:p>
            <a:pPr lvl="1">
              <a:lnSpc>
                <a:spcPct val="120000"/>
              </a:lnSpc>
              <a:spcBef>
                <a:spcPts val="0"/>
              </a:spcBef>
              <a:defRPr/>
            </a:pPr>
            <a:r>
              <a:rPr lang="en-US" sz="2400" dirty="0" smtClean="0"/>
              <a:t>Age, language, culture, literacy, disability, frailty socioeconomic status, occupational status, and religious affiliation</a:t>
            </a:r>
          </a:p>
          <a:p>
            <a:pPr>
              <a:lnSpc>
                <a:spcPct val="120000"/>
              </a:lnSpc>
              <a:defRPr/>
            </a:pPr>
            <a:r>
              <a:rPr lang="en-US" sz="2800" dirty="0" smtClean="0"/>
              <a:t>The root causes of disparities include variations and lack of understanding of health beliefs, cultural values and preferences, and patients’ inability to communicate symptoms in a language other than their own</a:t>
            </a:r>
          </a:p>
          <a:p>
            <a:pPr>
              <a:lnSpc>
                <a:spcPct val="120000"/>
              </a:lnSpc>
              <a:defRPr/>
            </a:pPr>
            <a:r>
              <a:rPr lang="en-US" sz="2800" dirty="0" smtClean="0"/>
              <a:t>Clinicians also should be familiar with patients’ socioeconomic status, which may make attaining a healthy lifestyle and using medications more difficult</a:t>
            </a:r>
          </a:p>
          <a:p>
            <a:pPr lvl="1">
              <a:lnSpc>
                <a:spcPct val="120000"/>
              </a:lnSpc>
              <a:defRPr/>
            </a:pPr>
            <a:endParaRPr lang="en-US" sz="2400" dirty="0" smtClean="0"/>
          </a:p>
          <a:p>
            <a:pPr lvl="1">
              <a:lnSpc>
                <a:spcPct val="120000"/>
              </a:lnSpc>
              <a:defRPr/>
            </a:pPr>
            <a:endParaRPr lang="en-US" sz="2400" dirty="0" smtClean="0"/>
          </a:p>
          <a:p>
            <a:pPr>
              <a:lnSpc>
                <a:spcPct val="120000"/>
              </a:lnSpc>
              <a:defRPr/>
            </a:pPr>
            <a:endParaRPr lang="en-US" sz="2800" dirty="0" smtClean="0"/>
          </a:p>
        </p:txBody>
      </p:sp>
      <p:sp>
        <p:nvSpPr>
          <p:cNvPr id="44035" name="Slide Number Placeholder 3"/>
          <p:cNvSpPr>
            <a:spLocks noGrp="1"/>
          </p:cNvSpPr>
          <p:nvPr>
            <p:ph type="sldNum" sz="quarter" idx="12"/>
          </p:nvPr>
        </p:nvSpPr>
        <p:spPr>
          <a:noFill/>
        </p:spPr>
        <p:txBody>
          <a:bodyPr/>
          <a:lstStyle/>
          <a:p>
            <a:fld id="{8FA5D633-6485-4E42-84CB-9029010B2803}" type="slidenum">
              <a:rPr lang="en-US" smtClean="0">
                <a:latin typeface="Helvetica"/>
                <a:cs typeface="Arial" charset="0"/>
              </a:rPr>
              <a:pPr/>
              <a:t>7</a:t>
            </a:fld>
            <a:endParaRPr lang="en-US" smtClean="0">
              <a:latin typeface="Helvetica"/>
              <a:cs typeface="Arial" charset="0"/>
            </a:endParaRPr>
          </a:p>
        </p:txBody>
      </p:sp>
      <p:sp>
        <p:nvSpPr>
          <p:cNvPr id="44036" name="Text Box 4"/>
          <p:cNvSpPr txBox="1">
            <a:spLocks noChangeArrowheads="1"/>
          </p:cNvSpPr>
          <p:nvPr/>
        </p:nvSpPr>
        <p:spPr bwMode="auto">
          <a:xfrm>
            <a:off x="609600" y="6400800"/>
            <a:ext cx="6400800" cy="274638"/>
          </a:xfrm>
          <a:prstGeom prst="rect">
            <a:avLst/>
          </a:prstGeom>
          <a:noFill/>
          <a:ln w="9525" algn="ctr">
            <a:noFill/>
            <a:miter lim="800000"/>
            <a:headEnd/>
            <a:tailEnd/>
          </a:ln>
        </p:spPr>
        <p:txBody>
          <a:bodyPr>
            <a:spAutoFit/>
          </a:bodyPr>
          <a:lstStyle/>
          <a:p>
            <a:r>
              <a:rPr lang="en-US" sz="1200" b="1">
                <a:latin typeface="Arial" charset="0"/>
              </a:rPr>
              <a:t>Source:  </a:t>
            </a:r>
            <a:r>
              <a:rPr lang="en-US" sz="1200">
                <a:latin typeface="Arial" charset="0"/>
              </a:rPr>
              <a:t>Mosca 2011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9"/>
          <p:cNvSpPr>
            <a:spLocks noGrp="1"/>
          </p:cNvSpPr>
          <p:nvPr>
            <p:ph type="title" idx="4294967295"/>
          </p:nvPr>
        </p:nvSpPr>
        <p:spPr bwMode="auto">
          <a:xfrm>
            <a:off x="2324100" y="228600"/>
            <a:ext cx="4495800" cy="990600"/>
          </a:xfrm>
          <a:prstGeom prst="rect">
            <a:avLst/>
          </a:prstGeom>
          <a:noFill/>
          <a:ln>
            <a:miter lim="800000"/>
            <a:headEnd/>
            <a:tailEnd/>
          </a:ln>
        </p:spPr>
        <p:txBody>
          <a:bodyPr anchor="b"/>
          <a:lstStyle/>
          <a:p>
            <a:pPr eaLnBrk="1" hangingPunct="1"/>
            <a:r>
              <a:rPr lang="en-US" sz="2400" b="1" smtClean="0"/>
              <a:t>Definition of Metabolic </a:t>
            </a:r>
            <a:br>
              <a:rPr lang="en-US" sz="2400" b="1" smtClean="0"/>
            </a:br>
            <a:r>
              <a:rPr lang="en-US" sz="2400" b="1" smtClean="0"/>
              <a:t>Syndrome in Women</a:t>
            </a:r>
          </a:p>
        </p:txBody>
      </p:sp>
      <p:sp>
        <p:nvSpPr>
          <p:cNvPr id="46082" name="Rectangle 3"/>
          <p:cNvSpPr>
            <a:spLocks noGrp="1" noChangeArrowheads="1"/>
          </p:cNvSpPr>
          <p:nvPr>
            <p:ph idx="4294967295"/>
          </p:nvPr>
        </p:nvSpPr>
        <p:spPr>
          <a:xfrm>
            <a:off x="990600" y="1600200"/>
            <a:ext cx="7162800" cy="4525963"/>
          </a:xfrm>
        </p:spPr>
        <p:txBody>
          <a:bodyPr/>
          <a:lstStyle/>
          <a:p>
            <a:pPr eaLnBrk="1" hangingPunct="1">
              <a:buFontTx/>
              <a:buNone/>
            </a:pPr>
            <a:r>
              <a:rPr lang="en-US" sz="2800" smtClean="0"/>
              <a:t>Any 3 of the following:</a:t>
            </a:r>
          </a:p>
          <a:p>
            <a:pPr eaLnBrk="1" hangingPunct="1"/>
            <a:r>
              <a:rPr lang="en-US" sz="2600" smtClean="0"/>
              <a:t>Abdominal obesity (waist circumference       ≥ 35 inches) </a:t>
            </a:r>
          </a:p>
          <a:p>
            <a:pPr eaLnBrk="1" hangingPunct="1"/>
            <a:r>
              <a:rPr lang="en-US" sz="2600" smtClean="0"/>
              <a:t>High triglycerides ≥ 150 mg/dL</a:t>
            </a:r>
          </a:p>
          <a:p>
            <a:pPr eaLnBrk="1" hangingPunct="1"/>
            <a:r>
              <a:rPr lang="en-US" sz="2600" smtClean="0"/>
              <a:t>Low HDL cholesterol &lt; 50 mg/dL</a:t>
            </a:r>
          </a:p>
          <a:p>
            <a:pPr eaLnBrk="1" hangingPunct="1"/>
            <a:r>
              <a:rPr lang="en-US" sz="2600" smtClean="0"/>
              <a:t>Elevated BP ≥ 130/85 mm Hg</a:t>
            </a:r>
          </a:p>
          <a:p>
            <a:pPr eaLnBrk="1" hangingPunct="1"/>
            <a:r>
              <a:rPr lang="en-US" sz="2600" smtClean="0"/>
              <a:t>Fasting glucose ≥ 100 mg/dL</a:t>
            </a:r>
          </a:p>
          <a:p>
            <a:pPr lvl="1" eaLnBrk="1" hangingPunct="1">
              <a:buFontTx/>
              <a:buNone/>
            </a:pPr>
            <a:endParaRPr lang="en-US" sz="2400" smtClean="0"/>
          </a:p>
        </p:txBody>
      </p:sp>
      <p:sp>
        <p:nvSpPr>
          <p:cNvPr id="46083" name="Slide Number Placeholder 3"/>
          <p:cNvSpPr>
            <a:spLocks noGrp="1"/>
          </p:cNvSpPr>
          <p:nvPr>
            <p:ph type="sldNum" sz="quarter" idx="12"/>
          </p:nvPr>
        </p:nvSpPr>
        <p:spPr>
          <a:noFill/>
        </p:spPr>
        <p:txBody>
          <a:bodyPr/>
          <a:lstStyle/>
          <a:p>
            <a:fld id="{1E4DD025-B408-46D9-B0EB-057084CABBDE}" type="slidenum">
              <a:rPr lang="en-US" smtClean="0">
                <a:latin typeface="Helvetica"/>
                <a:cs typeface="Arial" charset="0"/>
              </a:rPr>
              <a:pPr/>
              <a:t>8</a:t>
            </a:fld>
            <a:endParaRPr lang="en-US" smtClean="0">
              <a:latin typeface="Helvetica"/>
              <a:cs typeface="Arial" charset="0"/>
            </a:endParaRPr>
          </a:p>
        </p:txBody>
      </p:sp>
      <p:sp>
        <p:nvSpPr>
          <p:cNvPr id="46084" name="Text Box 4"/>
          <p:cNvSpPr txBox="1">
            <a:spLocks noChangeArrowheads="1"/>
          </p:cNvSpPr>
          <p:nvPr/>
        </p:nvSpPr>
        <p:spPr bwMode="auto">
          <a:xfrm>
            <a:off x="611188" y="6356350"/>
            <a:ext cx="5986462" cy="274638"/>
          </a:xfrm>
          <a:prstGeom prst="rect">
            <a:avLst/>
          </a:prstGeom>
          <a:noFill/>
          <a:ln w="9525">
            <a:noFill/>
            <a:miter lim="800000"/>
            <a:headEnd/>
            <a:tailEnd/>
          </a:ln>
        </p:spPr>
        <p:txBody>
          <a:bodyPr>
            <a:spAutoFit/>
          </a:bodyPr>
          <a:lstStyle/>
          <a:p>
            <a:r>
              <a:rPr lang="en-US" sz="1200" b="1">
                <a:solidFill>
                  <a:schemeClr val="tx2"/>
                </a:solidFill>
                <a:latin typeface="Arial" charset="0"/>
                <a:ea typeface="ＭＳ Ｐゴシック"/>
                <a:cs typeface="ＭＳ Ｐゴシック"/>
              </a:rPr>
              <a:t>Source:  </a:t>
            </a:r>
            <a:r>
              <a:rPr lang="en-US" sz="1200">
                <a:solidFill>
                  <a:schemeClr val="tx2"/>
                </a:solidFill>
                <a:latin typeface="Arial" charset="0"/>
                <a:ea typeface="ＭＳ Ｐゴシック"/>
                <a:cs typeface="ＭＳ Ｐゴシック"/>
              </a:rPr>
              <a:t>AHA/NHLBI 2011</a:t>
            </a:r>
            <a:endParaRPr lang="en-US" sz="1000">
              <a:solidFill>
                <a:schemeClr val="tx2"/>
              </a:solidFill>
              <a:latin typeface="Arial"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bwMode="auto">
          <a:xfrm>
            <a:off x="2133600" y="685800"/>
            <a:ext cx="4686300" cy="990600"/>
          </a:xfrm>
          <a:prstGeom prst="rect">
            <a:avLst/>
          </a:prstGeom>
          <a:noFill/>
          <a:ln>
            <a:miter lim="800000"/>
            <a:headEnd/>
            <a:tailEnd/>
          </a:ln>
        </p:spPr>
        <p:txBody>
          <a:bodyPr anchor="b"/>
          <a:lstStyle/>
          <a:p>
            <a:pPr eaLnBrk="1" hangingPunct="1"/>
            <a:r>
              <a:rPr lang="en-US" sz="2200" b="1" smtClean="0"/>
              <a:t>Common Diagnoses In Ob/Gyn That Increase Lifetime Cardiovascular Disease (CVD) Risk</a:t>
            </a:r>
          </a:p>
        </p:txBody>
      </p:sp>
      <p:sp>
        <p:nvSpPr>
          <p:cNvPr id="48130" name="Content Placeholder 2"/>
          <p:cNvSpPr>
            <a:spLocks noGrp="1"/>
          </p:cNvSpPr>
          <p:nvPr>
            <p:ph idx="4294967295"/>
          </p:nvPr>
        </p:nvSpPr>
        <p:spPr>
          <a:xfrm>
            <a:off x="990600" y="2057400"/>
            <a:ext cx="7162800" cy="4525963"/>
          </a:xfrm>
        </p:spPr>
        <p:txBody>
          <a:bodyPr/>
          <a:lstStyle/>
          <a:p>
            <a:pPr eaLnBrk="1" hangingPunct="1"/>
            <a:r>
              <a:rPr lang="en-US" sz="2800" smtClean="0"/>
              <a:t>Pregnancy-induced Hypertension, Gestational Diabetes (GDM), Polycystic Ovary Syndrome (PCOS)</a:t>
            </a:r>
          </a:p>
          <a:p>
            <a:pPr eaLnBrk="1" hangingPunct="1"/>
            <a:r>
              <a:rPr lang="en-US" sz="2800" smtClean="0"/>
              <a:t>Hypertension (HTN), Diabetes, Hyperlipidemia</a:t>
            </a:r>
          </a:p>
          <a:p>
            <a:pPr eaLnBrk="1" hangingPunct="1"/>
            <a:r>
              <a:rPr lang="en-US" sz="2800" smtClean="0"/>
              <a:t>Smoking, Overweight/Obesity, Unhealthy  Diet, Lack of Exercise</a:t>
            </a:r>
          </a:p>
        </p:txBody>
      </p:sp>
      <p:sp>
        <p:nvSpPr>
          <p:cNvPr id="48131" name="Slide Number Placeholder 3"/>
          <p:cNvSpPr>
            <a:spLocks noGrp="1"/>
          </p:cNvSpPr>
          <p:nvPr>
            <p:ph type="sldNum" sz="quarter" idx="12"/>
          </p:nvPr>
        </p:nvSpPr>
        <p:spPr>
          <a:noFill/>
        </p:spPr>
        <p:txBody>
          <a:bodyPr/>
          <a:lstStyle/>
          <a:p>
            <a:fld id="{02363D04-BB89-49EC-A632-D6125F70AB37}" type="slidenum">
              <a:rPr lang="en-US" smtClean="0">
                <a:latin typeface="Helvetica"/>
                <a:cs typeface="Arial" charset="0"/>
              </a:rPr>
              <a:pPr/>
              <a:t>9</a:t>
            </a:fld>
            <a:endParaRPr lang="en-US" smtClean="0">
              <a:latin typeface="Helvetica"/>
              <a:cs typeface="Arial" charset="0"/>
            </a:endParaRPr>
          </a:p>
        </p:txBody>
      </p:sp>
      <p:sp>
        <p:nvSpPr>
          <p:cNvPr id="48132" name="Text Box 4"/>
          <p:cNvSpPr txBox="1">
            <a:spLocks noChangeArrowheads="1"/>
          </p:cNvSpPr>
          <p:nvPr/>
        </p:nvSpPr>
        <p:spPr bwMode="auto">
          <a:xfrm>
            <a:off x="611188" y="6356350"/>
            <a:ext cx="5986462" cy="274638"/>
          </a:xfrm>
          <a:prstGeom prst="rect">
            <a:avLst/>
          </a:prstGeom>
          <a:noFill/>
          <a:ln w="9525">
            <a:noFill/>
            <a:miter lim="800000"/>
            <a:headEnd/>
            <a:tailEnd/>
          </a:ln>
        </p:spPr>
        <p:txBody>
          <a:bodyPr>
            <a:spAutoFit/>
          </a:bodyPr>
          <a:lstStyle/>
          <a:p>
            <a:r>
              <a:rPr lang="en-US" sz="1200" b="1">
                <a:solidFill>
                  <a:schemeClr val="tx2"/>
                </a:solidFill>
                <a:latin typeface="Arial" charset="0"/>
                <a:ea typeface="ＭＳ Ｐゴシック"/>
                <a:cs typeface="ＭＳ Ｐゴシック"/>
              </a:rPr>
              <a:t>Source:  </a:t>
            </a:r>
            <a:r>
              <a:rPr lang="en-US" sz="1200">
                <a:solidFill>
                  <a:schemeClr val="tx2"/>
                </a:solidFill>
                <a:latin typeface="Arial" charset="0"/>
                <a:ea typeface="ＭＳ Ｐゴシック"/>
                <a:cs typeface="ＭＳ Ｐゴシック"/>
              </a:rPr>
              <a:t>Mosca 2011, Wild 2010</a:t>
            </a:r>
            <a:endParaRPr lang="en-US" sz="1000">
              <a:solidFill>
                <a:schemeClr val="tx2"/>
              </a:solidFill>
              <a:latin typeface="Arial" charset="0"/>
              <a:ea typeface="ＭＳ Ｐゴシック"/>
              <a:cs typeface="ＭＳ Ｐゴシック"/>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ckground 121310">
  <a:themeElements>
    <a:clrScheme name="background 0607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art Truth">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2857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ackground 0607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ckground 0607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ckground 0607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ckground 0607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ckground 0607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ckground 0607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ckground 0607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ckground 0607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ckground 0607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ckground 0607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ckground 0607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ckground 0607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ackground 121310">
  <a:themeElements>
    <a:clrScheme name="background 0607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art Truth">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2857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ackground 0607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ckground 0607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ckground 0607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ckground 0607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ckground 0607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ckground 0607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ckground 0607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ckground 0607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ckground 0607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ckground 0607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ckground 0607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ckground 0607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6480</TotalTime>
  <Words>10277</Words>
  <Application>Microsoft Office PowerPoint</Application>
  <PresentationFormat>On-screen Show (4:3)</PresentationFormat>
  <Paragraphs>903</Paragraphs>
  <Slides>58</Slides>
  <Notes>58</Notes>
  <HiddenSlides>0</HiddenSlides>
  <MMClips>0</MMClips>
  <ScaleCrop>false</ScaleCrop>
  <HeadingPairs>
    <vt:vector size="8" baseType="variant">
      <vt:variant>
        <vt:lpstr>Fonts Used</vt:lpstr>
      </vt:variant>
      <vt:variant>
        <vt:i4>9</vt:i4>
      </vt:variant>
      <vt:variant>
        <vt:lpstr>Design Template</vt:lpstr>
      </vt:variant>
      <vt:variant>
        <vt:i4>4</vt:i4>
      </vt:variant>
      <vt:variant>
        <vt:lpstr>Embedded OLE Servers</vt:lpstr>
      </vt:variant>
      <vt:variant>
        <vt:i4>2</vt:i4>
      </vt:variant>
      <vt:variant>
        <vt:lpstr>Slide Titles</vt:lpstr>
      </vt:variant>
      <vt:variant>
        <vt:i4>58</vt:i4>
      </vt:variant>
    </vt:vector>
  </HeadingPairs>
  <TitlesOfParts>
    <vt:vector size="73" baseType="lpstr">
      <vt:lpstr>Helvetica</vt:lpstr>
      <vt:lpstr>Arial</vt:lpstr>
      <vt:lpstr>Times</vt:lpstr>
      <vt:lpstr>ＭＳ Ｐゴシック</vt:lpstr>
      <vt:lpstr>Times New Roman</vt:lpstr>
      <vt:lpstr>ヒラギノ角ゴ Pro W3</vt:lpstr>
      <vt:lpstr>Lucida Grande</vt:lpstr>
      <vt:lpstr>Wingdings</vt:lpstr>
      <vt:lpstr>Palatino</vt:lpstr>
      <vt:lpstr>background 121310</vt:lpstr>
      <vt:lpstr>1_background 121310</vt:lpstr>
      <vt:lpstr>background 121310</vt:lpstr>
      <vt:lpstr>1_background 121310</vt:lpstr>
      <vt:lpstr>Chart</vt:lpstr>
      <vt:lpstr>Microsoft Excel Chart</vt:lpstr>
      <vt:lpstr>Slide 1</vt:lpstr>
      <vt:lpstr>Slide 2</vt:lpstr>
      <vt:lpstr>Objectives</vt:lpstr>
      <vt:lpstr>Age-adjusted Death Rates for American Women: U.S. 2006</vt:lpstr>
      <vt:lpstr>Number of Cardiovascular Disease Deaths:  U.S. Men and Women  1980-2007</vt:lpstr>
      <vt:lpstr>Cardiovascular Disease Prevention in Ob/Gyn Practice Over the Lifespan</vt:lpstr>
      <vt:lpstr>Cultural Competency: Considering the  Diversity of Patients</vt:lpstr>
      <vt:lpstr>Definition of Metabolic  Syndrome in Women</vt:lpstr>
      <vt:lpstr>Common Diagnoses In Ob/Gyn That Increase Lifetime Cardiovascular Disease (CVD) Risk</vt:lpstr>
      <vt:lpstr>Diagnoses in Obstetrics and Gynecology: Impact on CVD Risk in Selected Studies</vt:lpstr>
      <vt:lpstr>Pregnancy is a “Metabolic Stress Test” that Predicts Development of Future Cardiovascular Events </vt:lpstr>
      <vt:lpstr>Slide 12</vt:lpstr>
      <vt:lpstr>Women with Polycystic Ovary  Syndrome (PCOS) are Highly Likely to Develop Risk Factors for CVD</vt:lpstr>
      <vt:lpstr>Many Women Develop Conditions During the Reproductive Years that Contribute to CVD Risk in Later Life</vt:lpstr>
      <vt:lpstr>2011 Update:   Guidelines for the Prevention of Cardiovascular Disease in Women</vt:lpstr>
      <vt:lpstr>Calculate 10-Year Cardiovascular Disease (CVD) Risk</vt:lpstr>
      <vt:lpstr>Cardiovascular Disease (CVD) Risk Stratification:   High Risk</vt:lpstr>
      <vt:lpstr>Cardiovascular Disease (CVD) Risk Stratification:   At Risk</vt:lpstr>
      <vt:lpstr>CVD Risk Stratification:   Ideal Cardiovascular Health</vt:lpstr>
      <vt:lpstr>Incorporating Cardiovascular Preventive Care into  Women’s Health Care</vt:lpstr>
      <vt:lpstr>Major Risk Factor Interventions</vt:lpstr>
      <vt:lpstr>Hypertension: The average of two seated blood pressure measurements should guide care</vt:lpstr>
      <vt:lpstr>Care for Women  With Hypertension</vt:lpstr>
      <vt:lpstr>Hyperlipidemia and Cardiovascular Preventive Care</vt:lpstr>
      <vt:lpstr>Coronary Disease Mortality  and Diabetes in Women</vt:lpstr>
      <vt:lpstr>Diabetes and Cardiovascular  Preventive Care</vt:lpstr>
      <vt:lpstr>Postpartum Risk –  Gestational Diabetes </vt:lpstr>
      <vt:lpstr>Lifestyle Approaches to Major Risk Factors for All Women</vt:lpstr>
      <vt:lpstr>Lifestyle Approaches to Reduce Hypertension in Women</vt:lpstr>
      <vt:lpstr>Lifestyle Approaches: Dietary Approaches to Stop Hypertension (DASH) Eating Plan</vt:lpstr>
      <vt:lpstr>Lifestyle Approaches: Lipids: Targets</vt:lpstr>
      <vt:lpstr>Lifestyle Approaches: Dietary Modification  and Lipid Control</vt:lpstr>
      <vt:lpstr>Lifestyle Approaches: Diabetes</vt:lpstr>
      <vt:lpstr>Lifestyle Approaches: Breastfeeding May Reduce Subsequent Maternal Risk Of  Type 2 Diabetes </vt:lpstr>
      <vt:lpstr>Other Lifestyle Interventions for All Women</vt:lpstr>
      <vt:lpstr>Lifestyle Interventions: Adherence to Low Risk Lifestyle Reduces Risk of Cardiac Events </vt:lpstr>
      <vt:lpstr>Lifestyle Interventions: Smoking Cessation</vt:lpstr>
      <vt:lpstr>Lifestyle Interventions: Smoking Cessation:  FDA-approved pharmacotherapy</vt:lpstr>
      <vt:lpstr>Lifestyle Interventions: Physical Activity</vt:lpstr>
      <vt:lpstr>Lifestyle Interventions: Physical Activity</vt:lpstr>
      <vt:lpstr>Lifestyle Interventions: Weight Maintenance/ Reduction Goals</vt:lpstr>
      <vt:lpstr>Lifestyle Interventions: Low Risk Diet is Associated with Lower Risk of Myocardial Infarction in Women</vt:lpstr>
      <vt:lpstr>Lifestyle Interventions: Consistently Encourage Healthy Eating Patterns</vt:lpstr>
      <vt:lpstr>Pregnancy Is An Opportunity to Quit Smoking and Prevent Relapse</vt:lpstr>
      <vt:lpstr>Changing Behavior</vt:lpstr>
      <vt:lpstr>Changing Behavior</vt:lpstr>
      <vt:lpstr>Other Medication Issues</vt:lpstr>
      <vt:lpstr>Preventive Drug Interventions: Aspirin</vt:lpstr>
      <vt:lpstr>Preventive Drug Interventions: Aspirin</vt:lpstr>
      <vt:lpstr>Interventions that are not useful/ effective and may be harmful for the prevention of heart disease</vt:lpstr>
      <vt:lpstr>What The Experts Are Saying About Hormone Therapy And  Cardiovascular Disease</vt:lpstr>
      <vt:lpstr>Estrogen Alone Caused Stroke in Women’s Health Initiative Study</vt:lpstr>
      <vt:lpstr>Estrogen Alone Did Not Effect CHD Events in WHI; After Cessation of Estrogen, Younger Women Who Had Taken CEE‡ Had Fewer CHD Events</vt:lpstr>
      <vt:lpstr>Ongoing Studies About Hormone Therapy (HT):   Does the Timing and Type of Estrogen Matter?</vt:lpstr>
      <vt:lpstr>What The Experts Are Saying About Hormone Therapy And  Cardiovascular Disease</vt:lpstr>
      <vt:lpstr>Educate Patients  About the Warning Symptoms  of a Heart Attack</vt:lpstr>
      <vt:lpstr>Encourage Patients To  Make The Call.   Don’t Miss a Beat</vt:lpstr>
      <vt:lpstr>Slide 58</vt:lpstr>
    </vt:vector>
  </TitlesOfParts>
  <Company>GWUMC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Joel Ranck</dc:creator>
  <cp:lastModifiedBy>Rick Mauery</cp:lastModifiedBy>
  <cp:revision>598</cp:revision>
  <dcterms:created xsi:type="dcterms:W3CDTF">2011-04-13T18:23:42Z</dcterms:created>
  <dcterms:modified xsi:type="dcterms:W3CDTF">2011-11-07T19:25:14Z</dcterms:modified>
</cp:coreProperties>
</file>