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6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39CBA0-C910-43E6-ABFE-4FB7A225C267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28DEF-A94F-412B-8C68-ADD4E7125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E74C77-E1C5-4B3D-A023-696FF8F40FA1}" type="slidenum">
              <a:rPr lang="en-US"/>
              <a:pPr/>
              <a:t>1</a:t>
            </a:fld>
            <a:endParaRPr lang="en-US"/>
          </a:p>
        </p:txBody>
      </p:sp>
      <p:sp>
        <p:nvSpPr>
          <p:cNvPr id="98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8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421" y="4344108"/>
            <a:ext cx="5485158" cy="411464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48CC-26BC-46BE-A4CA-521E4E6EB706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63CB-F45C-43F1-BA93-5F556D556E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48CC-26BC-46BE-A4CA-521E4E6EB706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63CB-F45C-43F1-BA93-5F556D556E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48CC-26BC-46BE-A4CA-521E4E6EB706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63CB-F45C-43F1-BA93-5F556D556E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48CC-26BC-46BE-A4CA-521E4E6EB706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63CB-F45C-43F1-BA93-5F556D556E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48CC-26BC-46BE-A4CA-521E4E6EB706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63CB-F45C-43F1-BA93-5F556D556E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48CC-26BC-46BE-A4CA-521E4E6EB706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63CB-F45C-43F1-BA93-5F556D556E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48CC-26BC-46BE-A4CA-521E4E6EB706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63CB-F45C-43F1-BA93-5F556D556E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48CC-26BC-46BE-A4CA-521E4E6EB706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63CB-F45C-43F1-BA93-5F556D556E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48CC-26BC-46BE-A4CA-521E4E6EB706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63CB-F45C-43F1-BA93-5F556D556E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48CC-26BC-46BE-A4CA-521E4E6EB706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63CB-F45C-43F1-BA93-5F556D556E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48CC-26BC-46BE-A4CA-521E4E6EB706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63CB-F45C-43F1-BA93-5F556D556E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A48CC-26BC-46BE-A4CA-521E4E6EB706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B63CB-F45C-43F1-BA93-5F556D556E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019" name="Text Box 3"/>
          <p:cNvSpPr txBox="1">
            <a:spLocks noChangeArrowheads="1"/>
          </p:cNvSpPr>
          <p:nvPr/>
        </p:nvSpPr>
        <p:spPr bwMode="auto">
          <a:xfrm>
            <a:off x="304800" y="76200"/>
            <a:ext cx="8534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" charset="0"/>
                <a:ea typeface="ＭＳ Ｐゴシック" pitchFamily="48" charset="-128"/>
              </a:rPr>
              <a:t>NIH GWAS Governance Chart</a:t>
            </a:r>
            <a:endParaRPr lang="en-US" sz="4000" dirty="0">
              <a:latin typeface="Arial" charset="0"/>
              <a:ea typeface="ＭＳ Ｐゴシック" pitchFamily="48" charset="-128"/>
            </a:endParaRPr>
          </a:p>
        </p:txBody>
      </p:sp>
      <p:sp>
        <p:nvSpPr>
          <p:cNvPr id="982020" name="Line 4"/>
          <p:cNvSpPr>
            <a:spLocks noChangeShapeType="1"/>
          </p:cNvSpPr>
          <p:nvPr/>
        </p:nvSpPr>
        <p:spPr bwMode="auto">
          <a:xfrm flipV="1">
            <a:off x="5643563" y="2190750"/>
            <a:ext cx="868362" cy="377825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2021" name="Line 5"/>
          <p:cNvSpPr>
            <a:spLocks noChangeShapeType="1"/>
          </p:cNvSpPr>
          <p:nvPr/>
        </p:nvSpPr>
        <p:spPr bwMode="auto">
          <a:xfrm flipV="1">
            <a:off x="4437063" y="1930400"/>
            <a:ext cx="0" cy="598488"/>
          </a:xfrm>
          <a:prstGeom prst="line">
            <a:avLst/>
          </a:prstGeom>
          <a:noFill/>
          <a:ln w="38100">
            <a:solidFill>
              <a:srgbClr val="00004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055938" y="2606675"/>
            <a:ext cx="2760662" cy="1058863"/>
            <a:chOff x="1834" y="1917"/>
            <a:chExt cx="2092" cy="849"/>
          </a:xfrm>
        </p:grpSpPr>
        <p:sp>
          <p:nvSpPr>
            <p:cNvPr id="982026" name="Oval 10"/>
            <p:cNvSpPr>
              <a:spLocks noChangeArrowheads="1"/>
            </p:cNvSpPr>
            <p:nvPr/>
          </p:nvSpPr>
          <p:spPr bwMode="auto">
            <a:xfrm>
              <a:off x="1841" y="1917"/>
              <a:ext cx="2085" cy="849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027" name="Rectangle 11"/>
            <p:cNvSpPr>
              <a:spLocks noChangeArrowheads="1"/>
            </p:cNvSpPr>
            <p:nvPr/>
          </p:nvSpPr>
          <p:spPr bwMode="auto">
            <a:xfrm>
              <a:off x="1834" y="2105"/>
              <a:ext cx="2064" cy="6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lang="en-US" b="1" dirty="0">
                  <a:latin typeface="Arial" charset="0"/>
                </a:rPr>
                <a:t>Senior Oversight </a:t>
              </a:r>
            </a:p>
            <a:p>
              <a:pPr algn="ctr" eaLnBrk="1" hangingPunct="1"/>
              <a:r>
                <a:rPr lang="en-US" b="1" dirty="0" smtClean="0">
                  <a:latin typeface="Arial" charset="0"/>
                </a:rPr>
                <a:t>Committee</a:t>
              </a:r>
            </a:p>
            <a:p>
              <a:pPr algn="ctr" eaLnBrk="1" hangingPunct="1"/>
              <a:r>
                <a:rPr lang="en-US" sz="1600" i="1" dirty="0" smtClean="0"/>
                <a:t>E. Green</a:t>
              </a:r>
              <a:endParaRPr lang="en-US" sz="1600" b="1" dirty="0">
                <a:latin typeface="Arial" charset="0"/>
              </a:endParaRPr>
            </a:p>
            <a:p>
              <a:pPr algn="ctr"/>
              <a:endParaRPr lang="en-US" b="1" dirty="0">
                <a:latin typeface="Arial" charset="0"/>
                <a:ea typeface="ＭＳ Ｐゴシック" pitchFamily="48" charset="-128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581400" y="990600"/>
            <a:ext cx="1711325" cy="842963"/>
            <a:chOff x="716" y="2706"/>
            <a:chExt cx="2092" cy="849"/>
          </a:xfrm>
        </p:grpSpPr>
        <p:sp>
          <p:nvSpPr>
            <p:cNvPr id="982029" name="Oval 13"/>
            <p:cNvSpPr>
              <a:spLocks noChangeArrowheads="1"/>
            </p:cNvSpPr>
            <p:nvPr/>
          </p:nvSpPr>
          <p:spPr bwMode="auto">
            <a:xfrm>
              <a:off x="723" y="2706"/>
              <a:ext cx="2085" cy="849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030" name="Rectangle 14"/>
            <p:cNvSpPr>
              <a:spLocks noChangeArrowheads="1"/>
            </p:cNvSpPr>
            <p:nvPr/>
          </p:nvSpPr>
          <p:spPr bwMode="auto">
            <a:xfrm>
              <a:off x="716" y="2900"/>
              <a:ext cx="2064" cy="6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lang="en-US" b="1">
                  <a:latin typeface="Arial" charset="0"/>
                </a:rPr>
                <a:t>NIH Director</a:t>
              </a:r>
            </a:p>
            <a:p>
              <a:pPr algn="ctr"/>
              <a:endParaRPr lang="en-US" b="1">
                <a:latin typeface="Arial" charset="0"/>
                <a:ea typeface="ＭＳ Ｐゴシック" pitchFamily="48" charset="-128"/>
              </a:endParaRPr>
            </a:p>
          </p:txBody>
        </p:sp>
      </p:grpSp>
      <p:sp>
        <p:nvSpPr>
          <p:cNvPr id="982031" name="Line 15"/>
          <p:cNvSpPr>
            <a:spLocks noChangeShapeType="1"/>
          </p:cNvSpPr>
          <p:nvPr/>
        </p:nvSpPr>
        <p:spPr bwMode="auto">
          <a:xfrm flipV="1">
            <a:off x="3124200" y="3733800"/>
            <a:ext cx="727075" cy="677863"/>
          </a:xfrm>
          <a:prstGeom prst="line">
            <a:avLst/>
          </a:prstGeom>
          <a:noFill/>
          <a:ln w="38100">
            <a:solidFill>
              <a:srgbClr val="00004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2032" name="Line 16"/>
          <p:cNvSpPr>
            <a:spLocks noChangeShapeType="1"/>
          </p:cNvSpPr>
          <p:nvPr/>
        </p:nvSpPr>
        <p:spPr bwMode="auto">
          <a:xfrm rot="16200000" flipV="1">
            <a:off x="4967288" y="3719512"/>
            <a:ext cx="687387" cy="715963"/>
          </a:xfrm>
          <a:prstGeom prst="line">
            <a:avLst/>
          </a:prstGeom>
          <a:noFill/>
          <a:ln w="38100">
            <a:solidFill>
              <a:srgbClr val="00004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4876800" y="4419600"/>
            <a:ext cx="2652712" cy="1228243"/>
            <a:chOff x="3171" y="2818"/>
            <a:chExt cx="1622" cy="682"/>
          </a:xfrm>
        </p:grpSpPr>
        <p:sp>
          <p:nvSpPr>
            <p:cNvPr id="982035" name="Oval 19"/>
            <p:cNvSpPr>
              <a:spLocks noChangeArrowheads="1"/>
            </p:cNvSpPr>
            <p:nvPr/>
          </p:nvSpPr>
          <p:spPr bwMode="auto">
            <a:xfrm>
              <a:off x="3171" y="2818"/>
              <a:ext cx="1622" cy="603"/>
            </a:xfrm>
            <a:prstGeom prst="ellipse">
              <a:avLst/>
            </a:prstGeom>
            <a:solidFill>
              <a:srgbClr val="FFFF8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036" name="Rectangle 20"/>
            <p:cNvSpPr>
              <a:spLocks noChangeArrowheads="1"/>
            </p:cNvSpPr>
            <p:nvPr/>
          </p:nvSpPr>
          <p:spPr bwMode="auto">
            <a:xfrm>
              <a:off x="3203" y="3067"/>
              <a:ext cx="1568" cy="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lang="en-US" sz="1400" b="1" dirty="0">
                  <a:latin typeface="Arial" charset="0"/>
                </a:rPr>
                <a:t>Participant Protection &amp; Data Management </a:t>
              </a:r>
            </a:p>
            <a:p>
              <a:pPr algn="ctr" eaLnBrk="1" hangingPunct="1"/>
              <a:r>
                <a:rPr lang="en-US" sz="1400" b="1" dirty="0">
                  <a:latin typeface="Arial" charset="0"/>
                </a:rPr>
                <a:t>Steering </a:t>
              </a:r>
              <a:r>
                <a:rPr lang="en-US" sz="1400" b="1" dirty="0" smtClean="0">
                  <a:latin typeface="Arial" charset="0"/>
                </a:rPr>
                <a:t>Committee</a:t>
              </a:r>
            </a:p>
            <a:p>
              <a:pPr algn="ctr" eaLnBrk="1" hangingPunct="1"/>
              <a:r>
                <a:rPr lang="en-US" sz="1200" i="1" dirty="0" smtClean="0"/>
                <a:t>M. Gottesman</a:t>
              </a:r>
            </a:p>
            <a:p>
              <a:pPr algn="ctr" eaLnBrk="1" hangingPunct="1"/>
              <a:endParaRPr lang="en-US" sz="1500" b="1" dirty="0">
                <a:latin typeface="Arial" charset="0"/>
              </a:endParaRPr>
            </a:p>
            <a:p>
              <a:pPr algn="ctr"/>
              <a:endParaRPr lang="en-US" sz="1500" b="1" dirty="0">
                <a:latin typeface="Arial" charset="0"/>
                <a:ea typeface="ＭＳ Ｐゴシック" pitchFamily="48" charset="-128"/>
              </a:endParaRPr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6570663" y="1714500"/>
            <a:ext cx="1819275" cy="825500"/>
            <a:chOff x="4139" y="1108"/>
            <a:chExt cx="1146" cy="520"/>
          </a:xfrm>
        </p:grpSpPr>
        <p:sp>
          <p:nvSpPr>
            <p:cNvPr id="982039" name="AutoShape 23"/>
            <p:cNvSpPr>
              <a:spLocks noChangeArrowheads="1"/>
            </p:cNvSpPr>
            <p:nvPr/>
          </p:nvSpPr>
          <p:spPr bwMode="auto">
            <a:xfrm>
              <a:off x="4151" y="1138"/>
              <a:ext cx="1134" cy="453"/>
            </a:xfrm>
            <a:prstGeom prst="flowChartAlternateProcess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040" name="Text Box 24"/>
            <p:cNvSpPr txBox="1">
              <a:spLocks noChangeArrowheads="1"/>
            </p:cNvSpPr>
            <p:nvPr/>
          </p:nvSpPr>
          <p:spPr bwMode="auto">
            <a:xfrm>
              <a:off x="4139" y="1108"/>
              <a:ext cx="1120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Advisory Committee to the Director</a:t>
              </a:r>
            </a:p>
          </p:txBody>
        </p:sp>
      </p:grpSp>
      <p:sp>
        <p:nvSpPr>
          <p:cNvPr id="982041" name="Line 25"/>
          <p:cNvSpPr>
            <a:spLocks noChangeShapeType="1"/>
          </p:cNvSpPr>
          <p:nvPr/>
        </p:nvSpPr>
        <p:spPr bwMode="auto">
          <a:xfrm flipH="1" flipV="1">
            <a:off x="5381625" y="1525587"/>
            <a:ext cx="1095375" cy="455613"/>
          </a:xfrm>
          <a:prstGeom prst="line">
            <a:avLst/>
          </a:prstGeom>
          <a:noFill/>
          <a:ln w="38100">
            <a:solidFill>
              <a:srgbClr val="00004C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5474706" y="5802313"/>
            <a:ext cx="2297112" cy="1055687"/>
            <a:chOff x="3672" y="3557"/>
            <a:chExt cx="1367" cy="569"/>
          </a:xfrm>
        </p:grpSpPr>
        <p:sp>
          <p:nvSpPr>
            <p:cNvPr id="982049" name="Oval 33"/>
            <p:cNvSpPr>
              <a:spLocks noChangeArrowheads="1"/>
            </p:cNvSpPr>
            <p:nvPr/>
          </p:nvSpPr>
          <p:spPr bwMode="auto">
            <a:xfrm>
              <a:off x="3803" y="3557"/>
              <a:ext cx="996" cy="569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050" name="Text Box 34"/>
            <p:cNvSpPr txBox="1">
              <a:spLocks noChangeArrowheads="1"/>
            </p:cNvSpPr>
            <p:nvPr/>
          </p:nvSpPr>
          <p:spPr bwMode="auto">
            <a:xfrm>
              <a:off x="3672" y="3674"/>
              <a:ext cx="1367" cy="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1600" b="1" dirty="0">
                  <a:latin typeface="Arial" charset="0"/>
                </a:rPr>
                <a:t>IC Data Access </a:t>
              </a:r>
            </a:p>
            <a:p>
              <a:pPr algn="ctr" eaLnBrk="1" hangingPunct="1">
                <a:lnSpc>
                  <a:spcPct val="90000"/>
                </a:lnSpc>
              </a:pPr>
              <a:r>
                <a:rPr lang="en-US" sz="1600" b="1" dirty="0" smtClean="0">
                  <a:latin typeface="Arial" charset="0"/>
                </a:rPr>
                <a:t>Committees</a:t>
              </a:r>
            </a:p>
            <a:p>
              <a:pPr algn="ctr" eaLnBrk="1" hangingPunct="1">
                <a:lnSpc>
                  <a:spcPct val="90000"/>
                </a:lnSpc>
              </a:pPr>
              <a:r>
                <a:rPr lang="en-US" sz="1300" i="1" dirty="0" smtClean="0">
                  <a:latin typeface="Arial" charset="0"/>
                </a:rPr>
                <a:t>(currently 13)</a:t>
              </a:r>
              <a:endParaRPr lang="en-US" sz="1300" i="1" dirty="0">
                <a:latin typeface="Arial" charset="0"/>
              </a:endParaRPr>
            </a:p>
          </p:txBody>
        </p:sp>
      </p:grpSp>
      <p:sp>
        <p:nvSpPr>
          <p:cNvPr id="982051" name="Line 35"/>
          <p:cNvSpPr>
            <a:spLocks noChangeShapeType="1"/>
          </p:cNvSpPr>
          <p:nvPr/>
        </p:nvSpPr>
        <p:spPr bwMode="auto">
          <a:xfrm flipH="1">
            <a:off x="6484938" y="5519738"/>
            <a:ext cx="0" cy="271462"/>
          </a:xfrm>
          <a:prstGeom prst="line">
            <a:avLst/>
          </a:prstGeom>
          <a:noFill/>
          <a:ln w="28575">
            <a:solidFill>
              <a:srgbClr val="00004C"/>
            </a:solidFill>
            <a:prstDash val="sysDot"/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2057" name="Text Box 41"/>
          <p:cNvSpPr txBox="1">
            <a:spLocks noChangeArrowheads="1"/>
          </p:cNvSpPr>
          <p:nvPr/>
        </p:nvSpPr>
        <p:spPr bwMode="auto">
          <a:xfrm>
            <a:off x="2362200" y="1752600"/>
            <a:ext cx="11509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b="1" dirty="0">
                <a:solidFill>
                  <a:srgbClr val="00004C"/>
                </a:solidFill>
                <a:latin typeface="Arial" charset="0"/>
              </a:rPr>
              <a:t>Public Inquiries</a:t>
            </a:r>
          </a:p>
        </p:txBody>
      </p:sp>
      <p:sp>
        <p:nvSpPr>
          <p:cNvPr id="982058" name="Line 42"/>
          <p:cNvSpPr>
            <a:spLocks noChangeShapeType="1"/>
          </p:cNvSpPr>
          <p:nvPr/>
        </p:nvSpPr>
        <p:spPr bwMode="auto">
          <a:xfrm>
            <a:off x="3200400" y="2286000"/>
            <a:ext cx="382588" cy="298450"/>
          </a:xfrm>
          <a:prstGeom prst="line">
            <a:avLst/>
          </a:prstGeom>
          <a:noFill/>
          <a:ln w="19050">
            <a:solidFill>
              <a:srgbClr val="00004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982059" name="Picture 43" descr="PRIMR-purple_oran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6162675"/>
            <a:ext cx="1524000" cy="500063"/>
          </a:xfrm>
          <a:prstGeom prst="rect">
            <a:avLst/>
          </a:prstGeom>
          <a:noFill/>
        </p:spPr>
      </p:pic>
      <p:sp>
        <p:nvSpPr>
          <p:cNvPr id="982060" name="Rectangle 44"/>
          <p:cNvSpPr>
            <a:spLocks noChangeArrowheads="1"/>
          </p:cNvSpPr>
          <p:nvPr/>
        </p:nvSpPr>
        <p:spPr bwMode="auto">
          <a:xfrm>
            <a:off x="7391400" y="5791200"/>
            <a:ext cx="1752600" cy="990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2061" name="Line 45"/>
          <p:cNvSpPr>
            <a:spLocks noChangeShapeType="1"/>
          </p:cNvSpPr>
          <p:nvPr/>
        </p:nvSpPr>
        <p:spPr bwMode="auto">
          <a:xfrm>
            <a:off x="304800" y="762000"/>
            <a:ext cx="8534400" cy="0"/>
          </a:xfrm>
          <a:prstGeom prst="line">
            <a:avLst/>
          </a:prstGeom>
          <a:noFill/>
          <a:ln w="38100">
            <a:solidFill>
              <a:srgbClr val="96969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Oval 19"/>
          <p:cNvSpPr>
            <a:spLocks noChangeArrowheads="1"/>
          </p:cNvSpPr>
          <p:nvPr/>
        </p:nvSpPr>
        <p:spPr bwMode="auto">
          <a:xfrm>
            <a:off x="1357312" y="4419600"/>
            <a:ext cx="2652712" cy="1085969"/>
          </a:xfrm>
          <a:prstGeom prst="ellipse">
            <a:avLst/>
          </a:prstGeom>
          <a:solidFill>
            <a:srgbClr val="FFFF8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1447800" y="4724400"/>
            <a:ext cx="24892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1400" b="1" dirty="0">
                <a:latin typeface="Arial" charset="0"/>
              </a:rPr>
              <a:t>Technical Standards </a:t>
            </a:r>
          </a:p>
          <a:p>
            <a:pPr algn="ctr" eaLnBrk="1" hangingPunct="1"/>
            <a:r>
              <a:rPr lang="en-US" sz="1400" b="1" dirty="0">
                <a:latin typeface="Arial" charset="0"/>
              </a:rPr>
              <a:t>Steering </a:t>
            </a:r>
            <a:r>
              <a:rPr lang="en-US" sz="1400" b="1" dirty="0" smtClean="0">
                <a:latin typeface="Arial" charset="0"/>
              </a:rPr>
              <a:t>Committee</a:t>
            </a:r>
          </a:p>
          <a:p>
            <a:pPr algn="ctr" eaLnBrk="1" hangingPunct="1"/>
            <a:r>
              <a:rPr lang="en-US" sz="1400" i="1" dirty="0" smtClean="0"/>
              <a:t>J. Jones, D. </a:t>
            </a:r>
            <a:r>
              <a:rPr lang="en-US" sz="1400" i="1" dirty="0" err="1" smtClean="0"/>
              <a:t>Lipman</a:t>
            </a:r>
            <a:endParaRPr lang="en-US" sz="1400" b="1" dirty="0">
              <a:latin typeface="Arial" charset="0"/>
            </a:endParaRPr>
          </a:p>
          <a:p>
            <a:pPr algn="ctr"/>
            <a:endParaRPr lang="en-US" b="1" dirty="0">
              <a:latin typeface="Arial" charset="0"/>
              <a:ea typeface="ＭＳ Ｐゴシック" pitchFamily="48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5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26F2C997AF754BB645270AA6DCBF89" ma:contentTypeVersion="0" ma:contentTypeDescription="Create a new document." ma:contentTypeScope="" ma:versionID="0ae1909c001af72ed24724375bf5a3e1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D76BCF-03DA-47B1-B4D3-331C697200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84BD33A9-DB71-465F-9BE1-54A922D90CB9}">
  <ds:schemaRefs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F1A98639-653D-4677-BEEE-7E41C352F6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49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NHGRI/NIH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laurar</dc:creator>
  <cp:lastModifiedBy>babatundeko</cp:lastModifiedBy>
  <cp:revision>4</cp:revision>
  <dcterms:created xsi:type="dcterms:W3CDTF">2010-05-10T21:23:52Z</dcterms:created>
  <dcterms:modified xsi:type="dcterms:W3CDTF">2010-09-30T19:32:24Z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0x0101001B26F2C997AF754BB645270AA6DCBF89</vt:lpwstr>
  </property>
</Properties>
</file>