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handoutMasterIdLst>
    <p:handoutMasterId r:id="rId13"/>
  </p:handoutMasterIdLst>
  <p:sldIdLst>
    <p:sldId id="271" r:id="rId3"/>
    <p:sldId id="281" r:id="rId4"/>
    <p:sldId id="301" r:id="rId5"/>
    <p:sldId id="289" r:id="rId6"/>
    <p:sldId id="294" r:id="rId7"/>
    <p:sldId id="293" r:id="rId8"/>
    <p:sldId id="288" r:id="rId9"/>
    <p:sldId id="286" r:id="rId10"/>
    <p:sldId id="291" r:id="rId11"/>
  </p:sldIdLst>
  <p:sldSz cx="9144000" cy="6858000" type="screen4x3"/>
  <p:notesSz cx="7112000" cy="939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45F"/>
    <a:srgbClr val="ACACE1"/>
    <a:srgbClr val="355C8B"/>
    <a:srgbClr val="264264"/>
    <a:srgbClr val="DEE7F2"/>
    <a:srgbClr val="85A7D1"/>
    <a:srgbClr val="4F81BD"/>
    <a:srgbClr val="FF6600"/>
    <a:srgbClr val="006699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0" autoAdjust="0"/>
    <p:restoredTop sz="94660"/>
  </p:normalViewPr>
  <p:slideViewPr>
    <p:cSldViewPr>
      <p:cViewPr>
        <p:scale>
          <a:sx n="66" d="100"/>
          <a:sy n="66" d="100"/>
        </p:scale>
        <p:origin x="-64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2511" cy="47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4" tIns="46287" rIns="92574" bIns="46287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7880" y="0"/>
            <a:ext cx="3082511" cy="47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4" tIns="46287" rIns="92574" bIns="46287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174"/>
            <a:ext cx="3082511" cy="47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4" tIns="46287" rIns="92574" bIns="46287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7880" y="8926174"/>
            <a:ext cx="3082511" cy="47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4" tIns="46287" rIns="92574" bIns="462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4750BF4-6054-48E2-AF01-A1E76C9E7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2511" cy="47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4" tIns="46287" rIns="92574" bIns="46287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7880" y="0"/>
            <a:ext cx="3082511" cy="47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4" tIns="46287" rIns="92574" bIns="46287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844" y="4464692"/>
            <a:ext cx="5688312" cy="422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4" tIns="46287" rIns="92574" bIns="462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174"/>
            <a:ext cx="3082511" cy="47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4" tIns="46287" rIns="92574" bIns="46287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7880" y="8926174"/>
            <a:ext cx="3082511" cy="47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4" tIns="46287" rIns="92574" bIns="462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1787BE3-6836-4174-A146-EC377C9E7D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87BE3-6836-4174-A146-EC377C9E7D6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GSA Confidential and Proprietary – Not for Distribution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3593B-5D37-4B1A-B760-4F54C2BE7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GSA Confidential and Proprietary – Not for Distribution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4380A-1A47-49C5-9497-C02876EC53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GSA Confidential and Proprietary – Not for Distribution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BFB90-49C6-415B-9FFD-7D0767DFCC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eaLnBrk="0" hangingPunct="0">
              <a:defRPr/>
            </a:pPr>
            <a:endParaRPr lang="en-US" sz="2800" b="1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95B90"/>
              </a:clrFrom>
              <a:clrTo>
                <a:srgbClr val="095B9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1375" y="0"/>
            <a:ext cx="682625" cy="60960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rot="5400000">
            <a:off x="413544" y="413544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047832" y="413544"/>
            <a:ext cx="762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2" y="381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6019800" cy="304800"/>
          </a:xfrm>
          <a:prstGeom prst="rect">
            <a:avLst/>
          </a:prstGeom>
        </p:spPr>
        <p:txBody>
          <a:bodyPr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GSA Confidential and Proprietary – Not for Distribution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200"/>
            <a:ext cx="2133600" cy="3048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A5E9063-6B04-40F9-93FE-34FEB64E4B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0" y="6553200"/>
            <a:ext cx="6019800" cy="304800"/>
          </a:xfrm>
          <a:prstGeom prst="rect">
            <a:avLst/>
          </a:prstGeom>
          <a:ln/>
        </p:spPr>
        <p:txBody>
          <a:bodyPr anchor="b"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7010400" y="6553200"/>
            <a:ext cx="2133600" cy="304800"/>
          </a:xfrm>
          <a:prstGeom prst="rect">
            <a:avLst/>
          </a:prstGeom>
          <a:ln/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31E20FF6-86C4-4EAC-BC7C-14F18FACEDFD}" type="slidenum">
              <a:rPr lang="en-US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5FF2D-BD15-4D10-BA7F-A475F343E0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0" y="6553200"/>
            <a:ext cx="6019800" cy="304800"/>
          </a:xfrm>
          <a:prstGeom prst="rect">
            <a:avLst/>
          </a:prstGeom>
          <a:ln/>
        </p:spPr>
        <p:txBody>
          <a:bodyPr anchor="b"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GSA Confidential and Proprietary – Not for Distribution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7010400" y="6553200"/>
            <a:ext cx="2133600" cy="304800"/>
          </a:xfrm>
          <a:prstGeom prst="rect">
            <a:avLst/>
          </a:prstGeom>
          <a:ln/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FD298968-1F46-48D3-90EF-AFA60C9FA6F7}" type="slidenum">
              <a:rPr lang="en-US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GSA Confidential and Proprietary – Not for Distribution=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F6BF1-1EA6-4DB8-8F82-7D1FC0517F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0" y="6553200"/>
            <a:ext cx="6019800" cy="304800"/>
          </a:xfrm>
          <a:prstGeom prst="rect">
            <a:avLst/>
          </a:prstGeom>
          <a:ln/>
        </p:spPr>
        <p:txBody>
          <a:bodyPr anchor="b"/>
          <a:lstStyle>
            <a:lvl1pPr algn="l"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GSA Confidential and Proprietary – Not for Distribution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7010400" y="6553200"/>
            <a:ext cx="2133600" cy="304800"/>
          </a:xfrm>
          <a:prstGeom prst="rect">
            <a:avLst/>
          </a:prstGeom>
          <a:ln/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0AF1A920-9AD5-4120-BC1E-10494CD2CF70}" type="slidenum">
              <a:rPr lang="en-US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GSA Confidential and Proprietary – Not for Distribution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C487C-CB1F-4AFC-90B1-9C4CAB4C7B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FA602-EA5B-4B3E-9002-7D5B50041D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GSA Confidential and Proprietary – Not for Distribution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73231-07BD-484D-9AE1-A830A181F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GSA Confidential and Proprietary – Not for Distribution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688C-F5EC-4767-BCA3-8F5C11D67B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GSA Confidential and Proprietary – Not for Distribution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B729-17D4-44F8-BFC7-DAEEBB62F1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7332D-8AF0-4880-A9EB-4AEE70AB1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GSA Confidential and Proprietary – Not for Distribution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5A5C2-9A21-40E7-BD62-4322D45620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GSA Confidential and Proprietary – Not for Distribution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8C20E-4540-4E7B-BEC5-B9F8480E64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GSA Confidential and Proprietary –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86441-FC9B-4F75-8995-EBEEBED56C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GSA Confidential and Proprietary – Not for Distribution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2A044-8469-4F14-BFDD-0C7E99456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GSA Confidential and Proprietary – Not for Distribution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49AF-0CAE-4995-AFB1-5598CBEBB3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GSA Confidential and Proprietary – Not for Distribution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DB8D3-65AC-4DD9-A4C1-7A499CB46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GSA Confidential and Proprietary – Not for Distribution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8F4BF-5F1A-4739-8BD1-0CEDB4B810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GSA Confidential and Proprietary – Not for Distribution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1451D-3776-4022-9CCD-24FD5EAACB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GSA Confidential and Proprietary – Not for Distribution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7AC3-4EE1-4F4B-B9E8-2261E4E28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GSA Confidential and Proprietary – Not for Distribution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503B3-3FC1-4A14-9A35-EE1E1D536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GSA Confidential and Proprietary – Not for Distribution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4F8CDDE-48B8-4583-8032-37228EB4A5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eaLnBrk="0" hangingPunct="0">
              <a:defRPr/>
            </a:pPr>
            <a:endParaRPr lang="en-US" sz="28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762000" cy="7620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4863" y="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eaLnBrk="0" hangingPunct="0">
              <a:defRPr/>
            </a:pPr>
            <a:r>
              <a:rPr lang="en-US" sz="2800" b="1" kern="0" dirty="0" smtClean="0">
                <a:solidFill>
                  <a:srgbClr val="FFFFFF"/>
                </a:solidFill>
                <a:latin typeface="Arial"/>
              </a:rPr>
              <a:t>Click to edit Master title style</a:t>
            </a:r>
            <a:endParaRPr lang="en-US" sz="2800" b="1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31" name="Picture 1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95B90"/>
              </a:clrFrom>
              <a:clrTo>
                <a:srgbClr val="095B9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1375" y="0"/>
            <a:ext cx="682625" cy="76200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rot="5400000">
            <a:off x="413544" y="413544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8047832" y="413544"/>
            <a:ext cx="762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ln/>
        </p:spPr>
        <p:txBody>
          <a:bodyPr anchor="b"/>
          <a:lstStyle>
            <a:lvl1pPr algn="r">
              <a:buFontTx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fld id="{B9C265F3-A935-4241-ABE4-2636D54AC9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685800" y="4660900"/>
            <a:ext cx="78486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endParaRPr lang="en-US" sz="1800" b="1" dirty="0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endParaRPr lang="en-US" sz="1800" b="1" dirty="0">
              <a:solidFill>
                <a:schemeClr val="tx2"/>
              </a:solidFill>
            </a:endParaRPr>
          </a:p>
          <a:p>
            <a:pPr algn="r">
              <a:buFontTx/>
              <a:buNone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5052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US" sz="1800" dirty="0"/>
          </a:p>
        </p:txBody>
      </p:sp>
      <p:sp>
        <p:nvSpPr>
          <p:cNvPr id="13316" name="Title 6"/>
          <p:cNvSpPr>
            <a:spLocks noGrp="1"/>
          </p:cNvSpPr>
          <p:nvPr>
            <p:ph type="ctrTitle"/>
          </p:nvPr>
        </p:nvSpPr>
        <p:spPr bwMode="auto">
          <a:xfrm>
            <a:off x="1143000" y="4264025"/>
            <a:ext cx="6934200" cy="2517775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ndara" pitchFamily="34" charset="0"/>
              </a:rPr>
              <a:t>Federal Cloud Computing Initiative</a:t>
            </a:r>
            <a:br>
              <a:rPr lang="en-US" sz="2800" b="1" dirty="0" smtClean="0">
                <a:solidFill>
                  <a:schemeClr val="tx1"/>
                </a:solidFill>
                <a:latin typeface="Candara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Candara" pitchFamily="34" charset="0"/>
              </a:rPr>
              <a:t>Matthew Goodrich</a:t>
            </a:r>
            <a:br>
              <a:rPr lang="en-US" sz="2800" b="1" dirty="0" smtClean="0">
                <a:solidFill>
                  <a:schemeClr val="tx1"/>
                </a:solidFill>
                <a:latin typeface="Candara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Candara" pitchFamily="34" charset="0"/>
              </a:rPr>
              <a:t>November 5, 2010</a:t>
            </a:r>
            <a:endParaRPr lang="en-US" sz="2800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13318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95B90"/>
              </a:clrFrom>
              <a:clrTo>
                <a:srgbClr val="095B9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136650"/>
            <a:ext cx="1371600" cy="1225550"/>
          </a:xfrm>
          <a:prstGeom prst="rect">
            <a:avLst/>
          </a:prstGeom>
          <a:solidFill>
            <a:srgbClr val="006699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319" name="Rectangle 5"/>
          <p:cNvSpPr txBox="1">
            <a:spLocks noChangeArrowheads="1"/>
          </p:cNvSpPr>
          <p:nvPr/>
        </p:nvSpPr>
        <p:spPr bwMode="auto">
          <a:xfrm>
            <a:off x="0" y="6553200"/>
            <a:ext cx="601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FontTx/>
              <a:buNone/>
            </a:pPr>
            <a:r>
              <a:rPr lang="en-US" sz="1100" i="1" dirty="0">
                <a:solidFill>
                  <a:schemeClr val="bg1"/>
                </a:solidFill>
              </a:rPr>
              <a:t>GSA Confidential and Proprietary – Not for Distribution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1524000"/>
            <a:ext cx="670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Section 508 Coordinator Conference</a:t>
            </a:r>
            <a:b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Cloud Computing and Section 508 Panel</a:t>
            </a:r>
            <a:r>
              <a:rPr lang="en-US" sz="2800" b="1" dirty="0" smtClean="0">
                <a:latin typeface="Candara" pitchFamily="34" charset="0"/>
              </a:rPr>
              <a:t/>
            </a:r>
            <a:br>
              <a:rPr lang="en-US" sz="2800" b="1" dirty="0" smtClean="0">
                <a:latin typeface="Candara" pitchFamily="34" charset="0"/>
              </a:rPr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3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2BA2D9-CD00-4AE4-889C-44AE9DF18C35}" type="slidenum">
              <a:rPr lang="en-US" sz="1100" smtClean="0">
                <a:solidFill>
                  <a:schemeClr val="bg1"/>
                </a:solidFill>
                <a:latin typeface="Candara" pitchFamily="34" charset="0"/>
              </a:rPr>
              <a:pPr algn="r"/>
              <a:t>2</a:t>
            </a:fld>
            <a:endParaRPr lang="en-US" sz="1100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ndara" pitchFamily="34" charset="0"/>
              </a:rPr>
              <a:t>Federal Cloud Computing Initiative: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Program Overview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04800" y="9906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ct val="4000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1549400" algn="l"/>
              </a:tabLst>
              <a:defRPr/>
            </a:pPr>
            <a:r>
              <a:rPr lang="en-US" sz="2000" kern="0" dirty="0" smtClean="0">
                <a:latin typeface="Candara" pitchFamily="34" charset="0"/>
              </a:rPr>
              <a:t>Federal Cloud Computing Initiative began in March 2009 at the request of the Federal CIO, Vivek Kundra.</a:t>
            </a:r>
          </a:p>
          <a:p>
            <a:pPr marL="342900" indent="-342900">
              <a:spcBef>
                <a:spcPct val="40000"/>
              </a:spcBef>
              <a:spcAft>
                <a:spcPts val="1200"/>
              </a:spcAft>
              <a:buFontTx/>
              <a:buChar char="•"/>
              <a:tabLst>
                <a:tab pos="1549400" algn="l"/>
              </a:tabLst>
              <a:defRPr/>
            </a:pPr>
            <a:r>
              <a:rPr lang="en-US" sz="2000" kern="0" dirty="0" smtClean="0">
                <a:latin typeface="Candara" pitchFamily="34" charset="0"/>
              </a:rPr>
              <a:t>Mission: </a:t>
            </a:r>
            <a:r>
              <a:rPr lang="en-US" sz="2000" dirty="0" smtClean="0">
                <a:latin typeface="Candara" pitchFamily="34" charset="0"/>
              </a:rPr>
              <a:t>Drive the government-wide adoption of cost effective, green, and sustainable Federal cloud computing solutions.</a:t>
            </a:r>
            <a:endParaRPr lang="en-US" sz="2000" kern="0" dirty="0" smtClean="0">
              <a:latin typeface="Candara" pitchFamily="34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4000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1549400" algn="l"/>
              </a:tabLst>
              <a:defRPr/>
            </a:pPr>
            <a:r>
              <a:rPr lang="en-US" sz="2000" kern="0" dirty="0" smtClean="0">
                <a:latin typeface="Candara" pitchFamily="34" charset="0"/>
              </a:rPr>
              <a:t>The Cloud Computing Program Management Office (PMO) was established at GSA in April 2009.</a:t>
            </a:r>
            <a:endParaRPr lang="en-US" kern="0" dirty="0" smtClean="0">
              <a:latin typeface="Candara" pitchFamily="34" charset="0"/>
            </a:endParaRPr>
          </a:p>
          <a:p>
            <a:pPr marL="800100" lvl="1" indent="-342900">
              <a:spcBef>
                <a:spcPct val="40000"/>
              </a:spcBef>
              <a:buFontTx/>
              <a:buChar char="•"/>
              <a:tabLst>
                <a:tab pos="1549400" algn="l"/>
              </a:tabLst>
              <a:defRPr/>
            </a:pPr>
            <a:r>
              <a:rPr lang="en-US" kern="0" dirty="0" smtClean="0">
                <a:latin typeface="Candara" pitchFamily="34" charset="0"/>
              </a:rPr>
              <a:t>PMO manages the Cloud Computing Executive Steering Committee, which reports to the Federal CIO Council.</a:t>
            </a:r>
          </a:p>
          <a:p>
            <a:pPr marL="800100" lvl="1" indent="-342900">
              <a:spcBef>
                <a:spcPct val="40000"/>
              </a:spcBef>
              <a:buFontTx/>
              <a:buChar char="•"/>
              <a:tabLst>
                <a:tab pos="1549400" algn="l"/>
              </a:tabLst>
              <a:defRPr/>
            </a:pPr>
            <a:r>
              <a:rPr lang="en-US" kern="0" dirty="0" smtClean="0">
                <a:latin typeface="Candara" pitchFamily="34" charset="0"/>
              </a:rPr>
              <a:t>4 additional government-wide governance groups were established within the program:</a:t>
            </a:r>
          </a:p>
          <a:p>
            <a:pPr marL="1257300" lvl="2" indent="-342900">
              <a:spcBef>
                <a:spcPct val="40000"/>
              </a:spcBef>
              <a:buFontTx/>
              <a:buChar char="•"/>
              <a:tabLst>
                <a:tab pos="1549400" algn="l"/>
              </a:tabLst>
              <a:defRPr/>
            </a:pPr>
            <a:r>
              <a:rPr lang="en-US" kern="0" dirty="0" smtClean="0">
                <a:latin typeface="Candara" pitchFamily="34" charset="0"/>
              </a:rPr>
              <a:t>Cloud Computing Advisory Council.</a:t>
            </a:r>
          </a:p>
          <a:p>
            <a:pPr marL="1257300" lvl="2" indent="-342900">
              <a:spcBef>
                <a:spcPct val="40000"/>
              </a:spcBef>
              <a:buFontTx/>
              <a:buChar char="•"/>
              <a:tabLst>
                <a:tab pos="1549400" algn="l"/>
              </a:tabLst>
              <a:defRPr/>
            </a:pPr>
            <a:r>
              <a:rPr lang="en-US" kern="0" dirty="0" smtClean="0">
                <a:latin typeface="Candara" pitchFamily="34" charset="0"/>
              </a:rPr>
              <a:t>Cloud Computing Security Working Group.</a:t>
            </a:r>
          </a:p>
          <a:p>
            <a:pPr marL="1257300" lvl="2" indent="-342900">
              <a:spcBef>
                <a:spcPct val="40000"/>
              </a:spcBef>
              <a:buFontTx/>
              <a:buChar char="•"/>
              <a:tabLst>
                <a:tab pos="1549400" algn="l"/>
              </a:tabLst>
              <a:defRPr/>
            </a:pPr>
            <a:r>
              <a:rPr lang="en-US" kern="0" dirty="0" smtClean="0">
                <a:latin typeface="Candara" pitchFamily="34" charset="0"/>
              </a:rPr>
              <a:t>Cloud Computing Standards Working Group.</a:t>
            </a:r>
          </a:p>
          <a:p>
            <a:pPr marL="1257300" lvl="2" indent="-342900">
              <a:spcBef>
                <a:spcPct val="40000"/>
              </a:spcBef>
              <a:buFontTx/>
              <a:buChar char="•"/>
              <a:tabLst>
                <a:tab pos="1549400" algn="l"/>
              </a:tabLst>
              <a:defRPr/>
            </a:pPr>
            <a:r>
              <a:rPr lang="en-US" kern="0" dirty="0" err="1" smtClean="0">
                <a:latin typeface="Candara" pitchFamily="34" charset="0"/>
              </a:rPr>
              <a:t>SaaS</a:t>
            </a:r>
            <a:r>
              <a:rPr lang="en-US" kern="0" dirty="0" smtClean="0">
                <a:latin typeface="Candara" pitchFamily="34" charset="0"/>
              </a:rPr>
              <a:t> Email Working Group.</a:t>
            </a:r>
          </a:p>
          <a:p>
            <a:pPr marL="342900" indent="-342900">
              <a:spcBef>
                <a:spcPct val="40000"/>
              </a:spcBef>
              <a:buFontTx/>
              <a:buChar char="•"/>
              <a:tabLst>
                <a:tab pos="1549400" algn="l"/>
              </a:tabLst>
              <a:defRPr/>
            </a:pPr>
            <a:endParaRPr lang="en-US" sz="2000" kern="0" dirty="0" smtClean="0">
              <a:latin typeface="Candara" pitchFamily="34" charset="0"/>
            </a:endParaRPr>
          </a:p>
          <a:p>
            <a:pPr marL="800100" lvl="1" indent="-342900">
              <a:spcBef>
                <a:spcPct val="40000"/>
              </a:spcBef>
              <a:tabLst>
                <a:tab pos="1549400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49400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5E9063-6B04-40F9-93FE-34FEB64E4BF7}" type="slidenum">
              <a:rPr lang="en-US" smtClean="0">
                <a:solidFill>
                  <a:srgbClr val="FFFFFF"/>
                </a:solidFill>
                <a:latin typeface="Candara" pitchFamily="34" charset="0"/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3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2BA2D9-CD00-4AE4-889C-44AE9DF18C35}" type="slidenum">
              <a:rPr lang="en-US" sz="1100" smtClean="0">
                <a:solidFill>
                  <a:schemeClr val="bg1"/>
                </a:solidFill>
                <a:latin typeface="Candara" pitchFamily="34" charset="0"/>
              </a:rPr>
              <a:pPr algn="r"/>
              <a:t>3</a:t>
            </a:fld>
            <a:endParaRPr lang="en-US" sz="1100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ndara" pitchFamily="34" charset="0"/>
              </a:rPr>
              <a:t> Apps.gov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The Federal Government’s Cloud Computing Storefront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1447800" y="1066800"/>
            <a:ext cx="6057900" cy="4343401"/>
            <a:chOff x="1333500" y="888999"/>
            <a:chExt cx="6353242" cy="56092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/>
            <a:srcRect l="684" t="16385" r="2280" b="19764"/>
            <a:stretch>
              <a:fillRect/>
            </a:stretch>
          </p:blipFill>
          <p:spPr bwMode="auto">
            <a:xfrm>
              <a:off x="1333500" y="888999"/>
              <a:ext cx="6341217" cy="312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rcRect l="760" t="28547" r="2020" b="20490"/>
            <a:stretch>
              <a:fillRect/>
            </a:stretch>
          </p:blipFill>
          <p:spPr bwMode="auto">
            <a:xfrm>
              <a:off x="1333500" y="4000499"/>
              <a:ext cx="6353242" cy="2497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5E9063-6B04-40F9-93FE-34FEB64E4BF7}" type="slidenum">
              <a:rPr lang="en-US" smtClean="0">
                <a:solidFill>
                  <a:srgbClr val="FFFFFF"/>
                </a:solidFill>
                <a:latin typeface="Candara" pitchFamily="34" charset="0"/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57200" y="5486400"/>
            <a:ext cx="769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spcBef>
                <a:spcPct val="40000"/>
              </a:spcBef>
              <a:spcAft>
                <a:spcPts val="600"/>
              </a:spcAft>
              <a:buClrTx/>
              <a:buSzTx/>
              <a:defRPr/>
            </a:pPr>
            <a:r>
              <a:rPr lang="en-US" kern="0" dirty="0" smtClean="0">
                <a:latin typeface="Candara" pitchFamily="34" charset="0"/>
              </a:rPr>
              <a:t>First Federal storefront site to commoditize cloud services so that buyers may cross-compare products and purchase (launched September, 2009).  Currently offering </a:t>
            </a:r>
            <a:r>
              <a:rPr lang="en-US" kern="0" dirty="0" err="1" smtClean="0">
                <a:latin typeface="Candara" pitchFamily="34" charset="0"/>
              </a:rPr>
              <a:t>SaaS</a:t>
            </a:r>
            <a:r>
              <a:rPr lang="en-US" kern="0" dirty="0" smtClean="0">
                <a:latin typeface="Candara" pitchFamily="34" charset="0"/>
              </a:rPr>
              <a:t> and social media products.</a:t>
            </a:r>
            <a:endParaRPr lang="en-US" sz="2000" kern="0" dirty="0" smtClean="0">
              <a:latin typeface="Candara" pitchFamily="34" charset="0"/>
            </a:endParaRPr>
          </a:p>
          <a:p>
            <a:pPr marL="800100" lvl="1" indent="-342900">
              <a:spcBef>
                <a:spcPct val="40000"/>
              </a:spcBef>
              <a:tabLst>
                <a:tab pos="1549400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49400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3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2BA2D9-CD00-4AE4-889C-44AE9DF18C35}" type="slidenum">
              <a:rPr lang="en-US" sz="1100" smtClean="0">
                <a:solidFill>
                  <a:schemeClr val="bg1"/>
                </a:solidFill>
                <a:latin typeface="Candara" pitchFamily="34" charset="0"/>
              </a:rPr>
              <a:pPr algn="r"/>
              <a:t>4</a:t>
            </a:fld>
            <a:endParaRPr lang="en-US" sz="1100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762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Infrastructure-as-a-Service (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IaaS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):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Apps.gov to offer cloud Storage, VMs, and Web Hosting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5E9063-6B04-40F9-93FE-34FEB64E4BF7}" type="slidenum">
              <a:rPr lang="en-US" smtClean="0">
                <a:solidFill>
                  <a:srgbClr val="FFFFFF"/>
                </a:solidFill>
                <a:latin typeface="Candara" pitchFamily="34" charset="0"/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6" name="Rounded Rectangle 9"/>
          <p:cNvSpPr>
            <a:spLocks noChangeArrowheads="1"/>
          </p:cNvSpPr>
          <p:nvPr/>
        </p:nvSpPr>
        <p:spPr bwMode="auto">
          <a:xfrm>
            <a:off x="606425" y="1593850"/>
            <a:ext cx="1633538" cy="4349750"/>
          </a:xfrm>
          <a:prstGeom prst="roundRect">
            <a:avLst>
              <a:gd name="adj" fmla="val 8241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>
              <a:defRPr/>
            </a:pPr>
            <a:endParaRPr lang="en-US" sz="1400">
              <a:latin typeface="Candar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06425" y="1524000"/>
            <a:ext cx="1633538" cy="28098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45720" rIns="45720" anchor="ctr"/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Storage</a:t>
            </a:r>
          </a:p>
        </p:txBody>
      </p:sp>
      <p:sp>
        <p:nvSpPr>
          <p:cNvPr id="8" name="Rounded Rectangle 9"/>
          <p:cNvSpPr>
            <a:spLocks noChangeArrowheads="1"/>
          </p:cNvSpPr>
          <p:nvPr/>
        </p:nvSpPr>
        <p:spPr bwMode="auto">
          <a:xfrm>
            <a:off x="2314575" y="1593850"/>
            <a:ext cx="1635125" cy="4349750"/>
          </a:xfrm>
          <a:prstGeom prst="roundRect">
            <a:avLst>
              <a:gd name="adj" fmla="val 8241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>
              <a:defRPr/>
            </a:pPr>
            <a:endParaRPr lang="en-US" sz="1400">
              <a:latin typeface="Candara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314575" y="1524000"/>
            <a:ext cx="1635125" cy="28098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45720" rIns="45720" anchor="ctr"/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Virtual Machines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4022725" y="1593850"/>
            <a:ext cx="1635125" cy="4349750"/>
          </a:xfrm>
          <a:prstGeom prst="roundRect">
            <a:avLst>
              <a:gd name="adj" fmla="val 8241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>
              <a:defRPr/>
            </a:pPr>
            <a:endParaRPr lang="en-US" sz="1400">
              <a:latin typeface="Candar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022725" y="1524000"/>
            <a:ext cx="1635125" cy="280988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45720" rIns="45720" anchor="ctr"/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Server Hosting</a:t>
            </a:r>
          </a:p>
        </p:txBody>
      </p:sp>
      <p:sp>
        <p:nvSpPr>
          <p:cNvPr id="12" name="TextBox 96"/>
          <p:cNvSpPr txBox="1">
            <a:spLocks noChangeArrowheads="1"/>
          </p:cNvSpPr>
          <p:nvPr/>
        </p:nvSpPr>
        <p:spPr bwMode="auto">
          <a:xfrm>
            <a:off x="606425" y="1944688"/>
            <a:ext cx="1527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 marL="177800" indent="-177800" algn="l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Online Web Based Storage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Store Files &amp; Data Objects</a:t>
            </a:r>
          </a:p>
        </p:txBody>
      </p:sp>
      <p:sp>
        <p:nvSpPr>
          <p:cNvPr id="13" name="TextBox 97"/>
          <p:cNvSpPr txBox="1">
            <a:spLocks noChangeArrowheads="1"/>
          </p:cNvSpPr>
          <p:nvPr/>
        </p:nvSpPr>
        <p:spPr bwMode="auto">
          <a:xfrm>
            <a:off x="2314575" y="1944688"/>
            <a:ext cx="1635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marL="177800" indent="-177800" algn="l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Online VMs / Computing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Multiple CPU &amp; OS Types</a:t>
            </a:r>
          </a:p>
        </p:txBody>
      </p:sp>
      <p:sp>
        <p:nvSpPr>
          <p:cNvPr id="14" name="TextBox 98"/>
          <p:cNvSpPr txBox="1">
            <a:spLocks noChangeArrowheads="1"/>
          </p:cNvSpPr>
          <p:nvPr/>
        </p:nvSpPr>
        <p:spPr bwMode="auto">
          <a:xfrm>
            <a:off x="4022725" y="1944688"/>
            <a:ext cx="1635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l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Online Server Hosting 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Candara" pitchFamily="34" charset="0"/>
              </a:rPr>
              <a:t>DNS and CDN Capabilities</a:t>
            </a:r>
          </a:p>
        </p:txBody>
      </p:sp>
      <p:grpSp>
        <p:nvGrpSpPr>
          <p:cNvPr id="15" name="Group 16"/>
          <p:cNvGrpSpPr/>
          <p:nvPr/>
        </p:nvGrpSpPr>
        <p:grpSpPr>
          <a:xfrm>
            <a:off x="304800" y="2997200"/>
            <a:ext cx="5715000" cy="2870200"/>
            <a:chOff x="457200" y="2743200"/>
            <a:chExt cx="6096000" cy="3733800"/>
          </a:xfrm>
          <a:solidFill>
            <a:schemeClr val="bg2">
              <a:lumMod val="60000"/>
              <a:lumOff val="40000"/>
              <a:alpha val="95000"/>
            </a:schemeClr>
          </a:solidFill>
        </p:grpSpPr>
        <p:sp>
          <p:nvSpPr>
            <p:cNvPr id="16" name="Rounded Rectangle 20"/>
            <p:cNvSpPr>
              <a:spLocks noChangeArrowheads="1"/>
            </p:cNvSpPr>
            <p:nvPr/>
          </p:nvSpPr>
          <p:spPr bwMode="auto">
            <a:xfrm>
              <a:off x="457200" y="2743200"/>
              <a:ext cx="6096000" cy="685800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>
                <a:defRPr/>
              </a:pPr>
              <a:r>
                <a:rPr lang="en-US" sz="1400" dirty="0">
                  <a:latin typeface="Candara" pitchFamily="34" charset="0"/>
                </a:rPr>
                <a:t>On-demand Self Service</a:t>
              </a:r>
            </a:p>
            <a:p>
              <a:pPr>
                <a:defRPr/>
              </a:pPr>
              <a:r>
                <a:rPr lang="en-US" sz="1400" b="0" dirty="0">
                  <a:latin typeface="Candara" pitchFamily="34" charset="0"/>
                </a:rPr>
                <a:t>Online, self service provisioning capabilities for services </a:t>
              </a:r>
              <a:endParaRPr lang="en-US" sz="1400" dirty="0">
                <a:latin typeface="Candara" pitchFamily="34" charset="0"/>
              </a:endParaRPr>
            </a:p>
          </p:txBody>
        </p:sp>
        <p:sp>
          <p:nvSpPr>
            <p:cNvPr id="17" name="Rounded Rectangle 21"/>
            <p:cNvSpPr>
              <a:spLocks noChangeArrowheads="1"/>
            </p:cNvSpPr>
            <p:nvPr/>
          </p:nvSpPr>
          <p:spPr bwMode="auto">
            <a:xfrm>
              <a:off x="457200" y="3505200"/>
              <a:ext cx="6096000" cy="685800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>
                <a:defRPr/>
              </a:pPr>
              <a:r>
                <a:rPr lang="en-US" sz="1400" dirty="0">
                  <a:latin typeface="Candara" pitchFamily="34" charset="0"/>
                </a:rPr>
                <a:t>Ubiquitous Network Access</a:t>
              </a:r>
            </a:p>
            <a:p>
              <a:pPr>
                <a:defRPr/>
              </a:pPr>
              <a:r>
                <a:rPr lang="en-US" sz="1400" b="0" dirty="0">
                  <a:latin typeface="Candara" pitchFamily="34" charset="0"/>
                </a:rPr>
                <a:t>Accessible via the Internet with a sufficiently robust architecture</a:t>
              </a:r>
            </a:p>
          </p:txBody>
        </p:sp>
        <p:sp>
          <p:nvSpPr>
            <p:cNvPr id="18" name="Rounded Rectangle 22"/>
            <p:cNvSpPr>
              <a:spLocks noChangeArrowheads="1"/>
            </p:cNvSpPr>
            <p:nvPr/>
          </p:nvSpPr>
          <p:spPr bwMode="auto">
            <a:xfrm>
              <a:off x="457200" y="4267200"/>
              <a:ext cx="6096000" cy="685800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>
                <a:defRPr/>
              </a:pPr>
              <a:r>
                <a:rPr lang="en-US" sz="1400" dirty="0">
                  <a:latin typeface="Candara" pitchFamily="34" charset="0"/>
                </a:rPr>
                <a:t>Location Independent Resource Pooling</a:t>
              </a:r>
            </a:p>
            <a:p>
              <a:pPr>
                <a:defRPr/>
              </a:pPr>
              <a:r>
                <a:rPr lang="en-US" sz="1400" b="0" dirty="0">
                  <a:latin typeface="Candara" pitchFamily="34" charset="0"/>
                </a:rPr>
                <a:t>Massively scalable services, independent of location of resources</a:t>
              </a:r>
              <a:endParaRPr lang="en-US" sz="1400" dirty="0">
                <a:latin typeface="Candara" pitchFamily="34" charset="0"/>
              </a:endParaRPr>
            </a:p>
          </p:txBody>
        </p:sp>
        <p:sp>
          <p:nvSpPr>
            <p:cNvPr id="19" name="Rounded Rectangle 23"/>
            <p:cNvSpPr>
              <a:spLocks noChangeArrowheads="1"/>
            </p:cNvSpPr>
            <p:nvPr/>
          </p:nvSpPr>
          <p:spPr bwMode="auto">
            <a:xfrm>
              <a:off x="457200" y="5029200"/>
              <a:ext cx="6096000" cy="685800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>
                <a:defRPr/>
              </a:pPr>
              <a:r>
                <a:rPr lang="en-US" sz="1400" dirty="0">
                  <a:latin typeface="Candara" pitchFamily="34" charset="0"/>
                </a:rPr>
                <a:t>Rapid Elasticity</a:t>
              </a:r>
            </a:p>
            <a:p>
              <a:pPr>
                <a:defRPr/>
              </a:pPr>
              <a:r>
                <a:rPr lang="en-US" sz="1400" b="0" dirty="0">
                  <a:latin typeface="Candara" pitchFamily="34" charset="0"/>
                </a:rPr>
                <a:t>Scale up or down dynamically based on consumption  and/or request</a:t>
              </a:r>
              <a:endParaRPr lang="en-US" sz="1400" dirty="0">
                <a:latin typeface="Candara" pitchFamily="34" charset="0"/>
              </a:endParaRPr>
            </a:p>
          </p:txBody>
        </p:sp>
        <p:sp>
          <p:nvSpPr>
            <p:cNvPr id="20" name="Rounded Rectangle 24"/>
            <p:cNvSpPr>
              <a:spLocks noChangeArrowheads="1"/>
            </p:cNvSpPr>
            <p:nvPr/>
          </p:nvSpPr>
          <p:spPr bwMode="auto">
            <a:xfrm>
              <a:off x="457200" y="5791200"/>
              <a:ext cx="6096000" cy="685800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>
                <a:defRPr/>
              </a:pPr>
              <a:r>
                <a:rPr lang="en-US" sz="1400" dirty="0">
                  <a:latin typeface="Candara" pitchFamily="34" charset="0"/>
                </a:rPr>
                <a:t>Measured Service</a:t>
              </a:r>
            </a:p>
            <a:p>
              <a:pPr>
                <a:defRPr/>
              </a:pPr>
              <a:r>
                <a:rPr lang="en-US" sz="1400" b="0" dirty="0">
                  <a:latin typeface="Candara" pitchFamily="34" charset="0"/>
                </a:rPr>
                <a:t>Utilization and consumption GUI dashboard and electronic interfaces</a:t>
              </a:r>
              <a:endParaRPr lang="en-US" sz="1400" dirty="0">
                <a:latin typeface="Candara" pitchFamily="34" charset="0"/>
              </a:endParaRPr>
            </a:p>
          </p:txBody>
        </p:sp>
      </p:grpSp>
      <p:sp>
        <p:nvSpPr>
          <p:cNvPr id="21" name="Right Brace 20"/>
          <p:cNvSpPr/>
          <p:nvPr/>
        </p:nvSpPr>
        <p:spPr bwMode="auto">
          <a:xfrm rot="16200000">
            <a:off x="3086100" y="-1104900"/>
            <a:ext cx="152400" cy="4953000"/>
          </a:xfrm>
          <a:prstGeom prst="rightBrac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45720" rIns="45720" anchor="ctr"/>
          <a:lstStyle/>
          <a:p>
            <a:pPr>
              <a:defRPr/>
            </a:pPr>
            <a:endParaRPr lang="en-US">
              <a:latin typeface="Candar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9350" y="990600"/>
            <a:ext cx="144302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ndara" pitchFamily="34" charset="0"/>
              </a:rPr>
              <a:t>IaaS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>
                <a:latin typeface="Candara" pitchFamily="34" charset="0"/>
              </a:rPr>
              <a:t>Services</a:t>
            </a:r>
          </a:p>
        </p:txBody>
      </p:sp>
      <p:sp>
        <p:nvSpPr>
          <p:cNvPr id="23" name="Right Brace 22"/>
          <p:cNvSpPr/>
          <p:nvPr/>
        </p:nvSpPr>
        <p:spPr bwMode="auto">
          <a:xfrm>
            <a:off x="6096000" y="2971800"/>
            <a:ext cx="152400" cy="2971800"/>
          </a:xfrm>
          <a:prstGeom prst="rightBrac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45720" rIns="45720" anchor="ctr"/>
          <a:lstStyle/>
          <a:p>
            <a:pPr>
              <a:defRPr/>
            </a:pPr>
            <a:endParaRPr lang="en-US">
              <a:latin typeface="Candar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24600" y="4953000"/>
            <a:ext cx="2133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latin typeface="Candara" pitchFamily="34" charset="0"/>
              </a:rPr>
              <a:t>RFQ Required Cloud Computing  Characteristics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324600" y="1143000"/>
            <a:ext cx="2590800" cy="3352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marL="166688" indent="-166688" algn="l">
              <a:buFont typeface="Arial" pitchFamily="34" charset="0"/>
              <a:buChar char="•"/>
              <a:defRPr/>
            </a:pPr>
            <a:r>
              <a:rPr lang="en-US" sz="1600" b="1" dirty="0" err="1" smtClean="0">
                <a:latin typeface="Candara" pitchFamily="34" charset="0"/>
              </a:rPr>
              <a:t>IaaS</a:t>
            </a:r>
            <a:r>
              <a:rPr lang="en-US" sz="1600" b="1" dirty="0" smtClean="0">
                <a:latin typeface="Candara" pitchFamily="34" charset="0"/>
              </a:rPr>
              <a:t> Awarded (</a:t>
            </a:r>
            <a:r>
              <a:rPr lang="en-US" sz="1600" b="1" kern="0" dirty="0" smtClean="0">
                <a:latin typeface="Candara" pitchFamily="34" charset="0"/>
              </a:rPr>
              <a:t>October 2010</a:t>
            </a:r>
          </a:p>
          <a:p>
            <a:pPr marL="166688" indent="-166688" algn="l">
              <a:buFont typeface="Arial" pitchFamily="34" charset="0"/>
              <a:buChar char="•"/>
              <a:defRPr/>
            </a:pPr>
            <a:endParaRPr lang="en-US" sz="1600" b="1" kern="0" dirty="0" smtClean="0">
              <a:latin typeface="Candara" pitchFamily="34" charset="0"/>
            </a:endParaRPr>
          </a:p>
          <a:p>
            <a:pPr marL="166688" indent="-166688" algn="l">
              <a:buFont typeface="Arial" pitchFamily="34" charset="0"/>
              <a:buChar char="•"/>
              <a:defRPr/>
            </a:pPr>
            <a:r>
              <a:rPr lang="en-US" sz="1600" b="1" kern="0" dirty="0" smtClean="0">
                <a:latin typeface="Candara" pitchFamily="34" charset="0"/>
              </a:rPr>
              <a:t>Awardees will complete security authorizations with GSA </a:t>
            </a:r>
            <a:r>
              <a:rPr lang="en-US" sz="1600" b="1" dirty="0" smtClean="0">
                <a:latin typeface="Candara" pitchFamily="34" charset="0"/>
              </a:rPr>
              <a:t>to </a:t>
            </a:r>
            <a:r>
              <a:rPr lang="en-US" sz="1600" b="1" dirty="0">
                <a:latin typeface="Candara" pitchFamily="34" charset="0"/>
              </a:rPr>
              <a:t>support Moderate Level Security for Government </a:t>
            </a:r>
          </a:p>
          <a:p>
            <a:pPr marL="166688" indent="-166688" algn="l">
              <a:buFont typeface="Arial" pitchFamily="34" charset="0"/>
              <a:buChar char="•"/>
              <a:defRPr/>
            </a:pPr>
            <a:endParaRPr lang="en-US" sz="1600" b="1" dirty="0">
              <a:latin typeface="Candara" pitchFamily="34" charset="0"/>
            </a:endParaRPr>
          </a:p>
          <a:p>
            <a:pPr marL="166688" indent="-166688" algn="l">
              <a:buFont typeface="Arial" pitchFamily="34" charset="0"/>
              <a:buChar char="•"/>
              <a:defRPr/>
            </a:pPr>
            <a:r>
              <a:rPr lang="en-US" sz="1600" b="1" dirty="0">
                <a:latin typeface="Candara" pitchFamily="34" charset="0"/>
              </a:rPr>
              <a:t>Services will be made available through purchase on apps.gov</a:t>
            </a:r>
          </a:p>
          <a:p>
            <a:pPr algn="l">
              <a:buFont typeface="Arial" pitchFamily="34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Candara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3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2BA2D9-CD00-4AE4-889C-44AE9DF18C35}" type="slidenum">
              <a:rPr lang="en-US" sz="1100" smtClean="0">
                <a:solidFill>
                  <a:schemeClr val="bg1"/>
                </a:solidFill>
                <a:latin typeface="Candara" pitchFamily="34" charset="0"/>
              </a:rPr>
              <a:pPr algn="r"/>
              <a:t>5</a:t>
            </a:fld>
            <a:endParaRPr lang="en-US" sz="1100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Candara" pitchFamily="34" charset="0"/>
              </a:rPr>
              <a:t>Info.Apps.Gov</a:t>
            </a:r>
            <a:r>
              <a:rPr lang="en-US" sz="3200" b="1" dirty="0" smtClean="0">
                <a:solidFill>
                  <a:schemeClr val="bg1"/>
                </a:solidFill>
                <a:latin typeface="Candara" pitchFamily="34" charset="0"/>
              </a:rPr>
              <a:t>: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Cloud Computing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InfoPortal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5E9063-6B04-40F9-93FE-34FEB64E4BF7}" type="slidenum">
              <a:rPr lang="en-US" smtClean="0">
                <a:solidFill>
                  <a:srgbClr val="FFFFFF"/>
                </a:solidFill>
                <a:latin typeface="Candara" pitchFamily="34" charset="0"/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2057400" y="990600"/>
            <a:ext cx="5230530" cy="5078932"/>
            <a:chOff x="1352549" y="863601"/>
            <a:chExt cx="5544754" cy="5384049"/>
          </a:xfrm>
        </p:grpSpPr>
        <p:grpSp>
          <p:nvGrpSpPr>
            <p:cNvPr id="22" name="Group 9"/>
            <p:cNvGrpSpPr>
              <a:grpSpLocks noChangeAspect="1"/>
            </p:cNvGrpSpPr>
            <p:nvPr/>
          </p:nvGrpSpPr>
          <p:grpSpPr>
            <a:xfrm>
              <a:off x="1352549" y="863601"/>
              <a:ext cx="5544755" cy="4667046"/>
              <a:chOff x="1352550" y="863600"/>
              <a:chExt cx="5834127" cy="491061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 cstate="print"/>
              <a:srcRect l="1387" t="15914" r="2999" b="15420"/>
              <a:stretch>
                <a:fillRect/>
              </a:stretch>
            </p:blipFill>
            <p:spPr bwMode="auto">
              <a:xfrm>
                <a:off x="1371600" y="863600"/>
                <a:ext cx="5782000" cy="3114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/>
              <a:srcRect l="1031" t="18527" r="2493" b="41805"/>
              <a:stretch>
                <a:fillRect/>
              </a:stretch>
            </p:blipFill>
            <p:spPr bwMode="auto">
              <a:xfrm>
                <a:off x="1352550" y="3975100"/>
                <a:ext cx="5834127" cy="179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/>
            <a:srcRect l="1031" t="27316" r="2478" b="52241"/>
            <a:stretch>
              <a:fillRect/>
            </a:stretch>
          </p:blipFill>
          <p:spPr bwMode="auto">
            <a:xfrm>
              <a:off x="1580026" y="5410200"/>
              <a:ext cx="5270354" cy="83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381000" y="1676400"/>
            <a:ext cx="8321675" cy="3289299"/>
            <a:chOff x="-21289" y="1886066"/>
            <a:chExt cx="8933059" cy="3741114"/>
          </a:xfrm>
        </p:grpSpPr>
        <p:sp>
          <p:nvSpPr>
            <p:cNvPr id="17" name="Rounded Rectangular Callout 16"/>
            <p:cNvSpPr/>
            <p:nvPr/>
          </p:nvSpPr>
          <p:spPr>
            <a:xfrm>
              <a:off x="-21289" y="1886066"/>
              <a:ext cx="1739919" cy="1680975"/>
            </a:xfrm>
            <a:prstGeom prst="wedgeRoundRectCallout">
              <a:avLst>
                <a:gd name="adj1" fmla="val 60395"/>
                <a:gd name="adj2" fmla="val -18760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Candara" pitchFamily="34" charset="0"/>
                </a:rPr>
                <a:t>Keeping you informed in upcoming events!</a:t>
              </a:r>
            </a:p>
          </p:txBody>
        </p:sp>
        <p:sp>
          <p:nvSpPr>
            <p:cNvPr id="18" name="Rounded Rectangular Callout 17"/>
            <p:cNvSpPr/>
            <p:nvPr/>
          </p:nvSpPr>
          <p:spPr>
            <a:xfrm>
              <a:off x="60509" y="4014819"/>
              <a:ext cx="1658121" cy="1263890"/>
            </a:xfrm>
            <a:prstGeom prst="wedgeRoundRectCallout">
              <a:avLst>
                <a:gd name="adj1" fmla="val 59145"/>
                <a:gd name="adj2" fmla="val -5427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Candara" pitchFamily="34" charset="0"/>
                </a:rPr>
                <a:t>Reference Documents at your fingertips!</a:t>
              </a: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417247" y="4014818"/>
              <a:ext cx="1494523" cy="1612362"/>
            </a:xfrm>
            <a:prstGeom prst="wedgeRoundRectCallout">
              <a:avLst>
                <a:gd name="adj1" fmla="val -144605"/>
                <a:gd name="adj2" fmla="val -57212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Candara" pitchFamily="34" charset="0"/>
                </a:rPr>
                <a:t>Provides tools to navigate the cloud landscape</a:t>
              </a:r>
              <a:r>
                <a:rPr lang="en-US" b="1" dirty="0">
                  <a:latin typeface="Candara" pitchFamily="34" charset="0"/>
                </a:rPr>
                <a:t>.</a:t>
              </a:r>
            </a:p>
          </p:txBody>
        </p:sp>
        <p:sp>
          <p:nvSpPr>
            <p:cNvPr id="20" name="Rounded Rectangular Callout 19"/>
            <p:cNvSpPr/>
            <p:nvPr/>
          </p:nvSpPr>
          <p:spPr>
            <a:xfrm>
              <a:off x="7417247" y="1886066"/>
              <a:ext cx="1494523" cy="1904864"/>
            </a:xfrm>
            <a:prstGeom prst="wedgeRoundRectCallout">
              <a:avLst>
                <a:gd name="adj1" fmla="val -69605"/>
                <a:gd name="adj2" fmla="val -21336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Candara" pitchFamily="34" charset="0"/>
                </a:rPr>
                <a:t>News and Information on Cloud and Data Center Topics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685800" y="5181600"/>
            <a:ext cx="8001000" cy="11477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kern="0" dirty="0" smtClean="0">
                <a:solidFill>
                  <a:schemeClr val="tx1"/>
                </a:solidFill>
                <a:latin typeface="Candara" pitchFamily="34" charset="0"/>
              </a:rPr>
              <a:t>Launched in April 2010, </a:t>
            </a:r>
            <a:r>
              <a:rPr lang="en-US" sz="1600" b="1" dirty="0" smtClean="0">
                <a:solidFill>
                  <a:schemeClr val="tx1"/>
                </a:solidFill>
                <a:latin typeface="Candara" pitchFamily="34" charset="0"/>
              </a:rPr>
              <a:t>Info.Apps.gov is a central Government site </a:t>
            </a:r>
            <a:r>
              <a:rPr lang="en-US" sz="1600" b="1" kern="0" dirty="0" smtClean="0">
                <a:solidFill>
                  <a:schemeClr val="tx1"/>
                </a:solidFill>
                <a:latin typeface="Candara" pitchFamily="34" charset="0"/>
              </a:rPr>
              <a:t>providing information about cloud computing and how to procure/use cloud services. It h</a:t>
            </a:r>
            <a:r>
              <a:rPr lang="en-US" sz="1600" b="1" dirty="0" smtClean="0">
                <a:solidFill>
                  <a:schemeClr val="tx1"/>
                </a:solidFill>
                <a:latin typeface="Candara" pitchFamily="34" charset="0"/>
              </a:rPr>
              <a:t>elps create sustainable, more cost-effective IT Services for the Federal Government.  It is built on open source and it is hosted in the Cloud!</a:t>
            </a:r>
            <a:endParaRPr lang="en-US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3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2BA2D9-CD00-4AE4-889C-44AE9DF18C35}" type="slidenum">
              <a:rPr lang="en-US" sz="1100" smtClean="0">
                <a:solidFill>
                  <a:schemeClr val="bg1"/>
                </a:solidFill>
                <a:latin typeface="Candara" pitchFamily="34" charset="0"/>
              </a:rPr>
              <a:pPr algn="r"/>
              <a:t>6</a:t>
            </a:fld>
            <a:endParaRPr lang="en-US" sz="1100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ndara" pitchFamily="34" charset="0"/>
              </a:rPr>
              <a:t>Cloud Email: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Software-as-a-Service (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SaaS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) Email Procurement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24" name="Rectangle 5"/>
          <p:cNvSpPr txBox="1">
            <a:spLocks noChangeArrowheads="1"/>
          </p:cNvSpPr>
          <p:nvPr/>
        </p:nvSpPr>
        <p:spPr bwMode="auto">
          <a:xfrm>
            <a:off x="228600" y="9906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ct val="4000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1549400" algn="l"/>
              </a:tabLst>
              <a:defRPr/>
            </a:pPr>
            <a:r>
              <a:rPr lang="en-US" sz="2000" kern="0" dirty="0" smtClean="0">
                <a:latin typeface="Candara" pitchFamily="34" charset="0"/>
              </a:rPr>
              <a:t>Inter-agency SaaS Email Working Group established in June 2010.</a:t>
            </a:r>
          </a:p>
          <a:p>
            <a:pPr marL="342900" marR="0" lvl="0" indent="-342900" algn="l" defTabSz="914400" rtl="0" eaLnBrk="1" fontAlgn="base" latinLnBrk="0" hangingPunct="1">
              <a:spcBef>
                <a:spcPct val="4000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1549400" algn="l"/>
              </a:tabLst>
              <a:defRPr/>
            </a:pPr>
            <a:r>
              <a:rPr lang="en-US" sz="2000" kern="0" dirty="0" smtClean="0">
                <a:latin typeface="Candara" pitchFamily="34" charset="0"/>
              </a:rPr>
              <a:t>Developing an RFQ for a government-wide BPA of SaaS email solutions.</a:t>
            </a:r>
          </a:p>
          <a:p>
            <a:pPr marL="342900" indent="-342900">
              <a:spcBef>
                <a:spcPct val="40000"/>
              </a:spcBef>
              <a:spcAft>
                <a:spcPts val="1200"/>
              </a:spcAft>
              <a:buFontTx/>
              <a:buChar char="•"/>
              <a:tabLst>
                <a:tab pos="1549400" algn="l"/>
              </a:tabLst>
              <a:defRPr/>
            </a:pPr>
            <a:r>
              <a:rPr lang="en-US" sz="2000" kern="0" dirty="0" smtClean="0">
                <a:latin typeface="Candara" pitchFamily="34" charset="0"/>
              </a:rPr>
              <a:t>RFI completed.</a:t>
            </a:r>
          </a:p>
          <a:p>
            <a:pPr marL="800100" lvl="1" indent="-342900">
              <a:spcBef>
                <a:spcPct val="40000"/>
              </a:spcBef>
              <a:spcAft>
                <a:spcPts val="1200"/>
              </a:spcAft>
              <a:buFontTx/>
              <a:buChar char="•"/>
              <a:tabLst>
                <a:tab pos="1549400" algn="l"/>
              </a:tabLst>
              <a:defRPr/>
            </a:pPr>
            <a:r>
              <a:rPr lang="en-US" kern="0" dirty="0" smtClean="0">
                <a:latin typeface="Candara" pitchFamily="34" charset="0"/>
              </a:rPr>
              <a:t>13 respondents.</a:t>
            </a:r>
          </a:p>
          <a:p>
            <a:pPr marL="800100" lvl="1" indent="-342900">
              <a:spcBef>
                <a:spcPct val="40000"/>
              </a:spcBef>
              <a:spcAft>
                <a:spcPts val="1200"/>
              </a:spcAft>
              <a:buFontTx/>
              <a:buChar char="•"/>
              <a:tabLst>
                <a:tab pos="1549400" algn="l"/>
              </a:tabLst>
              <a:defRPr/>
            </a:pPr>
            <a:r>
              <a:rPr lang="en-US" kern="0" dirty="0" smtClean="0">
                <a:latin typeface="Candara" pitchFamily="34" charset="0"/>
              </a:rPr>
              <a:t>RFI responses will be leveraged to create RFQ requirements.</a:t>
            </a:r>
          </a:p>
          <a:p>
            <a:pPr marL="800100" lvl="1" indent="-342900">
              <a:spcBef>
                <a:spcPct val="40000"/>
              </a:spcBef>
              <a:spcAft>
                <a:spcPts val="1200"/>
              </a:spcAft>
              <a:buFontTx/>
              <a:buChar char="•"/>
              <a:tabLst>
                <a:tab pos="1549400" algn="l"/>
              </a:tabLst>
              <a:defRPr/>
            </a:pPr>
            <a:r>
              <a:rPr lang="en-US" kern="0" dirty="0" smtClean="0">
                <a:latin typeface="Candara" pitchFamily="34" charset="0"/>
              </a:rPr>
              <a:t>Pre-solicitation day held November 1 to solicit vendor and government feedback on draft SOW.</a:t>
            </a:r>
          </a:p>
          <a:p>
            <a:pPr marL="342900" indent="-342900">
              <a:spcBef>
                <a:spcPct val="40000"/>
              </a:spcBef>
              <a:spcAft>
                <a:spcPts val="1200"/>
              </a:spcAft>
              <a:buFontTx/>
              <a:buChar char="•"/>
              <a:tabLst>
                <a:tab pos="1549400" algn="l"/>
              </a:tabLst>
              <a:defRPr/>
            </a:pPr>
            <a:r>
              <a:rPr lang="en-US" sz="2000" kern="0" dirty="0" smtClean="0">
                <a:latin typeface="Candara" pitchFamily="34" charset="0"/>
              </a:rPr>
              <a:t>GSA completed security authorization of Google Apps which may be leveraged by other agencies.</a:t>
            </a:r>
          </a:p>
          <a:p>
            <a:pPr marL="800100" lvl="1" indent="-342900">
              <a:spcBef>
                <a:spcPct val="40000"/>
              </a:spcBef>
              <a:spcAft>
                <a:spcPts val="1200"/>
              </a:spcAft>
              <a:buFontTx/>
              <a:buChar char="•"/>
              <a:tabLst>
                <a:tab pos="1549400" algn="l"/>
              </a:tabLst>
              <a:defRPr/>
            </a:pPr>
            <a:r>
              <a:rPr lang="en-US" kern="0" dirty="0" smtClean="0">
                <a:latin typeface="Candara" pitchFamily="34" charset="0"/>
              </a:rPr>
              <a:t>USAID leveraged Google Apps security authorization package to greatly reduce timeline for system implementation </a:t>
            </a:r>
          </a:p>
          <a:p>
            <a:pPr marL="800100" lvl="1" indent="-342900">
              <a:spcBef>
                <a:spcPct val="40000"/>
              </a:spcBef>
              <a:spcAft>
                <a:spcPts val="1200"/>
              </a:spcAft>
              <a:buFontTx/>
              <a:buChar char="•"/>
              <a:tabLst>
                <a:tab pos="1549400" algn="l"/>
              </a:tabLst>
              <a:defRPr/>
            </a:pPr>
            <a:endParaRPr lang="en-US" sz="2000" kern="0" dirty="0" smtClean="0">
              <a:latin typeface="Candara" pitchFamily="34" charset="0"/>
            </a:endParaRPr>
          </a:p>
          <a:p>
            <a:pPr marL="342900" indent="-342900">
              <a:spcBef>
                <a:spcPct val="40000"/>
              </a:spcBef>
              <a:spcAft>
                <a:spcPts val="1200"/>
              </a:spcAft>
              <a:buFontTx/>
              <a:buChar char="•"/>
              <a:tabLst>
                <a:tab pos="1549400" algn="l"/>
              </a:tabLst>
              <a:defRPr/>
            </a:pPr>
            <a:endParaRPr lang="en-US" sz="2000" kern="0" dirty="0" smtClean="0">
              <a:latin typeface="Candara" pitchFamily="34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4000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1549400" algn="l"/>
              </a:tabLst>
              <a:defRPr/>
            </a:pPr>
            <a:endParaRPr lang="en-US" sz="2000" kern="0" dirty="0" smtClean="0">
              <a:latin typeface="Candara" pitchFamily="34" charset="0"/>
            </a:endParaRPr>
          </a:p>
          <a:p>
            <a:pPr marL="342900" indent="-342900">
              <a:spcBef>
                <a:spcPct val="40000"/>
              </a:spcBef>
              <a:buFontTx/>
              <a:buChar char="•"/>
              <a:tabLst>
                <a:tab pos="1549400" algn="l"/>
              </a:tabLst>
              <a:defRPr/>
            </a:pPr>
            <a:endParaRPr lang="en-US" sz="2000" kern="0" dirty="0" smtClean="0">
              <a:latin typeface="Candara" pitchFamily="34" charset="0"/>
            </a:endParaRPr>
          </a:p>
          <a:p>
            <a:pPr marL="800100" lvl="1" indent="-342900">
              <a:spcBef>
                <a:spcPct val="40000"/>
              </a:spcBef>
              <a:tabLst>
                <a:tab pos="1549400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49400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5E9063-6B04-40F9-93FE-34FEB64E4BF7}" type="slidenum">
              <a:rPr lang="en-US" smtClean="0">
                <a:solidFill>
                  <a:srgbClr val="FFFFFF"/>
                </a:solidFill>
                <a:latin typeface="Candara" pitchFamily="34" charset="0"/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3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2BA2D9-CD00-4AE4-889C-44AE9DF18C35}" type="slidenum">
              <a:rPr lang="en-US" sz="1100" smtClean="0">
                <a:solidFill>
                  <a:schemeClr val="bg1"/>
                </a:solidFill>
                <a:latin typeface="Candara" pitchFamily="34" charset="0"/>
              </a:rPr>
              <a:pPr algn="r"/>
              <a:t>7</a:t>
            </a:fld>
            <a:endParaRPr lang="en-US" sz="1100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0"/>
            <a:ext cx="7467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ndara" pitchFamily="34" charset="0"/>
              </a:rPr>
              <a:t>FedRAMP: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Federal Risk  And Authorization Management Program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5E9063-6B04-40F9-93FE-34FEB64E4BF7}" type="slidenum">
              <a:rPr lang="en-US" smtClean="0">
                <a:solidFill>
                  <a:srgbClr val="FFFFFF"/>
                </a:solidFill>
                <a:latin typeface="Candara" pitchFamily="34" charset="0"/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914400"/>
            <a:ext cx="5638800" cy="5638800"/>
          </a:xfrm>
          <a:prstGeom prst="rect">
            <a:avLst/>
          </a:prstGeom>
          <a:noFill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Unified Government-wide Risk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anagement Program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 marL="231775" lvl="1" indent="-231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Provides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joint security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authorization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and continuous monitoring</a:t>
            </a:r>
          </a:p>
          <a:p>
            <a:pPr marL="231775" lvl="1" indent="-231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Agencies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participate by leveraging the results for covered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products</a:t>
            </a:r>
          </a:p>
          <a:p>
            <a:pPr marL="231775" lvl="1" indent="-231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Candara" pitchFamily="34" charset="0"/>
              </a:rPr>
              <a:t>Agencies </a:t>
            </a:r>
            <a:r>
              <a:rPr lang="en-US" b="1" dirty="0" smtClean="0">
                <a:latin typeface="Candara" pitchFamily="34" charset="0"/>
              </a:rPr>
              <a:t>retain their responsibility and authority </a:t>
            </a:r>
            <a:r>
              <a:rPr lang="en-US" dirty="0" smtClean="0">
                <a:latin typeface="Candara" pitchFamily="34" charset="0"/>
              </a:rPr>
              <a:t>to ensure their security needs are met in the use of systems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Vendor Benefits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 marL="231775" lvl="1" indent="-231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Government-wide authorization and security compliance cost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reduction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Agency Benefits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 marL="231775" lvl="1" indent="-231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Cost savings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through reduced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duplication</a:t>
            </a:r>
          </a:p>
          <a:p>
            <a:pPr marL="231775" lvl="1" indent="-231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Rapid acquisition</a:t>
            </a:r>
          </a:p>
          <a:p>
            <a:pPr marL="231775" lvl="1" indent="-231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Increased security assurance</a:t>
            </a:r>
          </a:p>
        </p:txBody>
      </p:sp>
      <p:sp>
        <p:nvSpPr>
          <p:cNvPr id="37" name="TextBox 75"/>
          <p:cNvSpPr txBox="1">
            <a:spLocks noChangeArrowheads="1"/>
          </p:cNvSpPr>
          <p:nvPr/>
        </p:nvSpPr>
        <p:spPr bwMode="auto">
          <a:xfrm>
            <a:off x="6100549" y="990600"/>
            <a:ext cx="2790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Candara" pitchFamily="34" charset="0"/>
              </a:rPr>
              <a:t>Problem:</a:t>
            </a:r>
            <a:r>
              <a:rPr lang="en-US" sz="1200" dirty="0">
                <a:latin typeface="Candara" pitchFamily="34" charset="0"/>
              </a:rPr>
              <a:t> Independent agency risk management has inefficiencies</a:t>
            </a:r>
          </a:p>
        </p:txBody>
      </p:sp>
      <p:sp>
        <p:nvSpPr>
          <p:cNvPr id="38" name="TextBox 92"/>
          <p:cNvSpPr txBox="1">
            <a:spLocks noChangeArrowheads="1"/>
          </p:cNvSpPr>
          <p:nvPr/>
        </p:nvSpPr>
        <p:spPr bwMode="auto">
          <a:xfrm>
            <a:off x="6100549" y="3799820"/>
            <a:ext cx="28704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Candara" pitchFamily="34" charset="0"/>
              </a:rPr>
              <a:t>Solution: </a:t>
            </a:r>
            <a:r>
              <a:rPr lang="en-US" sz="1200" dirty="0">
                <a:latin typeface="Candara" pitchFamily="34" charset="0"/>
              </a:rPr>
              <a:t>Unified risk management eliminates inefficiencies</a:t>
            </a: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3130550" y="3755370"/>
            <a:ext cx="53657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5829300" y="3783945"/>
            <a:ext cx="31416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5867400" y="4343400"/>
            <a:ext cx="3048000" cy="1993092"/>
            <a:chOff x="4256492" y="3094700"/>
            <a:chExt cx="3054685" cy="3241792"/>
          </a:xfrm>
        </p:grpSpPr>
        <p:sp>
          <p:nvSpPr>
            <p:cNvPr id="46" name="Oval 45"/>
            <p:cNvSpPr/>
            <p:nvPr/>
          </p:nvSpPr>
          <p:spPr>
            <a:xfrm>
              <a:off x="4449436" y="3693092"/>
              <a:ext cx="514469" cy="546550"/>
            </a:xfrm>
            <a:prstGeom prst="ellipse">
              <a:avLst/>
            </a:prstGeom>
            <a:solidFill>
              <a:srgbClr val="345A8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ndar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449436" y="4392042"/>
              <a:ext cx="514469" cy="546550"/>
            </a:xfrm>
            <a:prstGeom prst="ellipse">
              <a:avLst/>
            </a:prstGeom>
            <a:solidFill>
              <a:srgbClr val="345A8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ndara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49436" y="5090992"/>
              <a:ext cx="514469" cy="546550"/>
            </a:xfrm>
            <a:prstGeom prst="ellipse">
              <a:avLst/>
            </a:prstGeom>
            <a:solidFill>
              <a:srgbClr val="345A8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ndara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56492" y="3094700"/>
              <a:ext cx="1012876" cy="600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ndara" pitchFamily="34" charset="0"/>
                </a:rPr>
                <a:t>Agency</a:t>
              </a:r>
              <a:endParaRPr lang="en-US" dirty="0">
                <a:latin typeface="Candara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449436" y="5789942"/>
              <a:ext cx="514469" cy="546550"/>
            </a:xfrm>
            <a:prstGeom prst="ellipse">
              <a:avLst/>
            </a:prstGeom>
            <a:solidFill>
              <a:srgbClr val="345A8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ndara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21137" y="3094700"/>
              <a:ext cx="1012876" cy="600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ndara" pitchFamily="34" charset="0"/>
                </a:rPr>
                <a:t>A&amp;A</a:t>
              </a:r>
              <a:endParaRPr lang="en-US" dirty="0">
                <a:latin typeface="Candara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98301" y="3094700"/>
              <a:ext cx="1012876" cy="600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ndara" pitchFamily="34" charset="0"/>
                </a:rPr>
                <a:t>Vendor</a:t>
              </a:r>
              <a:endParaRPr lang="en-US" dirty="0">
                <a:latin typeface="Candara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523399" y="4665317"/>
              <a:ext cx="514469" cy="546550"/>
            </a:xfrm>
            <a:prstGeom prst="ellipse">
              <a:avLst/>
            </a:prstGeom>
            <a:solidFill>
              <a:srgbClr val="345A8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ndara" pitchFamily="34" charset="0"/>
              </a:endParaRPr>
            </a:p>
          </p:txBody>
        </p:sp>
        <p:cxnSp>
          <p:nvCxnSpPr>
            <p:cNvPr id="54" name="Straight Connector 53"/>
            <p:cNvCxnSpPr>
              <a:stCxn id="46" idx="6"/>
            </p:cNvCxnSpPr>
            <p:nvPr/>
          </p:nvCxnSpPr>
          <p:spPr>
            <a:xfrm>
              <a:off x="4963905" y="3966367"/>
              <a:ext cx="56269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7" idx="6"/>
            </p:cNvCxnSpPr>
            <p:nvPr/>
          </p:nvCxnSpPr>
          <p:spPr>
            <a:xfrm>
              <a:off x="4963905" y="4665317"/>
              <a:ext cx="56269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</p:cNvCxnSpPr>
            <p:nvPr/>
          </p:nvCxnSpPr>
          <p:spPr>
            <a:xfrm>
              <a:off x="4963905" y="5364267"/>
              <a:ext cx="56269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0" idx="6"/>
            </p:cNvCxnSpPr>
            <p:nvPr/>
          </p:nvCxnSpPr>
          <p:spPr>
            <a:xfrm>
              <a:off x="4963905" y="6063217"/>
              <a:ext cx="56269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endCxn id="53" idx="2"/>
            </p:cNvCxnSpPr>
            <p:nvPr/>
          </p:nvCxnSpPr>
          <p:spPr>
            <a:xfrm>
              <a:off x="6041069" y="4938592"/>
              <a:ext cx="48233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5526600" y="3693092"/>
              <a:ext cx="514469" cy="2643400"/>
            </a:xfrm>
            <a:prstGeom prst="rect">
              <a:avLst/>
            </a:prstGeom>
            <a:solidFill>
              <a:srgbClr val="345A8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>
                  <a:latin typeface="Candara" pitchFamily="34" charset="0"/>
                </a:rPr>
                <a:t>FedRAMP</a:t>
              </a:r>
              <a:endParaRPr lang="en-US" sz="2400" dirty="0">
                <a:latin typeface="Candara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019800" y="1600200"/>
            <a:ext cx="2895600" cy="2057400"/>
            <a:chOff x="856122" y="3094700"/>
            <a:chExt cx="3110954" cy="3602830"/>
          </a:xfrm>
        </p:grpSpPr>
        <p:sp>
          <p:nvSpPr>
            <p:cNvPr id="61" name="Rectangle 60"/>
            <p:cNvSpPr/>
            <p:nvPr/>
          </p:nvSpPr>
          <p:spPr>
            <a:xfrm>
              <a:off x="856122" y="3094700"/>
              <a:ext cx="3110954" cy="36028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dirty="0">
                <a:solidFill>
                  <a:srgbClr val="345A8A"/>
                </a:solidFill>
                <a:latin typeface="Candar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105335" y="3693092"/>
              <a:ext cx="514469" cy="546550"/>
            </a:xfrm>
            <a:prstGeom prst="ellipse">
              <a:avLst/>
            </a:prstGeom>
            <a:solidFill>
              <a:srgbClr val="345A8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ndar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105335" y="4392042"/>
              <a:ext cx="514469" cy="546550"/>
            </a:xfrm>
            <a:prstGeom prst="ellipse">
              <a:avLst/>
            </a:prstGeom>
            <a:solidFill>
              <a:srgbClr val="345A8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ndara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105335" y="5090992"/>
              <a:ext cx="514469" cy="546550"/>
            </a:xfrm>
            <a:prstGeom prst="ellipse">
              <a:avLst/>
            </a:prstGeom>
            <a:solidFill>
              <a:srgbClr val="345A8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ndara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12391" y="3094700"/>
              <a:ext cx="1012876" cy="64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ndara" pitchFamily="34" charset="0"/>
                </a:rPr>
                <a:t>Agency</a:t>
              </a:r>
              <a:endParaRPr lang="en-US" dirty="0">
                <a:latin typeface="Candar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105335" y="5789942"/>
              <a:ext cx="514469" cy="546550"/>
            </a:xfrm>
            <a:prstGeom prst="ellipse">
              <a:avLst/>
            </a:prstGeom>
            <a:solidFill>
              <a:srgbClr val="345A8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ndar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182499" y="3693092"/>
              <a:ext cx="514469" cy="546550"/>
            </a:xfrm>
            <a:prstGeom prst="ellipse">
              <a:avLst/>
            </a:prstGeom>
            <a:solidFill>
              <a:srgbClr val="345A8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ndara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2182499" y="4392042"/>
              <a:ext cx="514469" cy="546550"/>
            </a:xfrm>
            <a:prstGeom prst="ellipse">
              <a:avLst/>
            </a:prstGeom>
            <a:solidFill>
              <a:srgbClr val="345A8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ndar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182499" y="5090992"/>
              <a:ext cx="514469" cy="546550"/>
            </a:xfrm>
            <a:prstGeom prst="ellipse">
              <a:avLst/>
            </a:prstGeom>
            <a:solidFill>
              <a:srgbClr val="345A8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ndar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182499" y="5789942"/>
              <a:ext cx="514469" cy="546550"/>
            </a:xfrm>
            <a:prstGeom prst="ellipse">
              <a:avLst/>
            </a:prstGeom>
            <a:solidFill>
              <a:srgbClr val="345A8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ndara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77036" y="3094700"/>
              <a:ext cx="1012876" cy="64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ndara" pitchFamily="34" charset="0"/>
                </a:rPr>
                <a:t>A&amp;A</a:t>
              </a:r>
              <a:endParaRPr lang="en-US" dirty="0">
                <a:latin typeface="Candara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954200" y="3094700"/>
              <a:ext cx="1012876" cy="64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ndara" pitchFamily="34" charset="0"/>
                </a:rPr>
                <a:t>Vendor</a:t>
              </a:r>
              <a:endParaRPr lang="en-US" dirty="0">
                <a:latin typeface="Candara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179298" y="4665317"/>
              <a:ext cx="514469" cy="546550"/>
            </a:xfrm>
            <a:prstGeom prst="ellipse">
              <a:avLst/>
            </a:prstGeom>
            <a:solidFill>
              <a:srgbClr val="345A8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ndara" pitchFamily="34" charset="0"/>
              </a:endParaRPr>
            </a:p>
          </p:txBody>
        </p:sp>
        <p:cxnSp>
          <p:nvCxnSpPr>
            <p:cNvPr id="74" name="Straight Connector 73"/>
            <p:cNvCxnSpPr>
              <a:stCxn id="62" idx="6"/>
              <a:endCxn id="67" idx="2"/>
            </p:cNvCxnSpPr>
            <p:nvPr/>
          </p:nvCxnSpPr>
          <p:spPr>
            <a:xfrm>
              <a:off x="1619804" y="3966367"/>
              <a:ext cx="56269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3" idx="6"/>
              <a:endCxn id="68" idx="2"/>
            </p:cNvCxnSpPr>
            <p:nvPr/>
          </p:nvCxnSpPr>
          <p:spPr>
            <a:xfrm>
              <a:off x="1619804" y="4665317"/>
              <a:ext cx="56269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4" idx="6"/>
              <a:endCxn id="69" idx="2"/>
            </p:cNvCxnSpPr>
            <p:nvPr/>
          </p:nvCxnSpPr>
          <p:spPr>
            <a:xfrm>
              <a:off x="1619804" y="5364267"/>
              <a:ext cx="56269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6" idx="6"/>
              <a:endCxn id="70" idx="2"/>
            </p:cNvCxnSpPr>
            <p:nvPr/>
          </p:nvCxnSpPr>
          <p:spPr>
            <a:xfrm>
              <a:off x="1619804" y="6063217"/>
              <a:ext cx="56269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7" idx="6"/>
              <a:endCxn id="73" idx="2"/>
            </p:cNvCxnSpPr>
            <p:nvPr/>
          </p:nvCxnSpPr>
          <p:spPr>
            <a:xfrm>
              <a:off x="2696968" y="3966367"/>
              <a:ext cx="482330" cy="9722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68" idx="6"/>
              <a:endCxn id="73" idx="2"/>
            </p:cNvCxnSpPr>
            <p:nvPr/>
          </p:nvCxnSpPr>
          <p:spPr>
            <a:xfrm>
              <a:off x="2696968" y="4665317"/>
              <a:ext cx="482330" cy="2732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9" idx="6"/>
              <a:endCxn id="73" idx="2"/>
            </p:cNvCxnSpPr>
            <p:nvPr/>
          </p:nvCxnSpPr>
          <p:spPr>
            <a:xfrm flipV="1">
              <a:off x="2696968" y="4938592"/>
              <a:ext cx="482330" cy="4256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0" idx="6"/>
              <a:endCxn id="73" idx="2"/>
            </p:cNvCxnSpPr>
            <p:nvPr/>
          </p:nvCxnSpPr>
          <p:spPr>
            <a:xfrm flipV="1">
              <a:off x="2696968" y="4938592"/>
              <a:ext cx="482330" cy="11246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 txBox="1">
            <a:spLocks noGrp="1"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9BD442-77CC-4687-BBC4-5844D8F7823A}" type="slidenum">
              <a:rPr lang="en-US" sz="1100" b="0">
                <a:solidFill>
                  <a:schemeClr val="bg1"/>
                </a:solidFill>
                <a:latin typeface="Candara" pitchFamily="34" charset="0"/>
              </a:rPr>
              <a:pPr algn="r"/>
              <a:t>8</a:t>
            </a:fld>
            <a:endParaRPr lang="en-US" sz="1100" b="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099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762000" y="76200"/>
            <a:ext cx="7772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Candara" pitchFamily="34" charset="0"/>
              </a:rPr>
              <a:t>FDCCI: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Federal Data Center Consolidation Initiative</a:t>
            </a:r>
            <a:r>
              <a:rPr lang="en-US" b="0" dirty="0" smtClean="0">
                <a:solidFill>
                  <a:schemeClr val="bg1"/>
                </a:solidFill>
                <a:latin typeface="Candara" pitchFamily="34" charset="0"/>
              </a:rPr>
              <a:t>  </a:t>
            </a:r>
          </a:p>
        </p:txBody>
      </p:sp>
      <p:sp>
        <p:nvSpPr>
          <p:cNvPr id="22" name="Text Box 102"/>
          <p:cNvSpPr txBox="1">
            <a:spLocks noChangeArrowheads="1"/>
          </p:cNvSpPr>
          <p:nvPr/>
        </p:nvSpPr>
        <p:spPr bwMode="gray">
          <a:xfrm>
            <a:off x="228600" y="1622425"/>
            <a:ext cx="685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0">
            <a:spAutoFit/>
          </a:bodyPr>
          <a:lstStyle/>
          <a:p>
            <a:pPr eaLnBrk="1" hangingPunct="1">
              <a:buClrTx/>
              <a:buFontTx/>
              <a:buNone/>
              <a:defRPr/>
            </a:pPr>
            <a:endParaRPr lang="en-US" sz="800" b="1" dirty="0">
              <a:latin typeface="Candara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53988" y="1498602"/>
            <a:ext cx="8837612" cy="1087438"/>
            <a:chOff x="153988" y="1600200"/>
            <a:chExt cx="8837612" cy="1087438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gray">
            <a:xfrm>
              <a:off x="153988" y="1620838"/>
              <a:ext cx="1446212" cy="1028700"/>
            </a:xfrm>
            <a:prstGeom prst="chevron">
              <a:avLst>
                <a:gd name="adj" fmla="val 24420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72009" rIns="72009" bIns="72009" anchor="ctr"/>
            <a:lstStyle/>
            <a:p>
              <a:endParaRPr lang="en-US" sz="1400" dirty="0">
                <a:solidFill>
                  <a:srgbClr val="000000"/>
                </a:solidFill>
                <a:latin typeface="Candara" pitchFamily="34" charset="0"/>
              </a:endParaRPr>
            </a:p>
          </p:txBody>
        </p:sp>
        <p:sp>
          <p:nvSpPr>
            <p:cNvPr id="21" name="Text Box 101"/>
            <p:cNvSpPr txBox="1">
              <a:spLocks noChangeArrowheads="1"/>
            </p:cNvSpPr>
            <p:nvPr/>
          </p:nvSpPr>
          <p:spPr bwMode="gray">
            <a:xfrm>
              <a:off x="457200" y="1600200"/>
              <a:ext cx="10668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lIns="0">
              <a:spAutoFit/>
            </a:bodyPr>
            <a:lstStyle/>
            <a:p>
              <a:pPr eaLnBrk="1" hangingPunct="1">
                <a:buClrTx/>
                <a:buFontTx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ndara" pitchFamily="34" charset="0"/>
                </a:rPr>
                <a:t>Phase 1</a:t>
              </a:r>
            </a:p>
            <a:p>
              <a:pPr eaLnBrk="1" hangingPunct="1">
                <a:buClrTx/>
                <a:buFontTx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ndara" pitchFamily="34" charset="0"/>
                </a:rPr>
                <a:t>IT Asset Inventory </a:t>
              </a:r>
              <a:r>
                <a:rPr lang="en-US" sz="1200" b="1" dirty="0" smtClean="0">
                  <a:solidFill>
                    <a:schemeClr val="bg1"/>
                  </a:solidFill>
                  <a:latin typeface="Candara" pitchFamily="34" charset="0"/>
                </a:rPr>
                <a:t>Baseline</a:t>
              </a:r>
            </a:p>
            <a:p>
              <a:pPr eaLnBrk="1" hangingPunct="1">
                <a:buClrTx/>
                <a:buFontTx/>
                <a:buNone/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Candara" pitchFamily="34" charset="0"/>
                </a:rPr>
                <a:t>(Complete)</a:t>
              </a:r>
              <a:endParaRPr lang="en-US" sz="1200" b="1" dirty="0">
                <a:solidFill>
                  <a:schemeClr val="bg1"/>
                </a:solidFill>
                <a:latin typeface="Candara" pitchFamily="34" charset="0"/>
              </a:endParaRPr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gray">
            <a:xfrm>
              <a:off x="1560513" y="1620838"/>
              <a:ext cx="1446212" cy="1066800"/>
            </a:xfrm>
            <a:prstGeom prst="chevron">
              <a:avLst>
                <a:gd name="adj" fmla="val 24421"/>
              </a:avLst>
            </a:prstGeom>
            <a:solidFill>
              <a:srgbClr val="006699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72009" rIns="72009" bIns="72009" anchor="ctr"/>
            <a:lstStyle/>
            <a:p>
              <a:pPr eaLnBrk="1" hangingPunct="1">
                <a:buClrTx/>
                <a:buFontTx/>
                <a:buNone/>
              </a:pPr>
              <a:endParaRPr lang="en-US" sz="1400" dirty="0">
                <a:solidFill>
                  <a:srgbClr val="000000"/>
                </a:solidFill>
                <a:latin typeface="Candara" pitchFamily="34" charset="0"/>
              </a:endParaRPr>
            </a:p>
          </p:txBody>
        </p:sp>
        <p:sp>
          <p:nvSpPr>
            <p:cNvPr id="24" name="Text Box 38"/>
            <p:cNvSpPr txBox="1">
              <a:spLocks noChangeArrowheads="1"/>
            </p:cNvSpPr>
            <p:nvPr/>
          </p:nvSpPr>
          <p:spPr bwMode="gray">
            <a:xfrm>
              <a:off x="1905000" y="1676400"/>
              <a:ext cx="1066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lIns="0">
              <a:spAutoFit/>
            </a:bodyPr>
            <a:lstStyle/>
            <a:p>
              <a:pPr eaLnBrk="1" hangingPunct="1">
                <a:buClrTx/>
                <a:buFontTx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ndara" pitchFamily="34" charset="0"/>
                </a:rPr>
                <a:t>Phase 2</a:t>
              </a:r>
            </a:p>
            <a:p>
              <a:pPr eaLnBrk="1" hangingPunct="1">
                <a:buClrTx/>
                <a:buFontTx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ndara" pitchFamily="34" charset="0"/>
                </a:rPr>
                <a:t>Application Mapping &amp; Quick Wins</a:t>
              </a:r>
            </a:p>
          </p:txBody>
        </p:sp>
        <p:sp>
          <p:nvSpPr>
            <p:cNvPr id="25" name="AutoShape 20"/>
            <p:cNvSpPr>
              <a:spLocks noChangeArrowheads="1"/>
            </p:cNvSpPr>
            <p:nvPr/>
          </p:nvSpPr>
          <p:spPr bwMode="gray">
            <a:xfrm>
              <a:off x="2967038" y="1620838"/>
              <a:ext cx="1566862" cy="1066800"/>
            </a:xfrm>
            <a:prstGeom prst="chevron">
              <a:avLst>
                <a:gd name="adj" fmla="val 24418"/>
              </a:avLst>
            </a:prstGeom>
            <a:solidFill>
              <a:srgbClr val="006699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72009" rIns="72009" bIns="72009" anchor="ctr"/>
            <a:lstStyle/>
            <a:p>
              <a:endParaRPr lang="en-US" sz="1400" dirty="0">
                <a:solidFill>
                  <a:srgbClr val="000000"/>
                </a:solidFill>
                <a:latin typeface="Candara" pitchFamily="34" charset="0"/>
              </a:endParaRPr>
            </a:p>
          </p:txBody>
        </p:sp>
        <p:sp>
          <p:nvSpPr>
            <p:cNvPr id="26" name="Text Box 74"/>
            <p:cNvSpPr txBox="1">
              <a:spLocks noChangeArrowheads="1"/>
            </p:cNvSpPr>
            <p:nvPr/>
          </p:nvSpPr>
          <p:spPr bwMode="gray">
            <a:xfrm>
              <a:off x="3276600" y="1676400"/>
              <a:ext cx="11557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lIns="0" rIns="0">
              <a:spAutoFit/>
            </a:bodyPr>
            <a:lstStyle/>
            <a:p>
              <a:pPr eaLnBrk="1" hangingPunct="1">
                <a:buClrTx/>
                <a:buFontTx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ndara" pitchFamily="34" charset="0"/>
                </a:rPr>
                <a:t>Phase 3</a:t>
              </a:r>
            </a:p>
            <a:p>
              <a:pPr eaLnBrk="1" hangingPunct="1">
                <a:buClrTx/>
                <a:buFontTx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ndara" pitchFamily="34" charset="0"/>
                </a:rPr>
                <a:t>Analysis &amp; Strategic Decisions</a:t>
              </a:r>
            </a:p>
          </p:txBody>
        </p:sp>
        <p:sp>
          <p:nvSpPr>
            <p:cNvPr id="27" name="AutoShape 20"/>
            <p:cNvSpPr>
              <a:spLocks noChangeArrowheads="1"/>
            </p:cNvSpPr>
            <p:nvPr/>
          </p:nvSpPr>
          <p:spPr bwMode="gray">
            <a:xfrm>
              <a:off x="4494213" y="1620838"/>
              <a:ext cx="1552575" cy="1066800"/>
            </a:xfrm>
            <a:prstGeom prst="chevron">
              <a:avLst>
                <a:gd name="adj" fmla="val 24418"/>
              </a:avLst>
            </a:prstGeom>
            <a:solidFill>
              <a:srgbClr val="006699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72009" rIns="72009" bIns="72009" anchor="ctr"/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1400" b="1" dirty="0">
                <a:solidFill>
                  <a:srgbClr val="000000"/>
                </a:solidFill>
                <a:latin typeface="Candara" pitchFamily="34" charset="0"/>
              </a:endParaRPr>
            </a:p>
          </p:txBody>
        </p:sp>
        <p:sp>
          <p:nvSpPr>
            <p:cNvPr id="28" name="Text Box 83"/>
            <p:cNvSpPr txBox="1">
              <a:spLocks noChangeArrowheads="1"/>
            </p:cNvSpPr>
            <p:nvPr/>
          </p:nvSpPr>
          <p:spPr bwMode="gray">
            <a:xfrm>
              <a:off x="4799013" y="1676400"/>
              <a:ext cx="114458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lIns="0" rIns="0">
              <a:spAutoFit/>
            </a:bodyPr>
            <a:lstStyle/>
            <a:p>
              <a:pPr eaLnBrk="1" hangingPunct="1">
                <a:buClrTx/>
                <a:buFontTx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ndara" pitchFamily="34" charset="0"/>
                </a:rPr>
                <a:t>Phase 4</a:t>
              </a:r>
            </a:p>
            <a:p>
              <a:pPr eaLnBrk="1" hangingPunct="1">
                <a:buClrTx/>
                <a:buFontTx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ndara" pitchFamily="34" charset="0"/>
                </a:rPr>
                <a:t>Design &amp; Transition Planning</a:t>
              </a:r>
            </a:p>
          </p:txBody>
        </p:sp>
        <p:sp>
          <p:nvSpPr>
            <p:cNvPr id="29" name="AutoShape 20"/>
            <p:cNvSpPr>
              <a:spLocks noChangeArrowheads="1"/>
            </p:cNvSpPr>
            <p:nvPr/>
          </p:nvSpPr>
          <p:spPr bwMode="gray">
            <a:xfrm>
              <a:off x="6007100" y="1600200"/>
              <a:ext cx="1536700" cy="1066800"/>
            </a:xfrm>
            <a:prstGeom prst="chevron">
              <a:avLst>
                <a:gd name="adj" fmla="val 24421"/>
              </a:avLst>
            </a:prstGeom>
            <a:solidFill>
              <a:srgbClr val="006699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72009" rIns="72009" bIns="72009" anchor="ctr"/>
            <a:lstStyle/>
            <a:p>
              <a:pPr eaLnBrk="1" hangingPunct="1">
                <a:buClrTx/>
                <a:buFont typeface="Wingdings" pitchFamily="2" charset="2"/>
                <a:buNone/>
              </a:pPr>
              <a:endParaRPr lang="en-US" sz="1400" dirty="0">
                <a:solidFill>
                  <a:srgbClr val="000000"/>
                </a:solidFill>
                <a:latin typeface="Candara" pitchFamily="34" charset="0"/>
              </a:endParaRPr>
            </a:p>
          </p:txBody>
        </p:sp>
        <p:sp>
          <p:nvSpPr>
            <p:cNvPr id="30" name="Text Box 92"/>
            <p:cNvSpPr txBox="1">
              <a:spLocks noChangeArrowheads="1"/>
            </p:cNvSpPr>
            <p:nvPr/>
          </p:nvSpPr>
          <p:spPr bwMode="gray">
            <a:xfrm>
              <a:off x="6324600" y="1639888"/>
              <a:ext cx="113347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lIns="0" rIns="0">
              <a:spAutoFit/>
            </a:bodyPr>
            <a:lstStyle/>
            <a:p>
              <a:pPr eaLnBrk="1" hangingPunct="1">
                <a:buClrTx/>
                <a:buFontTx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ndara" pitchFamily="34" charset="0"/>
                </a:rPr>
                <a:t>Phase 5</a:t>
              </a:r>
            </a:p>
            <a:p>
              <a:pPr eaLnBrk="1" hangingPunct="1">
                <a:buClrTx/>
                <a:buFontTx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ndara" pitchFamily="34" charset="0"/>
                </a:rPr>
                <a:t>Consolidation &amp; Optimization Execution</a:t>
              </a:r>
            </a:p>
          </p:txBody>
        </p:sp>
        <p:sp>
          <p:nvSpPr>
            <p:cNvPr id="31" name="AutoShape 20"/>
            <p:cNvSpPr>
              <a:spLocks noChangeArrowheads="1"/>
            </p:cNvSpPr>
            <p:nvPr/>
          </p:nvSpPr>
          <p:spPr bwMode="gray">
            <a:xfrm>
              <a:off x="7545388" y="1600200"/>
              <a:ext cx="1446212" cy="1066800"/>
            </a:xfrm>
            <a:prstGeom prst="chevron">
              <a:avLst>
                <a:gd name="adj" fmla="val 24421"/>
              </a:avLst>
            </a:prstGeom>
            <a:solidFill>
              <a:srgbClr val="006699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72009" rIns="72009" bIns="72009" anchor="ctr"/>
            <a:lstStyle/>
            <a:p>
              <a:endParaRPr lang="en-US" sz="1400" dirty="0">
                <a:solidFill>
                  <a:srgbClr val="000000"/>
                </a:solidFill>
                <a:latin typeface="Candara" pitchFamily="34" charset="0"/>
              </a:endParaRPr>
            </a:p>
          </p:txBody>
        </p:sp>
        <p:sp>
          <p:nvSpPr>
            <p:cNvPr id="32" name="Text Box 110"/>
            <p:cNvSpPr txBox="1">
              <a:spLocks noChangeArrowheads="1"/>
            </p:cNvSpPr>
            <p:nvPr/>
          </p:nvSpPr>
          <p:spPr bwMode="gray">
            <a:xfrm>
              <a:off x="7848600" y="1624013"/>
              <a:ext cx="1066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lIns="0" rIns="0">
              <a:spAutoFit/>
            </a:bodyPr>
            <a:lstStyle/>
            <a:p>
              <a:pPr eaLnBrk="1" hangingPunct="1">
                <a:buClrTx/>
                <a:buFontTx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ndara" pitchFamily="34" charset="0"/>
                </a:rPr>
                <a:t>Phase 6</a:t>
              </a:r>
            </a:p>
            <a:p>
              <a:pPr eaLnBrk="1" hangingPunct="1">
                <a:buClrTx/>
                <a:buFontTx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ndara" pitchFamily="34" charset="0"/>
                </a:rPr>
                <a:t>On-going Optimization Support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8600" y="1078468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0" dirty="0" smtClean="0">
                <a:latin typeface="Candara" pitchFamily="34" charset="0"/>
                <a:ea typeface="ＭＳ Ｐゴシック"/>
              </a:rPr>
              <a:t>The Initiative’s Six Key Phases</a:t>
            </a:r>
            <a:endParaRPr lang="en-US" sz="2000" dirty="0">
              <a:latin typeface="Candara" pitchFamily="34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81000" y="3062514"/>
          <a:ext cx="8305799" cy="117348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19820"/>
                <a:gridCol w="2451294"/>
                <a:gridCol w="3234685"/>
              </a:tblGrid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Milestones – Phase 1</a:t>
                      </a:r>
                      <a:endParaRPr lang="en-US" sz="9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Due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Dates – Phase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1</a:t>
                      </a:r>
                      <a:endParaRPr lang="en-US" sz="9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Status –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Phase 1</a:t>
                      </a:r>
                      <a:endParaRPr lang="en-US" sz="9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Initial Data Center Asset Inventory</a:t>
                      </a:r>
                      <a:endParaRPr lang="en-US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April 30, 2010</a:t>
                      </a:r>
                      <a:endParaRPr lang="en-US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Complete</a:t>
                      </a:r>
                      <a:endParaRPr lang="en-US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Initial Data Center Consolidation Plan</a:t>
                      </a:r>
                      <a:endParaRPr lang="en-US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June 30, 2010</a:t>
                      </a:r>
                      <a:endParaRPr lang="en-US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Complete</a:t>
                      </a:r>
                      <a:endParaRPr lang="en-US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Final Data Center Asset Inventory</a:t>
                      </a:r>
                      <a:endParaRPr lang="en-US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July 30, 2010</a:t>
                      </a:r>
                      <a:endParaRPr lang="en-US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Complete</a:t>
                      </a:r>
                      <a:endParaRPr lang="en-US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Final Data Center Consolidation Plan</a:t>
                      </a:r>
                      <a:endParaRPr lang="en-US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August 30, 2010</a:t>
                      </a:r>
                      <a:endParaRPr lang="en-US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Complete</a:t>
                      </a:r>
                      <a:endParaRPr lang="en-US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Approval of Final Data Center Consolidation Plans</a:t>
                      </a:r>
                      <a:endParaRPr lang="en-US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December 31, 2010</a:t>
                      </a:r>
                      <a:endParaRPr lang="en-US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OMB will work with agencies to review, adjust and approve final consolidation plans.</a:t>
                      </a:r>
                      <a:endParaRPr lang="en-US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04800" y="4471914"/>
            <a:ext cx="8610600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  <a:buSzPct val="116000"/>
              <a:buFont typeface="Arial" pitchFamily="34" charset="0"/>
              <a:buChar char="•"/>
            </a:pPr>
            <a:r>
              <a:rPr lang="en-US" sz="1600" dirty="0" smtClean="0">
                <a:latin typeface="Candara" pitchFamily="34" charset="0"/>
              </a:rPr>
              <a:t>  The scope of the Initiative is limited to CIO Council agencies</a:t>
            </a:r>
          </a:p>
          <a:p>
            <a:pPr>
              <a:spcBef>
                <a:spcPts val="300"/>
              </a:spcBef>
              <a:spcAft>
                <a:spcPts val="600"/>
              </a:spcAft>
              <a:buSzPct val="116000"/>
              <a:buFont typeface="Arial" pitchFamily="34" charset="0"/>
              <a:buChar char="•"/>
            </a:pPr>
            <a:r>
              <a:rPr lang="en-US" sz="1600" dirty="0" smtClean="0">
                <a:latin typeface="Candara" pitchFamily="34" charset="0"/>
              </a:rPr>
              <a:t>   In February 2010, the Administration launched this Initiative</a:t>
            </a:r>
          </a:p>
          <a:p>
            <a:pPr marL="177800" indent="-177800">
              <a:spcBef>
                <a:spcPts val="300"/>
              </a:spcBef>
              <a:spcAft>
                <a:spcPts val="600"/>
              </a:spcAft>
              <a:buSzPct val="116000"/>
              <a:buFont typeface="Arial" pitchFamily="34" charset="0"/>
              <a:buChar char="•"/>
            </a:pPr>
            <a:r>
              <a:rPr lang="en-US" sz="1600" dirty="0" smtClean="0">
                <a:latin typeface="Candara" pitchFamily="34" charset="0"/>
              </a:rPr>
              <a:t>Three agency guidance workshops were provided by the team as well as peer reviews were conducted of the  agency’s Initial and Final Plans</a:t>
            </a:r>
          </a:p>
          <a:p>
            <a:pPr marL="177800" indent="-177800">
              <a:spcBef>
                <a:spcPts val="300"/>
              </a:spcBef>
              <a:spcAft>
                <a:spcPts val="600"/>
              </a:spcAft>
              <a:buSzPct val="116000"/>
              <a:buFont typeface="Arial" pitchFamily="34" charset="0"/>
              <a:buChar char="•"/>
            </a:pPr>
            <a:r>
              <a:rPr lang="en-US" sz="1600" dirty="0" smtClean="0">
                <a:latin typeface="Candara" pitchFamily="34" charset="0"/>
              </a:rPr>
              <a:t> Per the CIO Council Memo published October 1, 2010; “As of July 30, 2010, based on agency submissions, there are 2,094 Federal data centers”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571500" y="2759532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Slide Number Placeholder 3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5E9063-6B04-40F9-93FE-34FEB64E4BF7}" type="slidenum">
              <a:rPr lang="en-US" smtClean="0">
                <a:solidFill>
                  <a:srgbClr val="FFFFFF"/>
                </a:solidFill>
                <a:latin typeface="Candara" pitchFamily="34" charset="0"/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863600" y="0"/>
            <a:ext cx="6527800" cy="838200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Candara" pitchFamily="34" charset="0"/>
                <a:ea typeface="ＭＳ Ｐゴシック"/>
                <a:cs typeface="ＭＳ Ｐゴシック"/>
              </a:rPr>
              <a:t>Cloud and Section 508: 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ea typeface="ＭＳ Ｐゴシック"/>
                <a:cs typeface="ＭＳ Ｐゴシック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andara" pitchFamily="34" charset="0"/>
                <a:ea typeface="ＭＳ Ｐゴシック"/>
                <a:cs typeface="ＭＳ Ｐゴシック"/>
              </a:rPr>
            </a:b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  <a:ea typeface="ＭＳ Ｐゴシック"/>
                <a:cs typeface="ＭＳ Ｐゴシック"/>
              </a:rPr>
              <a:t>Enforcement Mechanisms from the FCCI Perspective</a:t>
            </a:r>
            <a:endParaRPr lang="en-US" sz="3600" dirty="0" smtClean="0">
              <a:solidFill>
                <a:schemeClr val="bg1"/>
              </a:solidFill>
              <a:latin typeface="Candar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04800" y="9906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40000"/>
              </a:spcBef>
              <a:spcAft>
                <a:spcPts val="1200"/>
              </a:spcAft>
              <a:buFontTx/>
              <a:buChar char="•"/>
              <a:tabLst>
                <a:tab pos="1549400" algn="l"/>
              </a:tabLst>
              <a:defRPr/>
            </a:pPr>
            <a:r>
              <a:rPr lang="en-US" sz="2000" dirty="0" smtClean="0">
                <a:latin typeface="Candara" pitchFamily="34" charset="0"/>
              </a:rPr>
              <a:t>Section 508 requires that federal agencies' electronic and information technology is accessible to people with disabilities. </a:t>
            </a:r>
          </a:p>
          <a:p>
            <a:pPr marL="342900" lvl="0" indent="-342900">
              <a:spcBef>
                <a:spcPct val="40000"/>
              </a:spcBef>
              <a:spcAft>
                <a:spcPts val="1200"/>
              </a:spcAft>
              <a:buFontTx/>
              <a:buChar char="•"/>
              <a:tabLst>
                <a:tab pos="1549400" algn="l"/>
              </a:tabLst>
              <a:defRPr/>
            </a:pPr>
            <a:r>
              <a:rPr lang="en-US" sz="2000" dirty="0" smtClean="0">
                <a:latin typeface="Candara" pitchFamily="34" charset="0"/>
              </a:rPr>
              <a:t>Section 508 applies to the purchase of ALL electronic and information technology products and services.</a:t>
            </a:r>
          </a:p>
          <a:p>
            <a:pPr marL="342900" indent="-342900">
              <a:spcBef>
                <a:spcPct val="40000"/>
              </a:spcBef>
              <a:spcAft>
                <a:spcPts val="1200"/>
              </a:spcAft>
              <a:buFontTx/>
              <a:buChar char="•"/>
              <a:tabLst>
                <a:tab pos="1549400" algn="l"/>
              </a:tabLst>
              <a:defRPr/>
            </a:pPr>
            <a:r>
              <a:rPr lang="en-US" sz="2000" dirty="0" smtClean="0">
                <a:latin typeface="Candara" pitchFamily="34" charset="0"/>
              </a:rPr>
              <a:t>Apps.gov and </a:t>
            </a:r>
            <a:r>
              <a:rPr lang="en-US" sz="2000" dirty="0" err="1" smtClean="0">
                <a:latin typeface="Candara" pitchFamily="34" charset="0"/>
              </a:rPr>
              <a:t>Info.Apps.Gov</a:t>
            </a:r>
            <a:r>
              <a:rPr lang="en-US" sz="2000" dirty="0" smtClean="0">
                <a:latin typeface="Candara" pitchFamily="34" charset="0"/>
              </a:rPr>
              <a:t> have both undergone 508 testing and scans </a:t>
            </a:r>
            <a:r>
              <a:rPr lang="en-US" sz="2000" dirty="0" err="1" smtClean="0">
                <a:latin typeface="Candara" pitchFamily="34" charset="0"/>
              </a:rPr>
              <a:t>mutliple</a:t>
            </a:r>
            <a:r>
              <a:rPr lang="en-US" sz="2000" dirty="0" smtClean="0">
                <a:latin typeface="Candara" pitchFamily="34" charset="0"/>
              </a:rPr>
              <a:t> times and are fully 508 compatible for our customers.</a:t>
            </a:r>
          </a:p>
          <a:p>
            <a:pPr marL="342900" lvl="0" indent="-342900">
              <a:spcBef>
                <a:spcPct val="40000"/>
              </a:spcBef>
              <a:spcAft>
                <a:spcPts val="1200"/>
              </a:spcAft>
              <a:buFontTx/>
              <a:buChar char="•"/>
              <a:tabLst>
                <a:tab pos="1549400" algn="l"/>
              </a:tabLst>
              <a:defRPr/>
            </a:pPr>
            <a:r>
              <a:rPr lang="en-US" sz="2000" dirty="0" smtClean="0">
                <a:latin typeface="Candara" pitchFamily="34" charset="0"/>
              </a:rPr>
              <a:t>We rely on Schedule 70 mandates for 508 compliance for all </a:t>
            </a:r>
            <a:r>
              <a:rPr lang="en-US" sz="2000" dirty="0" err="1" smtClean="0">
                <a:latin typeface="Candara" pitchFamily="34" charset="0"/>
              </a:rPr>
              <a:t>SaaS</a:t>
            </a:r>
            <a:r>
              <a:rPr lang="en-US" sz="2000" dirty="0" smtClean="0">
                <a:latin typeface="Candara" pitchFamily="34" charset="0"/>
              </a:rPr>
              <a:t> products currently on Apps.gov.</a:t>
            </a:r>
          </a:p>
          <a:p>
            <a:pPr marL="342900" lvl="0" indent="-342900">
              <a:spcBef>
                <a:spcPct val="40000"/>
              </a:spcBef>
              <a:spcAft>
                <a:spcPts val="1200"/>
              </a:spcAft>
              <a:buFontTx/>
              <a:buChar char="•"/>
              <a:tabLst>
                <a:tab pos="1549400" algn="l"/>
              </a:tabLst>
              <a:defRPr/>
            </a:pPr>
            <a:r>
              <a:rPr lang="en-US" sz="2000" dirty="0" err="1" smtClean="0">
                <a:latin typeface="Candara" pitchFamily="34" charset="0"/>
              </a:rPr>
              <a:t>IaaS</a:t>
            </a:r>
            <a:r>
              <a:rPr lang="en-US" sz="2000" dirty="0" smtClean="0">
                <a:latin typeface="Candara" pitchFamily="34" charset="0"/>
              </a:rPr>
              <a:t> RFQ and requirements mandated that vendors not only acknowledge that their service offerings are 508 compliant but be able to demonstrate their compliance </a:t>
            </a:r>
            <a:r>
              <a:rPr lang="en-US" sz="2000" smtClean="0">
                <a:latin typeface="Candara" pitchFamily="34" charset="0"/>
              </a:rPr>
              <a:t>as well.</a:t>
            </a:r>
            <a:endParaRPr lang="en-US" sz="2000" dirty="0" smtClean="0">
              <a:latin typeface="Candara" pitchFamily="34" charset="0"/>
            </a:endParaRPr>
          </a:p>
          <a:p>
            <a:pPr marL="342900" lvl="0" indent="-342900">
              <a:spcBef>
                <a:spcPct val="40000"/>
              </a:spcBef>
              <a:spcAft>
                <a:spcPts val="1200"/>
              </a:spcAft>
              <a:buFontTx/>
              <a:buChar char="•"/>
              <a:tabLst>
                <a:tab pos="1549400" algn="l"/>
              </a:tabLst>
              <a:defRPr/>
            </a:pPr>
            <a:r>
              <a:rPr lang="en-US" sz="2000" dirty="0" smtClean="0">
                <a:latin typeface="Candara" pitchFamily="34" charset="0"/>
              </a:rPr>
              <a:t>Email </a:t>
            </a:r>
            <a:r>
              <a:rPr lang="en-US" sz="2000" dirty="0" err="1" smtClean="0">
                <a:latin typeface="Candara" pitchFamily="34" charset="0"/>
              </a:rPr>
              <a:t>SaaS</a:t>
            </a:r>
            <a:r>
              <a:rPr lang="en-US" sz="2000" dirty="0" smtClean="0">
                <a:latin typeface="Candara" pitchFamily="34" charset="0"/>
              </a:rPr>
              <a:t> Draft RFQ has the same requirements as the </a:t>
            </a:r>
            <a:r>
              <a:rPr lang="en-US" sz="2000" dirty="0" err="1" smtClean="0">
                <a:latin typeface="Candara" pitchFamily="34" charset="0"/>
              </a:rPr>
              <a:t>IaaS</a:t>
            </a:r>
            <a:r>
              <a:rPr lang="en-US" sz="2000" dirty="0" smtClean="0">
                <a:latin typeface="Candara" pitchFamily="34" charset="0"/>
              </a:rPr>
              <a:t> RFQ.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6825</TotalTime>
  <Words>795</Words>
  <Application>Microsoft Office PowerPoint</Application>
  <PresentationFormat>On-screen Show (4:3)</PresentationFormat>
  <Paragraphs>150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2_Default Design</vt:lpstr>
      <vt:lpstr>Federal Cloud Computing Initiative Matthew Goodrich November 5, 2010</vt:lpstr>
      <vt:lpstr>Slide 2</vt:lpstr>
      <vt:lpstr>Slide 3</vt:lpstr>
      <vt:lpstr>Slide 4</vt:lpstr>
      <vt:lpstr>Slide 5</vt:lpstr>
      <vt:lpstr>Slide 6</vt:lpstr>
      <vt:lpstr>Slide 7</vt:lpstr>
      <vt:lpstr>FDCCI: Federal Data Center Consolidation Initiative  </vt:lpstr>
      <vt:lpstr>Cloud and Section 508:  Enforcement Mechanisms from the FCCI Perspective</vt:lpstr>
    </vt:vector>
  </TitlesOfParts>
  <Company>GSA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– Weekly Cloud Computing Initiative</dc:title>
  <dc:creator>maryslewin</dc:creator>
  <cp:lastModifiedBy>helenchamberlain</cp:lastModifiedBy>
  <cp:revision>254</cp:revision>
  <dcterms:created xsi:type="dcterms:W3CDTF">2009-11-18T22:59:11Z</dcterms:created>
  <dcterms:modified xsi:type="dcterms:W3CDTF">2010-11-05T14:26:27Z</dcterms:modified>
</cp:coreProperties>
</file>