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docProps/app.xml" ContentType="application/vnd.openxmlformats-officedocument.extended-properties+xml"/>
  <Default Extension="jpeg" ContentType="image/jpeg"/>
  <Default Extension="rels" ContentType="application/vnd.openxmlformats-package.relationships+xml"/>
  <Default Extension="xml" ContentType="application/xml"/>
  <Default Extension="png" ContentType="image/png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78" r:id="rId5"/>
    <p:sldId id="282" r:id="rId6"/>
    <p:sldId id="259" r:id="rId7"/>
    <p:sldId id="260" r:id="rId8"/>
    <p:sldId id="264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83" r:id="rId18"/>
    <p:sldId id="284" r:id="rId19"/>
    <p:sldId id="285" r:id="rId20"/>
    <p:sldId id="271" r:id="rId21"/>
    <p:sldId id="272" r:id="rId22"/>
    <p:sldId id="273" r:id="rId23"/>
    <p:sldId id="274" r:id="rId24"/>
    <p:sldId id="275" r:id="rId25"/>
    <p:sldId id="276" r:id="rId26"/>
    <p:sldId id="280" r:id="rId27"/>
    <p:sldId id="286" r:id="rId28"/>
    <p:sldId id="27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40" autoAdjust="0"/>
  </p:normalViewPr>
  <p:slideViewPr>
    <p:cSldViewPr>
      <p:cViewPr varScale="1">
        <p:scale>
          <a:sx n="65" d="100"/>
          <a:sy n="65" d="100"/>
        </p:scale>
        <p:origin x="-11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1" Type="http://schemas.openxmlformats.org/officeDocument/2006/relationships/slide" Target="slides/slide10.xml" />
  <Relationship Id="rId12" Type="http://schemas.openxmlformats.org/officeDocument/2006/relationships/slide" Target="slides/slide11.xml" />
  <Relationship Id="rId13" Type="http://schemas.openxmlformats.org/officeDocument/2006/relationships/slide" Target="slides/slide12.xml" />
  <Relationship Id="rId14" Type="http://schemas.openxmlformats.org/officeDocument/2006/relationships/slide" Target="slides/slide13.xml" />
  <Relationship Id="rId15" Type="http://schemas.openxmlformats.org/officeDocument/2006/relationships/slide" Target="slides/slide14.xml" />
  <Relationship Id="rId16" Type="http://schemas.openxmlformats.org/officeDocument/2006/relationships/slide" Target="slides/slide15.xml" />
  <Relationship Id="rId17" Type="http://schemas.openxmlformats.org/officeDocument/2006/relationships/slide" Target="slides/slide16.xml" />
  <Relationship Id="rId18" Type="http://schemas.openxmlformats.org/officeDocument/2006/relationships/slide" Target="slides/slide17.xml" />
  <Relationship Id="rId19" Type="http://schemas.openxmlformats.org/officeDocument/2006/relationships/slide" Target="slides/slide18.xml" />
  <Relationship Id="rId20" Type="http://schemas.openxmlformats.org/officeDocument/2006/relationships/slide" Target="slides/slide19.xml" />
  <Relationship Id="rId21" Type="http://schemas.openxmlformats.org/officeDocument/2006/relationships/slide" Target="slides/slide20.xml" />
  <Relationship Id="rId22" Type="http://schemas.openxmlformats.org/officeDocument/2006/relationships/slide" Target="slides/slide21.xml" />
  <Relationship Id="rId23" Type="http://schemas.openxmlformats.org/officeDocument/2006/relationships/slide" Target="slides/slide22.xml" />
  <Relationship Id="rId24" Type="http://schemas.openxmlformats.org/officeDocument/2006/relationships/slide" Target="slides/slide23.xml" />
  <Relationship Id="rId25" Type="http://schemas.openxmlformats.org/officeDocument/2006/relationships/slide" Target="slides/slide24.xml" />
  <Relationship Id="rId26" Type="http://schemas.openxmlformats.org/officeDocument/2006/relationships/slide" Target="slides/slide25.xml" />
  <Relationship Id="rId27" Type="http://schemas.openxmlformats.org/officeDocument/2006/relationships/slide" Target="slides/slide26.xml" />
  <Relationship Id="rId28" Type="http://schemas.openxmlformats.org/officeDocument/2006/relationships/slide" Target="slides/slide27.xml" />
  <Relationship Id="rId29" Type="http://schemas.openxmlformats.org/officeDocument/2006/relationships/slide" Target="slides/slide28.xml" />
  <Relationship Id="rId34" Type="http://schemas.openxmlformats.org/officeDocument/2006/relationships/theme" Target="theme/theme1.xml" />
  <Relationship Id="rId33" Type="http://schemas.openxmlformats.org/officeDocument/2006/relationships/viewProps" Target="viewProps.xml" />
  <Relationship Id="rId1" Type="http://schemas.openxmlformats.org/officeDocument/2006/relationships/slideMaster" Target="slideMasters/slideMaster1.xml" />
  <Relationship Id="rId32" Type="http://schemas.openxmlformats.org/officeDocument/2006/relationships/presProps" Target="presProps.xml" />
  <Relationship Id="rId31" Type="http://schemas.openxmlformats.org/officeDocument/2006/relationships/handoutMaster" Target="handoutMasters/handoutMaster1.xml" />
  <Relationship Id="rId30" Type="http://schemas.openxmlformats.org/officeDocument/2006/relationships/notesMaster" Target="notesMasters/notesMaster1.xml" />
  <Relationship Id="rId35" Type="http://schemas.openxmlformats.org/officeDocument/2006/relationships/tableStyles" Target="tableStyle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D00EFB1-0A89-46CE-AF5F-9206EDB19133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C59C802-25CD-418E-9488-1D3BC3197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43D5FA5-5E79-43E6-919D-D0BDC74BD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6" name="Picture 4" descr="hokusai2"/>
            <p:cNvPicPr>
              <a:picLocks noChangeAspect="1" noChangeArrowheads="1"/>
            </p:cNvPicPr>
            <p:nvPr/>
          </p:nvPicPr>
          <p:blipFill>
            <a:blip r:embed="rId2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508 Coordinators' Conference - 2010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C3F1B1-FA65-4B8D-9052-537BA0852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508 Coordinators' Conference - 2010</a:t>
            </a: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B9F77-A13F-4150-AE9E-22CB3D520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72150" y="609600"/>
            <a:ext cx="18478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53911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508 Coordinators' Conference - 2010</a:t>
            </a: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9744D-9A4E-4E35-BC89-CF722ADF2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508 Coordinators' Conference - 2010</a:t>
            </a: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940C1-81D4-4502-9079-43F32045F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508 Coordinators' Conference - 2010</a:t>
            </a: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26BE0-0799-4B7F-A97A-9A6169C5A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508 Coordinators' Conference - 2010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9C725-B660-462F-A2EB-3DE2A8422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508 Coordinators' Conference - 2010</a:t>
            </a: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F5B79-B4AE-4BF2-B7BD-35ECF1AD0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508 Coordinators' Conference - 2010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9E81C-995E-45BD-89F9-93FD1FC8A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508 Coordinators' Conference - 2010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54074-6680-4D35-8131-E986C92D4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508 Coordinators' Conference - 2010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49CA6-E90D-44C2-B324-760F1AD0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508 Coordinators' Conference - 2010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FEA48-0194-4484-B889-5915877B0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image" Target="../media/image1.png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3" name="Picture 9" descr="hokusai2"/>
            <p:cNvPicPr>
              <a:picLocks noChangeAspect="1" noChangeArrowheads="1"/>
            </p:cNvPicPr>
            <p:nvPr/>
          </p:nvPicPr>
          <p:blipFill>
            <a:blip r:embed="rId13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/>
            </a: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C1DC05-7FDF-4511-B99F-4A6AE6A44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©"/>
        <a:defRPr sz="28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©"/>
        <a:defRPr sz="24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8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jpeg" />
  <Relationship Id="rId1" Type="http://schemas.openxmlformats.org/officeDocument/2006/relationships/slideLayout" Target="../slideLayouts/slideLayout2.xml" />
</Relationships>
</file>

<file path=ppt/slides/_rels/slide19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jpeg" /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8.xml.rels>&#65279;<?xml version="1.0" encoding="UTF-8" standalone="yes"?>
<Relationships xmlns="http://schemas.openxmlformats.org/package/2006/relationships">
  <Relationship Id="rId2" Type="http://schemas.openxmlformats.org/officeDocument/2006/relationships/hyperlink" Target="mailto:john.cornell@gsa.gov" TargetMode="External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IT Accessibility under </a:t>
            </a:r>
            <a:r>
              <a:rPr lang="en-US" sz="4000" dirty="0" smtClean="0">
                <a:cs typeface="Times New Roman" pitchFamily="18" charset="0"/>
              </a:rPr>
              <a:t>§508:</a:t>
            </a:r>
            <a:br>
              <a:rPr lang="en-US" sz="4000" dirty="0" smtClean="0">
                <a:cs typeface="Times New Roman" pitchFamily="18" charset="0"/>
              </a:rPr>
            </a:br>
            <a:r>
              <a:rPr lang="en-US" sz="4000" dirty="0" smtClean="0"/>
              <a:t>Legal </a:t>
            </a:r>
            <a:r>
              <a:rPr lang="en-US" sz="4000" dirty="0" smtClean="0"/>
              <a:t>Issues &amp; Procurement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i="0" smtClean="0">
                <a:latin typeface="Arial Unicode MS" pitchFamily="34" charset="-128"/>
              </a:rPr>
              <a:t>John Cornell</a:t>
            </a:r>
          </a:p>
          <a:p>
            <a:pPr eaLnBrk="1" hangingPunct="1"/>
            <a:r>
              <a:rPr lang="en-US" i="0" smtClean="0">
                <a:latin typeface="Arial Unicode MS" pitchFamily="34" charset="-128"/>
              </a:rPr>
              <a:t>GSA Office of General Counsel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E49FA5-F028-4607-81A1-DCCA76468090}" type="slidenum">
              <a:rPr lang="en-US"/>
              <a:pPr/>
              <a:t>10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Rules: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smtClean="0"/>
              <a:t>The FAR Implementation: </a:t>
            </a:r>
          </a:p>
          <a:p>
            <a:pPr lvl="1" eaLnBrk="1" hangingPunct="1"/>
            <a:r>
              <a:rPr lang="en-US" i="0" smtClean="0"/>
              <a:t>2.202 		Definition of EIT</a:t>
            </a:r>
          </a:p>
          <a:p>
            <a:pPr lvl="1" eaLnBrk="1" hangingPunct="1"/>
            <a:r>
              <a:rPr lang="en-US" i="0" smtClean="0"/>
              <a:t>7.103 		Acquisition Planning</a:t>
            </a:r>
          </a:p>
          <a:p>
            <a:pPr lvl="1" eaLnBrk="1" hangingPunct="1"/>
            <a:r>
              <a:rPr lang="en-US" i="0" smtClean="0"/>
              <a:t>10.001 	Market Research</a:t>
            </a:r>
          </a:p>
          <a:p>
            <a:pPr lvl="1" eaLnBrk="1" hangingPunct="1"/>
            <a:r>
              <a:rPr lang="en-US" i="0" smtClean="0"/>
              <a:t>11.002 	Agency Needs</a:t>
            </a:r>
          </a:p>
          <a:p>
            <a:pPr lvl="1" eaLnBrk="1" hangingPunct="1"/>
            <a:r>
              <a:rPr lang="en-US" i="0" smtClean="0"/>
              <a:t>12.202 	Commercial Item</a:t>
            </a:r>
          </a:p>
          <a:p>
            <a:pPr lvl="1" eaLnBrk="1" hangingPunct="1"/>
            <a:r>
              <a:rPr lang="en-US" i="0" smtClean="0"/>
              <a:t>39.2 		Acquisition of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3973A7-90CD-4A85-A4B2-F81B13EFAE2A}" type="slidenum">
              <a:rPr lang="en-US"/>
              <a:pPr/>
              <a:t>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FAR implementation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0" dirty="0" smtClean="0"/>
              <a:t>39.2 Acquisition of IT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0" dirty="0" smtClean="0">
                <a:cs typeface="Times New Roman" pitchFamily="18" charset="0"/>
              </a:rPr>
              <a:t>Cornell’s paraphrase</a:t>
            </a:r>
            <a:r>
              <a:rPr lang="en-US" i="0" dirty="0" smtClean="0">
                <a:cs typeface="Times New Roman" pitchFamily="18" charset="0"/>
              </a:rPr>
              <a:t>: Buy Accessible – unless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0" dirty="0" smtClean="0">
                <a:solidFill>
                  <a:schemeClr val="hlink"/>
                </a:solidFill>
                <a:cs typeface="Times New Roman" pitchFamily="18" charset="0"/>
              </a:rPr>
              <a:t>Not available</a:t>
            </a:r>
            <a:r>
              <a:rPr lang="en-US" i="0" dirty="0" smtClean="0">
                <a:cs typeface="Times New Roman" pitchFamily="18" charset="0"/>
              </a:rPr>
              <a:t> 39.203(c)(1) and (2) or;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0" dirty="0" smtClean="0">
                <a:cs typeface="Times New Roman" pitchFamily="18" charset="0"/>
              </a:rPr>
              <a:t>FAR Exceptions </a:t>
            </a:r>
            <a:r>
              <a:rPr lang="en-US" i="0" dirty="0" smtClean="0">
                <a:cs typeface="Times New Roman" pitchFamily="18" charset="0"/>
              </a:rPr>
              <a:t>apply 39.204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0" dirty="0" smtClean="0"/>
              <a:t>Micro-purchase (expired)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0" dirty="0" smtClean="0"/>
              <a:t>National Security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0" dirty="0" smtClean="0"/>
              <a:t>Acquired by contractor incidental to contract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0" dirty="0" smtClean="0"/>
              <a:t>“Back office”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0" dirty="0" smtClean="0">
                <a:solidFill>
                  <a:schemeClr val="hlink"/>
                </a:solidFill>
              </a:rPr>
              <a:t>Undue Burden</a:t>
            </a:r>
          </a:p>
          <a:p>
            <a:pPr lvl="1" eaLnBrk="1" hangingPunct="1">
              <a:lnSpc>
                <a:spcPct val="90000"/>
              </a:lnSpc>
            </a:pPr>
            <a:endParaRPr lang="en-US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38C8DE-A6ED-4EEE-97F0-09464098918E}" type="slidenum">
              <a:rPr lang="en-US"/>
              <a:pPr/>
              <a:t>12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Traps for the unwary: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smtClean="0">
                <a:cs typeface="Times New Roman" pitchFamily="18" charset="0"/>
              </a:rPr>
              <a:t>§ 508 applies to </a:t>
            </a:r>
            <a:r>
              <a:rPr lang="en-US" i="0" u="sng" smtClean="0">
                <a:cs typeface="Times New Roman" pitchFamily="18" charset="0"/>
              </a:rPr>
              <a:t>documentation</a:t>
            </a:r>
            <a:r>
              <a:rPr lang="en-US" i="0" smtClean="0">
                <a:cs typeface="Times New Roman" pitchFamily="18" charset="0"/>
              </a:rPr>
              <a:t> as well as the products or services provided.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331D26-E0C6-48DF-BADD-878656E5A91B}" type="slidenum">
              <a:rPr lang="en-US"/>
              <a:pPr/>
              <a:t>13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Traps for the unwary: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smtClean="0"/>
              <a:t>Legacy Systems &amp; Spare Parts -</a:t>
            </a:r>
          </a:p>
          <a:p>
            <a:pPr lvl="1" eaLnBrk="1" hangingPunct="1"/>
            <a:r>
              <a:rPr lang="en-US" i="0" smtClean="0"/>
              <a:t>Usually an issue of requirement &amp; commercial non-availability</a:t>
            </a:r>
          </a:p>
          <a:p>
            <a:pPr eaLnBrk="1" hangingPunct="1"/>
            <a:endParaRPr lang="en-US" i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181D50-0699-4B1A-88EC-29855E0C8088}" type="slidenum">
              <a:rPr lang="en-US"/>
              <a:pPr/>
              <a:t>14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Traps for the unwary: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smtClean="0"/>
              <a:t> Just because it’s on a GSA schedule doesn’t mean that you can buy it!</a:t>
            </a:r>
          </a:p>
          <a:p>
            <a:pPr eaLnBrk="1" hangingPunct="1"/>
            <a:r>
              <a:rPr lang="en-US" i="0" smtClean="0"/>
              <a:t>Task Orders placed against Schedules and GWACs must procure accessible EIT unless an exception applies (</a:t>
            </a:r>
            <a:r>
              <a:rPr lang="en-US" i="0" smtClean="0">
                <a:solidFill>
                  <a:schemeClr val="hlink"/>
                </a:solidFill>
              </a:rPr>
              <a:t>commercial non-availability</a:t>
            </a:r>
            <a:r>
              <a:rPr lang="en-US" i="0" smtClean="0"/>
              <a:t>, national defense, back office, </a:t>
            </a:r>
            <a:r>
              <a:rPr lang="en-US" i="0" smtClean="0">
                <a:solidFill>
                  <a:schemeClr val="hlink"/>
                </a:solidFill>
              </a:rPr>
              <a:t>undue burden</a:t>
            </a:r>
            <a:r>
              <a:rPr lang="en-US" i="0" smtClean="0"/>
              <a:t>)</a:t>
            </a:r>
          </a:p>
          <a:p>
            <a:pPr eaLnBrk="1" hangingPunct="1"/>
            <a:endParaRPr lang="en-US" i="0" smtClean="0"/>
          </a:p>
          <a:p>
            <a:pPr eaLnBrk="1" hangingPunct="1"/>
            <a:endParaRPr lang="en-US" i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DFE30-A00E-41F7-BF31-0EF537199CF9}" type="slidenum">
              <a:rPr lang="en-US"/>
              <a:pPr/>
              <a:t>15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Traps for the unwary: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smtClean="0"/>
              <a:t>  National Defense </a:t>
            </a:r>
            <a:r>
              <a:rPr lang="en-US" i="0" smtClean="0">
                <a:cs typeface="Times New Roman" pitchFamily="18" charset="0"/>
              </a:rPr>
              <a:t>≠ Law Enforcement</a:t>
            </a:r>
          </a:p>
          <a:p>
            <a:pPr eaLnBrk="1" hangingPunct="1"/>
            <a:endParaRPr lang="en-US" i="0" smtClean="0"/>
          </a:p>
          <a:p>
            <a:pPr eaLnBrk="1" hangingPunct="1"/>
            <a:endParaRPr lang="en-US" i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5C930A-54E2-4943-98C8-E65676D5EAAD}" type="slidenum">
              <a:rPr lang="en-US"/>
              <a:pPr/>
              <a:t>16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Traps for the unwary: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dirty="0" smtClean="0"/>
              <a:t>  Best Value</a:t>
            </a:r>
          </a:p>
          <a:p>
            <a:pPr lvl="1" eaLnBrk="1" hangingPunct="1"/>
            <a:endParaRPr lang="en-US" i="0" dirty="0" smtClean="0">
              <a:cs typeface="Times New Roman" pitchFamily="18" charset="0"/>
            </a:endParaRPr>
          </a:p>
          <a:p>
            <a:pPr lvl="1" eaLnBrk="1" hangingPunct="1"/>
            <a:r>
              <a:rPr lang="en-US" i="0" dirty="0" smtClean="0"/>
              <a:t>Not allowed to trade off accessibility with price.</a:t>
            </a:r>
          </a:p>
          <a:p>
            <a:pPr lvl="1" eaLnBrk="1" hangingPunct="1"/>
            <a:r>
              <a:rPr lang="en-US" i="0" dirty="0" smtClean="0"/>
              <a:t>Between equally accessible solutions, trade off </a:t>
            </a:r>
            <a:r>
              <a:rPr lang="en-US" i="0" u="sng" dirty="0" smtClean="0"/>
              <a:t>is required</a:t>
            </a:r>
            <a:r>
              <a:rPr lang="en-US" i="0" dirty="0" smtClean="0"/>
              <a:t>.</a:t>
            </a:r>
          </a:p>
          <a:p>
            <a:pPr lvl="1" eaLnBrk="1" hangingPunct="1"/>
            <a:r>
              <a:rPr lang="en-US" i="0" dirty="0" smtClean="0"/>
              <a:t>Price </a:t>
            </a:r>
            <a:r>
              <a:rPr lang="en-US" i="0" u="sng" dirty="0" smtClean="0"/>
              <a:t>can</a:t>
            </a:r>
            <a:r>
              <a:rPr lang="en-US" i="0" dirty="0" smtClean="0"/>
              <a:t> amount to Undue Burden</a:t>
            </a:r>
            <a:endParaRPr lang="en-US" i="0" dirty="0" smtClean="0"/>
          </a:p>
          <a:p>
            <a:pPr lvl="1" eaLnBrk="1" hangingPunct="1"/>
            <a:endParaRPr lang="en-US" i="0" dirty="0" smtClean="0">
              <a:cs typeface="Times New Roman" pitchFamily="18" charset="0"/>
            </a:endParaRPr>
          </a:p>
          <a:p>
            <a:pPr eaLnBrk="1" hangingPunct="1"/>
            <a:endParaRPr lang="en-US" i="0" dirty="0" smtClean="0"/>
          </a:p>
          <a:p>
            <a:pPr eaLnBrk="1" hangingPunct="1"/>
            <a:endParaRPr lang="en-US" i="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Best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radical alternative to “technically acceptable, low price.”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/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40C1-81D4-4502-9079-43F32045F4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sz="3600" dirty="0" smtClean="0"/>
              <a:t>Mr. Shepherd – what were you thinking when you were sitting on top of the Redstone missile?”</a:t>
            </a:r>
            <a:endParaRPr lang="en-US" sz="3600" dirty="0"/>
          </a:p>
        </p:txBody>
      </p:sp>
      <p:pic>
        <p:nvPicPr>
          <p:cNvPr id="6" name="Content Placeholder 5" descr="220px-Alan_Shepard_in_capsule_aboard_Freedom_7_before_laun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2577193" y="1981200"/>
            <a:ext cx="2694214" cy="4114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/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40C1-81D4-4502-9079-43F32045F49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5410200"/>
            <a:ext cx="525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Picture of Alan Shepherd awaiting launch.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was I thinking?  That every part of this ship was built by the low bidder.</a:t>
            </a:r>
            <a:r>
              <a:rPr lang="en-US" sz="3600" dirty="0" smtClean="0"/>
              <a:t>”</a:t>
            </a:r>
            <a:endParaRPr lang="en-US" sz="3600" dirty="0"/>
          </a:p>
        </p:txBody>
      </p:sp>
      <p:pic>
        <p:nvPicPr>
          <p:cNvPr id="6" name="Content Placeholder 5" descr="220px-Alan_Shepard_in_capsule_aboard_Freedom_7_before_laun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2577193" y="1981200"/>
            <a:ext cx="2694214" cy="4114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/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40C1-81D4-4502-9079-43F32045F49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638800"/>
            <a:ext cx="4495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of Alan Shepherd awaiting launch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082F65-48D6-4C2F-BEC5-15BEFC520206}" type="slidenum">
              <a:rPr lang="en-US"/>
              <a:pPr/>
              <a:t>2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Disclaimer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smtClean="0"/>
              <a:t>The law is the law.</a:t>
            </a:r>
          </a:p>
          <a:p>
            <a:pPr eaLnBrk="1" hangingPunct="1"/>
            <a:r>
              <a:rPr lang="en-US" i="0" smtClean="0"/>
              <a:t>The regulations are the regulations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90D65B-5471-4EDB-8A3C-6DDE3099830E}" type="slidenum">
              <a:rPr lang="en-US"/>
              <a:pPr/>
              <a:t>20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Value &amp; Accessibility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smtClean="0"/>
              <a:t>“Best value” is a method of acquisition that performs a trade-off between technical merit and price.</a:t>
            </a:r>
          </a:p>
          <a:p>
            <a:pPr eaLnBrk="1" hangingPunct="1"/>
            <a:r>
              <a:rPr lang="en-US" i="0" smtClean="0"/>
              <a:t>With “best value” an agency can choose a more expensive product or service </a:t>
            </a:r>
            <a:r>
              <a:rPr lang="en-US" i="0" u="sng" smtClean="0"/>
              <a:t>if it can justify the price premium</a:t>
            </a:r>
            <a:r>
              <a:rPr lang="en-US" i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D81788-DC70-4C9E-ACE7-2A1670CD5798}" type="slidenum">
              <a:rPr lang="en-US"/>
              <a:pPr/>
              <a:t>21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Value exercises: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Common assumptions: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100 is IGE for cost;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technical merit and past performance combined is more important than price, but as merit becomes closer, price becomes more important;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Past performance is rated adequate (just barely), meets standard, or exceeds standard;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For purposes of this evaluation, there is no known disability among the agency’s employees or members of the public that need special consideration.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12C068-A2D1-41A2-9462-FAFB7D895581}" type="slidenum">
              <a:rPr lang="en-US"/>
              <a:pPr/>
              <a:t>22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1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1600" b="1" i="0" u="sng" smtClean="0">
                <a:latin typeface="TimesNewRoman" charset="0"/>
              </a:rPr>
              <a:t>Vendor 	Past Performance 	Price 	Technical</a:t>
            </a:r>
            <a:r>
              <a:rPr lang="en-US" b="1" i="0" u="sng" smtClean="0">
                <a:latin typeface="TimesNewRoman" charset="0"/>
              </a:rPr>
              <a:t> </a:t>
            </a:r>
            <a:r>
              <a:rPr lang="en-US" sz="1600" b="1" i="0" u="sng" smtClean="0">
                <a:latin typeface="TimesNewRoman" charset="0"/>
              </a:rPr>
              <a:t>Score 	508</a:t>
            </a:r>
            <a:r>
              <a:rPr lang="en-US" smtClean="0">
                <a:latin typeface="TimesNewRoman" charset="0"/>
              </a:rPr>
              <a:t> 		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0" smtClean="0">
                <a:latin typeface="TimesNewRoman" charset="0"/>
              </a:rPr>
              <a:t>A 		Meets 	100 	100 		Full 	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0" smtClean="0">
                <a:latin typeface="TimesNewRoman" charset="0"/>
              </a:rPr>
              <a:t>B 		Meets 	80 	110 	Partial 3/5 	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0" smtClean="0">
                <a:latin typeface="TimesNewRoman" charset="0"/>
              </a:rPr>
              <a:t>C 		Meets 	110 	115 	Partial 4/5 	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0" smtClean="0">
                <a:latin typeface="TimesNewRoman" charset="0"/>
              </a:rPr>
              <a:t>D 		Meets 	118 	110 		Full</a:t>
            </a:r>
            <a:r>
              <a:rPr lang="en-US" sz="2400" smtClean="0">
                <a:latin typeface="TimesNewRoman" charset="0"/>
              </a:rPr>
              <a:t> 	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A2D06B-422D-445E-8846-3B64832BD505}" type="slidenum">
              <a:rPr lang="en-US"/>
              <a:pPr/>
              <a:t>23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2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i="0" smtClean="0">
                <a:latin typeface="TimesNewRoman" charset="0"/>
              </a:rPr>
              <a:t>Vendor	Past Performance Price 	Technical Score 	508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i="0" smtClean="0">
                <a:latin typeface="TimesNewRoman" charset="0"/>
              </a:rPr>
              <a:t>	</a:t>
            </a:r>
            <a:r>
              <a:rPr lang="en-US" i="0" smtClean="0">
                <a:latin typeface="TimesNewRoman" charset="0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i="0" smtClean="0">
                <a:latin typeface="TimesNewRoman" charset="0"/>
              </a:rPr>
              <a:t>E 		Meets 	80 	100 		Not	</a:t>
            </a:r>
          </a:p>
          <a:p>
            <a:pPr eaLnBrk="1" hangingPunct="1">
              <a:lnSpc>
                <a:spcPct val="80000"/>
              </a:lnSpc>
            </a:pPr>
            <a:r>
              <a:rPr lang="en-US" i="0" smtClean="0">
                <a:latin typeface="TimesNewRoman" charset="0"/>
              </a:rPr>
              <a:t>F 		Meets 	250 	100 		Full 	</a:t>
            </a:r>
          </a:p>
          <a:p>
            <a:pPr eaLnBrk="1" hangingPunct="1">
              <a:lnSpc>
                <a:spcPct val="80000"/>
              </a:lnSpc>
            </a:pPr>
            <a:r>
              <a:rPr lang="en-US" i="0" smtClean="0">
                <a:latin typeface="TimesNewRoman" charset="0"/>
              </a:rPr>
              <a:t>G 		Meets 	110 	105 		4/5 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i="0" smtClean="0">
                <a:latin typeface="TimesNewRoman" charset="0"/>
              </a:rPr>
              <a:t>H 		Meets 	119 	95 		4/5 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i="0" smtClean="0">
                <a:latin typeface="TimesNewRoman" charset="0"/>
              </a:rPr>
              <a:t>I 		Meets 	105 	105 		3/5 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i="0" smtClean="0">
                <a:latin typeface="TimesNewRoman" charset="0"/>
              </a:rPr>
              <a:t>J 		Meets 	111 	101 		3/5 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i="0" smtClean="0">
                <a:latin typeface="TimesNewRoman" charset="0"/>
              </a:rPr>
              <a:t>K 		Meets 	95 	100 		2/5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535705-60D9-4A23-9397-F762130A60DF}" type="slidenum">
              <a:rPr lang="en-US"/>
              <a:pPr/>
              <a:t>24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3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9220200" cy="4114800"/>
          </a:xfrm>
        </p:spPr>
        <p:txBody>
          <a:bodyPr/>
          <a:lstStyle/>
          <a:p>
            <a:pPr eaLnBrk="1" hangingPunct="1"/>
            <a:endParaRPr lang="en-US" sz="1600" i="0" smtClean="0">
              <a:latin typeface="TimesNewRoman" charset="0"/>
            </a:endParaRPr>
          </a:p>
          <a:p>
            <a:pPr eaLnBrk="1" hangingPunct="1"/>
            <a:r>
              <a:rPr lang="en-US" sz="1600" i="0" smtClean="0">
                <a:latin typeface="TimesNewRoman" charset="0"/>
              </a:rPr>
              <a:t>Vendor 	Past Performance 	Price 	Technical Score 	508</a:t>
            </a:r>
            <a:r>
              <a:rPr lang="en-US" sz="2800" i="0" smtClean="0">
                <a:latin typeface="TimesNewRoman" charset="0"/>
              </a:rPr>
              <a:t> 	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0" smtClean="0">
                <a:latin typeface="TimesNewRoman" charset="0"/>
              </a:rPr>
              <a:t>L 		Meets 		80 	95 		Not 	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0" smtClean="0">
                <a:latin typeface="TimesNewRoman" charset="0"/>
              </a:rPr>
              <a:t>M 		Meets 		90 	100 		Partial 3/5 	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0" smtClean="0">
                <a:latin typeface="TimesNewRoman" charset="0"/>
              </a:rPr>
              <a:t>N 		Meets 		100 	100 		Partial 3/5 	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0" smtClean="0">
                <a:latin typeface="TimesNewRoman" charset="0"/>
              </a:rPr>
              <a:t>O 		Meets 		110 	90 		Partial 2/5 	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0" smtClean="0">
                <a:latin typeface="TimesNewRoman" charset="0"/>
              </a:rPr>
              <a:t>P 		Meets 		120 	120 		Partial 2/5 	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0" smtClean="0">
                <a:latin typeface="TimesNewRoman" charset="0"/>
              </a:rPr>
              <a:t>Q 		Meets 		110 	105 		Partial 3/5 	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0" smtClean="0">
                <a:latin typeface="TimesNewRoman" charset="0"/>
              </a:rPr>
              <a:t>R 		Meets 		220 	120 		Partial 4/5 	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0" smtClean="0">
                <a:latin typeface="TimesNewRoman" charset="0"/>
              </a:rPr>
              <a:t>S 		Exceeds 	115 	120 		Partial 3/5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24D6E6-EFCA-4F47-A8AD-AB3B099C192B}" type="slidenum">
              <a:rPr lang="en-US"/>
              <a:pPr/>
              <a:t>25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Points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0" smtClean="0"/>
              <a:t>RFP should identify which section(s) of the technical standards apply to the acquisition: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0" smtClean="0"/>
              <a:t> Subpart B - technical standards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0" smtClean="0"/>
              <a:t> Subpart C - functional performance criteria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i="0" smtClean="0"/>
          </a:p>
          <a:p>
            <a:pPr eaLnBrk="1" hangingPunct="1">
              <a:lnSpc>
                <a:spcPct val="90000"/>
              </a:lnSpc>
            </a:pPr>
            <a:r>
              <a:rPr lang="en-US" i="0" smtClean="0"/>
              <a:t>Pricing of documentation should be addressed (Subpart 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i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B8B78-A5D0-4BA5-8AD5-DE45E1B9017F}" type="slidenum">
              <a:rPr lang="en-US"/>
              <a:pPr/>
              <a:t>26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Real live cases concerning IT accessibility: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dirty="0" smtClean="0"/>
              <a:t>ADA &amp; </a:t>
            </a:r>
            <a:r>
              <a:rPr lang="en-US" i="0" dirty="0" smtClean="0">
                <a:cs typeface="Times New Roman" pitchFamily="18" charset="0"/>
              </a:rPr>
              <a:t>§ 504:</a:t>
            </a:r>
          </a:p>
          <a:p>
            <a:pPr lvl="1" eaLnBrk="1" hangingPunct="1"/>
            <a:r>
              <a:rPr lang="en-US" i="0" dirty="0" smtClean="0"/>
              <a:t>Access Now v Southwest Airlines</a:t>
            </a:r>
          </a:p>
          <a:p>
            <a:pPr lvl="1" eaLnBrk="1" hangingPunct="1"/>
            <a:r>
              <a:rPr lang="en-US" i="0" dirty="0" smtClean="0"/>
              <a:t>Martin v MARTA</a:t>
            </a:r>
          </a:p>
          <a:p>
            <a:pPr lvl="1" eaLnBrk="1" hangingPunct="1"/>
            <a:r>
              <a:rPr lang="en-US" i="0" dirty="0" smtClean="0"/>
              <a:t>NFB v Target </a:t>
            </a:r>
            <a:r>
              <a:rPr lang="en-US" sz="1800" i="0" dirty="0" smtClean="0"/>
              <a:t>(note: heavy reliance on state law)</a:t>
            </a:r>
          </a:p>
          <a:p>
            <a:pPr eaLnBrk="1" hangingPunct="1"/>
            <a:r>
              <a:rPr lang="en-US" i="0" dirty="0" smtClean="0">
                <a:cs typeface="Times New Roman" pitchFamily="18" charset="0"/>
              </a:rPr>
              <a:t>§ 508:</a:t>
            </a:r>
          </a:p>
          <a:p>
            <a:pPr lvl="1" eaLnBrk="1" hangingPunct="1"/>
            <a:r>
              <a:rPr lang="en-US" sz="2400" i="0" dirty="0" smtClean="0"/>
              <a:t>NFB v SBA (administrative complaint</a:t>
            </a:r>
            <a:r>
              <a:rPr lang="en-US" sz="2400" i="0" dirty="0" smtClean="0"/>
              <a:t>)</a:t>
            </a:r>
          </a:p>
          <a:p>
            <a:pPr lvl="1" eaLnBrk="1" hangingPunct="1"/>
            <a:r>
              <a:rPr lang="en-US" sz="2400" i="0" dirty="0" smtClean="0"/>
              <a:t>NFB v SSA (administrative complaint)</a:t>
            </a:r>
          </a:p>
          <a:p>
            <a:pPr lvl="1" eaLnBrk="1" hangingPunct="1"/>
            <a:r>
              <a:rPr lang="en-US" sz="2400" i="0" dirty="0" smtClean="0"/>
              <a:t>NFB v </a:t>
            </a:r>
            <a:r>
              <a:rPr lang="en-US" sz="2400" i="0" dirty="0" err="1" smtClean="0"/>
              <a:t>DofEd</a:t>
            </a:r>
            <a:r>
              <a:rPr lang="en-US" sz="2400" i="0" dirty="0" smtClean="0"/>
              <a:t> (administrative complaint)</a:t>
            </a:r>
            <a:endParaRPr lang="en-US" sz="24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 Protests at GAO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Dell Marketing LP, B-400784, January 27, 2009.</a:t>
            </a:r>
          </a:p>
          <a:p>
            <a:endParaRPr lang="en-US" i="0" dirty="0" smtClean="0"/>
          </a:p>
          <a:p>
            <a:r>
              <a:rPr lang="en-US" i="0" dirty="0" err="1" smtClean="0"/>
              <a:t>CourtSmart</a:t>
            </a:r>
            <a:r>
              <a:rPr lang="en-US" i="0" dirty="0" smtClean="0"/>
              <a:t> Digital Systems, Inc., B-292995.2, February 13, 2004.</a:t>
            </a:r>
            <a:endParaRPr lang="en-US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/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40C1-81D4-4502-9079-43F32045F49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B86152-1BCC-4457-B342-6337EE3CCF85}" type="slidenum">
              <a:rPr lang="en-US"/>
              <a:pPr/>
              <a:t>28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i="0" smtClean="0"/>
          </a:p>
          <a:p>
            <a:pPr eaLnBrk="1" hangingPunct="1">
              <a:buFont typeface="Wingdings" pitchFamily="2" charset="2"/>
              <a:buNone/>
            </a:pPr>
            <a:endParaRPr lang="en-US" i="0" smtClean="0"/>
          </a:p>
          <a:p>
            <a:pPr lvl="1" eaLnBrk="1" hangingPunct="1"/>
            <a:r>
              <a:rPr lang="en-US" i="0" smtClean="0"/>
              <a:t>Email: </a:t>
            </a:r>
            <a:r>
              <a:rPr lang="en-US" i="0" smtClean="0"/>
              <a:t>john.cornell@gsa.gov</a:t>
            </a:r>
            <a:endParaRPr lang="en-US" i="0" smtClean="0"/>
          </a:p>
          <a:p>
            <a:pPr lvl="1" eaLnBrk="1" hangingPunct="1"/>
            <a:r>
              <a:rPr lang="en-US" i="0" smtClean="0"/>
              <a:t>Phone: 202-501-1598</a:t>
            </a:r>
          </a:p>
          <a:p>
            <a:pPr lvl="1" eaLnBrk="1" hangingPunct="1"/>
            <a:endParaRPr lang="en-US" i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AE8DCA-597B-4FE1-A6D6-F3F59CDB11CE}" type="slidenum">
              <a:rPr lang="en-US"/>
              <a:pPr/>
              <a:t>3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Disclaimer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smtClean="0"/>
              <a:t>The law is the law.</a:t>
            </a:r>
          </a:p>
          <a:p>
            <a:pPr eaLnBrk="1" hangingPunct="1"/>
            <a:r>
              <a:rPr lang="en-US" i="0" smtClean="0"/>
              <a:t>The regulations are the regulations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Any opinions regarding the law or the regulations are my own, and do not reflect the official position of GSA, the Office of General Counsel, or my mother.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BF6254-5FD7-4D7F-AD4C-31AB58FBEC1A}" type="slidenum">
              <a:rPr lang="en-US"/>
              <a:pPr/>
              <a:t>4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Interlocking Parts: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i="0" dirty="0" smtClean="0"/>
              <a:t>To understand §508, you need to start with others laws:</a:t>
            </a:r>
          </a:p>
          <a:p>
            <a:pPr eaLnBrk="1" hangingPunct="1"/>
            <a:endParaRPr lang="en-US" sz="4000" i="0" dirty="0" smtClean="0"/>
          </a:p>
          <a:p>
            <a:pPr eaLnBrk="1" hangingPunct="1"/>
            <a:r>
              <a:rPr lang="en-US" sz="4000" i="0" dirty="0" smtClean="0"/>
              <a:t>Americans with Disabilities Act</a:t>
            </a:r>
          </a:p>
          <a:p>
            <a:pPr eaLnBrk="1" hangingPunct="1"/>
            <a:endParaRPr lang="en-US" sz="4000" i="0" dirty="0" smtClean="0"/>
          </a:p>
          <a:p>
            <a:pPr eaLnBrk="1" hangingPunct="1"/>
            <a:r>
              <a:rPr lang="en-US" sz="4000" i="0" dirty="0" smtClean="0">
                <a:cs typeface="Times New Roman" pitchFamily="18" charset="0"/>
              </a:rPr>
              <a:t>§ 504 of the Rehabilitation Act</a:t>
            </a:r>
          </a:p>
          <a:p>
            <a:pPr eaLnBrk="1" hangingPunct="1"/>
            <a:r>
              <a:rPr lang="en-US" sz="4000" i="0" dirty="0" smtClean="0">
                <a:cs typeface="Times New Roman" pitchFamily="18" charset="0"/>
              </a:rPr>
              <a:t> </a:t>
            </a:r>
            <a:endParaRPr lang="en-US" sz="4000" i="0" dirty="0" smtClean="0">
              <a:cs typeface="Times New Roman" pitchFamily="18" charset="0"/>
            </a:endParaRPr>
          </a:p>
          <a:p>
            <a:pPr eaLnBrk="1" hangingPunct="1"/>
            <a:endParaRPr lang="en-US" sz="40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E373C0-48BD-472B-8A7D-D2583443B0D5}" type="slidenum">
              <a:rPr lang="en-US"/>
              <a:pPr/>
              <a:t>5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Interlocking Parts: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i="0" dirty="0" smtClean="0"/>
              <a:t>Americans with Disabilities Act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i="0" dirty="0" smtClean="0"/>
              <a:t>Discrimination on the basis of disability;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i="0" cap="all" dirty="0" smtClean="0"/>
              <a:t>Regarding </a:t>
            </a:r>
            <a:r>
              <a:rPr lang="en-US" sz="2000" i="0" dirty="0" smtClean="0"/>
              <a:t>- goods</a:t>
            </a:r>
            <a:r>
              <a:rPr lang="en-US" sz="2000" i="0" dirty="0" smtClean="0"/>
              <a:t>, services, facilities, privileges, advantages or accommodations;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i="0" cap="all" dirty="0" smtClean="0"/>
              <a:t>By someone who </a:t>
            </a:r>
            <a:r>
              <a:rPr lang="en-US" sz="2000" i="0" dirty="0" smtClean="0"/>
              <a:t>- owns, </a:t>
            </a:r>
            <a:r>
              <a:rPr lang="en-US" sz="2000" i="0" dirty="0" smtClean="0"/>
              <a:t>lease or operates;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i="0" dirty="0" smtClean="0"/>
              <a:t>A place </a:t>
            </a:r>
            <a:r>
              <a:rPr lang="en-US" sz="2000" i="0" dirty="0" smtClean="0"/>
              <a:t>of public accommodation</a:t>
            </a:r>
            <a:r>
              <a:rPr lang="en-US" sz="2000" i="0" dirty="0" smtClean="0"/>
              <a:t>.</a:t>
            </a:r>
          </a:p>
          <a:p>
            <a:pPr lvl="2" eaLnBrk="1" hangingPunct="1">
              <a:lnSpc>
                <a:spcPct val="80000"/>
              </a:lnSpc>
            </a:pPr>
            <a:endParaRPr lang="en-US" sz="2000" i="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i="0" dirty="0" smtClean="0">
                <a:cs typeface="Times New Roman" pitchFamily="18" charset="0"/>
              </a:rPr>
              <a:t>§ 504 of the Rehabilitation Act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i="0" dirty="0" smtClean="0">
                <a:cs typeface="Times New Roman" pitchFamily="18" charset="0"/>
              </a:rPr>
              <a:t>Exclusion </a:t>
            </a:r>
            <a:r>
              <a:rPr lang="en-US" sz="2000" i="0" dirty="0" smtClean="0">
                <a:cs typeface="Times New Roman" pitchFamily="18" charset="0"/>
              </a:rPr>
              <a:t>(because of disability)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i="0" dirty="0" smtClean="0">
                <a:cs typeface="Times New Roman" pitchFamily="18" charset="0"/>
              </a:rPr>
              <a:t>from </a:t>
            </a:r>
            <a:r>
              <a:rPr lang="en-US" sz="2000" i="0" dirty="0" smtClean="0">
                <a:cs typeface="Times New Roman" pitchFamily="18" charset="0"/>
              </a:rPr>
              <a:t>program or activity </a:t>
            </a:r>
            <a:endParaRPr lang="en-US" sz="2000" i="0" dirty="0" smtClean="0">
              <a:cs typeface="Times New Roman" pitchFamily="18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 i="0" dirty="0" smtClean="0">
                <a:cs typeface="Times New Roman" pitchFamily="18" charset="0"/>
              </a:rPr>
              <a:t>receiving </a:t>
            </a:r>
            <a:r>
              <a:rPr lang="en-US" sz="2000" i="0" dirty="0" smtClean="0">
                <a:cs typeface="Times New Roman" pitchFamily="18" charset="0"/>
              </a:rPr>
              <a:t>federal funding</a:t>
            </a:r>
          </a:p>
          <a:p>
            <a:pPr eaLnBrk="1" hangingPunct="1">
              <a:lnSpc>
                <a:spcPct val="80000"/>
              </a:lnSpc>
            </a:pPr>
            <a:endParaRPr lang="en-US" sz="28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3AD1-0B2E-43AB-A65B-FA46917F6F1A}" type="slidenum">
              <a:rPr lang="en-US"/>
              <a:pPr/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double focus of </a:t>
            </a:r>
            <a:r>
              <a:rPr lang="en-US" smtClean="0">
                <a:cs typeface="Times New Roman" pitchFamily="18" charset="0"/>
              </a:rPr>
              <a:t>§ 508: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i="0" smtClean="0"/>
          </a:p>
          <a:p>
            <a:pPr eaLnBrk="1" hangingPunct="1"/>
            <a:r>
              <a:rPr lang="en-US" i="0" smtClean="0"/>
              <a:t>Employees</a:t>
            </a:r>
          </a:p>
          <a:p>
            <a:pPr eaLnBrk="1" hangingPunct="1"/>
            <a:endParaRPr lang="en-US" i="0" smtClean="0"/>
          </a:p>
          <a:p>
            <a:pPr eaLnBrk="1" hangingPunct="1"/>
            <a:r>
              <a:rPr lang="en-US" i="0" smtClean="0"/>
              <a:t>Members of the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4CF181-5F9B-434D-AE50-EB3988956481}" type="slidenum">
              <a:rPr lang="en-US"/>
              <a:pPr/>
              <a:t>7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Rules: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smtClean="0"/>
              <a:t>The Statute: 29 USC </a:t>
            </a:r>
            <a:r>
              <a:rPr lang="en-US" i="0" smtClean="0">
                <a:cs typeface="Times New Roman" pitchFamily="18" charset="0"/>
              </a:rPr>
              <a:t>§ 794(d)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ACEA71-3C08-4B09-9964-7BEF765BF97D}" type="slidenum">
              <a:rPr lang="en-US"/>
              <a:pPr/>
              <a:t>8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Rules: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smtClean="0"/>
              <a:t>The Statute: 29 USC </a:t>
            </a:r>
            <a:r>
              <a:rPr lang="en-US" i="0" smtClean="0">
                <a:cs typeface="Times New Roman" pitchFamily="18" charset="0"/>
              </a:rPr>
              <a:t>§ 794(d)</a:t>
            </a:r>
          </a:p>
          <a:p>
            <a:pPr eaLnBrk="1" hangingPunct="1"/>
            <a:endParaRPr lang="en-US" i="0" smtClean="0">
              <a:cs typeface="Times New Roman" pitchFamily="18" charset="0"/>
            </a:endParaRPr>
          </a:p>
          <a:p>
            <a:pPr lvl="1" eaLnBrk="1" hangingPunct="1"/>
            <a:r>
              <a:rPr lang="en-US" i="0" smtClean="0">
                <a:cs typeface="Times New Roman" pitchFamily="18" charset="0"/>
              </a:rPr>
              <a:t>It applies when an agency an agency DEVELOPS, PROCURES, MAINTAINS or USES electronic and information technology.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1D6E03-7F16-4198-871C-10C38E91BFED}" type="slidenum">
              <a:rPr lang="en-US"/>
              <a:pPr/>
              <a:t>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Rules: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0" smtClean="0"/>
              <a:t>The Technical Standard: 36 CFR </a:t>
            </a:r>
            <a:r>
              <a:rPr lang="en-US" i="0" smtClean="0">
                <a:cs typeface="Times New Roman" pitchFamily="18" charset="0"/>
              </a:rPr>
              <a:t>§ 1194</a:t>
            </a:r>
          </a:p>
          <a:p>
            <a:pPr eaLnBrk="1" hangingPunct="1"/>
            <a:endParaRPr lang="en-US" i="0" smtClean="0">
              <a:cs typeface="Times New Roman" pitchFamily="18" charset="0"/>
            </a:endParaRPr>
          </a:p>
          <a:p>
            <a:pPr lvl="1" eaLnBrk="1" hangingPunct="1"/>
            <a:r>
              <a:rPr lang="en-US" i="0" smtClean="0">
                <a:cs typeface="Times New Roman" pitchFamily="18" charset="0"/>
              </a:rPr>
              <a:t>Four Subparts</a:t>
            </a:r>
          </a:p>
          <a:p>
            <a:pPr lvl="2" eaLnBrk="1" hangingPunct="1"/>
            <a:r>
              <a:rPr lang="en-US" i="0" smtClean="0">
                <a:cs typeface="Times New Roman" pitchFamily="18" charset="0"/>
              </a:rPr>
              <a:t>A (purpose, definitions)</a:t>
            </a:r>
          </a:p>
          <a:p>
            <a:pPr lvl="2" eaLnBrk="1" hangingPunct="1"/>
            <a:r>
              <a:rPr lang="en-US" i="0" smtClean="0">
                <a:cs typeface="Times New Roman" pitchFamily="18" charset="0"/>
              </a:rPr>
              <a:t>B (technical standards)</a:t>
            </a:r>
          </a:p>
          <a:p>
            <a:pPr lvl="2" eaLnBrk="1" hangingPunct="1"/>
            <a:r>
              <a:rPr lang="en-US" i="0" smtClean="0">
                <a:cs typeface="Times New Roman" pitchFamily="18" charset="0"/>
              </a:rPr>
              <a:t>C (functional performance criteria)</a:t>
            </a:r>
          </a:p>
          <a:p>
            <a:pPr lvl="2" eaLnBrk="1" hangingPunct="1"/>
            <a:r>
              <a:rPr lang="en-US" i="0" smtClean="0">
                <a:cs typeface="Times New Roman" pitchFamily="18" charset="0"/>
              </a:rPr>
              <a:t>D (information, documentation, support)</a:t>
            </a:r>
          </a:p>
          <a:p>
            <a:pPr eaLnBrk="1" hangingPunct="1"/>
            <a:endParaRPr lang="en-US" i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panese_Waves">
  <a:themeElements>
    <a:clrScheme name="Japanese_Waves 2">
      <a:dk1>
        <a:srgbClr val="2D2525"/>
      </a:dk1>
      <a:lt1>
        <a:srgbClr val="A7B4B7"/>
      </a:lt1>
      <a:dk2>
        <a:srgbClr val="061C62"/>
      </a:dk2>
      <a:lt2>
        <a:srgbClr val="484719"/>
      </a:lt2>
      <a:accent1>
        <a:srgbClr val="D8D688"/>
      </a:accent1>
      <a:accent2>
        <a:srgbClr val="5C6D90"/>
      </a:accent2>
      <a:accent3>
        <a:srgbClr val="D0D6D8"/>
      </a:accent3>
      <a:accent4>
        <a:srgbClr val="251E1E"/>
      </a:accent4>
      <a:accent5>
        <a:srgbClr val="E9E8C3"/>
      </a:accent5>
      <a:accent6>
        <a:srgbClr val="536282"/>
      </a:accent6>
      <a:hlink>
        <a:srgbClr val="365D96"/>
      </a:hlink>
      <a:folHlink>
        <a:srgbClr val="586840"/>
      </a:folHlink>
    </a:clrScheme>
    <a:fontScheme name="Japanese_Wav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apanese_Waves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_Waves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_Wave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960</Words>
  <Application>Microsoft Office PowerPoint</Application>
  <PresentationFormat>On-screen Show (4:3)</PresentationFormat>
  <Paragraphs>202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Times New Roman</vt:lpstr>
      <vt:lpstr>Arial</vt:lpstr>
      <vt:lpstr>Wingdings</vt:lpstr>
      <vt:lpstr>Arial Unicode MS</vt:lpstr>
      <vt:lpstr>TimesNewRoman</vt:lpstr>
      <vt:lpstr>Japanese_Waves</vt:lpstr>
      <vt:lpstr>IT Accessibility under §508: Legal Issues &amp; Procurement</vt:lpstr>
      <vt:lpstr>Disclaimer</vt:lpstr>
      <vt:lpstr>Disclaimer</vt:lpstr>
      <vt:lpstr>Interlocking Parts:</vt:lpstr>
      <vt:lpstr>Interlocking Parts:</vt:lpstr>
      <vt:lpstr>The double focus of § 508:</vt:lpstr>
      <vt:lpstr>The Rules:</vt:lpstr>
      <vt:lpstr>The Rules:</vt:lpstr>
      <vt:lpstr>The Rules:</vt:lpstr>
      <vt:lpstr>The Rules:</vt:lpstr>
      <vt:lpstr>The FAR implementation</vt:lpstr>
      <vt:lpstr>Traps for the unwary:</vt:lpstr>
      <vt:lpstr>Traps for the unwary:</vt:lpstr>
      <vt:lpstr>Traps for the unwary:</vt:lpstr>
      <vt:lpstr>Traps for the unwary:</vt:lpstr>
      <vt:lpstr>Traps for the unwary:</vt:lpstr>
      <vt:lpstr>What is Best Value?</vt:lpstr>
      <vt:lpstr>“Mr. Shepherd – what were you thinking when you were sitting on top of the Redstone missile?”</vt:lpstr>
      <vt:lpstr>“What was I thinking?  That every part of this ship was built by the low bidder.”</vt:lpstr>
      <vt:lpstr>Best Value &amp; Accessibility</vt:lpstr>
      <vt:lpstr>Best Value exercises:</vt:lpstr>
      <vt:lpstr>Scenario 1</vt:lpstr>
      <vt:lpstr>Scenario 2</vt:lpstr>
      <vt:lpstr>Scenario 3</vt:lpstr>
      <vt:lpstr>Practice Points</vt:lpstr>
      <vt:lpstr>Real live cases concerning IT accessibility:</vt:lpstr>
      <vt:lpstr>Bid Protests at GAO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