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80" r:id="rId4"/>
    <p:sldId id="284" r:id="rId5"/>
    <p:sldId id="295" r:id="rId6"/>
    <p:sldId id="281" r:id="rId7"/>
    <p:sldId id="285" r:id="rId8"/>
    <p:sldId id="287" r:id="rId9"/>
    <p:sldId id="291" r:id="rId10"/>
    <p:sldId id="282" r:id="rId11"/>
    <p:sldId id="288" r:id="rId12"/>
    <p:sldId id="286" r:id="rId13"/>
    <p:sldId id="294" r:id="rId14"/>
    <p:sldId id="289" r:id="rId15"/>
    <p:sldId id="293" r:id="rId16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77278" autoAdjust="0"/>
  </p:normalViewPr>
  <p:slideViewPr>
    <p:cSldViewPr>
      <p:cViewPr>
        <p:scale>
          <a:sx n="65" d="100"/>
          <a:sy n="65" d="100"/>
        </p:scale>
        <p:origin x="-588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9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518" y="0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/>
          <a:lstStyle>
            <a:lvl1pPr algn="r">
              <a:defRPr sz="1200"/>
            </a:lvl1pPr>
          </a:lstStyle>
          <a:p>
            <a:pPr>
              <a:defRPr/>
            </a:pPr>
            <a:fld id="{87D44D4E-2BE3-4986-A028-65FE5E4C7F6C}" type="datetimeFigureOut">
              <a:rPr lang="en-US"/>
              <a:pPr>
                <a:defRPr/>
              </a:pPr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37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518" y="8773337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 anchor="b"/>
          <a:lstStyle>
            <a:lvl1pPr algn="r">
              <a:defRPr sz="1200"/>
            </a:lvl1pPr>
          </a:lstStyle>
          <a:p>
            <a:pPr>
              <a:defRPr/>
            </a:pPr>
            <a:fld id="{57462DBA-6E5C-4141-8AE6-1B02801C6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18" y="0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/>
          <a:lstStyle>
            <a:lvl1pPr algn="r">
              <a:defRPr sz="1200"/>
            </a:lvl1pPr>
          </a:lstStyle>
          <a:p>
            <a:pPr>
              <a:defRPr/>
            </a:pPr>
            <a:fld id="{C8F05A31-E5FB-4DB7-9D78-288236D42696}" type="datetimeFigureOut">
              <a:rPr lang="en-US"/>
              <a:pPr>
                <a:defRPr/>
              </a:pPr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0" rIns="92482" bIns="4624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18" y="4387448"/>
            <a:ext cx="5559441" cy="4155299"/>
          </a:xfrm>
          <a:prstGeom prst="rect">
            <a:avLst/>
          </a:prstGeom>
        </p:spPr>
        <p:txBody>
          <a:bodyPr vert="horz" lIns="92482" tIns="46240" rIns="92482" bIns="4624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37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18" y="8773337"/>
            <a:ext cx="3012009" cy="461181"/>
          </a:xfrm>
          <a:prstGeom prst="rect">
            <a:avLst/>
          </a:prstGeom>
        </p:spPr>
        <p:txBody>
          <a:bodyPr vert="horz" lIns="92482" tIns="46240" rIns="92482" bIns="46240" rtlCol="0" anchor="b"/>
          <a:lstStyle>
            <a:lvl1pPr algn="r">
              <a:defRPr sz="1200"/>
            </a:lvl1pPr>
          </a:lstStyle>
          <a:p>
            <a:pPr>
              <a:defRPr/>
            </a:pPr>
            <a:fld id="{552EDBF9-3AC5-411F-9A26-A2CA4C60B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Panel </a:t>
            </a:r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Panel </a:t>
            </a:r>
            <a:r>
              <a:rPr lang="en-US" dirty="0" err="1" smtClean="0"/>
              <a:t>Mem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2EDBF9-3AC5-411F-9A26-A2CA4C60B3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4148-F939-4013-B0C9-C3BE3C32F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321BF-529B-4D8D-8C81-037A41159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19200"/>
            <a:ext cx="8229600" cy="914400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229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61F23-56F4-4B9F-85B1-980DA1ACD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A9530-14B7-475D-9A50-8F717D7BB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F6DBD-A03F-4566-8541-F9F19E81B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26935-8B8E-4744-A5C0-1C933EABF0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D739F-C48D-46F3-B9E1-A8B8F8860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42509-EBBA-4E04-8A17-057FC8AFBE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6B69-873F-4918-BA4A-3FA164BE82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66EBF-308A-4DFE-B7F0-3452F766AD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1430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905000"/>
            <a:ext cx="8686800" cy="38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Section 508 eLearning Panel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FC0E9C-3F1C-41C4-91EA-1EA6875621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aging.aglearn.usda.go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xample.courseavenue.com/PSI/MRP/Player/launchPlayer.html?courseID=1352&amp;courseCode=MRP-CTT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ample.courseavenue.com/usda/sa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/>
          <a:lstStyle/>
          <a:p>
            <a:pPr algn="r" eaLnBrk="1" hangingPunct="1"/>
            <a:r>
              <a:rPr lang="en-US" dirty="0" smtClean="0"/>
              <a:t>eLearning &amp; Section 508 </a:t>
            </a:r>
            <a:br>
              <a:rPr lang="en-US" dirty="0" smtClean="0"/>
            </a:br>
            <a:r>
              <a:rPr lang="en-US" dirty="0" smtClean="0"/>
              <a:t>Panel Discussion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dirty="0" smtClean="0"/>
              <a:t>Gettysburg, PA </a:t>
            </a:r>
            <a:br>
              <a:rPr lang="en-US" sz="2400" dirty="0" smtClean="0"/>
            </a:br>
            <a:r>
              <a:rPr lang="en-US" sz="2400" dirty="0" smtClean="0"/>
              <a:t>November 3, 2010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downside?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r>
              <a:rPr lang="en-US" sz="2400" dirty="0" smtClean="0"/>
              <a:t>First and foremost – it’s a Civil Rights violation</a:t>
            </a:r>
          </a:p>
          <a:p>
            <a:pPr lvl="1"/>
            <a:r>
              <a:rPr lang="en-US" sz="2000" dirty="0" smtClean="0"/>
              <a:t>Lawsuits against Agencies can and do happen</a:t>
            </a:r>
          </a:p>
          <a:p>
            <a:pPr lvl="1"/>
            <a:r>
              <a:rPr lang="en-US" sz="2000" dirty="0" smtClean="0"/>
              <a:t>Law aside – at a personal level impact can be huge</a:t>
            </a:r>
          </a:p>
          <a:p>
            <a:r>
              <a:rPr lang="en-US" sz="2400" dirty="0" smtClean="0"/>
              <a:t>Nothing will change as inconsistency continues</a:t>
            </a:r>
          </a:p>
          <a:p>
            <a:pPr lvl="1"/>
            <a:r>
              <a:rPr lang="en-US" sz="2000" dirty="0" smtClean="0"/>
              <a:t>Easier to find ways out than to address the matter</a:t>
            </a:r>
          </a:p>
          <a:p>
            <a:r>
              <a:rPr lang="en-US" sz="2400" dirty="0" smtClean="0"/>
              <a:t>Ripple Effect </a:t>
            </a:r>
          </a:p>
          <a:p>
            <a:pPr lvl="1"/>
            <a:r>
              <a:rPr lang="en-US" sz="2000" dirty="0" smtClean="0"/>
              <a:t>Remedying a non-compliant course costs 4 to 5 times the original development cost.  Everyone loses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Panel Members:</a:t>
            </a:r>
          </a:p>
          <a:p>
            <a:pPr lvl="1"/>
            <a:r>
              <a:rPr lang="en-US" sz="2000" dirty="0" smtClean="0"/>
              <a:t>What have you encountered as the downside of non-compliant eLearning?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Re-cap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648200"/>
          </a:xfrm>
        </p:spPr>
        <p:txBody>
          <a:bodyPr/>
          <a:lstStyle/>
          <a:p>
            <a:r>
              <a:rPr lang="en-US" sz="2400" dirty="0" smtClean="0"/>
              <a:t>eLearning:</a:t>
            </a:r>
          </a:p>
          <a:p>
            <a:pPr lvl="1"/>
            <a:r>
              <a:rPr lang="en-US" sz="2000" dirty="0" smtClean="0"/>
              <a:t>Can be encompass a wide range of technologies and formats…but can in general, the examples given cover a fairly large percent of the market.</a:t>
            </a:r>
          </a:p>
          <a:p>
            <a:r>
              <a:rPr lang="en-US" sz="2400" dirty="0" smtClean="0"/>
              <a:t>Active Validation?</a:t>
            </a:r>
          </a:p>
          <a:p>
            <a:pPr lvl="1"/>
            <a:r>
              <a:rPr lang="en-US" sz="2000" dirty="0" smtClean="0"/>
              <a:t>Agencies that investigate…find a lot of issues</a:t>
            </a:r>
          </a:p>
          <a:p>
            <a:pPr lvl="1"/>
            <a:r>
              <a:rPr lang="en-US" sz="2000" dirty="0" smtClean="0"/>
              <a:t>Reliance on self-validation by vendors, VPAT’s, and/or “published specifications” are likely setup for failure</a:t>
            </a:r>
          </a:p>
          <a:p>
            <a:r>
              <a:rPr lang="en-US" sz="2400" dirty="0" smtClean="0"/>
              <a:t>Downside</a:t>
            </a:r>
          </a:p>
          <a:p>
            <a:pPr lvl="1"/>
            <a:r>
              <a:rPr lang="en-US" sz="2000" dirty="0" smtClean="0"/>
              <a:t>It’s steep…</a:t>
            </a:r>
          </a:p>
          <a:p>
            <a:pPr>
              <a:buNone/>
            </a:pPr>
            <a:r>
              <a:rPr lang="en-US" sz="2400" u="sng" dirty="0" smtClean="0"/>
              <a:t>Panel Members:</a:t>
            </a:r>
          </a:p>
          <a:p>
            <a:pPr lvl="1"/>
            <a:r>
              <a:rPr lang="en-US" sz="2000" dirty="0" smtClean="0"/>
              <a:t>Share your thoughts – comments?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challenging?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724400"/>
          </a:xfrm>
        </p:spPr>
        <p:txBody>
          <a:bodyPr/>
          <a:lstStyle/>
          <a:p>
            <a:pPr marL="514350" indent="-457200" eaLnBrk="1" hangingPunct="1">
              <a:buFont typeface="Wingdings" pitchFamily="2" charset="2"/>
              <a:buChar char="q"/>
            </a:pPr>
            <a:r>
              <a:rPr lang="en-US" sz="2000" dirty="0" smtClean="0"/>
              <a:t>Resistance to change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sz="1800" dirty="0" smtClean="0"/>
              <a:t>eLearning vendors have “templates” and/or investments made that are not accessible…and don’t want to update them</a:t>
            </a:r>
          </a:p>
          <a:p>
            <a:pPr marL="514350" indent="-514350" eaLnBrk="1" hangingPunct="1">
              <a:buFont typeface="Wingdings" pitchFamily="2" charset="2"/>
              <a:buChar char="q"/>
            </a:pPr>
            <a:r>
              <a:rPr lang="en-US" sz="2000" dirty="0" smtClean="0"/>
              <a:t>“Misunderstanding” by contractors/suppliers – term used loosely</a:t>
            </a:r>
          </a:p>
          <a:p>
            <a:pPr marL="1150938" lvl="2" indent="-222250" eaLnBrk="1" hangingPunct="1">
              <a:buFont typeface="Arial" pitchFamily="34" charset="0"/>
              <a:buChar char="•"/>
            </a:pPr>
            <a:r>
              <a:rPr lang="en-US" sz="1800" dirty="0" smtClean="0"/>
              <a:t>eLearning suppliers: “What you’ve asked for is ‘impossible’…”</a:t>
            </a:r>
          </a:p>
          <a:p>
            <a:pPr marL="514350" indent="-514350" eaLnBrk="1" hangingPunct="1">
              <a:buFont typeface="Wingdings" pitchFamily="2" charset="2"/>
              <a:buChar char="q"/>
            </a:pPr>
            <a:r>
              <a:rPr lang="en-US" sz="2000" dirty="0" smtClean="0"/>
              <a:t>eLearning Software Tools: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dirty="0" smtClean="0"/>
              <a:t>Oversimplify: “check this box for 508 Accessibility”</a:t>
            </a:r>
          </a:p>
          <a:p>
            <a:pPr lvl="2" eaLnBrk="1" hangingPunct="1">
              <a:buFont typeface="Arial" pitchFamily="34" charset="0"/>
              <a:buChar char="•"/>
            </a:pPr>
            <a:r>
              <a:rPr lang="en-US" dirty="0" smtClean="0"/>
              <a:t>Very fine print: </a:t>
            </a:r>
            <a:r>
              <a:rPr lang="en-US" sz="1600" dirty="0" smtClean="0"/>
              <a:t>To make a course 508 compliant - re-code everything</a:t>
            </a:r>
          </a:p>
          <a:p>
            <a:pPr marL="514350" indent="-514350" eaLnBrk="1" hangingPunct="1">
              <a:buFont typeface="Wingdings" pitchFamily="2" charset="2"/>
              <a:buChar char="q"/>
            </a:pPr>
            <a:r>
              <a:rPr lang="en-US" sz="2000" dirty="0" smtClean="0"/>
              <a:t>Inconsistent validation across Agencies</a:t>
            </a:r>
          </a:p>
          <a:p>
            <a:pPr lvl="2" eaLnBrk="1" hangingPunct="1"/>
            <a:r>
              <a:rPr lang="en-US" dirty="0" smtClean="0"/>
              <a:t>We submitted courses to “Agency 4” and we ‘passed’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Panel Members:</a:t>
            </a:r>
          </a:p>
          <a:p>
            <a:pPr lvl="1"/>
            <a:r>
              <a:rPr lang="en-US" sz="2000" dirty="0" smtClean="0"/>
              <a:t>What is your perspective on this?  Do you have examples of being told “its impossible” , software vendor “trickery”, etc.?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Non-compliance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495800"/>
          </a:xfrm>
        </p:spPr>
        <p:txBody>
          <a:bodyPr/>
          <a:lstStyle/>
          <a:p>
            <a:r>
              <a:rPr lang="en-US" dirty="0" smtClean="0"/>
              <a:t>Example of non-compliance:</a:t>
            </a:r>
          </a:p>
          <a:p>
            <a:pPr lvl="1"/>
            <a:r>
              <a:rPr lang="en-US" sz="2000" dirty="0" smtClean="0"/>
              <a:t>Course example from a </a:t>
            </a:r>
            <a:r>
              <a:rPr lang="en-US" sz="2000" dirty="0" smtClean="0">
                <a:hlinkClick r:id="rId2"/>
              </a:rPr>
              <a:t>USDA supplier</a:t>
            </a:r>
            <a:endParaRPr lang="en-US" sz="2000" dirty="0" smtClean="0"/>
          </a:p>
          <a:p>
            <a:r>
              <a:rPr lang="en-US" dirty="0" smtClean="0"/>
              <a:t>Other non-compliant common issues:</a:t>
            </a:r>
          </a:p>
          <a:p>
            <a:pPr lvl="1"/>
            <a:r>
              <a:rPr lang="en-US" sz="2000" dirty="0" smtClean="0"/>
              <a:t>Flash components simply not-readable/interpretable </a:t>
            </a:r>
          </a:p>
          <a:p>
            <a:pPr lvl="1"/>
            <a:r>
              <a:rPr lang="en-US" sz="2000" dirty="0" smtClean="0"/>
              <a:t>Little or no keyboard support</a:t>
            </a:r>
          </a:p>
          <a:p>
            <a:pPr lvl="1"/>
            <a:r>
              <a:rPr lang="en-US" sz="2000" dirty="0" smtClean="0"/>
              <a:t>Inability to complete the course / print certificate</a:t>
            </a:r>
          </a:p>
          <a:p>
            <a:pPr lvl="1"/>
            <a:r>
              <a:rPr lang="en-US" sz="2000" dirty="0" smtClean="0"/>
              <a:t>Assessment feedback issues (e.g. try again or not)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u="sng" dirty="0" smtClean="0"/>
              <a:t>Panel Members:</a:t>
            </a:r>
          </a:p>
          <a:p>
            <a:pPr lvl="1"/>
            <a:r>
              <a:rPr lang="en-US" sz="2000" dirty="0" smtClean="0"/>
              <a:t>Is “this course is not for the visually impaired anyway” a common retort?</a:t>
            </a:r>
          </a:p>
          <a:p>
            <a:pPr lvl="1"/>
            <a:r>
              <a:rPr lang="en-US" sz="2000" dirty="0" smtClean="0"/>
              <a:t>Assessments?  Are </a:t>
            </a:r>
            <a:r>
              <a:rPr lang="en-US" sz="2000" dirty="0" smtClean="0"/>
              <a:t>multiple “paths” through the learning an issue?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610600" cy="4495800"/>
          </a:xfrm>
        </p:spPr>
        <p:txBody>
          <a:bodyPr/>
          <a:lstStyle/>
          <a:p>
            <a:r>
              <a:rPr lang="en-US" sz="2000" dirty="0" smtClean="0"/>
              <a:t>For those that are actively validating - </a:t>
            </a:r>
            <a:r>
              <a:rPr lang="en-US" sz="1800" dirty="0" smtClean="0"/>
              <a:t>Keep it up!</a:t>
            </a:r>
          </a:p>
          <a:p>
            <a:pPr lvl="1"/>
            <a:r>
              <a:rPr lang="en-US" sz="1800" dirty="0" smtClean="0"/>
              <a:t>Recognize that you don’t have to settle for “alternative versions” or least common denominator solutions.  </a:t>
            </a:r>
          </a:p>
          <a:p>
            <a:pPr lvl="1"/>
            <a:r>
              <a:rPr lang="en-US" sz="1800" dirty="0" smtClean="0"/>
              <a:t>Designing eLearning with accessibility in mind is possible and should be the  goal</a:t>
            </a:r>
          </a:p>
          <a:p>
            <a:pPr lvl="1"/>
            <a:r>
              <a:rPr lang="en-US" sz="1800" dirty="0" smtClean="0"/>
              <a:t>Is procurement, Civil rights office supporting you fully?  They can help.</a:t>
            </a:r>
          </a:p>
          <a:p>
            <a:r>
              <a:rPr lang="en-US" sz="2000" dirty="0" smtClean="0"/>
              <a:t>For those </a:t>
            </a:r>
            <a:r>
              <a:rPr lang="en-US" sz="2000" u="sng" dirty="0" smtClean="0"/>
              <a:t>not</a:t>
            </a:r>
            <a:r>
              <a:rPr lang="en-US" sz="2000" dirty="0" smtClean="0"/>
              <a:t> actively validating - </a:t>
            </a:r>
            <a:r>
              <a:rPr lang="en-US" sz="1800" dirty="0" smtClean="0"/>
              <a:t>Get started!</a:t>
            </a:r>
          </a:p>
          <a:p>
            <a:pPr lvl="1"/>
            <a:r>
              <a:rPr lang="en-US" sz="1800" dirty="0" smtClean="0"/>
              <a:t>The risk is that your Agency is being inundated with eLearning that is non compliant and there is exposed to all the downside.</a:t>
            </a:r>
          </a:p>
          <a:p>
            <a:pPr lvl="1"/>
            <a:r>
              <a:rPr lang="en-US" sz="1800" dirty="0" smtClean="0"/>
              <a:t>See eLearning Compliance Checklist for a place to start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u="sng" dirty="0" smtClean="0"/>
              <a:t>Panel Members:</a:t>
            </a:r>
          </a:p>
          <a:p>
            <a:pPr lvl="1"/>
            <a:r>
              <a:rPr lang="en-US" sz="2000" dirty="0" smtClean="0"/>
              <a:t>Share your thoughts.  What the they key things you could like to share with everyone regarding eLearning?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/>
          <a:lstStyle/>
          <a:p>
            <a:pPr algn="r" eaLnBrk="1" hangingPunct="1"/>
            <a:r>
              <a:rPr lang="en-US" dirty="0" smtClean="0"/>
              <a:t>End of Panel Discussion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915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 for this topic.</a:t>
            </a:r>
          </a:p>
          <a:p>
            <a:pPr lvl="1" eaLnBrk="1" hangingPunct="1"/>
            <a:r>
              <a:rPr lang="en-US" dirty="0" smtClean="0"/>
              <a:t>We have learned a lot over the past year</a:t>
            </a:r>
          </a:p>
          <a:p>
            <a:pPr lvl="1" eaLnBrk="1" hangingPunct="1"/>
            <a:r>
              <a:rPr lang="en-US" dirty="0" smtClean="0"/>
              <a:t>Thankful for the time many of you have spent and the opportunity to discuss this topic</a:t>
            </a:r>
          </a:p>
          <a:p>
            <a:pPr eaLnBrk="1" hangingPunct="1"/>
            <a:r>
              <a:rPr lang="en-US" dirty="0" smtClean="0"/>
              <a:t>Panel guests</a:t>
            </a:r>
          </a:p>
          <a:p>
            <a:pPr lvl="1" eaLnBrk="1" hangingPunct="1"/>
            <a:r>
              <a:rPr lang="en-US" dirty="0" smtClean="0"/>
              <a:t>Don Barrett  - Education </a:t>
            </a:r>
          </a:p>
          <a:p>
            <a:pPr lvl="1" eaLnBrk="1" hangingPunct="1"/>
            <a:r>
              <a:rPr lang="en-US" dirty="0" smtClean="0"/>
              <a:t>Annette Carr – Transportation</a:t>
            </a:r>
          </a:p>
          <a:p>
            <a:pPr lvl="1" eaLnBrk="1" hangingPunct="1"/>
            <a:r>
              <a:rPr lang="en-US" dirty="0" smtClean="0"/>
              <a:t>Joe Gorup - CourseAvenue</a:t>
            </a:r>
          </a:p>
          <a:p>
            <a:pPr lvl="1" eaLnBrk="1" hangingPunct="1"/>
            <a:r>
              <a:rPr lang="en-US" dirty="0" smtClean="0"/>
              <a:t>Paul Lloyd – Target Center/USDA</a:t>
            </a:r>
          </a:p>
          <a:p>
            <a:pPr lvl="1" eaLnBrk="1" hangingPunct="1"/>
            <a:r>
              <a:rPr lang="en-US" dirty="0" smtClean="0"/>
              <a:t>Isabel Morrow – USDA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915400" cy="45720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Notes from last year’s eLearning session:</a:t>
            </a:r>
          </a:p>
          <a:p>
            <a:pPr lvl="1" eaLnBrk="1" hangingPunct="1"/>
            <a:r>
              <a:rPr lang="en-US" sz="2000" dirty="0" smtClean="0"/>
              <a:t>The elephant in the room nobody is talking about?</a:t>
            </a:r>
          </a:p>
          <a:p>
            <a:pPr lvl="1" eaLnBrk="1" hangingPunct="1"/>
            <a:r>
              <a:rPr lang="en-US" sz="2000" dirty="0" smtClean="0"/>
              <a:t>Basics: Terminology - What exactly do you mean by eLearning?</a:t>
            </a:r>
          </a:p>
          <a:p>
            <a:pPr lvl="1" eaLnBrk="1" hangingPunct="1"/>
            <a:r>
              <a:rPr lang="en-US" sz="2000" dirty="0" smtClean="0"/>
              <a:t>Basics: Why its difficult and different than a “web page”.</a:t>
            </a:r>
          </a:p>
          <a:p>
            <a:pPr lvl="1" eaLnBrk="1" hangingPunct="1"/>
            <a:r>
              <a:rPr lang="en-US" sz="2000" dirty="0" smtClean="0"/>
              <a:t>Agency perspective: Homeland, Education, &amp; USDA shared their experiences.</a:t>
            </a:r>
          </a:p>
          <a:p>
            <a:pPr eaLnBrk="1" hangingPunct="1"/>
            <a:r>
              <a:rPr lang="en-US" sz="2400" dirty="0" smtClean="0"/>
              <a:t>About this years session:</a:t>
            </a:r>
          </a:p>
          <a:p>
            <a:pPr lvl="1" eaLnBrk="1" hangingPunct="1"/>
            <a:r>
              <a:rPr lang="en-US" sz="2000" dirty="0" smtClean="0"/>
              <a:t>eLearning </a:t>
            </a:r>
            <a:r>
              <a:rPr lang="en-US" sz="2000" dirty="0" smtClean="0"/>
              <a:t>Basics/Level setting</a:t>
            </a:r>
          </a:p>
          <a:p>
            <a:pPr lvl="1" eaLnBrk="1" hangingPunct="1"/>
            <a:r>
              <a:rPr lang="en-US" sz="2000" dirty="0" smtClean="0"/>
              <a:t>STILL The elephant in the room nobody is talking about…</a:t>
            </a:r>
          </a:p>
          <a:p>
            <a:pPr lvl="1" eaLnBrk="1" hangingPunct="1"/>
            <a:r>
              <a:rPr lang="en-US" sz="2000" dirty="0" smtClean="0"/>
              <a:t>Observed wide range of compliance processes between agencies</a:t>
            </a:r>
          </a:p>
          <a:p>
            <a:pPr lvl="1" eaLnBrk="1" hangingPunct="1"/>
            <a:r>
              <a:rPr lang="en-US" sz="2000" dirty="0" smtClean="0"/>
              <a:t> The Downside of non-compliance</a:t>
            </a:r>
          </a:p>
          <a:p>
            <a:pPr lvl="1" eaLnBrk="1" hangingPunct="1"/>
            <a:r>
              <a:rPr lang="en-US" sz="2000" dirty="0" smtClean="0"/>
              <a:t>What you can do moving forward…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eLearning basics </a:t>
            </a:r>
            <a:r>
              <a:rPr lang="en-US" smtClean="0"/>
              <a:t>and level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534400" cy="4572000"/>
          </a:xfrm>
        </p:spPr>
        <p:txBody>
          <a:bodyPr/>
          <a:lstStyle/>
          <a:p>
            <a:r>
              <a:rPr lang="en-US" sz="2400" dirty="0" smtClean="0"/>
              <a:t>Last year showed multiple examples of non-eLearning eLearning</a:t>
            </a:r>
          </a:p>
          <a:p>
            <a:pPr lvl="1"/>
            <a:r>
              <a:rPr lang="en-US" sz="2000" dirty="0" smtClean="0"/>
              <a:t>Pure .</a:t>
            </a:r>
            <a:r>
              <a:rPr lang="en-US" sz="2000" dirty="0" err="1" smtClean="0"/>
              <a:t>pdf</a:t>
            </a:r>
            <a:r>
              <a:rPr lang="en-US" sz="2000" dirty="0" smtClean="0"/>
              <a:t> files, a maze of HTML links, a .PPT with a play button.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Here are two examples of what most people agree is truly self-paced eLearning.</a:t>
            </a:r>
          </a:p>
          <a:p>
            <a:pPr lvl="1"/>
            <a:r>
              <a:rPr lang="en-US" sz="2000" dirty="0" smtClean="0"/>
              <a:t>Courses from the </a:t>
            </a:r>
            <a:r>
              <a:rPr lang="en-US" sz="2000" dirty="0" smtClean="0">
                <a:hlinkClick r:id="rId3"/>
              </a:rPr>
              <a:t>VA </a:t>
            </a:r>
            <a:r>
              <a:rPr lang="en-US" sz="2000" dirty="0" smtClean="0"/>
              <a:t>and </a:t>
            </a:r>
            <a:r>
              <a:rPr lang="en-US" sz="2000" dirty="0" smtClean="0">
                <a:hlinkClick r:id="rId4"/>
              </a:rPr>
              <a:t>USDA</a:t>
            </a:r>
            <a:r>
              <a:rPr lang="en-US" sz="2000" dirty="0" smtClean="0"/>
              <a:t>.</a:t>
            </a:r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Panel Members:</a:t>
            </a:r>
          </a:p>
          <a:p>
            <a:pPr lvl="1"/>
            <a:r>
              <a:rPr lang="en-US" sz="2000" dirty="0" smtClean="0"/>
              <a:t>Can you share some thoughts on the eLearning that comes across your desk?  Are the VA/USDA courses what people generally are looking for when they say “eLearning”?  Do you deal with simplified PDF versions of content for compliance purposes?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Thoughts?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eLearning experience?</a:t>
            </a:r>
            <a:br>
              <a:rPr lang="en-US" u="sng" dirty="0" smtClean="0"/>
            </a:br>
            <a:endParaRPr lang="en-US" u="sng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Expert? Significant </a:t>
            </a:r>
            <a:r>
              <a:rPr lang="en-US" sz="2000" dirty="0" smtClean="0"/>
              <a:t>eLearning compliance experience?</a:t>
            </a:r>
            <a:endParaRPr lang="en-US" sz="2800" dirty="0" smtClean="0"/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Practitioner? </a:t>
            </a:r>
            <a:r>
              <a:rPr lang="en-US" sz="2000" dirty="0" smtClean="0"/>
              <a:t>Some learning compliance matters dealt with</a:t>
            </a:r>
            <a:r>
              <a:rPr lang="en-US" sz="2000" dirty="0" smtClean="0"/>
              <a:t>?</a:t>
            </a:r>
          </a:p>
          <a:p>
            <a:pPr lvl="1">
              <a:buFont typeface="Courier New" pitchFamily="49" charset="0"/>
              <a:buChar char="o"/>
            </a:pPr>
            <a:r>
              <a:rPr lang="en-US" sz="2000" dirty="0" smtClean="0"/>
              <a:t>Newbie? Little </a:t>
            </a:r>
            <a:r>
              <a:rPr lang="en-US" sz="2000" dirty="0" smtClean="0"/>
              <a:t>or no interaction or experience with eLearning</a:t>
            </a:r>
            <a:r>
              <a:rPr lang="en-US" sz="2000" dirty="0" smtClean="0"/>
              <a:t>?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Elephant in the room?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4419600" cy="51054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Agency 1: </a:t>
            </a:r>
          </a:p>
          <a:p>
            <a:pPr lvl="1" eaLnBrk="1" hangingPunct="1"/>
            <a:r>
              <a:rPr lang="en-US" sz="1800" dirty="0" smtClean="0"/>
              <a:t>95%+ 1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pass rejection rate on Section 508 compliant eLearning </a:t>
            </a:r>
          </a:p>
          <a:p>
            <a:pPr eaLnBrk="1" hangingPunct="1"/>
            <a:r>
              <a:rPr lang="en-US" sz="2000" dirty="0" smtClean="0"/>
              <a:t>Agency 2:</a:t>
            </a:r>
          </a:p>
          <a:p>
            <a:pPr lvl="1" eaLnBrk="1" hangingPunct="1"/>
            <a:r>
              <a:rPr lang="en-US" sz="1800" dirty="0" smtClean="0"/>
              <a:t>84% “1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pass rejection rate” on eLearning compliance checking</a:t>
            </a:r>
          </a:p>
          <a:p>
            <a:pPr lvl="1" eaLnBrk="1" hangingPunct="1"/>
            <a:r>
              <a:rPr lang="en-US" sz="1800" dirty="0" smtClean="0"/>
              <a:t>Civil rights violations issued due to non-compliant eLearning. </a:t>
            </a:r>
          </a:p>
          <a:p>
            <a:pPr eaLnBrk="1" hangingPunct="1"/>
            <a:r>
              <a:rPr lang="en-US" sz="2000" dirty="0" smtClean="0"/>
              <a:t>Agency 3:</a:t>
            </a:r>
          </a:p>
          <a:p>
            <a:pPr lvl="1" eaLnBrk="1" hangingPunct="1"/>
            <a:r>
              <a:rPr lang="en-US" sz="1800" dirty="0" smtClean="0"/>
              <a:t>Significant rejection rate.  </a:t>
            </a:r>
          </a:p>
          <a:p>
            <a:pPr lvl="1" eaLnBrk="1" hangingPunct="1"/>
            <a:r>
              <a:rPr lang="en-US" sz="1800" dirty="0" smtClean="0"/>
              <a:t>eLearning accessibility know-how = abysmal </a:t>
            </a:r>
          </a:p>
          <a:p>
            <a:pPr eaLnBrk="1" hangingPunct="1"/>
            <a:r>
              <a:rPr lang="en-US" sz="2000" dirty="0" smtClean="0"/>
              <a:t>Agency 4:</a:t>
            </a:r>
          </a:p>
          <a:p>
            <a:pPr lvl="1" eaLnBrk="1" hangingPunct="1"/>
            <a:r>
              <a:rPr lang="en-US" sz="1800" dirty="0" smtClean="0"/>
              <a:t>“We’re fine.”</a:t>
            </a:r>
            <a:r>
              <a:rPr lang="en-US" sz="2000" dirty="0" smtClean="0"/>
              <a:t> WHAT?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0" y="1828800"/>
            <a:ext cx="4343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/>
              <a:t>Panel Members:</a:t>
            </a:r>
          </a:p>
          <a:p>
            <a:endParaRPr lang="en-US" dirty="0" smtClean="0"/>
          </a:p>
          <a:p>
            <a:r>
              <a:rPr lang="en-US" dirty="0" smtClean="0"/>
              <a:t>Do the high rejection rates quoted surprise you?</a:t>
            </a:r>
          </a:p>
          <a:p>
            <a:endParaRPr lang="en-US" dirty="0" smtClean="0"/>
          </a:p>
          <a:p>
            <a:r>
              <a:rPr lang="en-US" dirty="0" smtClean="0"/>
              <a:t>What has your experience been?</a:t>
            </a:r>
          </a:p>
          <a:p>
            <a:endParaRPr lang="en-US" dirty="0" smtClean="0"/>
          </a:p>
          <a:p>
            <a:r>
              <a:rPr lang="en-US" dirty="0" smtClean="0"/>
              <a:t>What do you think is going on with “Agency 4”?</a:t>
            </a:r>
          </a:p>
          <a:p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What does this tell us?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0"/>
            <a:ext cx="8229600" cy="4343400"/>
          </a:xfrm>
        </p:spPr>
        <p:txBody>
          <a:bodyPr/>
          <a:lstStyle/>
          <a:p>
            <a:pPr lvl="0">
              <a:defRPr/>
            </a:pPr>
            <a:r>
              <a:rPr lang="en-US" sz="2400" dirty="0" smtClean="0"/>
              <a:t>If you actively check for Section 508 compliance in eLearning - you will almost always uncover [significant] issues.</a:t>
            </a:r>
          </a:p>
          <a:p>
            <a:pPr lvl="0">
              <a:defRPr/>
            </a:pPr>
            <a:r>
              <a:rPr lang="en-US" sz="2400" dirty="0" smtClean="0"/>
              <a:t>Alternatively, if you rely on a combination of </a:t>
            </a:r>
          </a:p>
          <a:p>
            <a:pPr lvl="1">
              <a:defRPr/>
            </a:pPr>
            <a:r>
              <a:rPr lang="en-US" sz="2000" dirty="0" smtClean="0"/>
              <a:t>Published Standards &amp; Guidelines</a:t>
            </a:r>
          </a:p>
          <a:p>
            <a:pPr lvl="1">
              <a:defRPr/>
            </a:pPr>
            <a:r>
              <a:rPr lang="en-US" sz="2000" dirty="0" smtClean="0"/>
              <a:t>Vendor supplied VPAT’s</a:t>
            </a:r>
          </a:p>
          <a:p>
            <a:pPr lvl="1">
              <a:defRPr/>
            </a:pPr>
            <a:r>
              <a:rPr lang="en-US" sz="2000" dirty="0" smtClean="0"/>
              <a:t>eLearning vendor solutions/work abounds</a:t>
            </a:r>
          </a:p>
          <a:p>
            <a:pPr>
              <a:buNone/>
              <a:defRPr/>
            </a:pPr>
            <a:r>
              <a:rPr lang="en-US" sz="2400" dirty="0" smtClean="0"/>
              <a:t>…you are setting yourself for potential slew of problems</a:t>
            </a:r>
          </a:p>
          <a:p>
            <a:pPr>
              <a:buNone/>
              <a:defRPr/>
            </a:pPr>
            <a:endParaRPr lang="en-US" sz="2400" dirty="0" smtClean="0"/>
          </a:p>
          <a:p>
            <a:pPr>
              <a:buNone/>
              <a:defRPr/>
            </a:pPr>
            <a:r>
              <a:rPr lang="en-US" sz="2400" u="sng" dirty="0" smtClean="0"/>
              <a:t>Panel Members: </a:t>
            </a:r>
          </a:p>
          <a:p>
            <a:pPr>
              <a:buNone/>
              <a:defRPr/>
            </a:pPr>
            <a:r>
              <a:rPr lang="en-US" sz="2400" dirty="0" smtClean="0"/>
              <a:t>	What do you think would result if instead of testing, you simply relied on standards and guidelines, VPAT’s and the like?</a:t>
            </a:r>
            <a:endParaRPr lang="en-US" dirty="0" smtClean="0"/>
          </a:p>
          <a:p>
            <a:pPr lvl="0">
              <a:defRPr/>
            </a:pPr>
            <a:endParaRPr lang="en-US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508 Coordinators - Active Validation?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229600" cy="4343400"/>
          </a:xfrm>
        </p:spPr>
        <p:txBody>
          <a:bodyPr/>
          <a:lstStyle/>
          <a:p>
            <a:r>
              <a:rPr lang="en-US" sz="2400" dirty="0" smtClean="0"/>
              <a:t>Agencies 1 – 3 </a:t>
            </a:r>
          </a:p>
          <a:p>
            <a:pPr lvl="1"/>
            <a:r>
              <a:rPr lang="en-US" sz="2000" dirty="0" smtClean="0"/>
              <a:t>508 Coordinators actively inserted themselves into the eLearning development and publishing process</a:t>
            </a:r>
          </a:p>
          <a:p>
            <a:pPr lvl="1"/>
            <a:r>
              <a:rPr lang="en-US" sz="2000" dirty="0" smtClean="0"/>
              <a:t>During eLearning development and/or pre-publishing of content compliance is reviewed</a:t>
            </a:r>
          </a:p>
          <a:p>
            <a:r>
              <a:rPr lang="en-US" sz="2400" dirty="0" smtClean="0"/>
              <a:t>Agency 4</a:t>
            </a:r>
          </a:p>
          <a:p>
            <a:pPr lvl="1"/>
            <a:r>
              <a:rPr lang="en-US" sz="2000" dirty="0" smtClean="0"/>
              <a:t>Not so much</a:t>
            </a:r>
          </a:p>
          <a:p>
            <a:pPr>
              <a:buNone/>
              <a:defRPr/>
            </a:pPr>
            <a:endParaRPr lang="en-US" sz="2400" u="sng" dirty="0" smtClean="0"/>
          </a:p>
          <a:p>
            <a:pPr>
              <a:buNone/>
              <a:defRPr/>
            </a:pPr>
            <a:r>
              <a:rPr lang="en-US" sz="2400" u="sng" dirty="0" smtClean="0"/>
              <a:t>Panel Members: </a:t>
            </a:r>
          </a:p>
          <a:p>
            <a:pPr>
              <a:buNone/>
              <a:defRPr/>
            </a:pPr>
            <a:r>
              <a:rPr lang="en-US" sz="2400" dirty="0" smtClean="0"/>
              <a:t>	</a:t>
            </a:r>
            <a:r>
              <a:rPr lang="en-US" sz="2000" dirty="0" smtClean="0"/>
              <a:t>Where do you fit into the process?  How did you get there?  It is “easy”? Who do you have to interact with? The LMS provider? Who?</a:t>
            </a:r>
            <a:endParaRPr lang="en-US" dirty="0" smtClean="0"/>
          </a:p>
          <a:p>
            <a:pPr lvl="1"/>
            <a:endParaRPr lang="en-US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 </a:t>
            </a:r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229600" cy="4343400"/>
          </a:xfrm>
        </p:spPr>
        <p:txBody>
          <a:bodyPr/>
          <a:lstStyle/>
          <a:p>
            <a:r>
              <a:rPr lang="en-US" sz="2200" dirty="0" smtClean="0"/>
              <a:t>Your Compliance Process?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Little </a:t>
            </a:r>
            <a:r>
              <a:rPr lang="en-US" sz="1800" dirty="0" smtClean="0"/>
              <a:t>testing or passive at best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Reliance on published standards, VPAT’s, etc.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Reliance on vendors/contracts</a:t>
            </a:r>
          </a:p>
          <a:p>
            <a:pPr lvl="1">
              <a:buFont typeface="Courier New" pitchFamily="49" charset="0"/>
              <a:buChar char="o"/>
            </a:pPr>
            <a:r>
              <a:rPr lang="en-US" sz="1800" dirty="0" smtClean="0"/>
              <a:t>Integrated testing into the Agency LMS/content publication </a:t>
            </a:r>
            <a:r>
              <a:rPr lang="en-US" sz="1800" dirty="0" smtClean="0"/>
              <a:t>process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  <a:defRPr/>
            </a:pPr>
            <a:r>
              <a:rPr lang="en-US" sz="2000" u="sng" dirty="0" smtClean="0"/>
              <a:t>Panel Members: </a:t>
            </a:r>
          </a:p>
          <a:p>
            <a:pPr>
              <a:buNone/>
              <a:defRPr/>
            </a:pPr>
            <a:r>
              <a:rPr lang="en-US" sz="2000" dirty="0" smtClean="0"/>
              <a:t>	</a:t>
            </a:r>
            <a:r>
              <a:rPr lang="en-US" sz="1800" dirty="0" smtClean="0"/>
              <a:t>Observations?</a:t>
            </a:r>
            <a:endParaRPr lang="en-US" sz="2400" dirty="0" smtClean="0"/>
          </a:p>
          <a:p>
            <a:pPr lvl="1"/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11/3/2010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61F23-56F4-4B9F-85B1-980DA1ACDEE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Section 508 eLearning Panel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965</Words>
  <Application>Microsoft Office PowerPoint</Application>
  <PresentationFormat>On-screen Show (4:3)</PresentationFormat>
  <Paragraphs>199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eLearning &amp; Section 508  Panel Discussion    Gettysburg, PA  November 3, 2010  </vt:lpstr>
      <vt:lpstr>Introduction</vt:lpstr>
      <vt:lpstr>Introduction</vt:lpstr>
      <vt:lpstr>eLearning basics and level setting</vt:lpstr>
      <vt:lpstr>Audience Thoughts?</vt:lpstr>
      <vt:lpstr>Elephant in the room?</vt:lpstr>
      <vt:lpstr>What does this tell us? </vt:lpstr>
      <vt:lpstr>508 Coordinators - Active Validation?</vt:lpstr>
      <vt:lpstr>Audience Thoughts</vt:lpstr>
      <vt:lpstr>What’s the downside?</vt:lpstr>
      <vt:lpstr>Re-cap so far</vt:lpstr>
      <vt:lpstr>Why so challenging?</vt:lpstr>
      <vt:lpstr>Non-compliance Demonstration</vt:lpstr>
      <vt:lpstr>What you can do?</vt:lpstr>
      <vt:lpstr>End of Panel Discussion  Thank you!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Gorup</dc:creator>
  <cp:lastModifiedBy>Joe Gorup</cp:lastModifiedBy>
  <cp:revision>143</cp:revision>
  <dcterms:created xsi:type="dcterms:W3CDTF">2009-10-29T17:13:47Z</dcterms:created>
  <dcterms:modified xsi:type="dcterms:W3CDTF">2010-11-03T16:14:08Z</dcterms:modified>
</cp:coreProperties>
</file>