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9" r:id="rId3"/>
    <p:sldId id="262" r:id="rId4"/>
    <p:sldId id="358" r:id="rId5"/>
    <p:sldId id="359" r:id="rId6"/>
    <p:sldId id="360" r:id="rId7"/>
    <p:sldId id="351" r:id="rId8"/>
    <p:sldId id="353" r:id="rId9"/>
    <p:sldId id="354" r:id="rId10"/>
    <p:sldId id="355" r:id="rId11"/>
    <p:sldId id="356" r:id="rId12"/>
    <p:sldId id="357" r:id="rId13"/>
    <p:sldId id="30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pitchFamily="34" charset="-79"/>
        <a:ea typeface="ヒラギノ角ゴ ProN W3"/>
        <a:cs typeface="ヒラギノ角ゴ ProN W3"/>
        <a:sym typeface="Gill Sans" pitchFamily="34" charset="-79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89833" autoAdjust="0"/>
  </p:normalViewPr>
  <p:slideViewPr>
    <p:cSldViewPr>
      <p:cViewPr>
        <p:scale>
          <a:sx n="66" d="100"/>
          <a:sy n="66" d="100"/>
        </p:scale>
        <p:origin x="-88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DC3D-B5BC-4174-B1EB-C78F76FE313D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D440A-87F7-4B63-AE90-D5F5B48DD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073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95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Introduce self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Coordinate all NP and Charity law issues for MO AG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Any NP issue, on my desk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Why is AG important to NP’s?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Gill Sans" pitchFamily="34" charset="-79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Three reasons why: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Public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Responsible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Provide information to enforcers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Three reasons why: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Public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Responsible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Provide information to enforcers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Three reasons why: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Public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Responsible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Provide information to enforcers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Three reasons why: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Public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Responsible disclosure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Provide information to enforcers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Gill Sans" pitchFamily="34" charset="-79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D0C1-E53F-4752-A146-CBA3120E25A2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E652-8463-4AE8-9074-CF02BA49FDD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DEE2-7A73-4A9C-A29E-C4D9492E9790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F185-061C-4B05-B426-6026E73E4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0B11-0524-4FAA-929A-6075D5CCB981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7A49-A10C-477B-9AED-9868B1E55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92E2-1F02-4E0E-8B29-37C755CFF226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5995-BDC8-4C8C-BE76-679F23569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3A6B-3184-4C49-AF6B-050A1ACEC91D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63F5-73F3-407B-A236-5EFA10CE5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B77F-7A52-45AE-BF16-26614D01C98B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4E45-6DB5-4A58-A33E-852EDD905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F759-0205-4711-B037-0B9485E29562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07D3-F4B2-4147-8289-C00000995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5" name="Freeform 1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427D-DF83-4FD1-B969-0B97EEBE3986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4209-CAB9-4CD5-BCED-1AB617AEC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383E-0186-4A2F-A951-4DE2C0868AFD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B54F-15AD-4323-BF54-DD87726C8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D657-DE4B-4FE7-8FCD-5CAA32CE1825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DADC-D724-43CB-8CB0-6BF23FBF7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6" name="Freeform 16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AA9B-63DD-405E-9554-6C6051119A38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26BF-93A1-4E30-9A15-76D0FE717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D463-ECA3-4B79-B62F-B9A7F0630F4A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AAD0-6FAB-4D8F-B048-F7FEA9457D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BB0C-5712-435B-BEB4-B7374B3AFB13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1BBC-7848-4B4C-8C7C-7FFBF343A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2169-57B3-4300-98AC-B05B29953544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7FE5-20B1-4EE0-9F37-47B031B56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703C-0AD3-4914-B981-B13A50467E28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30BB-D499-4BA3-9103-7B0318546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5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 smtClean="0">
                <a:solidFill>
                  <a:schemeClr val="tx1">
                    <a:lumMod val="75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9B5912BC-0131-4A2C-B744-EC5F0177D5C4}" type="datetime1">
              <a:rPr lang="en-US"/>
              <a:pPr>
                <a:defRPr/>
              </a:pPr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 smtClean="0">
                <a:solidFill>
                  <a:schemeClr val="tx1">
                    <a:lumMod val="75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 smtClean="0">
                <a:solidFill>
                  <a:schemeClr val="tx1">
                    <a:lumMod val="75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D96F296F-9887-4455-82FF-72BAFE4BB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0" r:id="rId3"/>
    <p:sldLayoutId id="2147483743" r:id="rId4"/>
    <p:sldLayoutId id="2147483744" r:id="rId5"/>
    <p:sldLayoutId id="2147483745" r:id="rId6"/>
    <p:sldLayoutId id="2147483746" r:id="rId7"/>
    <p:sldLayoutId id="2147483739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000000"/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000000"/>
        </a:buClr>
        <a:buFont typeface="Wingdings 2" pitchFamily="18" charset="2"/>
        <a:buChar char="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clott@law.columbia.edu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mailto:mgreider@strictlysoftware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hyperlink" Target="mailto:bob.carlson@ago.mo.gov" TargetMode="External"/><Relationship Id="rId5" Type="http://schemas.openxmlformats.org/officeDocument/2006/relationships/hyperlink" Target="mailto:TPollak@urban.org" TargetMode="External"/><Relationship Id="rId4" Type="http://schemas.openxmlformats.org/officeDocument/2006/relationships/hyperlink" Target="mailto:Karen.Gano@ct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077200" cy="2209800"/>
          </a:xfrm>
        </p:spPr>
        <p:txBody>
          <a:bodyPr lIns="38100" tIns="38100" rIns="38100" bIns="38100" anchor="ctr">
            <a:normAutofit fontScale="90000"/>
          </a:bodyPr>
          <a:lstStyle/>
          <a:p>
            <a:r>
              <a:rPr lang="en-US" sz="6600" dirty="0" smtClean="0"/>
              <a:t>The Singlepoint Filing Website Project</a:t>
            </a:r>
            <a:endParaRPr lang="en-US" sz="6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458200" cy="4648200"/>
          </a:xfrm>
        </p:spPr>
        <p:txBody>
          <a:bodyPr lIns="38100" tIns="38100" rIns="38100" bIns="38100">
            <a:noAutofit/>
          </a:bodyPr>
          <a:lstStyle/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Karen Gano, Connecticut Attorney General’s Office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Tom Pollak, The Urban Institute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Mark Greider, Strictly Software, Inc., 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Cindy Lott, Nat’l State 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</a:rPr>
              <a:t>AG’s 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</a:rPr>
              <a:t>Program at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Columbia Law School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Bob Carlson, Missouri Attorney General’s Office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what is needed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7FE5-20B1-4EE0-9F37-47B031B565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46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350" y="107950"/>
            <a:ext cx="7856538" cy="1035050"/>
          </a:xfrm>
        </p:spPr>
        <p:txBody>
          <a:bodyPr/>
          <a:lstStyle/>
          <a:p>
            <a:r>
              <a:rPr lang="en-US" dirty="0" smtClean="0"/>
              <a:t>Upload documents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7FE5-20B1-4EE0-9F37-47B031B565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information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7FE5-20B1-4EE0-9F37-47B031B565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1999" cy="4638675"/>
          </a:xfrm>
        </p:spPr>
        <p:txBody>
          <a:bodyPr numCol="1" rtlCol="0">
            <a:noAutofit/>
          </a:bodyPr>
          <a:lstStyle/>
          <a:p>
            <a:pPr mar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/>
              <a:t>Karen Gano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4"/>
              </a:rPr>
              <a:t>Karen.Gano@ct.gov</a:t>
            </a:r>
            <a:r>
              <a:rPr lang="en-US" sz="2800" dirty="0" smtClean="0"/>
              <a:t> </a:t>
            </a:r>
          </a:p>
          <a:p>
            <a:pPr mar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/>
              <a:t>Tom Pollak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5"/>
              </a:rPr>
              <a:t>TPollak@urban.org</a:t>
            </a:r>
            <a:r>
              <a:rPr lang="en-US" sz="2800" dirty="0" smtClean="0"/>
              <a:t>  </a:t>
            </a:r>
          </a:p>
          <a:p>
            <a:pPr mar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Bob Carlson, </a:t>
            </a:r>
            <a:r>
              <a:rPr lang="en-US" sz="2800" u="sng" dirty="0" smtClean="0">
                <a:hlinkClick r:id="rId6"/>
              </a:rPr>
              <a:t>bob.carlson@ago.mo.gov</a:t>
            </a:r>
            <a:endParaRPr lang="en-US" sz="2800" u="sng" dirty="0" smtClean="0"/>
          </a:p>
          <a:p>
            <a:pPr mar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Mark Greider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7"/>
              </a:rPr>
              <a:t>mgreider@strictlysoftware.com</a:t>
            </a:r>
            <a:r>
              <a:rPr lang="en-US" sz="2800" dirty="0" smtClean="0"/>
              <a:t> </a:t>
            </a:r>
          </a:p>
          <a:p>
            <a:pPr mar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Cindy Lott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8"/>
              </a:rPr>
              <a:t>clott@law.columbia.edu</a:t>
            </a:r>
            <a:r>
              <a:rPr lang="en-US" sz="2800" dirty="0" smtClean="0"/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304800" indent="-304800" algn="ctr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4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0" y="609601"/>
            <a:ext cx="8839200" cy="5461000"/>
          </a:xfrm>
        </p:spPr>
        <p:txBody>
          <a:bodyPr lIns="38100" tIns="38100" rIns="38100" bIns="38100" anchor="ctr">
            <a:noAutofit/>
          </a:bodyPr>
          <a:lstStyle/>
          <a:p>
            <a:pPr marL="304800" indent="-30480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0" dirty="0" smtClean="0"/>
              <a:t>We </a:t>
            </a:r>
            <a:r>
              <a:rPr lang="en-US" sz="17500" dirty="0" smtClean="0"/>
              <a:t>♥</a:t>
            </a:r>
            <a:r>
              <a:rPr lang="en-US" sz="14000" dirty="0" smtClean="0"/>
              <a:t> 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 smtClean="0"/>
              <a:t>The Singlepoint Filing Website Project</a:t>
            </a:r>
            <a:endParaRPr lang="en-US" sz="4400" b="1" dirty="0" smtClean="0"/>
          </a:p>
        </p:txBody>
      </p:sp>
      <p:sp>
        <p:nvSpPr>
          <p:cNvPr id="3072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13300"/>
          </a:xfrm>
        </p:spPr>
        <p:txBody>
          <a:bodyPr lIns="38100" tIns="38100" rIns="38100" bIns="38100"/>
          <a:lstStyle/>
          <a:p>
            <a:pPr marL="304800" indent="-304800">
              <a:spcBef>
                <a:spcPct val="0"/>
              </a:spcBef>
            </a:pPr>
            <a:r>
              <a:rPr lang="en-US" sz="3600" dirty="0" smtClean="0"/>
              <a:t>The Concept:</a:t>
            </a:r>
          </a:p>
          <a:p>
            <a:pPr marL="641350" lvl="1" indent="-304800">
              <a:spcBef>
                <a:spcPct val="0"/>
              </a:spcBef>
            </a:pPr>
            <a:r>
              <a:rPr lang="en-US" sz="2600" dirty="0" smtClean="0"/>
              <a:t>Unified electronic registration system that will allow nonprofit organizations and their professional fundraisers to comply with every state’s registration requirements at </a:t>
            </a:r>
            <a:r>
              <a:rPr lang="en-US" sz="2600" u="sng" dirty="0" smtClean="0"/>
              <a:t>one</a:t>
            </a:r>
            <a:r>
              <a:rPr lang="en-US" sz="2600" dirty="0" smtClean="0"/>
              <a:t> online location </a:t>
            </a:r>
          </a:p>
          <a:p>
            <a:pPr marL="304800" indent="-304800">
              <a:spcBef>
                <a:spcPct val="0"/>
              </a:spcBef>
            </a:pPr>
            <a:r>
              <a:rPr lang="en-US" sz="3600" dirty="0" smtClean="0"/>
              <a:t>The 3 part plan</a:t>
            </a:r>
          </a:p>
          <a:p>
            <a:pPr marL="641350" lvl="1" indent="-304800">
              <a:spcBef>
                <a:spcPct val="0"/>
              </a:spcBef>
            </a:pPr>
            <a:r>
              <a:rPr lang="en-US" sz="2400" dirty="0" smtClean="0"/>
              <a:t>8 States in pilot project</a:t>
            </a:r>
          </a:p>
          <a:p>
            <a:pPr marL="641350" lvl="1" indent="-304800">
              <a:spcBef>
                <a:spcPct val="0"/>
              </a:spcBef>
            </a:pPr>
            <a:r>
              <a:rPr lang="en-US" sz="2400" dirty="0" smtClean="0"/>
              <a:t>Step One: Seek Funding + Create System</a:t>
            </a:r>
          </a:p>
          <a:p>
            <a:pPr marL="641350" lvl="1" indent="-304800">
              <a:spcBef>
                <a:spcPct val="0"/>
              </a:spcBef>
            </a:pPr>
            <a:r>
              <a:rPr lang="en-US" sz="2400" dirty="0" smtClean="0"/>
              <a:t>Step Two: Launch System in pilot states</a:t>
            </a:r>
          </a:p>
          <a:p>
            <a:pPr marL="641350" lvl="1" indent="-304800">
              <a:spcBef>
                <a:spcPct val="0"/>
              </a:spcBef>
            </a:pPr>
            <a:r>
              <a:rPr lang="en-US" sz="2400" dirty="0" smtClean="0"/>
              <a:t>Step Three: Include other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 smtClean="0"/>
              <a:t>Singlepoint Filing System</a:t>
            </a:r>
            <a:br>
              <a:rPr lang="en-US" sz="4400" dirty="0" smtClean="0"/>
            </a:br>
            <a:r>
              <a:rPr lang="en-US" sz="3200" dirty="0" smtClean="0"/>
              <a:t>Benefits for Nonprofit Organizations</a:t>
            </a:r>
            <a:endParaRPr lang="en-US" sz="3200" b="1" dirty="0" smtClean="0"/>
          </a:p>
        </p:txBody>
      </p:sp>
      <p:sp>
        <p:nvSpPr>
          <p:cNvPr id="3072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13300"/>
          </a:xfrm>
        </p:spPr>
        <p:txBody>
          <a:bodyPr lIns="38100" tIns="38100" rIns="38100" bIns="38100"/>
          <a:lstStyle/>
          <a:p>
            <a:pPr marL="304800" indent="-304800">
              <a:spcBef>
                <a:spcPct val="0"/>
              </a:spcBef>
            </a:pPr>
            <a:r>
              <a:rPr lang="en-US" sz="3200" dirty="0" smtClean="0"/>
              <a:t>Save Time: File in multiple States at one time</a:t>
            </a:r>
          </a:p>
          <a:p>
            <a:pPr marL="304800" indent="-304800">
              <a:spcBef>
                <a:spcPct val="0"/>
              </a:spcBef>
            </a:pPr>
            <a:r>
              <a:rPr lang="en-US" sz="3200" dirty="0" smtClean="0"/>
              <a:t>Less data entry: System auto-fills data from Form 990/Form 990-EZ</a:t>
            </a:r>
          </a:p>
          <a:p>
            <a:pPr marL="304800" indent="-304800">
              <a:spcBef>
                <a:spcPct val="0"/>
              </a:spcBef>
            </a:pPr>
            <a:r>
              <a:rPr lang="en-US" sz="3200" dirty="0" smtClean="0"/>
              <a:t>Fewer mistakes: System performs all arithmetic</a:t>
            </a:r>
          </a:p>
          <a:p>
            <a:pPr marL="304800" indent="-304800">
              <a:spcBef>
                <a:spcPct val="0"/>
              </a:spcBef>
            </a:pPr>
            <a:r>
              <a:rPr lang="en-US" sz="3200" dirty="0" smtClean="0"/>
              <a:t>System verifies that forms are complete</a:t>
            </a:r>
          </a:p>
          <a:p>
            <a:pPr marL="304800" indent="-304800">
              <a:spcBef>
                <a:spcPct val="0"/>
              </a:spcBef>
            </a:pPr>
            <a:r>
              <a:rPr lang="en-US" sz="3200" dirty="0" smtClean="0"/>
              <a:t>Immediate feedback that forms were received by the State(s)</a:t>
            </a:r>
          </a:p>
        </p:txBody>
      </p:sp>
    </p:spTree>
    <p:extLst>
      <p:ext uri="{BB962C8B-B14F-4D97-AF65-F5344CB8AC3E}">
        <p14:creationId xmlns:p14="http://schemas.microsoft.com/office/powerpoint/2010/main" xmlns="" val="32846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 smtClean="0"/>
              <a:t>Singlepoint Filing System</a:t>
            </a:r>
            <a:br>
              <a:rPr lang="en-US" sz="4400" dirty="0" smtClean="0"/>
            </a:br>
            <a:r>
              <a:rPr lang="en-US" sz="3200" dirty="0" smtClean="0"/>
              <a:t>Benefits for State Charity Offices</a:t>
            </a:r>
            <a:endParaRPr lang="en-US" sz="3200" b="1" dirty="0" smtClean="0"/>
          </a:p>
        </p:txBody>
      </p:sp>
      <p:sp>
        <p:nvSpPr>
          <p:cNvPr id="3072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13300"/>
          </a:xfrm>
        </p:spPr>
        <p:txBody>
          <a:bodyPr lIns="38100" tIns="38100" rIns="38100" bIns="38100"/>
          <a:lstStyle/>
          <a:p>
            <a:pPr marL="304800" indent="-304800">
              <a:spcBef>
                <a:spcPct val="0"/>
              </a:spcBef>
            </a:pPr>
            <a:r>
              <a:rPr lang="en-US" sz="2800" dirty="0" smtClean="0"/>
              <a:t>More accurate and complete data</a:t>
            </a:r>
          </a:p>
          <a:p>
            <a:pPr marL="304800" indent="-304800">
              <a:spcBef>
                <a:spcPct val="0"/>
              </a:spcBef>
            </a:pPr>
            <a:r>
              <a:rPr lang="en-US" sz="2800" dirty="0" smtClean="0"/>
              <a:t>Don’t have to manually keypunch data into State charity systems</a:t>
            </a:r>
          </a:p>
          <a:p>
            <a:pPr marL="304800" indent="-304800">
              <a:spcBef>
                <a:spcPct val="0"/>
              </a:spcBef>
            </a:pPr>
            <a:r>
              <a:rPr lang="en-US" sz="2800" dirty="0" smtClean="0"/>
              <a:t>Less </a:t>
            </a:r>
            <a:r>
              <a:rPr lang="en-US" sz="2800" dirty="0"/>
              <a:t>s</a:t>
            </a:r>
            <a:r>
              <a:rPr lang="en-US" sz="2800" dirty="0" smtClean="0"/>
              <a:t>oftware development required due to uses of existing systems (990 Online system, IRS Fed-State System, Urban Fed-State backend system)</a:t>
            </a:r>
          </a:p>
          <a:p>
            <a:pPr marL="304800" indent="-304800">
              <a:spcBef>
                <a:spcPct val="0"/>
              </a:spcBef>
            </a:pPr>
            <a:r>
              <a:rPr lang="en-US" sz="2800" dirty="0" smtClean="0"/>
              <a:t>Access to multiple State’s data for analysis</a:t>
            </a:r>
          </a:p>
          <a:p>
            <a:pPr marL="304800" indent="-304800">
              <a:spcBef>
                <a:spcPct val="0"/>
              </a:spcBef>
            </a:pPr>
            <a:r>
              <a:rPr lang="en-US" sz="2800" dirty="0" smtClean="0"/>
              <a:t>Public access to Nonprofit data</a:t>
            </a:r>
          </a:p>
        </p:txBody>
      </p:sp>
    </p:spTree>
    <p:extLst>
      <p:ext uri="{BB962C8B-B14F-4D97-AF65-F5344CB8AC3E}">
        <p14:creationId xmlns:p14="http://schemas.microsoft.com/office/powerpoint/2010/main" xmlns="" val="348399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856538" cy="806450"/>
          </a:xfrm>
        </p:spPr>
        <p:txBody>
          <a:bodyPr anchor="ctr"/>
          <a:lstStyle/>
          <a:p>
            <a:r>
              <a:rPr lang="en-US" sz="4400" dirty="0" smtClean="0"/>
              <a:t>Singlepoint System Flow</a:t>
            </a:r>
            <a:br>
              <a:rPr lang="en-US" sz="4400" dirty="0" smtClean="0"/>
            </a:br>
            <a:endParaRPr lang="en-US" sz="3200" b="1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762000"/>
            <a:ext cx="72390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6561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7FE5-20B1-4EE0-9F37-47B031B565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10600" cy="460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organization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7FE5-20B1-4EE0-9F37-47B031B565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52600"/>
            <a:ext cx="85153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your states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7FE5-20B1-4EE0-9F37-47B031B565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534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Pages>0</Pages>
  <Words>331</Words>
  <Characters>0</Characters>
  <Application>Microsoft Office PowerPoint</Application>
  <PresentationFormat>On-screen Show (4:3)</PresentationFormat>
  <Lines>0</Lines>
  <Paragraphs>67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Exhibit</vt:lpstr>
      <vt:lpstr>The Singlepoint Filing Website Project</vt:lpstr>
      <vt:lpstr>Slide 2</vt:lpstr>
      <vt:lpstr>The Singlepoint Filing Website Project</vt:lpstr>
      <vt:lpstr>Singlepoint Filing System Benefits for Nonprofit Organizations</vt:lpstr>
      <vt:lpstr>Singlepoint Filing System Benefits for State Charity Offices</vt:lpstr>
      <vt:lpstr>Singlepoint System Flow </vt:lpstr>
      <vt:lpstr>Log-in</vt:lpstr>
      <vt:lpstr>Enter your organization</vt:lpstr>
      <vt:lpstr>Pick your states</vt:lpstr>
      <vt:lpstr>Review what is needed</vt:lpstr>
      <vt:lpstr>Upload documents</vt:lpstr>
      <vt:lpstr>Enter information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Bob</dc:creator>
  <cp:lastModifiedBy>State of Missouri</cp:lastModifiedBy>
  <cp:revision>134</cp:revision>
  <cp:lastPrinted>2012-09-24T20:03:44Z</cp:lastPrinted>
  <dcterms:created xsi:type="dcterms:W3CDTF">2011-09-14T17:43:40Z</dcterms:created>
  <dcterms:modified xsi:type="dcterms:W3CDTF">2012-09-25T13:49:51Z</dcterms:modified>
</cp:coreProperties>
</file>