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61" r:id="rId3"/>
    <p:sldId id="262" r:id="rId4"/>
    <p:sldId id="257" r:id="rId5"/>
    <p:sldId id="258" r:id="rId6"/>
    <p:sldId id="270" r:id="rId7"/>
    <p:sldId id="263" r:id="rId8"/>
    <p:sldId id="264" r:id="rId9"/>
    <p:sldId id="260" r:id="rId10"/>
    <p:sldId id="269" r:id="rId11"/>
    <p:sldId id="265" r:id="rId12"/>
    <p:sldId id="271" r:id="rId13"/>
    <p:sldId id="266" r:id="rId14"/>
    <p:sldId id="272" r:id="rId15"/>
    <p:sldId id="259" r:id="rId16"/>
    <p:sldId id="273" r:id="rId17"/>
    <p:sldId id="268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9B2C5-7EBC-4F2A-B271-CA5FAD4EC87A}" type="datetimeFigureOut">
              <a:rPr lang="en-US" smtClean="0"/>
              <a:pPr/>
              <a:t>04/23/2012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583F2-D6A7-42ED-807A-723BEBA19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FA53-8DB6-44A0-8718-27317A748905}" type="datetimeFigureOut">
              <a:rPr lang="en-US" smtClean="0"/>
              <a:pPr/>
              <a:t>04/23/2012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9EA-1CD3-4B8A-9FC2-7D088CDA2A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FA53-8DB6-44A0-8718-27317A748905}" type="datetimeFigureOut">
              <a:rPr lang="en-US" smtClean="0"/>
              <a:pPr/>
              <a:t>04/23/2012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9EA-1CD3-4B8A-9FC2-7D088CDA2A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FA53-8DB6-44A0-8718-27317A748905}" type="datetimeFigureOut">
              <a:rPr lang="en-US" smtClean="0"/>
              <a:pPr/>
              <a:t>04/23/2012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9EA-1CD3-4B8A-9FC2-7D088CDA2A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FA53-8DB6-44A0-8718-27317A748905}" type="datetimeFigureOut">
              <a:rPr lang="en-US" smtClean="0"/>
              <a:pPr/>
              <a:t>04/23/2012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9EA-1CD3-4B8A-9FC2-7D088CDA2A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FA53-8DB6-44A0-8718-27317A748905}" type="datetimeFigureOut">
              <a:rPr lang="en-US" smtClean="0"/>
              <a:pPr/>
              <a:t>04/23/2012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9EA-1CD3-4B8A-9FC2-7D088CDA2A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FA53-8DB6-44A0-8718-27317A748905}" type="datetimeFigureOut">
              <a:rPr lang="en-US" smtClean="0"/>
              <a:pPr/>
              <a:t>04/23/2012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9EA-1CD3-4B8A-9FC2-7D088CDA2A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FA53-8DB6-44A0-8718-27317A748905}" type="datetimeFigureOut">
              <a:rPr lang="en-US" smtClean="0"/>
              <a:pPr/>
              <a:t>04/23/2012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9EA-1CD3-4B8A-9FC2-7D088CDA2A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FA53-8DB6-44A0-8718-27317A748905}" type="datetimeFigureOut">
              <a:rPr lang="en-US" smtClean="0"/>
              <a:pPr/>
              <a:t>04/23/2012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9EA-1CD3-4B8A-9FC2-7D088CDA2A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FA53-8DB6-44A0-8718-27317A748905}" type="datetimeFigureOut">
              <a:rPr lang="en-US" smtClean="0"/>
              <a:pPr/>
              <a:t>04/23/2012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9EA-1CD3-4B8A-9FC2-7D088CDA2A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FA53-8DB6-44A0-8718-27317A748905}" type="datetimeFigureOut">
              <a:rPr lang="en-US" smtClean="0"/>
              <a:pPr/>
              <a:t>04/23/2012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9EA-1CD3-4B8A-9FC2-7D088CDA2A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FA53-8DB6-44A0-8718-27317A748905}" type="datetimeFigureOut">
              <a:rPr lang="en-US" smtClean="0"/>
              <a:pPr/>
              <a:t>04/23/2012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9EA-1CD3-4B8A-9FC2-7D088CDA2A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7FA53-8DB6-44A0-8718-27317A748905}" type="datetimeFigureOut">
              <a:rPr lang="en-US" smtClean="0"/>
              <a:pPr/>
              <a:t>04/23/2012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C19EA-1CD3-4B8A-9FC2-7D088CDA2A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Damages under the False Claims Act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person acts to defraud the government, that person can be made to pay three times the damages caused by “the act of that person.” 31 U.S.C. § 3729(a). </a:t>
            </a:r>
          </a:p>
          <a:p>
            <a:r>
              <a:rPr lang="en-US" dirty="0"/>
              <a:t>H</a:t>
            </a:r>
            <a:r>
              <a:rPr lang="en-US" dirty="0" smtClean="0"/>
              <a:t>ow do you calculate the amount of damages?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Contract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Fraud to Induce Contract Award - </a:t>
            </a:r>
            <a:r>
              <a:rPr lang="en-US" dirty="0" smtClean="0"/>
              <a:t>(Fraud in the Inducement )-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e.g., violation of Truth in Negotiations Act (TINA); False Cost or Pricing Data – </a:t>
            </a:r>
            <a:r>
              <a:rPr lang="en-US" u="sng" dirty="0" smtClean="0"/>
              <a:t>See</a:t>
            </a:r>
            <a:r>
              <a:rPr lang="en-US" dirty="0" smtClean="0"/>
              <a:t> </a:t>
            </a:r>
            <a:r>
              <a:rPr lang="en-US" u="sng" dirty="0" smtClean="0"/>
              <a:t>Harrison v. Westinghouse Savannah River Co</a:t>
            </a:r>
            <a:r>
              <a:rPr lang="en-US" dirty="0" smtClean="0"/>
              <a:t>., 176 F. 3d 776, 792 (4</a:t>
            </a:r>
            <a:r>
              <a:rPr lang="en-US" baseline="30000" dirty="0" smtClean="0"/>
              <a:t>th</a:t>
            </a:r>
            <a:r>
              <a:rPr lang="en-US" dirty="0" smtClean="0"/>
              <a:t> Cir. 1999) Damages are the amount of each claim presented. “[T]aint entered into every swollen estimate which was the basic cause for payment of every dollar paid by the [government].”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Contract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Fraud in the inducement - </a:t>
            </a:r>
            <a:r>
              <a:rPr lang="en-US" dirty="0" smtClean="0"/>
              <a:t>Fraudulent Loan Application (False statement to get loan guaranteed by government) -Costs incurred by government when defendant defaults.)</a:t>
            </a:r>
            <a:r>
              <a:rPr lang="en-US" i="1" dirty="0" smtClean="0"/>
              <a:t> </a:t>
            </a:r>
            <a:r>
              <a:rPr lang="en-US" u="sng" dirty="0" smtClean="0"/>
              <a:t>U. S. v. Hill</a:t>
            </a:r>
            <a:r>
              <a:rPr lang="en-US" dirty="0" smtClean="0"/>
              <a:t>, 676 F. Supp.  1158 (N.D. Fla.  1987)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Contract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Fraud in the inducement </a:t>
            </a:r>
            <a:r>
              <a:rPr lang="en-US" dirty="0" smtClean="0"/>
              <a:t>(False statement to get loan guaranteed by government) -Costs incurred by government when defendant defaults.)</a:t>
            </a:r>
            <a:r>
              <a:rPr lang="en-US" i="1" dirty="0" smtClean="0"/>
              <a:t> </a:t>
            </a:r>
            <a:r>
              <a:rPr lang="en-US" u="sng" dirty="0" smtClean="0"/>
              <a:t>U. S. v. Hill</a:t>
            </a:r>
            <a:r>
              <a:rPr lang="en-US" dirty="0" smtClean="0"/>
              <a:t>, 676 F. Supp.  1158 (N.D. Fla.  1987)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Contract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Kickbacks</a:t>
            </a:r>
            <a:r>
              <a:rPr lang="en-US" dirty="0" smtClean="0"/>
              <a:t> - Damages may be the amount of the kickbacks paid (and were nearly so in this case) but the amount of the kickbacks is a relevant factor to consider.) </a:t>
            </a:r>
            <a:r>
              <a:rPr lang="en-US" u="sng" dirty="0" smtClean="0"/>
              <a:t>U. S. v. Killough</a:t>
            </a:r>
            <a:r>
              <a:rPr lang="en-US" dirty="0" smtClean="0"/>
              <a:t>, 848 F.2d 1523 (11th Cir.  1988)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Contract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Fraud in the inducement </a:t>
            </a:r>
            <a:r>
              <a:rPr lang="en-US" dirty="0" smtClean="0"/>
              <a:t>–“But for” Test -failure to reveal conflict that may have/would have precluded award of contract – Full contract amount. </a:t>
            </a:r>
            <a:r>
              <a:rPr lang="en-US" u="sng" dirty="0" smtClean="0"/>
              <a:t>U.S. v. TDC</a:t>
            </a:r>
            <a:r>
              <a:rPr lang="en-US" dirty="0" smtClean="0"/>
              <a:t>, 288 F.3d 421 (D.C. Cir.  2002)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Contract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Shifting Between Direct and Indirect Charges </a:t>
            </a:r>
            <a:r>
              <a:rPr lang="en-US" dirty="0" smtClean="0"/>
              <a:t>– Amounts shifted that would not have been available if properly administered.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Contract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Shifting Between Different Contracts </a:t>
            </a:r>
            <a:r>
              <a:rPr lang="en-US" dirty="0" smtClean="0"/>
              <a:t>– Amounts used from the contract that were paid for the work on another, different contract that should not have been used to pay for the contract.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Contract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Charging for Labor of Unqualified Persons </a:t>
            </a:r>
            <a:r>
              <a:rPr lang="en-US" dirty="0" smtClean="0"/>
              <a:t>Contract requires minimum level of education, training, experience;</a:t>
            </a:r>
          </a:p>
          <a:p>
            <a:r>
              <a:rPr lang="en-US" dirty="0" smtClean="0"/>
              <a:t>Uses under-qualified personnel, yet bills for qualified personnel. </a:t>
            </a:r>
          </a:p>
          <a:p>
            <a:r>
              <a:rPr lang="en-US" dirty="0" smtClean="0"/>
              <a:t>Damages - Difference between the two rates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Unless government has full knowledge and accepts work</a:t>
            </a:r>
            <a:r>
              <a:rPr lang="en-US" dirty="0" smtClean="0"/>
              <a:t>.  </a:t>
            </a:r>
            <a:r>
              <a:rPr lang="en-US" u="sng" dirty="0" smtClean="0"/>
              <a:t>See</a:t>
            </a:r>
            <a:r>
              <a:rPr lang="en-US" dirty="0" smtClean="0"/>
              <a:t> </a:t>
            </a:r>
            <a:r>
              <a:rPr lang="en-US" u="sng" dirty="0" smtClean="0"/>
              <a:t>U.S. ex rel. Ubl v. IIF Data Solutions</a:t>
            </a:r>
            <a:r>
              <a:rPr lang="en-US" dirty="0" smtClean="0"/>
              <a:t>, 650 F.3d 445, 453 (4</a:t>
            </a:r>
            <a:r>
              <a:rPr lang="en-US" baseline="30000" dirty="0" smtClean="0"/>
              <a:t>th</a:t>
            </a:r>
            <a:r>
              <a:rPr lang="en-US" dirty="0" smtClean="0"/>
              <a:t> Cir. 2011).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Formula for Damages Directly Caused By False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individual fraud case involves unique facts to establish damages directly caused by FCA violation.  </a:t>
            </a:r>
            <a:r>
              <a:rPr lang="en-US" u="sng" dirty="0" smtClean="0"/>
              <a:t>BMY-Combat Systems Div. of Harsco Corp. v. United States</a:t>
            </a:r>
            <a:r>
              <a:rPr lang="en-US" dirty="0" smtClean="0"/>
              <a:t>, 44 Fed. Cl. 141 (Fed. Cl. 1999)</a:t>
            </a:r>
          </a:p>
          <a:p>
            <a:r>
              <a:rPr lang="en-US" dirty="0" smtClean="0"/>
              <a:t>Ordinarily, damages are the amount paid out by reason of the false claims over what would have been paid had claims been true.  </a:t>
            </a:r>
            <a:r>
              <a:rPr lang="en-US" u="sng" dirty="0" smtClean="0"/>
              <a:t>United States v. Woodbury</a:t>
            </a:r>
            <a:r>
              <a:rPr lang="en-US" dirty="0" smtClean="0"/>
              <a:t>, 359 F. 2d 370 (9</a:t>
            </a:r>
            <a:r>
              <a:rPr lang="en-US" baseline="30000" dirty="0" smtClean="0"/>
              <a:t>th</a:t>
            </a:r>
            <a:r>
              <a:rPr lang="en-US" dirty="0" smtClean="0"/>
              <a:t> Cir. 1966)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Reasonable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“[T]he Supreme Court will consider </a:t>
            </a:r>
            <a:r>
              <a:rPr lang="en-US" u="sng" dirty="0" smtClean="0"/>
              <a:t>any reasonable method </a:t>
            </a:r>
            <a:r>
              <a:rPr lang="en-US" dirty="0" smtClean="0"/>
              <a:t>of calculating damages which will fairly reimburse the government for its losses and expenses, without creating a windfall for the government.” </a:t>
            </a:r>
            <a:r>
              <a:rPr lang="en-US" u="sng" dirty="0" smtClean="0"/>
              <a:t>U.S. ex rel. Roby v. Boeing Co</a:t>
            </a:r>
            <a:r>
              <a:rPr lang="en-US" dirty="0" smtClean="0"/>
              <a:t>.,  79 F.Supp.2d 877 (D. C. Ohio 1999), </a:t>
            </a:r>
            <a:r>
              <a:rPr lang="en-US" u="sng" dirty="0" smtClean="0"/>
              <a:t>aff’d on other grounds</a:t>
            </a:r>
            <a:r>
              <a:rPr lang="en-US" dirty="0" smtClean="0"/>
              <a:t>, 302 F.3d 637 (6th Cir.  2002)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If Truth Known, Would the Government Have Paid?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Amount of the False Claim</a:t>
            </a:r>
          </a:p>
          <a:p>
            <a:r>
              <a:rPr lang="en-US" dirty="0" smtClean="0"/>
              <a:t>MINUS </a:t>
            </a:r>
          </a:p>
          <a:p>
            <a:r>
              <a:rPr lang="en-US" dirty="0" smtClean="0"/>
              <a:t>Amount the Government would pay knowing the truth.  </a:t>
            </a:r>
          </a:p>
          <a:p>
            <a:r>
              <a:rPr lang="en-US" u="sng" dirty="0" smtClean="0"/>
              <a:t>United States ex rel. Marcus v. Hess</a:t>
            </a:r>
            <a:r>
              <a:rPr lang="en-US" dirty="0" smtClean="0"/>
              <a:t>, 317 U.S. 537, 543-44 (1943) (Bid rigging) Damages should “’make the government whole.’” (Restitution-like)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Contract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Product Substitution </a:t>
            </a:r>
            <a:r>
              <a:rPr lang="en-US" dirty="0" smtClean="0"/>
              <a:t>– The Difference between the Value of that provided and the Value if as Specified - </a:t>
            </a:r>
            <a:r>
              <a:rPr lang="en-US" u="sng" dirty="0" smtClean="0"/>
              <a:t>United States v. Bornstein</a:t>
            </a:r>
            <a:r>
              <a:rPr lang="en-US" dirty="0" smtClean="0"/>
              <a:t>, 423 U.S. 303 (1976); </a:t>
            </a:r>
            <a:r>
              <a:rPr lang="en-US" u="sng" dirty="0" smtClean="0"/>
              <a:t>United States v. American Packing Corp</a:t>
            </a:r>
            <a:r>
              <a:rPr lang="en-US" dirty="0" smtClean="0"/>
              <a:t>., 125 F. Supp. 788 (D. N.J. 1954) (Benefit of the Bargain) (Some substituted goods may have no value.)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Contract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Failure to Test/Falsifying Test Results </a:t>
            </a:r>
            <a:r>
              <a:rPr lang="en-US" dirty="0" smtClean="0"/>
              <a:t>– Difference between value of product not tested and value if it had been  tested – Also damages for any testing costs claimed.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Failure to Test - </a:t>
            </a:r>
            <a:r>
              <a:rPr lang="en-US" u="sng" dirty="0" smtClean="0"/>
              <a:t>US ex rel.  Compton v. Midwest Specialties</a:t>
            </a:r>
            <a:r>
              <a:rPr lang="en-US" dirty="0" smtClean="0"/>
              <a:t>, 142 F.3d 296 (6th Cir.  1998) (Products </a:t>
            </a:r>
            <a:r>
              <a:rPr lang="en-US" dirty="0" smtClean="0"/>
              <a:t>had no value. None were of quality required no assurance of quality by testing</a:t>
            </a:r>
            <a:r>
              <a:rPr lang="en-US" dirty="0" smtClean="0"/>
              <a:t>.)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to Remedy Defects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Commercial Contractors v. US</a:t>
            </a:r>
            <a:r>
              <a:rPr lang="en-US" dirty="0" smtClean="0"/>
              <a:t>, 154 F.3d 1357 (Fed.  Cir.  1998) - Deficient performance – where value cannot be reasonably calculated, use alternative basis – what will it cost to fix it the way it should have been? </a:t>
            </a:r>
            <a:r>
              <a:rPr lang="en-US" u="sng" dirty="0" smtClean="0"/>
              <a:t>BMY Combat Systems v. US, </a:t>
            </a:r>
            <a:r>
              <a:rPr lang="en-US" dirty="0" smtClean="0"/>
              <a:t>44 Fed.  Cl.  141 (1998) (costs of inspecting, repairing, manufacturing replacement products, PLUS interest on premature payments for untested products.)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Contract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Premature Claims for Progress Payments </a:t>
            </a:r>
            <a:r>
              <a:rPr lang="en-US" dirty="0" smtClean="0"/>
              <a:t>- Fixed Price Contract – front-loaded claims for progress payments damages based on amount of payment not yet due, not simply cost of money/interest. – </a:t>
            </a:r>
            <a:r>
              <a:rPr lang="en-US" u="sng" dirty="0" smtClean="0"/>
              <a:t>Young-Montenay v. United States</a:t>
            </a:r>
            <a:r>
              <a:rPr lang="en-US" dirty="0" smtClean="0"/>
              <a:t>, 15 F. 3d 1040 (Fed. Cir. 1994).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948</Words>
  <Application>Microsoft Office PowerPoint</Application>
  <PresentationFormat>On-screen Show (4:3)</PresentationFormat>
  <Paragraphs>43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Calculating Damages under the False Claims Act</vt:lpstr>
      <vt:lpstr>Formula for Damages Directly Caused By False Claim</vt:lpstr>
      <vt:lpstr>Any Reasonable Method</vt:lpstr>
      <vt:lpstr>If Truth Known, Would the Government Have Paid? </vt:lpstr>
      <vt:lpstr>Types of Contract Fraud</vt:lpstr>
      <vt:lpstr>Types of Contract Fraud</vt:lpstr>
      <vt:lpstr>Slide 7</vt:lpstr>
      <vt:lpstr>Costs to Remedy Defects</vt:lpstr>
      <vt:lpstr>Types of Contract Fraud</vt:lpstr>
      <vt:lpstr>Types of Contract Fraud</vt:lpstr>
      <vt:lpstr>Types of Contract Fraud</vt:lpstr>
      <vt:lpstr>Types of Contract Fraud</vt:lpstr>
      <vt:lpstr>Types of Contract Fraud</vt:lpstr>
      <vt:lpstr>Types of Contract Fraud</vt:lpstr>
      <vt:lpstr>Types of Contract Fraud</vt:lpstr>
      <vt:lpstr>Types of Contract Fraud</vt:lpstr>
      <vt:lpstr>Types of Contract Fraud</vt:lpstr>
    </vt:vector>
  </TitlesOfParts>
  <Company>USAO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rsponseller</dc:creator>
  <cp:lastModifiedBy>jhornste</cp:lastModifiedBy>
  <cp:revision>50</cp:revision>
  <dcterms:created xsi:type="dcterms:W3CDTF">2012-04-04T16:37:13Z</dcterms:created>
  <dcterms:modified xsi:type="dcterms:W3CDTF">2012-04-23T11:32:50Z</dcterms:modified>
</cp:coreProperties>
</file>