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6" r:id="rId4"/>
    <p:sldId id="260" r:id="rId5"/>
    <p:sldId id="262" r:id="rId6"/>
    <p:sldId id="263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Vonder Haar" initials="LV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8-15T13:49:18.979" idx="3">
    <p:pos x="1943" y="335"/>
    <p:text>Consider "Retention" - I read it as "retraining" at first
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D64EE3-F9E8-4655-A8D7-8D0054AA2079}" type="datetimeFigureOut">
              <a:rPr lang="en-US" smtClean="0"/>
              <a:pPr/>
              <a:t>08/31/2011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AA570-76B3-435A-A729-73752CB28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Hiring and Retaining a High Quality Workforce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Mark Bell</a:t>
            </a:r>
          </a:p>
          <a:p>
            <a:pPr algn="just"/>
            <a:r>
              <a:rPr lang="en-US" sz="1800" dirty="0" smtClean="0"/>
              <a:t>Deputy Assistant Inspector General for Audit</a:t>
            </a:r>
          </a:p>
          <a:p>
            <a:pPr algn="just"/>
            <a:r>
              <a:rPr lang="en-US" sz="1800" dirty="0" smtClean="0"/>
              <a:t>DHS-OIG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 an HR or personnel specialist</a:t>
            </a:r>
          </a:p>
          <a:p>
            <a:endParaRPr lang="en-US" dirty="0" smtClean="0"/>
          </a:p>
          <a:p>
            <a:r>
              <a:rPr lang="en-US" dirty="0" smtClean="0"/>
              <a:t>Hiring Manager </a:t>
            </a:r>
          </a:p>
          <a:p>
            <a:endParaRPr lang="en-US" dirty="0" smtClean="0"/>
          </a:p>
          <a:p>
            <a:r>
              <a:rPr lang="en-US" dirty="0" smtClean="0"/>
              <a:t>Chief, Audit Operations – hired over 75 new employees in three years</a:t>
            </a:r>
          </a:p>
          <a:p>
            <a:endParaRPr lang="en-US" dirty="0" smtClean="0"/>
          </a:p>
          <a:p>
            <a:r>
              <a:rPr lang="en-US" dirty="0" smtClean="0"/>
              <a:t>Maintained a 95% retention rate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2"/>
          </a:xfrm>
        </p:spPr>
        <p:txBody>
          <a:bodyPr/>
          <a:lstStyle/>
          <a:p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"When hiring key employees, there are only two qualities to look for</a:t>
            </a:r>
            <a:r>
              <a:rPr lang="en-US" b="1" smtClean="0"/>
              <a:t>: </a:t>
            </a:r>
            <a:r>
              <a:rPr lang="en-US" b="1" smtClean="0"/>
              <a:t>judgment </a:t>
            </a:r>
            <a:r>
              <a:rPr lang="en-US" b="1" dirty="0" smtClean="0"/>
              <a:t>and taste. Almost everything else can be bought by the yard."</a:t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— John W. Gardner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Hire people who can think, skills can be taught.</a:t>
            </a:r>
          </a:p>
          <a:p>
            <a:endParaRPr lang="en-US" dirty="0" smtClean="0"/>
          </a:p>
          <a:p>
            <a:r>
              <a:rPr lang="en-US" dirty="0" smtClean="0"/>
              <a:t>Hire people that fit into the organizational vision and culture.</a:t>
            </a:r>
          </a:p>
          <a:p>
            <a:endParaRPr lang="en-US" dirty="0" smtClean="0"/>
          </a:p>
          <a:p>
            <a:r>
              <a:rPr lang="en-US" dirty="0" smtClean="0"/>
              <a:t>Smart, hardworking people have smart, hardworking friends.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Don’t keep hiring yourself.</a:t>
            </a:r>
          </a:p>
          <a:p>
            <a:endParaRPr lang="en-US" dirty="0" smtClean="0"/>
          </a:p>
          <a:p>
            <a:r>
              <a:rPr lang="en-US" dirty="0" smtClean="0"/>
              <a:t>Team interview.</a:t>
            </a:r>
          </a:p>
          <a:p>
            <a:endParaRPr lang="en-US" dirty="0" smtClean="0"/>
          </a:p>
          <a:p>
            <a:r>
              <a:rPr lang="en-US" dirty="0" smtClean="0"/>
              <a:t>Student programs.</a:t>
            </a:r>
          </a:p>
          <a:p>
            <a:endParaRPr lang="en-US" dirty="0" smtClean="0"/>
          </a:p>
          <a:p>
            <a:r>
              <a:rPr lang="en-US" dirty="0" smtClean="0"/>
              <a:t>Practical test as part of interview process.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Teach people.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Challenge people.</a:t>
            </a:r>
          </a:p>
          <a:p>
            <a:endParaRPr lang="en-US" dirty="0" smtClean="0"/>
          </a:p>
          <a:p>
            <a:r>
              <a:rPr lang="en-US" dirty="0" smtClean="0"/>
              <a:t>Empower people.</a:t>
            </a:r>
          </a:p>
          <a:p>
            <a:endParaRPr lang="en-US" dirty="0" smtClean="0"/>
          </a:p>
          <a:p>
            <a:r>
              <a:rPr lang="en-US" dirty="0" smtClean="0"/>
              <a:t>Reward people.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 life balance.</a:t>
            </a:r>
          </a:p>
          <a:p>
            <a:endParaRPr lang="en-US" dirty="0" smtClean="0"/>
          </a:p>
          <a:p>
            <a:r>
              <a:rPr lang="en-US" dirty="0" smtClean="0"/>
              <a:t>Care. </a:t>
            </a:r>
          </a:p>
          <a:p>
            <a:endParaRPr lang="en-US" dirty="0" smtClean="0"/>
          </a:p>
          <a:p>
            <a:r>
              <a:rPr lang="en-US" dirty="0" smtClean="0"/>
              <a:t>Don’t retain those who don’t fit.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let poor managers continue to manage.</a:t>
            </a:r>
          </a:p>
          <a:p>
            <a:endParaRPr lang="en-US" dirty="0" smtClean="0"/>
          </a:p>
          <a:p>
            <a:r>
              <a:rPr lang="en-US" dirty="0" smtClean="0"/>
              <a:t>Plan for attrition.</a:t>
            </a:r>
          </a:p>
          <a:p>
            <a:endParaRPr lang="en-US" dirty="0" smtClean="0"/>
          </a:p>
          <a:p>
            <a:r>
              <a:rPr lang="en-US" dirty="0" smtClean="0"/>
              <a:t>Promote from within when possible.</a:t>
            </a:r>
          </a:p>
          <a:p>
            <a:endParaRPr lang="en-US" dirty="0" smtClean="0"/>
          </a:p>
          <a:p>
            <a:r>
              <a:rPr lang="en-US" dirty="0" smtClean="0"/>
              <a:t>Don’t take it personally when good people leave for other opportunities.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“Surround yourself with the best people you can find, delegate authority, and don't interfere as long as the policy you've decided upon is being carried out."</a:t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— Ronald Reagan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430</TotalTime>
  <Words>215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Hiring and Retaining a High Quality Workforce</vt:lpstr>
      <vt:lpstr>Perspective</vt:lpstr>
      <vt:lpstr>Slide 3</vt:lpstr>
      <vt:lpstr>Hiring</vt:lpstr>
      <vt:lpstr>Hiring</vt:lpstr>
      <vt:lpstr>Retaining</vt:lpstr>
      <vt:lpstr>Retaining</vt:lpstr>
      <vt:lpstr>Retaining</vt:lpstr>
      <vt:lpstr>Questions</vt:lpstr>
    </vt:vector>
  </TitlesOfParts>
  <Company>U.S. Department of Homeland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and Retaining a High Quality Workforce</dc:title>
  <dc:creator>Mark Bell</dc:creator>
  <cp:lastModifiedBy>jhornste</cp:lastModifiedBy>
  <cp:revision>48</cp:revision>
  <dcterms:created xsi:type="dcterms:W3CDTF">2011-08-04T13:08:43Z</dcterms:created>
  <dcterms:modified xsi:type="dcterms:W3CDTF">2011-08-31T18:38:10Z</dcterms:modified>
</cp:coreProperties>
</file>