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6" d="100"/>
          <a:sy n="86" d="100"/>
        </p:scale>
        <p:origin x="-648" y="-6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9FF35-5A9C-4BA6-B890-147F308C0547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B5673-152B-484E-B705-917019B8AE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9FF35-5A9C-4BA6-B890-147F308C0547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B5673-152B-484E-B705-917019B8AE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9FF35-5A9C-4BA6-B890-147F308C0547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B5673-152B-484E-B705-917019B8AE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9FF35-5A9C-4BA6-B890-147F308C0547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B5673-152B-484E-B705-917019B8AE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9FF35-5A9C-4BA6-B890-147F308C0547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B5673-152B-484E-B705-917019B8AE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9FF35-5A9C-4BA6-B890-147F308C0547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B5673-152B-484E-B705-917019B8AE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9FF35-5A9C-4BA6-B890-147F308C0547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B5673-152B-484E-B705-917019B8AE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9FF35-5A9C-4BA6-B890-147F308C0547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B5673-152B-484E-B705-917019B8AE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9FF35-5A9C-4BA6-B890-147F308C0547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B5673-152B-484E-B705-917019B8AE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9FF35-5A9C-4BA6-B890-147F308C0547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B5673-152B-484E-B705-917019B8AE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9FF35-5A9C-4BA6-B890-147F308C0547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B5673-152B-484E-B705-917019B8AE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9FF35-5A9C-4BA6-B890-147F308C0547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B5673-152B-484E-B705-917019B8AE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Rectangle 219"/>
          <p:cNvSpPr>
            <a:spLocks noChangeArrowheads="1"/>
          </p:cNvSpPr>
          <p:nvPr/>
        </p:nvSpPr>
        <p:spPr bwMode="auto">
          <a:xfrm>
            <a:off x="5743575" y="2514797"/>
            <a:ext cx="1152525" cy="800062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5875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" name="Line 204"/>
          <p:cNvSpPr>
            <a:spLocks noChangeShapeType="1"/>
          </p:cNvSpPr>
          <p:nvPr/>
        </p:nvSpPr>
        <p:spPr bwMode="auto">
          <a:xfrm flipV="1">
            <a:off x="3835400" y="1567105"/>
            <a:ext cx="3365500" cy="4603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6" name="Line 3"/>
          <p:cNvSpPr>
            <a:spLocks noChangeShapeType="1"/>
          </p:cNvSpPr>
          <p:nvPr/>
        </p:nvSpPr>
        <p:spPr bwMode="auto">
          <a:xfrm>
            <a:off x="3822700" y="1570280"/>
            <a:ext cx="0" cy="267639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4"/>
          <p:cNvSpPr>
            <a:spLocks/>
          </p:cNvSpPr>
          <p:nvPr/>
        </p:nvSpPr>
        <p:spPr bwMode="auto">
          <a:xfrm>
            <a:off x="3651250" y="4194292"/>
            <a:ext cx="168275" cy="339709"/>
          </a:xfrm>
          <a:custGeom>
            <a:avLst/>
            <a:gdLst>
              <a:gd name="T0" fmla="*/ 168275 w 192"/>
              <a:gd name="T1" fmla="*/ 0 h 336"/>
              <a:gd name="T2" fmla="*/ 126206 w 192"/>
              <a:gd name="T3" fmla="*/ 194129 h 336"/>
              <a:gd name="T4" fmla="*/ 0 w 192"/>
              <a:gd name="T5" fmla="*/ 339725 h 336"/>
              <a:gd name="T6" fmla="*/ 0 60000 65536"/>
              <a:gd name="T7" fmla="*/ 0 60000 65536"/>
              <a:gd name="T8" fmla="*/ 0 60000 65536"/>
              <a:gd name="T9" fmla="*/ 0 w 192"/>
              <a:gd name="T10" fmla="*/ 0 h 336"/>
              <a:gd name="T11" fmla="*/ 192 w 192"/>
              <a:gd name="T12" fmla="*/ 336 h 3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336">
                <a:moveTo>
                  <a:pt x="192" y="0"/>
                </a:moveTo>
                <a:cubicBezTo>
                  <a:pt x="184" y="68"/>
                  <a:pt x="176" y="136"/>
                  <a:pt x="144" y="192"/>
                </a:cubicBezTo>
                <a:cubicBezTo>
                  <a:pt x="112" y="248"/>
                  <a:pt x="24" y="312"/>
                  <a:pt x="0" y="336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Freeform 5"/>
          <p:cNvSpPr>
            <a:spLocks/>
          </p:cNvSpPr>
          <p:nvPr/>
        </p:nvSpPr>
        <p:spPr bwMode="auto">
          <a:xfrm>
            <a:off x="2617788" y="4534001"/>
            <a:ext cx="1033462" cy="1057225"/>
          </a:xfrm>
          <a:custGeom>
            <a:avLst/>
            <a:gdLst>
              <a:gd name="T0" fmla="*/ 1033462 w 867"/>
              <a:gd name="T1" fmla="*/ 0 h 1062"/>
              <a:gd name="T2" fmla="*/ 0 w 867"/>
              <a:gd name="T3" fmla="*/ 1057275 h 1062"/>
              <a:gd name="T4" fmla="*/ 0 60000 65536"/>
              <a:gd name="T5" fmla="*/ 0 60000 65536"/>
              <a:gd name="T6" fmla="*/ 0 w 867"/>
              <a:gd name="T7" fmla="*/ 0 h 1062"/>
              <a:gd name="T8" fmla="*/ 867 w 867"/>
              <a:gd name="T9" fmla="*/ 1062 h 106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67" h="1062">
                <a:moveTo>
                  <a:pt x="867" y="0"/>
                </a:moveTo>
                <a:lnTo>
                  <a:pt x="0" y="1062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>
            <a:off x="3651250" y="4149844"/>
            <a:ext cx="5143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7"/>
          <p:cNvSpPr>
            <a:spLocks/>
          </p:cNvSpPr>
          <p:nvPr/>
        </p:nvSpPr>
        <p:spPr bwMode="auto">
          <a:xfrm rot="16200000">
            <a:off x="4269586" y="4045859"/>
            <a:ext cx="192079" cy="400050"/>
          </a:xfrm>
          <a:custGeom>
            <a:avLst/>
            <a:gdLst>
              <a:gd name="T0" fmla="*/ 192088 w 192"/>
              <a:gd name="T1" fmla="*/ 0 h 336"/>
              <a:gd name="T2" fmla="*/ 144066 w 192"/>
              <a:gd name="T3" fmla="*/ 228600 h 336"/>
              <a:gd name="T4" fmla="*/ 0 w 192"/>
              <a:gd name="T5" fmla="*/ 400050 h 336"/>
              <a:gd name="T6" fmla="*/ 0 60000 65536"/>
              <a:gd name="T7" fmla="*/ 0 60000 65536"/>
              <a:gd name="T8" fmla="*/ 0 60000 65536"/>
              <a:gd name="T9" fmla="*/ 0 w 192"/>
              <a:gd name="T10" fmla="*/ 0 h 336"/>
              <a:gd name="T11" fmla="*/ 192 w 192"/>
              <a:gd name="T12" fmla="*/ 336 h 3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336">
                <a:moveTo>
                  <a:pt x="192" y="0"/>
                </a:moveTo>
                <a:cubicBezTo>
                  <a:pt x="184" y="68"/>
                  <a:pt x="176" y="136"/>
                  <a:pt x="144" y="192"/>
                </a:cubicBezTo>
                <a:cubicBezTo>
                  <a:pt x="112" y="248"/>
                  <a:pt x="24" y="312"/>
                  <a:pt x="0" y="336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8"/>
          <p:cNvSpPr>
            <a:spLocks/>
          </p:cNvSpPr>
          <p:nvPr/>
        </p:nvSpPr>
        <p:spPr bwMode="auto">
          <a:xfrm rot="4827924">
            <a:off x="3269461" y="3804567"/>
            <a:ext cx="193666" cy="569912"/>
          </a:xfrm>
          <a:custGeom>
            <a:avLst/>
            <a:gdLst>
              <a:gd name="T0" fmla="*/ 193675 w 192"/>
              <a:gd name="T1" fmla="*/ 0 h 336"/>
              <a:gd name="T2" fmla="*/ 145256 w 192"/>
              <a:gd name="T3" fmla="*/ 325664 h 336"/>
              <a:gd name="T4" fmla="*/ 0 w 192"/>
              <a:gd name="T5" fmla="*/ 569912 h 336"/>
              <a:gd name="T6" fmla="*/ 0 60000 65536"/>
              <a:gd name="T7" fmla="*/ 0 60000 65536"/>
              <a:gd name="T8" fmla="*/ 0 60000 65536"/>
              <a:gd name="T9" fmla="*/ 0 w 192"/>
              <a:gd name="T10" fmla="*/ 0 h 336"/>
              <a:gd name="T11" fmla="*/ 192 w 192"/>
              <a:gd name="T12" fmla="*/ 336 h 3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336">
                <a:moveTo>
                  <a:pt x="192" y="0"/>
                </a:moveTo>
                <a:cubicBezTo>
                  <a:pt x="184" y="68"/>
                  <a:pt x="176" y="136"/>
                  <a:pt x="144" y="192"/>
                </a:cubicBezTo>
                <a:cubicBezTo>
                  <a:pt x="112" y="248"/>
                  <a:pt x="24" y="312"/>
                  <a:pt x="0" y="336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9"/>
          <p:cNvSpPr>
            <a:spLocks/>
          </p:cNvSpPr>
          <p:nvPr/>
        </p:nvSpPr>
        <p:spPr bwMode="auto">
          <a:xfrm>
            <a:off x="2393950" y="3433916"/>
            <a:ext cx="690563" cy="609571"/>
          </a:xfrm>
          <a:custGeom>
            <a:avLst/>
            <a:gdLst>
              <a:gd name="T0" fmla="*/ 690563 w 580"/>
              <a:gd name="T1" fmla="*/ 609600 h 612"/>
              <a:gd name="T2" fmla="*/ 0 w 580"/>
              <a:gd name="T3" fmla="*/ 0 h 612"/>
              <a:gd name="T4" fmla="*/ 0 60000 65536"/>
              <a:gd name="T5" fmla="*/ 0 60000 65536"/>
              <a:gd name="T6" fmla="*/ 0 w 580"/>
              <a:gd name="T7" fmla="*/ 0 h 612"/>
              <a:gd name="T8" fmla="*/ 580 w 580"/>
              <a:gd name="T9" fmla="*/ 612 h 6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80" h="612">
                <a:moveTo>
                  <a:pt x="580" y="612"/>
                </a:moveTo>
                <a:lnTo>
                  <a:pt x="0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H="1" flipV="1">
            <a:off x="4565650" y="4341923"/>
            <a:ext cx="628650" cy="5032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 flipV="1">
            <a:off x="2003425" y="3921255"/>
            <a:ext cx="1538288" cy="127470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Freeform 12"/>
          <p:cNvSpPr>
            <a:spLocks/>
          </p:cNvSpPr>
          <p:nvPr/>
        </p:nvSpPr>
        <p:spPr bwMode="auto">
          <a:xfrm rot="16404787">
            <a:off x="2114555" y="3137058"/>
            <a:ext cx="192079" cy="401638"/>
          </a:xfrm>
          <a:custGeom>
            <a:avLst/>
            <a:gdLst>
              <a:gd name="T0" fmla="*/ 192088 w 192"/>
              <a:gd name="T1" fmla="*/ 0 h 336"/>
              <a:gd name="T2" fmla="*/ 144066 w 192"/>
              <a:gd name="T3" fmla="*/ 229507 h 336"/>
              <a:gd name="T4" fmla="*/ 0 w 192"/>
              <a:gd name="T5" fmla="*/ 401638 h 336"/>
              <a:gd name="T6" fmla="*/ 0 60000 65536"/>
              <a:gd name="T7" fmla="*/ 0 60000 65536"/>
              <a:gd name="T8" fmla="*/ 0 60000 65536"/>
              <a:gd name="T9" fmla="*/ 0 w 192"/>
              <a:gd name="T10" fmla="*/ 0 h 336"/>
              <a:gd name="T11" fmla="*/ 192 w 192"/>
              <a:gd name="T12" fmla="*/ 336 h 3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336">
                <a:moveTo>
                  <a:pt x="192" y="0"/>
                </a:moveTo>
                <a:cubicBezTo>
                  <a:pt x="184" y="68"/>
                  <a:pt x="176" y="136"/>
                  <a:pt x="144" y="192"/>
                </a:cubicBezTo>
                <a:cubicBezTo>
                  <a:pt x="112" y="248"/>
                  <a:pt x="24" y="312"/>
                  <a:pt x="0" y="336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 flipH="1">
            <a:off x="3641725" y="4341923"/>
            <a:ext cx="2000250" cy="21033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Freeform 15"/>
          <p:cNvSpPr>
            <a:spLocks/>
          </p:cNvSpPr>
          <p:nvPr/>
        </p:nvSpPr>
        <p:spPr bwMode="auto">
          <a:xfrm>
            <a:off x="3182938" y="4478442"/>
            <a:ext cx="1506537" cy="1541389"/>
          </a:xfrm>
          <a:custGeom>
            <a:avLst/>
            <a:gdLst>
              <a:gd name="T0" fmla="*/ 1506537 w 1265"/>
              <a:gd name="T1" fmla="*/ 0 h 1550"/>
              <a:gd name="T2" fmla="*/ 0 w 1265"/>
              <a:gd name="T3" fmla="*/ 1541462 h 1550"/>
              <a:gd name="T4" fmla="*/ 0 60000 65536"/>
              <a:gd name="T5" fmla="*/ 0 60000 65536"/>
              <a:gd name="T6" fmla="*/ 0 w 1265"/>
              <a:gd name="T7" fmla="*/ 0 h 1550"/>
              <a:gd name="T8" fmla="*/ 1265 w 1265"/>
              <a:gd name="T9" fmla="*/ 1550 h 155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265" h="1550">
                <a:moveTo>
                  <a:pt x="1265" y="0"/>
                </a:moveTo>
                <a:lnTo>
                  <a:pt x="0" y="155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>
            <a:off x="3536950" y="276561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Freeform 17"/>
          <p:cNvSpPr>
            <a:spLocks/>
          </p:cNvSpPr>
          <p:nvPr/>
        </p:nvSpPr>
        <p:spPr bwMode="auto">
          <a:xfrm>
            <a:off x="4451350" y="2236998"/>
            <a:ext cx="1323975" cy="528612"/>
          </a:xfrm>
          <a:custGeom>
            <a:avLst/>
            <a:gdLst>
              <a:gd name="T0" fmla="*/ 1323975 w 144"/>
              <a:gd name="T1" fmla="*/ 0 h 144"/>
              <a:gd name="T2" fmla="*/ 1103312 w 144"/>
              <a:gd name="T3" fmla="*/ 425846 h 144"/>
              <a:gd name="T4" fmla="*/ 0 w 144"/>
              <a:gd name="T5" fmla="*/ 528637 h 144"/>
              <a:gd name="T6" fmla="*/ 0 60000 65536"/>
              <a:gd name="T7" fmla="*/ 0 60000 65536"/>
              <a:gd name="T8" fmla="*/ 0 60000 65536"/>
              <a:gd name="T9" fmla="*/ 0 w 144"/>
              <a:gd name="T10" fmla="*/ 0 h 144"/>
              <a:gd name="T11" fmla="*/ 144 w 144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" h="144">
                <a:moveTo>
                  <a:pt x="144" y="0"/>
                </a:moveTo>
                <a:cubicBezTo>
                  <a:pt x="140" y="19"/>
                  <a:pt x="144" y="92"/>
                  <a:pt x="120" y="116"/>
                </a:cubicBezTo>
                <a:cubicBezTo>
                  <a:pt x="96" y="140"/>
                  <a:pt x="25" y="138"/>
                  <a:pt x="0" y="144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Freeform 18"/>
          <p:cNvSpPr>
            <a:spLocks/>
          </p:cNvSpPr>
          <p:nvPr/>
        </p:nvSpPr>
        <p:spPr bwMode="auto">
          <a:xfrm rot="12675745">
            <a:off x="3365500" y="2717987"/>
            <a:ext cx="171450" cy="146043"/>
          </a:xfrm>
          <a:custGeom>
            <a:avLst/>
            <a:gdLst>
              <a:gd name="T0" fmla="*/ 171450 w 192"/>
              <a:gd name="T1" fmla="*/ 0 h 336"/>
              <a:gd name="T2" fmla="*/ 128588 w 192"/>
              <a:gd name="T3" fmla="*/ 83457 h 336"/>
              <a:gd name="T4" fmla="*/ 0 w 192"/>
              <a:gd name="T5" fmla="*/ 146050 h 336"/>
              <a:gd name="T6" fmla="*/ 0 60000 65536"/>
              <a:gd name="T7" fmla="*/ 0 60000 65536"/>
              <a:gd name="T8" fmla="*/ 0 60000 65536"/>
              <a:gd name="T9" fmla="*/ 0 w 192"/>
              <a:gd name="T10" fmla="*/ 0 h 336"/>
              <a:gd name="T11" fmla="*/ 192 w 192"/>
              <a:gd name="T12" fmla="*/ 336 h 3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336">
                <a:moveTo>
                  <a:pt x="192" y="0"/>
                </a:moveTo>
                <a:cubicBezTo>
                  <a:pt x="184" y="68"/>
                  <a:pt x="176" y="136"/>
                  <a:pt x="144" y="192"/>
                </a:cubicBezTo>
                <a:cubicBezTo>
                  <a:pt x="112" y="248"/>
                  <a:pt x="24" y="312"/>
                  <a:pt x="0" y="336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19"/>
          <p:cNvSpPr>
            <a:spLocks noChangeShapeType="1"/>
          </p:cNvSpPr>
          <p:nvPr/>
        </p:nvSpPr>
        <p:spPr bwMode="auto">
          <a:xfrm>
            <a:off x="1308100" y="4580037"/>
            <a:ext cx="2171700" cy="167314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Freeform 20"/>
          <p:cNvSpPr>
            <a:spLocks/>
          </p:cNvSpPr>
          <p:nvPr/>
        </p:nvSpPr>
        <p:spPr bwMode="auto">
          <a:xfrm>
            <a:off x="3313113" y="3083095"/>
            <a:ext cx="260350" cy="73022"/>
          </a:xfrm>
          <a:custGeom>
            <a:avLst/>
            <a:gdLst>
              <a:gd name="T0" fmla="*/ 0 w 219"/>
              <a:gd name="T1" fmla="*/ 73025 h 75"/>
              <a:gd name="T2" fmla="*/ 92727 w 219"/>
              <a:gd name="T3" fmla="*/ 10710 h 75"/>
              <a:gd name="T4" fmla="*/ 260350 w 219"/>
              <a:gd name="T5" fmla="*/ 5842 h 75"/>
              <a:gd name="T6" fmla="*/ 0 60000 65536"/>
              <a:gd name="T7" fmla="*/ 0 60000 65536"/>
              <a:gd name="T8" fmla="*/ 0 60000 65536"/>
              <a:gd name="T9" fmla="*/ 0 w 219"/>
              <a:gd name="T10" fmla="*/ 0 h 75"/>
              <a:gd name="T11" fmla="*/ 219 w 219"/>
              <a:gd name="T12" fmla="*/ 75 h 7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9" h="75">
                <a:moveTo>
                  <a:pt x="0" y="75"/>
                </a:moveTo>
                <a:cubicBezTo>
                  <a:pt x="12" y="64"/>
                  <a:pt x="42" y="22"/>
                  <a:pt x="78" y="11"/>
                </a:cubicBezTo>
                <a:cubicBezTo>
                  <a:pt x="114" y="0"/>
                  <a:pt x="190" y="7"/>
                  <a:pt x="219" y="6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Freeform 23"/>
          <p:cNvSpPr>
            <a:spLocks/>
          </p:cNvSpPr>
          <p:nvPr/>
        </p:nvSpPr>
        <p:spPr bwMode="auto">
          <a:xfrm>
            <a:off x="2930525" y="4149844"/>
            <a:ext cx="549275" cy="552424"/>
          </a:xfrm>
          <a:custGeom>
            <a:avLst/>
            <a:gdLst>
              <a:gd name="T0" fmla="*/ 549275 w 460"/>
              <a:gd name="T1" fmla="*/ 0 h 552"/>
              <a:gd name="T2" fmla="*/ 0 w 460"/>
              <a:gd name="T3" fmla="*/ 552450 h 552"/>
              <a:gd name="T4" fmla="*/ 0 60000 65536"/>
              <a:gd name="T5" fmla="*/ 0 60000 65536"/>
              <a:gd name="T6" fmla="*/ 0 w 460"/>
              <a:gd name="T7" fmla="*/ 0 h 552"/>
              <a:gd name="T8" fmla="*/ 460 w 460"/>
              <a:gd name="T9" fmla="*/ 552 h 55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60" h="552">
                <a:moveTo>
                  <a:pt x="460" y="0"/>
                </a:moveTo>
                <a:lnTo>
                  <a:pt x="0" y="552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Line 24"/>
          <p:cNvSpPr>
            <a:spLocks noChangeShapeType="1"/>
          </p:cNvSpPr>
          <p:nvPr/>
        </p:nvSpPr>
        <p:spPr bwMode="auto">
          <a:xfrm flipH="1">
            <a:off x="3556000" y="3089445"/>
            <a:ext cx="266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Line 26"/>
          <p:cNvSpPr>
            <a:spLocks noChangeShapeType="1"/>
          </p:cNvSpPr>
          <p:nvPr/>
        </p:nvSpPr>
        <p:spPr bwMode="auto">
          <a:xfrm>
            <a:off x="2951163" y="3194215"/>
            <a:ext cx="171450" cy="14286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Line 27"/>
          <p:cNvSpPr>
            <a:spLocks noChangeShapeType="1"/>
          </p:cNvSpPr>
          <p:nvPr/>
        </p:nvSpPr>
        <p:spPr bwMode="auto">
          <a:xfrm>
            <a:off x="2965450" y="5249930"/>
            <a:ext cx="1027113" cy="812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Freeform 28"/>
          <p:cNvSpPr>
            <a:spLocks/>
          </p:cNvSpPr>
          <p:nvPr/>
        </p:nvSpPr>
        <p:spPr bwMode="auto">
          <a:xfrm>
            <a:off x="3883025" y="5307078"/>
            <a:ext cx="461963" cy="385744"/>
          </a:xfrm>
          <a:custGeom>
            <a:avLst/>
            <a:gdLst>
              <a:gd name="T0" fmla="*/ 0 w 389"/>
              <a:gd name="T1" fmla="*/ 0 h 387"/>
              <a:gd name="T2" fmla="*/ 461963 w 389"/>
              <a:gd name="T3" fmla="*/ 385762 h 387"/>
              <a:gd name="T4" fmla="*/ 0 60000 65536"/>
              <a:gd name="T5" fmla="*/ 0 60000 65536"/>
              <a:gd name="T6" fmla="*/ 0 w 389"/>
              <a:gd name="T7" fmla="*/ 0 h 387"/>
              <a:gd name="T8" fmla="*/ 389 w 389"/>
              <a:gd name="T9" fmla="*/ 387 h 38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89" h="387">
                <a:moveTo>
                  <a:pt x="0" y="0"/>
                </a:moveTo>
                <a:lnTo>
                  <a:pt x="389" y="387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Freeform 29"/>
          <p:cNvSpPr>
            <a:spLocks/>
          </p:cNvSpPr>
          <p:nvPr/>
        </p:nvSpPr>
        <p:spPr bwMode="auto">
          <a:xfrm>
            <a:off x="3743325" y="5488044"/>
            <a:ext cx="360363" cy="377807"/>
          </a:xfrm>
          <a:custGeom>
            <a:avLst/>
            <a:gdLst>
              <a:gd name="T0" fmla="*/ 360363 w 302"/>
              <a:gd name="T1" fmla="*/ 0 h 378"/>
              <a:gd name="T2" fmla="*/ 0 w 302"/>
              <a:gd name="T3" fmla="*/ 377825 h 378"/>
              <a:gd name="T4" fmla="*/ 0 60000 65536"/>
              <a:gd name="T5" fmla="*/ 0 60000 65536"/>
              <a:gd name="T6" fmla="*/ 0 w 302"/>
              <a:gd name="T7" fmla="*/ 0 h 378"/>
              <a:gd name="T8" fmla="*/ 302 w 302"/>
              <a:gd name="T9" fmla="*/ 378 h 37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02" h="378">
                <a:moveTo>
                  <a:pt x="302" y="0"/>
                </a:moveTo>
                <a:lnTo>
                  <a:pt x="0" y="378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Line 30"/>
          <p:cNvSpPr>
            <a:spLocks noChangeShapeType="1"/>
          </p:cNvSpPr>
          <p:nvPr/>
        </p:nvSpPr>
        <p:spPr bwMode="auto">
          <a:xfrm>
            <a:off x="3822700" y="3091032"/>
            <a:ext cx="8572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Rectangle 31"/>
          <p:cNvSpPr>
            <a:spLocks noChangeArrowheads="1"/>
          </p:cNvSpPr>
          <p:nvPr/>
        </p:nvSpPr>
        <p:spPr bwMode="auto">
          <a:xfrm rot="18718867">
            <a:off x="2801150" y="3564873"/>
            <a:ext cx="244463" cy="22701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 eaLnBrk="0" hangingPunct="0"/>
            <a:endParaRPr lang="en-US" sz="2400" b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31" name="Rectangle 32"/>
          <p:cNvSpPr>
            <a:spLocks noChangeArrowheads="1"/>
          </p:cNvSpPr>
          <p:nvPr/>
        </p:nvSpPr>
        <p:spPr bwMode="auto">
          <a:xfrm rot="2679165">
            <a:off x="2949575" y="3854583"/>
            <a:ext cx="277813" cy="11588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400" b="0">
              <a:latin typeface="Times New Roman" pitchFamily="18" charset="0"/>
            </a:endParaRPr>
          </a:p>
        </p:txBody>
      </p:sp>
      <p:sp>
        <p:nvSpPr>
          <p:cNvPr id="32" name="Rectangle 33"/>
          <p:cNvSpPr>
            <a:spLocks noChangeArrowheads="1"/>
          </p:cNvSpPr>
          <p:nvPr/>
        </p:nvSpPr>
        <p:spPr bwMode="auto">
          <a:xfrm rot="16200000">
            <a:off x="4670431" y="2043321"/>
            <a:ext cx="263513" cy="457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eaVert" wrap="none" anchor="ctr"/>
          <a:lstStyle/>
          <a:p>
            <a:pPr algn="ctr" eaLnBrk="0" hangingPunct="0"/>
            <a:r>
              <a:rPr lang="en-US" sz="900">
                <a:latin typeface="Times New Roman" pitchFamily="18" charset="0"/>
              </a:rPr>
              <a:t>Bldg 2</a:t>
            </a:r>
          </a:p>
        </p:txBody>
      </p:sp>
      <p:sp>
        <p:nvSpPr>
          <p:cNvPr id="33" name="Rectangle 34"/>
          <p:cNvSpPr>
            <a:spLocks noChangeArrowheads="1"/>
          </p:cNvSpPr>
          <p:nvPr/>
        </p:nvSpPr>
        <p:spPr bwMode="auto">
          <a:xfrm>
            <a:off x="4102100" y="2438600"/>
            <a:ext cx="457200" cy="28732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Rectangle 35"/>
          <p:cNvSpPr>
            <a:spLocks noChangeArrowheads="1"/>
          </p:cNvSpPr>
          <p:nvPr/>
        </p:nvSpPr>
        <p:spPr bwMode="auto">
          <a:xfrm rot="18879415">
            <a:off x="4334670" y="4255404"/>
            <a:ext cx="49210" cy="17145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Rectangle 36"/>
          <p:cNvSpPr>
            <a:spLocks noChangeArrowheads="1"/>
          </p:cNvSpPr>
          <p:nvPr/>
        </p:nvSpPr>
        <p:spPr bwMode="auto">
          <a:xfrm rot="2568234">
            <a:off x="4179888" y="4684807"/>
            <a:ext cx="114300" cy="190491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Rectangle 37"/>
          <p:cNvSpPr>
            <a:spLocks noChangeArrowheads="1"/>
          </p:cNvSpPr>
          <p:nvPr/>
        </p:nvSpPr>
        <p:spPr bwMode="auto">
          <a:xfrm rot="2379946">
            <a:off x="4565650" y="4724492"/>
            <a:ext cx="285750" cy="144456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Rectangle 38"/>
          <p:cNvSpPr>
            <a:spLocks noChangeArrowheads="1"/>
          </p:cNvSpPr>
          <p:nvPr/>
        </p:nvSpPr>
        <p:spPr bwMode="auto">
          <a:xfrm rot="2880233">
            <a:off x="3088483" y="3190245"/>
            <a:ext cx="96832" cy="57150"/>
          </a:xfrm>
          <a:prstGeom prst="rect">
            <a:avLst/>
          </a:prstGeom>
          <a:solidFill>
            <a:srgbClr val="FF33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8" name="Group 222"/>
          <p:cNvGrpSpPr>
            <a:grpSpLocks/>
          </p:cNvGrpSpPr>
          <p:nvPr/>
        </p:nvGrpSpPr>
        <p:grpSpPr bwMode="auto">
          <a:xfrm>
            <a:off x="4217988" y="2813233"/>
            <a:ext cx="247650" cy="166680"/>
            <a:chOff x="2505" y="1770"/>
            <a:chExt cx="156" cy="105"/>
          </a:xfrm>
        </p:grpSpPr>
        <p:sp>
          <p:nvSpPr>
            <p:cNvPr id="216" name="Rectangle 39"/>
            <p:cNvSpPr>
              <a:spLocks noChangeArrowheads="1"/>
            </p:cNvSpPr>
            <p:nvPr/>
          </p:nvSpPr>
          <p:spPr bwMode="auto">
            <a:xfrm>
              <a:off x="2520" y="1770"/>
              <a:ext cx="141" cy="45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" name="Rectangle 40"/>
            <p:cNvSpPr>
              <a:spLocks noChangeArrowheads="1"/>
            </p:cNvSpPr>
            <p:nvPr/>
          </p:nvSpPr>
          <p:spPr bwMode="auto">
            <a:xfrm>
              <a:off x="2505" y="1770"/>
              <a:ext cx="51" cy="105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9" name="Rectangle 41"/>
          <p:cNvSpPr>
            <a:spLocks noChangeArrowheads="1"/>
          </p:cNvSpPr>
          <p:nvPr/>
        </p:nvSpPr>
        <p:spPr bwMode="auto">
          <a:xfrm rot="18582167">
            <a:off x="2408240" y="4505420"/>
            <a:ext cx="142868" cy="3429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Rectangle 42"/>
          <p:cNvSpPr>
            <a:spLocks noChangeArrowheads="1"/>
          </p:cNvSpPr>
          <p:nvPr/>
        </p:nvSpPr>
        <p:spPr bwMode="auto">
          <a:xfrm rot="18696017">
            <a:off x="2685259" y="4814178"/>
            <a:ext cx="141281" cy="17145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Freeform 44"/>
          <p:cNvSpPr>
            <a:spLocks/>
          </p:cNvSpPr>
          <p:nvPr/>
        </p:nvSpPr>
        <p:spPr bwMode="auto">
          <a:xfrm>
            <a:off x="4165600" y="2765610"/>
            <a:ext cx="3175" cy="320660"/>
          </a:xfrm>
          <a:custGeom>
            <a:avLst/>
            <a:gdLst>
              <a:gd name="T0" fmla="*/ 0 w 3"/>
              <a:gd name="T1" fmla="*/ 0 h 324"/>
              <a:gd name="T2" fmla="*/ 3175 w 3"/>
              <a:gd name="T3" fmla="*/ 320675 h 324"/>
              <a:gd name="T4" fmla="*/ 0 60000 65536"/>
              <a:gd name="T5" fmla="*/ 0 60000 65536"/>
              <a:gd name="T6" fmla="*/ 0 w 3"/>
              <a:gd name="T7" fmla="*/ 0 h 324"/>
              <a:gd name="T8" fmla="*/ 3 w 3"/>
              <a:gd name="T9" fmla="*/ 324 h 32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" h="324">
                <a:moveTo>
                  <a:pt x="0" y="0"/>
                </a:moveTo>
                <a:lnTo>
                  <a:pt x="3" y="324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Freeform 45"/>
          <p:cNvSpPr>
            <a:spLocks/>
          </p:cNvSpPr>
          <p:nvPr/>
        </p:nvSpPr>
        <p:spPr bwMode="auto">
          <a:xfrm rot="97288">
            <a:off x="3941763" y="3862521"/>
            <a:ext cx="107950" cy="47623"/>
          </a:xfrm>
          <a:custGeom>
            <a:avLst/>
            <a:gdLst>
              <a:gd name="T0" fmla="*/ 107950 w 192"/>
              <a:gd name="T1" fmla="*/ 0 h 336"/>
              <a:gd name="T2" fmla="*/ 80963 w 192"/>
              <a:gd name="T3" fmla="*/ 27214 h 336"/>
              <a:gd name="T4" fmla="*/ 0 w 192"/>
              <a:gd name="T5" fmla="*/ 47625 h 336"/>
              <a:gd name="T6" fmla="*/ 0 60000 65536"/>
              <a:gd name="T7" fmla="*/ 0 60000 65536"/>
              <a:gd name="T8" fmla="*/ 0 60000 65536"/>
              <a:gd name="T9" fmla="*/ 0 w 192"/>
              <a:gd name="T10" fmla="*/ 0 h 336"/>
              <a:gd name="T11" fmla="*/ 192 w 192"/>
              <a:gd name="T12" fmla="*/ 336 h 3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336">
                <a:moveTo>
                  <a:pt x="192" y="0"/>
                </a:moveTo>
                <a:cubicBezTo>
                  <a:pt x="184" y="68"/>
                  <a:pt x="176" y="136"/>
                  <a:pt x="144" y="192"/>
                </a:cubicBezTo>
                <a:cubicBezTo>
                  <a:pt x="112" y="248"/>
                  <a:pt x="24" y="312"/>
                  <a:pt x="0" y="336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Line 46"/>
          <p:cNvSpPr>
            <a:spLocks noChangeShapeType="1"/>
          </p:cNvSpPr>
          <p:nvPr/>
        </p:nvSpPr>
        <p:spPr bwMode="auto">
          <a:xfrm>
            <a:off x="3822700" y="3911731"/>
            <a:ext cx="114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Line 47"/>
          <p:cNvSpPr>
            <a:spLocks noChangeShapeType="1"/>
          </p:cNvSpPr>
          <p:nvPr/>
        </p:nvSpPr>
        <p:spPr bwMode="auto">
          <a:xfrm flipV="1">
            <a:off x="4051300" y="3768862"/>
            <a:ext cx="114300" cy="9207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Text Box 48"/>
          <p:cNvSpPr txBox="1">
            <a:spLocks noChangeArrowheads="1"/>
          </p:cNvSpPr>
          <p:nvPr/>
        </p:nvSpPr>
        <p:spPr bwMode="auto">
          <a:xfrm>
            <a:off x="3943350" y="3602183"/>
            <a:ext cx="706438" cy="27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600" b="0"/>
              <a:t>PAFB Housing </a:t>
            </a:r>
          </a:p>
          <a:p>
            <a:pPr algn="ctr" eaLnBrk="0" hangingPunct="0"/>
            <a:r>
              <a:rPr lang="en-US" sz="600" b="0"/>
              <a:t>Area</a:t>
            </a:r>
          </a:p>
        </p:txBody>
      </p:sp>
      <p:sp>
        <p:nvSpPr>
          <p:cNvPr id="46" name="Text Box 49"/>
          <p:cNvSpPr txBox="1">
            <a:spLocks noChangeArrowheads="1"/>
          </p:cNvSpPr>
          <p:nvPr/>
        </p:nvSpPr>
        <p:spPr bwMode="auto">
          <a:xfrm rot="5410961">
            <a:off x="3552048" y="2086982"/>
            <a:ext cx="696879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600"/>
              <a:t>Peterson Blvd</a:t>
            </a:r>
            <a:endParaRPr lang="en-US" sz="600" b="0">
              <a:latin typeface="Times New Roman" pitchFamily="18" charset="0"/>
            </a:endParaRPr>
          </a:p>
        </p:txBody>
      </p:sp>
      <p:sp>
        <p:nvSpPr>
          <p:cNvPr id="47" name="Text Box 50"/>
          <p:cNvSpPr txBox="1">
            <a:spLocks noChangeArrowheads="1"/>
          </p:cNvSpPr>
          <p:nvPr/>
        </p:nvSpPr>
        <p:spPr bwMode="auto">
          <a:xfrm rot="18888058">
            <a:off x="2947210" y="4334775"/>
            <a:ext cx="682593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800"/>
              <a:t>Vincent St</a:t>
            </a:r>
            <a:endParaRPr lang="en-US" sz="800" b="0">
              <a:latin typeface="Times New Roman" pitchFamily="18" charset="0"/>
            </a:endParaRPr>
          </a:p>
        </p:txBody>
      </p:sp>
      <p:sp>
        <p:nvSpPr>
          <p:cNvPr id="48" name="Text Box 51"/>
          <p:cNvSpPr txBox="1">
            <a:spLocks noChangeArrowheads="1"/>
          </p:cNvSpPr>
          <p:nvPr/>
        </p:nvSpPr>
        <p:spPr bwMode="auto">
          <a:xfrm rot="21577908">
            <a:off x="2228184" y="2864656"/>
            <a:ext cx="433132" cy="341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900" b="1" dirty="0">
                <a:solidFill>
                  <a:schemeClr val="accent3">
                    <a:lumMod val="50000"/>
                  </a:schemeClr>
                </a:solidFill>
              </a:rPr>
              <a:t>West</a:t>
            </a:r>
          </a:p>
          <a:p>
            <a:pPr eaLnBrk="0" hangingPunct="0">
              <a:lnSpc>
                <a:spcPct val="90000"/>
              </a:lnSpc>
            </a:pPr>
            <a:r>
              <a:rPr lang="en-US" sz="900" b="1" dirty="0">
                <a:solidFill>
                  <a:schemeClr val="accent3">
                    <a:lumMod val="50000"/>
                  </a:schemeClr>
                </a:solidFill>
              </a:rPr>
              <a:t>Gate</a:t>
            </a:r>
          </a:p>
        </p:txBody>
      </p:sp>
      <p:sp>
        <p:nvSpPr>
          <p:cNvPr id="49" name="Text Box 52"/>
          <p:cNvSpPr txBox="1">
            <a:spLocks noChangeArrowheads="1"/>
          </p:cNvSpPr>
          <p:nvPr/>
        </p:nvSpPr>
        <p:spPr bwMode="auto">
          <a:xfrm rot="2415067">
            <a:off x="1611313" y="4735605"/>
            <a:ext cx="1514475" cy="215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800">
                <a:solidFill>
                  <a:srgbClr val="FF0000"/>
                </a:solidFill>
              </a:rPr>
              <a:t>Gym / Bowling Alley / Pool </a:t>
            </a:r>
          </a:p>
        </p:txBody>
      </p:sp>
      <p:sp>
        <p:nvSpPr>
          <p:cNvPr id="50" name="Text Box 54"/>
          <p:cNvSpPr txBox="1">
            <a:spLocks noChangeArrowheads="1"/>
          </p:cNvSpPr>
          <p:nvPr/>
        </p:nvSpPr>
        <p:spPr bwMode="auto">
          <a:xfrm rot="18774560">
            <a:off x="3937010" y="4592731"/>
            <a:ext cx="42066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800"/>
              <a:t>LDC </a:t>
            </a:r>
            <a:endParaRPr lang="en-US" sz="800" b="0">
              <a:latin typeface="Times New Roman" pitchFamily="18" charset="0"/>
            </a:endParaRPr>
          </a:p>
        </p:txBody>
      </p:sp>
      <p:sp>
        <p:nvSpPr>
          <p:cNvPr id="51" name="Text Box 55"/>
          <p:cNvSpPr txBox="1">
            <a:spLocks noChangeArrowheads="1"/>
          </p:cNvSpPr>
          <p:nvPr/>
        </p:nvSpPr>
        <p:spPr bwMode="auto">
          <a:xfrm rot="16196994">
            <a:off x="4488671" y="1585345"/>
            <a:ext cx="644494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 algn="ctr" eaLnBrk="0" hangingPunct="0"/>
            <a:r>
              <a:rPr lang="en-US" sz="600"/>
              <a:t>HQ</a:t>
            </a:r>
          </a:p>
          <a:p>
            <a:pPr algn="ctr" eaLnBrk="0" hangingPunct="0"/>
            <a:r>
              <a:rPr lang="en-US" sz="600"/>
              <a:t>NORAD</a:t>
            </a:r>
          </a:p>
          <a:p>
            <a:pPr algn="ctr" eaLnBrk="0" hangingPunct="0"/>
            <a:r>
              <a:rPr lang="en-US" sz="600"/>
              <a:t>and USNORTHERN</a:t>
            </a:r>
          </a:p>
          <a:p>
            <a:pPr algn="ctr" eaLnBrk="0" hangingPunct="0"/>
            <a:r>
              <a:rPr lang="en-US" sz="600"/>
              <a:t>Command</a:t>
            </a:r>
            <a:endParaRPr lang="en-US" sz="600" b="0">
              <a:latin typeface="Times New Roman" pitchFamily="18" charset="0"/>
            </a:endParaRPr>
          </a:p>
        </p:txBody>
      </p:sp>
      <p:sp>
        <p:nvSpPr>
          <p:cNvPr id="52" name="Text Box 56"/>
          <p:cNvSpPr txBox="1">
            <a:spLocks noChangeArrowheads="1"/>
          </p:cNvSpPr>
          <p:nvPr/>
        </p:nvSpPr>
        <p:spPr bwMode="auto">
          <a:xfrm rot="21583542">
            <a:off x="3968750" y="2111591"/>
            <a:ext cx="696913" cy="368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600"/>
              <a:t>HQ AF</a:t>
            </a:r>
          </a:p>
          <a:p>
            <a:pPr algn="ctr" eaLnBrk="0" hangingPunct="0"/>
            <a:r>
              <a:rPr lang="en-US" sz="600"/>
              <a:t>Space Command</a:t>
            </a:r>
            <a:endParaRPr lang="en-US" sz="600" b="0">
              <a:latin typeface="Times New Roman" pitchFamily="18" charset="0"/>
            </a:endParaRPr>
          </a:p>
        </p:txBody>
      </p:sp>
      <p:sp>
        <p:nvSpPr>
          <p:cNvPr id="53" name="Text Box 59"/>
          <p:cNvSpPr txBox="1">
            <a:spLocks noChangeArrowheads="1"/>
          </p:cNvSpPr>
          <p:nvPr/>
        </p:nvSpPr>
        <p:spPr bwMode="auto">
          <a:xfrm rot="21583542">
            <a:off x="4230688" y="2821170"/>
            <a:ext cx="947737" cy="25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600"/>
              <a:t>Gas Station</a:t>
            </a:r>
          </a:p>
          <a:p>
            <a:pPr algn="ctr" eaLnBrk="0" hangingPunct="0">
              <a:lnSpc>
                <a:spcPct val="90000"/>
              </a:lnSpc>
            </a:pPr>
            <a:r>
              <a:rPr lang="en-US" sz="600"/>
              <a:t>Shoppette / CL VI</a:t>
            </a:r>
          </a:p>
        </p:txBody>
      </p:sp>
      <p:sp>
        <p:nvSpPr>
          <p:cNvPr id="54" name="Text Box 60"/>
          <p:cNvSpPr txBox="1">
            <a:spLocks noChangeArrowheads="1"/>
          </p:cNvSpPr>
          <p:nvPr/>
        </p:nvSpPr>
        <p:spPr bwMode="auto">
          <a:xfrm rot="21583542">
            <a:off x="2574925" y="2678302"/>
            <a:ext cx="796925" cy="228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900">
                <a:solidFill>
                  <a:srgbClr val="FF3300"/>
                </a:solidFill>
              </a:rPr>
              <a:t>McDonalds</a:t>
            </a:r>
            <a:endParaRPr lang="en-US" sz="900" b="0">
              <a:solidFill>
                <a:srgbClr val="FF3300"/>
              </a:solidFill>
            </a:endParaRPr>
          </a:p>
        </p:txBody>
      </p:sp>
      <p:sp>
        <p:nvSpPr>
          <p:cNvPr id="55" name="Text Box 62"/>
          <p:cNvSpPr txBox="1">
            <a:spLocks noChangeArrowheads="1"/>
          </p:cNvSpPr>
          <p:nvPr/>
        </p:nvSpPr>
        <p:spPr bwMode="auto">
          <a:xfrm rot="21564562">
            <a:off x="7964488" y="4976893"/>
            <a:ext cx="1179512" cy="339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800"/>
              <a:t>To Commissary &amp; Base Exchange</a:t>
            </a:r>
            <a:endParaRPr lang="en-US" sz="800" b="0">
              <a:latin typeface="Times New Roman" pitchFamily="18" charset="0"/>
            </a:endParaRPr>
          </a:p>
        </p:txBody>
      </p:sp>
      <p:sp>
        <p:nvSpPr>
          <p:cNvPr id="56" name="Rectangle 63"/>
          <p:cNvSpPr>
            <a:spLocks noChangeArrowheads="1"/>
          </p:cNvSpPr>
          <p:nvPr/>
        </p:nvSpPr>
        <p:spPr bwMode="auto">
          <a:xfrm rot="18696017">
            <a:off x="3167860" y="4701471"/>
            <a:ext cx="133344" cy="12858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Text Box 66"/>
          <p:cNvSpPr txBox="1">
            <a:spLocks noChangeArrowheads="1"/>
          </p:cNvSpPr>
          <p:nvPr/>
        </p:nvSpPr>
        <p:spPr bwMode="auto">
          <a:xfrm rot="30606">
            <a:off x="3822700" y="3959353"/>
            <a:ext cx="768350" cy="214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800"/>
              <a:t>Stewart Ave</a:t>
            </a:r>
            <a:endParaRPr lang="en-US" sz="800" b="0">
              <a:latin typeface="Times New Roman" pitchFamily="18" charset="0"/>
            </a:endParaRPr>
          </a:p>
        </p:txBody>
      </p:sp>
      <p:sp>
        <p:nvSpPr>
          <p:cNvPr id="58" name="Text Box 67"/>
          <p:cNvSpPr txBox="1">
            <a:spLocks noChangeArrowheads="1"/>
          </p:cNvSpPr>
          <p:nvPr/>
        </p:nvSpPr>
        <p:spPr bwMode="auto">
          <a:xfrm rot="2429196">
            <a:off x="2527300" y="3881570"/>
            <a:ext cx="768350" cy="214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800"/>
              <a:t>Stewart Ave</a:t>
            </a:r>
            <a:endParaRPr lang="en-US" sz="800" b="0">
              <a:latin typeface="Times New Roman" pitchFamily="18" charset="0"/>
            </a:endParaRPr>
          </a:p>
        </p:txBody>
      </p:sp>
      <p:sp>
        <p:nvSpPr>
          <p:cNvPr id="59" name="Line 68"/>
          <p:cNvSpPr>
            <a:spLocks noChangeShapeType="1"/>
          </p:cNvSpPr>
          <p:nvPr/>
        </p:nvSpPr>
        <p:spPr bwMode="auto">
          <a:xfrm flipV="1">
            <a:off x="219075" y="1495670"/>
            <a:ext cx="5819775" cy="46036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Line 69"/>
          <p:cNvSpPr>
            <a:spLocks noChangeShapeType="1"/>
          </p:cNvSpPr>
          <p:nvPr/>
        </p:nvSpPr>
        <p:spPr bwMode="auto">
          <a:xfrm>
            <a:off x="3822700" y="1282955"/>
            <a:ext cx="0" cy="19207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Freeform 70"/>
          <p:cNvSpPr>
            <a:spLocks/>
          </p:cNvSpPr>
          <p:nvPr/>
        </p:nvSpPr>
        <p:spPr bwMode="auto">
          <a:xfrm>
            <a:off x="3173413" y="1546468"/>
            <a:ext cx="649287" cy="160330"/>
          </a:xfrm>
          <a:custGeom>
            <a:avLst/>
            <a:gdLst>
              <a:gd name="T0" fmla="*/ 0 w 711"/>
              <a:gd name="T1" fmla="*/ 0 h 270"/>
              <a:gd name="T2" fmla="*/ 649287 w 711"/>
              <a:gd name="T3" fmla="*/ 160338 h 270"/>
              <a:gd name="T4" fmla="*/ 0 60000 65536"/>
              <a:gd name="T5" fmla="*/ 0 60000 65536"/>
              <a:gd name="T6" fmla="*/ 0 w 711"/>
              <a:gd name="T7" fmla="*/ 0 h 270"/>
              <a:gd name="T8" fmla="*/ 711 w 711"/>
              <a:gd name="T9" fmla="*/ 270 h 27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11" h="270">
                <a:moveTo>
                  <a:pt x="0" y="0"/>
                </a:moveTo>
                <a:lnTo>
                  <a:pt x="711" y="27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Freeform 72"/>
          <p:cNvSpPr>
            <a:spLocks/>
          </p:cNvSpPr>
          <p:nvPr/>
        </p:nvSpPr>
        <p:spPr bwMode="auto">
          <a:xfrm>
            <a:off x="2568575" y="1367089"/>
            <a:ext cx="1025525" cy="117469"/>
          </a:xfrm>
          <a:custGeom>
            <a:avLst/>
            <a:gdLst>
              <a:gd name="T0" fmla="*/ 1025525 w 861"/>
              <a:gd name="T1" fmla="*/ 0 h 120"/>
              <a:gd name="T2" fmla="*/ 0 w 861"/>
              <a:gd name="T3" fmla="*/ 117475 h 120"/>
              <a:gd name="T4" fmla="*/ 0 60000 65536"/>
              <a:gd name="T5" fmla="*/ 0 60000 65536"/>
              <a:gd name="T6" fmla="*/ 0 w 861"/>
              <a:gd name="T7" fmla="*/ 0 h 120"/>
              <a:gd name="T8" fmla="*/ 861 w 861"/>
              <a:gd name="T9" fmla="*/ 120 h 12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61" h="120">
                <a:moveTo>
                  <a:pt x="861" y="0"/>
                </a:moveTo>
                <a:lnTo>
                  <a:pt x="0" y="12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Freeform 73"/>
          <p:cNvSpPr>
            <a:spLocks/>
          </p:cNvSpPr>
          <p:nvPr/>
        </p:nvSpPr>
        <p:spPr bwMode="auto">
          <a:xfrm>
            <a:off x="3594100" y="1357565"/>
            <a:ext cx="223838" cy="60322"/>
          </a:xfrm>
          <a:custGeom>
            <a:avLst/>
            <a:gdLst>
              <a:gd name="T0" fmla="*/ 0 w 189"/>
              <a:gd name="T1" fmla="*/ 8180 h 59"/>
              <a:gd name="T2" fmla="*/ 113695 w 189"/>
              <a:gd name="T3" fmla="*/ 8180 h 59"/>
              <a:gd name="T4" fmla="*/ 223838 w 189"/>
              <a:gd name="T5" fmla="*/ 60325 h 59"/>
              <a:gd name="T6" fmla="*/ 0 60000 65536"/>
              <a:gd name="T7" fmla="*/ 0 60000 65536"/>
              <a:gd name="T8" fmla="*/ 0 60000 65536"/>
              <a:gd name="T9" fmla="*/ 0 w 189"/>
              <a:gd name="T10" fmla="*/ 0 h 59"/>
              <a:gd name="T11" fmla="*/ 189 w 189"/>
              <a:gd name="T12" fmla="*/ 59 h 5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9" h="59">
                <a:moveTo>
                  <a:pt x="0" y="8"/>
                </a:moveTo>
                <a:cubicBezTo>
                  <a:pt x="36" y="4"/>
                  <a:pt x="65" y="0"/>
                  <a:pt x="96" y="8"/>
                </a:cubicBezTo>
                <a:cubicBezTo>
                  <a:pt x="127" y="16"/>
                  <a:pt x="170" y="49"/>
                  <a:pt x="189" y="59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Freeform 75"/>
          <p:cNvSpPr>
            <a:spLocks/>
          </p:cNvSpPr>
          <p:nvPr/>
        </p:nvSpPr>
        <p:spPr bwMode="auto">
          <a:xfrm>
            <a:off x="3822700" y="1530593"/>
            <a:ext cx="620713" cy="188904"/>
          </a:xfrm>
          <a:custGeom>
            <a:avLst/>
            <a:gdLst>
              <a:gd name="T0" fmla="*/ 0 w 681"/>
              <a:gd name="T1" fmla="*/ 188913 h 267"/>
              <a:gd name="T2" fmla="*/ 620713 w 681"/>
              <a:gd name="T3" fmla="*/ 0 h 267"/>
              <a:gd name="T4" fmla="*/ 0 60000 65536"/>
              <a:gd name="T5" fmla="*/ 0 60000 65536"/>
              <a:gd name="T6" fmla="*/ 0 w 681"/>
              <a:gd name="T7" fmla="*/ 0 h 267"/>
              <a:gd name="T8" fmla="*/ 681 w 681"/>
              <a:gd name="T9" fmla="*/ 267 h 26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81" h="267">
                <a:moveTo>
                  <a:pt x="0" y="267"/>
                </a:moveTo>
                <a:lnTo>
                  <a:pt x="681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Freeform 76"/>
          <p:cNvSpPr>
            <a:spLocks/>
          </p:cNvSpPr>
          <p:nvPr/>
        </p:nvSpPr>
        <p:spPr bwMode="auto">
          <a:xfrm>
            <a:off x="3822700" y="1379789"/>
            <a:ext cx="1066800" cy="120644"/>
          </a:xfrm>
          <a:custGeom>
            <a:avLst/>
            <a:gdLst>
              <a:gd name="T0" fmla="*/ 1066800 w 897"/>
              <a:gd name="T1" fmla="*/ 120650 h 123"/>
              <a:gd name="T2" fmla="*/ 0 w 897"/>
              <a:gd name="T3" fmla="*/ 0 h 123"/>
              <a:gd name="T4" fmla="*/ 0 60000 65536"/>
              <a:gd name="T5" fmla="*/ 0 60000 65536"/>
              <a:gd name="T6" fmla="*/ 0 w 897"/>
              <a:gd name="T7" fmla="*/ 0 h 123"/>
              <a:gd name="T8" fmla="*/ 897 w 897"/>
              <a:gd name="T9" fmla="*/ 123 h 12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97" h="123">
                <a:moveTo>
                  <a:pt x="897" y="123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Freeform 77"/>
          <p:cNvSpPr>
            <a:spLocks/>
          </p:cNvSpPr>
          <p:nvPr/>
        </p:nvSpPr>
        <p:spPr bwMode="auto">
          <a:xfrm>
            <a:off x="3733800" y="1335341"/>
            <a:ext cx="90488" cy="42860"/>
          </a:xfrm>
          <a:custGeom>
            <a:avLst/>
            <a:gdLst>
              <a:gd name="T0" fmla="*/ 0 w 153"/>
              <a:gd name="T1" fmla="*/ 42862 h 69"/>
              <a:gd name="T2" fmla="*/ 90488 w 153"/>
              <a:gd name="T3" fmla="*/ 0 h 69"/>
              <a:gd name="T4" fmla="*/ 0 60000 65536"/>
              <a:gd name="T5" fmla="*/ 0 60000 65536"/>
              <a:gd name="T6" fmla="*/ 0 w 153"/>
              <a:gd name="T7" fmla="*/ 0 h 69"/>
              <a:gd name="T8" fmla="*/ 153 w 153"/>
              <a:gd name="T9" fmla="*/ 69 h 6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53" h="69">
                <a:moveTo>
                  <a:pt x="0" y="69"/>
                </a:moveTo>
                <a:lnTo>
                  <a:pt x="153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Text Box 78"/>
          <p:cNvSpPr txBox="1">
            <a:spLocks noChangeArrowheads="1"/>
          </p:cNvSpPr>
          <p:nvPr/>
        </p:nvSpPr>
        <p:spPr bwMode="auto">
          <a:xfrm rot="18384">
            <a:off x="5280025" y="1271844"/>
            <a:ext cx="795338" cy="2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000"/>
              <a:t>Platte Ave</a:t>
            </a:r>
            <a:endParaRPr lang="en-US" sz="1000" b="0">
              <a:latin typeface="Times New Roman" pitchFamily="18" charset="0"/>
            </a:endParaRPr>
          </a:p>
        </p:txBody>
      </p:sp>
      <p:sp>
        <p:nvSpPr>
          <p:cNvPr id="68" name="Text Box 79"/>
          <p:cNvSpPr txBox="1">
            <a:spLocks noChangeArrowheads="1"/>
          </p:cNvSpPr>
          <p:nvPr/>
        </p:nvSpPr>
        <p:spPr bwMode="auto">
          <a:xfrm rot="18384">
            <a:off x="1917700" y="1290893"/>
            <a:ext cx="795338" cy="2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000"/>
              <a:t>Platte Ave</a:t>
            </a:r>
            <a:endParaRPr lang="en-US" sz="1000" b="0"/>
          </a:p>
        </p:txBody>
      </p:sp>
      <p:sp>
        <p:nvSpPr>
          <p:cNvPr id="69" name="Text Box 80"/>
          <p:cNvSpPr txBox="1">
            <a:spLocks noChangeArrowheads="1"/>
          </p:cNvSpPr>
          <p:nvPr/>
        </p:nvSpPr>
        <p:spPr bwMode="auto">
          <a:xfrm rot="21582328">
            <a:off x="349250" y="2583057"/>
            <a:ext cx="869950" cy="501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900"/>
              <a:t>To</a:t>
            </a:r>
          </a:p>
          <a:p>
            <a:pPr eaLnBrk="0" hangingPunct="0"/>
            <a:r>
              <a:rPr lang="en-US" sz="900"/>
              <a:t>Powers Blvd</a:t>
            </a:r>
          </a:p>
          <a:p>
            <a:pPr eaLnBrk="0" hangingPunct="0"/>
            <a:r>
              <a:rPr lang="en-US" sz="900"/>
              <a:t>North</a:t>
            </a:r>
            <a:endParaRPr lang="en-US" sz="900" b="0"/>
          </a:p>
        </p:txBody>
      </p:sp>
      <p:sp>
        <p:nvSpPr>
          <p:cNvPr id="70" name="Text Box 81"/>
          <p:cNvSpPr txBox="1">
            <a:spLocks noChangeArrowheads="1"/>
          </p:cNvSpPr>
          <p:nvPr/>
        </p:nvSpPr>
        <p:spPr bwMode="auto">
          <a:xfrm rot="18887103">
            <a:off x="3869546" y="4953871"/>
            <a:ext cx="62544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800"/>
              <a:t>Sufolk St</a:t>
            </a:r>
            <a:endParaRPr lang="en-US" sz="800" b="0">
              <a:latin typeface="Times New Roman" pitchFamily="18" charset="0"/>
            </a:endParaRPr>
          </a:p>
        </p:txBody>
      </p:sp>
      <p:sp>
        <p:nvSpPr>
          <p:cNvPr id="71" name="Text Box 82"/>
          <p:cNvSpPr txBox="1">
            <a:spLocks noChangeArrowheads="1"/>
          </p:cNvSpPr>
          <p:nvPr/>
        </p:nvSpPr>
        <p:spPr bwMode="auto">
          <a:xfrm rot="2458126">
            <a:off x="2925763" y="5438833"/>
            <a:ext cx="603250" cy="214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800"/>
              <a:t>Dover St</a:t>
            </a:r>
            <a:endParaRPr lang="en-US" sz="800" b="0"/>
          </a:p>
        </p:txBody>
      </p:sp>
      <p:sp>
        <p:nvSpPr>
          <p:cNvPr id="72" name="Text Box 83"/>
          <p:cNvSpPr txBox="1">
            <a:spLocks noChangeArrowheads="1"/>
          </p:cNvSpPr>
          <p:nvPr/>
        </p:nvSpPr>
        <p:spPr bwMode="auto">
          <a:xfrm rot="18719006">
            <a:off x="4803791" y="4887992"/>
            <a:ext cx="69370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800"/>
              <a:t>Mitchell St</a:t>
            </a:r>
            <a:endParaRPr lang="en-US" sz="800" b="0">
              <a:latin typeface="Times New Roman" pitchFamily="18" charset="0"/>
            </a:endParaRPr>
          </a:p>
        </p:txBody>
      </p:sp>
      <p:sp>
        <p:nvSpPr>
          <p:cNvPr id="73" name="Text Box 84"/>
          <p:cNvSpPr txBox="1">
            <a:spLocks noChangeArrowheads="1"/>
          </p:cNvSpPr>
          <p:nvPr/>
        </p:nvSpPr>
        <p:spPr bwMode="auto">
          <a:xfrm rot="2291484">
            <a:off x="6121400" y="4578449"/>
            <a:ext cx="693738" cy="214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800"/>
              <a:t>Mitchell St</a:t>
            </a:r>
            <a:endParaRPr lang="en-US" sz="800" b="0"/>
          </a:p>
        </p:txBody>
      </p:sp>
      <p:sp>
        <p:nvSpPr>
          <p:cNvPr id="74" name="Text Box 85"/>
          <p:cNvSpPr txBox="1">
            <a:spLocks noChangeArrowheads="1"/>
          </p:cNvSpPr>
          <p:nvPr/>
        </p:nvSpPr>
        <p:spPr bwMode="auto">
          <a:xfrm rot="2320285">
            <a:off x="3910013" y="5359462"/>
            <a:ext cx="563562" cy="214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800"/>
              <a:t>Ent Ave</a:t>
            </a:r>
            <a:endParaRPr lang="en-US" sz="800" b="0"/>
          </a:p>
        </p:txBody>
      </p:sp>
      <p:sp>
        <p:nvSpPr>
          <p:cNvPr id="75" name="Freeform 86"/>
          <p:cNvSpPr>
            <a:spLocks/>
          </p:cNvSpPr>
          <p:nvPr/>
        </p:nvSpPr>
        <p:spPr bwMode="auto">
          <a:xfrm>
            <a:off x="4394200" y="4772115"/>
            <a:ext cx="974725" cy="752439"/>
          </a:xfrm>
          <a:custGeom>
            <a:avLst/>
            <a:gdLst>
              <a:gd name="T0" fmla="*/ 0 w 408"/>
              <a:gd name="T1" fmla="*/ 0 h 378"/>
              <a:gd name="T2" fmla="*/ 974725 w 408"/>
              <a:gd name="T3" fmla="*/ 752475 h 378"/>
              <a:gd name="T4" fmla="*/ 0 60000 65536"/>
              <a:gd name="T5" fmla="*/ 0 60000 65536"/>
              <a:gd name="T6" fmla="*/ 0 w 408"/>
              <a:gd name="T7" fmla="*/ 0 h 378"/>
              <a:gd name="T8" fmla="*/ 408 w 408"/>
              <a:gd name="T9" fmla="*/ 378 h 37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08" h="378">
                <a:moveTo>
                  <a:pt x="0" y="0"/>
                </a:moveTo>
                <a:lnTo>
                  <a:pt x="408" y="378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" name="Text Box 87"/>
          <p:cNvSpPr txBox="1">
            <a:spLocks noChangeArrowheads="1"/>
          </p:cNvSpPr>
          <p:nvPr/>
        </p:nvSpPr>
        <p:spPr bwMode="auto">
          <a:xfrm rot="2299100">
            <a:off x="4295775" y="5038802"/>
            <a:ext cx="939800" cy="214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800"/>
              <a:t>Glasgow     Ave</a:t>
            </a:r>
            <a:endParaRPr lang="en-US" sz="800" b="0"/>
          </a:p>
        </p:txBody>
      </p:sp>
      <p:sp>
        <p:nvSpPr>
          <p:cNvPr id="77" name="Text Box 88"/>
          <p:cNvSpPr txBox="1">
            <a:spLocks noChangeArrowheads="1"/>
          </p:cNvSpPr>
          <p:nvPr/>
        </p:nvSpPr>
        <p:spPr bwMode="auto">
          <a:xfrm rot="2491402">
            <a:off x="2146300" y="4062536"/>
            <a:ext cx="592138" cy="214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800"/>
              <a:t>Ent  Ave</a:t>
            </a:r>
            <a:endParaRPr lang="en-US" sz="800" b="0"/>
          </a:p>
        </p:txBody>
      </p:sp>
      <p:sp>
        <p:nvSpPr>
          <p:cNvPr id="78" name="Text Box 89"/>
          <p:cNvSpPr txBox="1">
            <a:spLocks noChangeArrowheads="1"/>
          </p:cNvSpPr>
          <p:nvPr/>
        </p:nvSpPr>
        <p:spPr bwMode="auto">
          <a:xfrm rot="18874369">
            <a:off x="2472548" y="3106109"/>
            <a:ext cx="714341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800"/>
              <a:t>Payne   St</a:t>
            </a:r>
            <a:endParaRPr lang="en-US" sz="800" b="0">
              <a:latin typeface="Times New Roman" pitchFamily="18" charset="0"/>
            </a:endParaRPr>
          </a:p>
        </p:txBody>
      </p:sp>
      <p:sp>
        <p:nvSpPr>
          <p:cNvPr id="79" name="Text Box 90"/>
          <p:cNvSpPr txBox="1">
            <a:spLocks noChangeArrowheads="1"/>
          </p:cNvSpPr>
          <p:nvPr/>
        </p:nvSpPr>
        <p:spPr bwMode="auto">
          <a:xfrm rot="18865342">
            <a:off x="1424798" y="4125235"/>
            <a:ext cx="707991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800"/>
              <a:t>Payne  St</a:t>
            </a:r>
            <a:endParaRPr lang="en-US" sz="800" b="0">
              <a:latin typeface="Times New Roman" pitchFamily="18" charset="0"/>
            </a:endParaRPr>
          </a:p>
        </p:txBody>
      </p:sp>
      <p:sp>
        <p:nvSpPr>
          <p:cNvPr id="80" name="Text Box 91"/>
          <p:cNvSpPr txBox="1">
            <a:spLocks noChangeArrowheads="1"/>
          </p:cNvSpPr>
          <p:nvPr/>
        </p:nvSpPr>
        <p:spPr bwMode="auto">
          <a:xfrm rot="2316204">
            <a:off x="1866900" y="5353112"/>
            <a:ext cx="919163" cy="214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800"/>
              <a:t>Hamilton Ave</a:t>
            </a:r>
            <a:endParaRPr lang="en-US" sz="800" b="0"/>
          </a:p>
        </p:txBody>
      </p:sp>
      <p:sp>
        <p:nvSpPr>
          <p:cNvPr id="81" name="Text Box 92"/>
          <p:cNvSpPr txBox="1">
            <a:spLocks noChangeArrowheads="1"/>
          </p:cNvSpPr>
          <p:nvPr/>
        </p:nvSpPr>
        <p:spPr bwMode="auto">
          <a:xfrm rot="21583542">
            <a:off x="3937000" y="3060871"/>
            <a:ext cx="695325" cy="214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800"/>
              <a:t>Otis   St</a:t>
            </a:r>
            <a:endParaRPr lang="en-US" sz="800" b="0">
              <a:latin typeface="Times New Roman" pitchFamily="18" charset="0"/>
            </a:endParaRPr>
          </a:p>
        </p:txBody>
      </p:sp>
      <p:sp>
        <p:nvSpPr>
          <p:cNvPr id="82" name="Freeform 93"/>
          <p:cNvSpPr>
            <a:spLocks/>
          </p:cNvSpPr>
          <p:nvPr/>
        </p:nvSpPr>
        <p:spPr bwMode="auto">
          <a:xfrm rot="14016800">
            <a:off x="5761836" y="4104594"/>
            <a:ext cx="192078" cy="400050"/>
          </a:xfrm>
          <a:custGeom>
            <a:avLst/>
            <a:gdLst>
              <a:gd name="T0" fmla="*/ 192087 w 192"/>
              <a:gd name="T1" fmla="*/ 0 h 336"/>
              <a:gd name="T2" fmla="*/ 144065 w 192"/>
              <a:gd name="T3" fmla="*/ 228600 h 336"/>
              <a:gd name="T4" fmla="*/ 0 w 192"/>
              <a:gd name="T5" fmla="*/ 400050 h 336"/>
              <a:gd name="T6" fmla="*/ 0 60000 65536"/>
              <a:gd name="T7" fmla="*/ 0 60000 65536"/>
              <a:gd name="T8" fmla="*/ 0 60000 65536"/>
              <a:gd name="T9" fmla="*/ 0 w 192"/>
              <a:gd name="T10" fmla="*/ 0 h 336"/>
              <a:gd name="T11" fmla="*/ 192 w 192"/>
              <a:gd name="T12" fmla="*/ 336 h 3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336">
                <a:moveTo>
                  <a:pt x="192" y="0"/>
                </a:moveTo>
                <a:cubicBezTo>
                  <a:pt x="184" y="68"/>
                  <a:pt x="176" y="136"/>
                  <a:pt x="144" y="192"/>
                </a:cubicBezTo>
                <a:cubicBezTo>
                  <a:pt x="112" y="248"/>
                  <a:pt x="24" y="312"/>
                  <a:pt x="0" y="336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" name="Line 94"/>
          <p:cNvSpPr>
            <a:spLocks noChangeShapeType="1"/>
          </p:cNvSpPr>
          <p:nvPr/>
        </p:nvSpPr>
        <p:spPr bwMode="auto">
          <a:xfrm>
            <a:off x="6069013" y="4264139"/>
            <a:ext cx="1285875" cy="98579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" name="Freeform 95"/>
          <p:cNvSpPr>
            <a:spLocks/>
          </p:cNvSpPr>
          <p:nvPr/>
        </p:nvSpPr>
        <p:spPr bwMode="auto">
          <a:xfrm rot="18023077">
            <a:off x="7369974" y="5222140"/>
            <a:ext cx="190491" cy="401638"/>
          </a:xfrm>
          <a:custGeom>
            <a:avLst/>
            <a:gdLst>
              <a:gd name="T0" fmla="*/ 190500 w 192"/>
              <a:gd name="T1" fmla="*/ 0 h 336"/>
              <a:gd name="T2" fmla="*/ 142875 w 192"/>
              <a:gd name="T3" fmla="*/ 229507 h 336"/>
              <a:gd name="T4" fmla="*/ 0 w 192"/>
              <a:gd name="T5" fmla="*/ 401638 h 336"/>
              <a:gd name="T6" fmla="*/ 0 60000 65536"/>
              <a:gd name="T7" fmla="*/ 0 60000 65536"/>
              <a:gd name="T8" fmla="*/ 0 60000 65536"/>
              <a:gd name="T9" fmla="*/ 0 w 192"/>
              <a:gd name="T10" fmla="*/ 0 h 336"/>
              <a:gd name="T11" fmla="*/ 192 w 192"/>
              <a:gd name="T12" fmla="*/ 336 h 3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336">
                <a:moveTo>
                  <a:pt x="192" y="0"/>
                </a:moveTo>
                <a:cubicBezTo>
                  <a:pt x="184" y="68"/>
                  <a:pt x="176" y="136"/>
                  <a:pt x="144" y="192"/>
                </a:cubicBezTo>
                <a:cubicBezTo>
                  <a:pt x="112" y="248"/>
                  <a:pt x="24" y="312"/>
                  <a:pt x="0" y="336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Line 96"/>
          <p:cNvSpPr>
            <a:spLocks noChangeShapeType="1"/>
          </p:cNvSpPr>
          <p:nvPr/>
        </p:nvSpPr>
        <p:spPr bwMode="auto">
          <a:xfrm flipH="1">
            <a:off x="7451725" y="5591226"/>
            <a:ext cx="134938" cy="1050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" name="Line 98"/>
          <p:cNvSpPr>
            <a:spLocks noChangeShapeType="1"/>
          </p:cNvSpPr>
          <p:nvPr/>
        </p:nvSpPr>
        <p:spPr bwMode="auto">
          <a:xfrm flipV="1">
            <a:off x="7535863" y="5591226"/>
            <a:ext cx="1217612" cy="26192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" name="Text Box 99"/>
          <p:cNvSpPr txBox="1">
            <a:spLocks noChangeArrowheads="1"/>
          </p:cNvSpPr>
          <p:nvPr/>
        </p:nvSpPr>
        <p:spPr bwMode="auto">
          <a:xfrm>
            <a:off x="8001000" y="5356287"/>
            <a:ext cx="406400" cy="336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800" b="0"/>
              <a:t>East</a:t>
            </a:r>
          </a:p>
          <a:p>
            <a:pPr algn="ctr" eaLnBrk="0" hangingPunct="0"/>
            <a:r>
              <a:rPr lang="en-US" sz="800" b="0"/>
              <a:t>Gate</a:t>
            </a:r>
          </a:p>
        </p:txBody>
      </p:sp>
      <p:sp>
        <p:nvSpPr>
          <p:cNvPr id="88" name="Rectangle 100"/>
          <p:cNvSpPr>
            <a:spLocks noChangeArrowheads="1"/>
          </p:cNvSpPr>
          <p:nvPr/>
        </p:nvSpPr>
        <p:spPr bwMode="auto">
          <a:xfrm>
            <a:off x="8145463" y="5656311"/>
            <a:ext cx="66675" cy="131756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Times New Roman" pitchFamily="18" charset="0"/>
              </a:rPr>
              <a:t> </a:t>
            </a:r>
          </a:p>
        </p:txBody>
      </p:sp>
      <p:sp>
        <p:nvSpPr>
          <p:cNvPr id="89" name="Line 101"/>
          <p:cNvSpPr>
            <a:spLocks noChangeShapeType="1"/>
          </p:cNvSpPr>
          <p:nvPr/>
        </p:nvSpPr>
        <p:spPr bwMode="auto">
          <a:xfrm flipV="1">
            <a:off x="4760913" y="5253105"/>
            <a:ext cx="1285875" cy="138106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0" name="Line 102"/>
          <p:cNvSpPr>
            <a:spLocks noChangeShapeType="1"/>
          </p:cNvSpPr>
          <p:nvPr/>
        </p:nvSpPr>
        <p:spPr bwMode="auto">
          <a:xfrm flipV="1">
            <a:off x="4964113" y="5327714"/>
            <a:ext cx="1217612" cy="13143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1" name="Line 103"/>
          <p:cNvSpPr>
            <a:spLocks noChangeShapeType="1"/>
          </p:cNvSpPr>
          <p:nvPr/>
        </p:nvSpPr>
        <p:spPr bwMode="auto">
          <a:xfrm flipV="1">
            <a:off x="5302250" y="5188020"/>
            <a:ext cx="1285875" cy="138106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" name="Line 104"/>
          <p:cNvSpPr>
            <a:spLocks noChangeShapeType="1"/>
          </p:cNvSpPr>
          <p:nvPr/>
        </p:nvSpPr>
        <p:spPr bwMode="auto">
          <a:xfrm flipV="1">
            <a:off x="5521325" y="5261042"/>
            <a:ext cx="1219200" cy="13143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" name="Text Box 105"/>
          <p:cNvSpPr txBox="1">
            <a:spLocks noChangeArrowheads="1"/>
          </p:cNvSpPr>
          <p:nvPr/>
        </p:nvSpPr>
        <p:spPr bwMode="auto">
          <a:xfrm>
            <a:off x="5422900" y="5857913"/>
            <a:ext cx="968375" cy="21589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800"/>
              <a:t>Military Runway</a:t>
            </a:r>
          </a:p>
        </p:txBody>
      </p:sp>
      <p:sp>
        <p:nvSpPr>
          <p:cNvPr id="94" name="Freeform 106"/>
          <p:cNvSpPr>
            <a:spLocks/>
          </p:cNvSpPr>
          <p:nvPr/>
        </p:nvSpPr>
        <p:spPr bwMode="auto">
          <a:xfrm>
            <a:off x="3789363" y="5421372"/>
            <a:ext cx="1528762" cy="1247716"/>
          </a:xfrm>
          <a:custGeom>
            <a:avLst/>
            <a:gdLst>
              <a:gd name="T0" fmla="*/ 1076057 w 1084"/>
              <a:gd name="T1" fmla="*/ 39721 h 911"/>
              <a:gd name="T2" fmla="*/ 1118365 w 1084"/>
              <a:gd name="T3" fmla="*/ 64375 h 911"/>
              <a:gd name="T4" fmla="*/ 1152213 w 1084"/>
              <a:gd name="T5" fmla="*/ 154773 h 911"/>
              <a:gd name="T6" fmla="*/ 1262216 w 1084"/>
              <a:gd name="T7" fmla="*/ 179428 h 911"/>
              <a:gd name="T8" fmla="*/ 1397604 w 1084"/>
              <a:gd name="T9" fmla="*/ 154773 h 911"/>
              <a:gd name="T10" fmla="*/ 1490684 w 1084"/>
              <a:gd name="T11" fmla="*/ 319135 h 911"/>
              <a:gd name="T12" fmla="*/ 1482222 w 1084"/>
              <a:gd name="T13" fmla="*/ 352007 h 911"/>
              <a:gd name="T14" fmla="*/ 1355295 w 1084"/>
              <a:gd name="T15" fmla="*/ 442405 h 911"/>
              <a:gd name="T16" fmla="*/ 1118365 w 1084"/>
              <a:gd name="T17" fmla="*/ 623203 h 911"/>
              <a:gd name="T18" fmla="*/ 1050671 w 1084"/>
              <a:gd name="T19" fmla="*/ 688947 h 911"/>
              <a:gd name="T20" fmla="*/ 1016824 w 1084"/>
              <a:gd name="T21" fmla="*/ 721819 h 911"/>
              <a:gd name="T22" fmla="*/ 982977 w 1084"/>
              <a:gd name="T23" fmla="*/ 771128 h 911"/>
              <a:gd name="T24" fmla="*/ 966053 w 1084"/>
              <a:gd name="T25" fmla="*/ 902617 h 911"/>
              <a:gd name="T26" fmla="*/ 746047 w 1084"/>
              <a:gd name="T27" fmla="*/ 1009451 h 911"/>
              <a:gd name="T28" fmla="*/ 526041 w 1084"/>
              <a:gd name="T29" fmla="*/ 1247775 h 911"/>
              <a:gd name="T30" fmla="*/ 263726 w 1084"/>
              <a:gd name="T31" fmla="*/ 1190249 h 911"/>
              <a:gd name="T32" fmla="*/ 94490 w 1084"/>
              <a:gd name="T33" fmla="*/ 1198467 h 911"/>
              <a:gd name="T34" fmla="*/ 60643 w 1084"/>
              <a:gd name="T35" fmla="*/ 1034106 h 911"/>
              <a:gd name="T36" fmla="*/ 179108 w 1084"/>
              <a:gd name="T37" fmla="*/ 1009451 h 911"/>
              <a:gd name="T38" fmla="*/ 255264 w 1084"/>
              <a:gd name="T39" fmla="*/ 886181 h 911"/>
              <a:gd name="T40" fmla="*/ 356805 w 1084"/>
              <a:gd name="T41" fmla="*/ 762910 h 911"/>
              <a:gd name="T42" fmla="*/ 475270 w 1084"/>
              <a:gd name="T43" fmla="*/ 697165 h 911"/>
              <a:gd name="T44" fmla="*/ 551426 w 1084"/>
              <a:gd name="T45" fmla="*/ 639639 h 911"/>
              <a:gd name="T46" fmla="*/ 644506 w 1084"/>
              <a:gd name="T47" fmla="*/ 483496 h 911"/>
              <a:gd name="T48" fmla="*/ 729124 w 1084"/>
              <a:gd name="T49" fmla="*/ 360225 h 911"/>
              <a:gd name="T50" fmla="*/ 813741 w 1084"/>
              <a:gd name="T51" fmla="*/ 310916 h 911"/>
              <a:gd name="T52" fmla="*/ 864512 w 1084"/>
              <a:gd name="T53" fmla="*/ 245172 h 911"/>
              <a:gd name="T54" fmla="*/ 966053 w 1084"/>
              <a:gd name="T55" fmla="*/ 97247 h 911"/>
              <a:gd name="T56" fmla="*/ 1076057 w 1084"/>
              <a:gd name="T57" fmla="*/ 39721 h 911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1084"/>
              <a:gd name="T88" fmla="*/ 0 h 911"/>
              <a:gd name="T89" fmla="*/ 1084 w 1084"/>
              <a:gd name="T90" fmla="*/ 911 h 911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1084" h="911">
                <a:moveTo>
                  <a:pt x="763" y="29"/>
                </a:moveTo>
                <a:cubicBezTo>
                  <a:pt x="773" y="35"/>
                  <a:pt x="785" y="39"/>
                  <a:pt x="793" y="47"/>
                </a:cubicBezTo>
                <a:cubicBezTo>
                  <a:pt x="807" y="61"/>
                  <a:pt x="803" y="99"/>
                  <a:pt x="817" y="113"/>
                </a:cubicBezTo>
                <a:cubicBezTo>
                  <a:pt x="836" y="132"/>
                  <a:pt x="895" y="131"/>
                  <a:pt x="895" y="131"/>
                </a:cubicBezTo>
                <a:cubicBezTo>
                  <a:pt x="933" y="127"/>
                  <a:pt x="956" y="122"/>
                  <a:pt x="991" y="113"/>
                </a:cubicBezTo>
                <a:cubicBezTo>
                  <a:pt x="1084" y="125"/>
                  <a:pt x="1068" y="126"/>
                  <a:pt x="1057" y="233"/>
                </a:cubicBezTo>
                <a:cubicBezTo>
                  <a:pt x="1056" y="241"/>
                  <a:pt x="1056" y="251"/>
                  <a:pt x="1051" y="257"/>
                </a:cubicBezTo>
                <a:cubicBezTo>
                  <a:pt x="1032" y="280"/>
                  <a:pt x="989" y="286"/>
                  <a:pt x="961" y="323"/>
                </a:cubicBezTo>
                <a:cubicBezTo>
                  <a:pt x="945" y="419"/>
                  <a:pt x="879" y="446"/>
                  <a:pt x="793" y="455"/>
                </a:cubicBezTo>
                <a:cubicBezTo>
                  <a:pt x="763" y="465"/>
                  <a:pt x="763" y="479"/>
                  <a:pt x="745" y="503"/>
                </a:cubicBezTo>
                <a:cubicBezTo>
                  <a:pt x="738" y="512"/>
                  <a:pt x="728" y="518"/>
                  <a:pt x="721" y="527"/>
                </a:cubicBezTo>
                <a:cubicBezTo>
                  <a:pt x="712" y="538"/>
                  <a:pt x="697" y="563"/>
                  <a:pt x="697" y="563"/>
                </a:cubicBezTo>
                <a:cubicBezTo>
                  <a:pt x="692" y="595"/>
                  <a:pt x="697" y="629"/>
                  <a:pt x="685" y="659"/>
                </a:cubicBezTo>
                <a:cubicBezTo>
                  <a:pt x="670" y="698"/>
                  <a:pt x="571" y="723"/>
                  <a:pt x="529" y="737"/>
                </a:cubicBezTo>
                <a:cubicBezTo>
                  <a:pt x="490" y="789"/>
                  <a:pt x="435" y="890"/>
                  <a:pt x="373" y="911"/>
                </a:cubicBezTo>
                <a:cubicBezTo>
                  <a:pt x="305" y="907"/>
                  <a:pt x="244" y="907"/>
                  <a:pt x="187" y="869"/>
                </a:cubicBezTo>
                <a:cubicBezTo>
                  <a:pt x="147" y="871"/>
                  <a:pt x="105" y="887"/>
                  <a:pt x="67" y="875"/>
                </a:cubicBezTo>
                <a:cubicBezTo>
                  <a:pt x="15" y="858"/>
                  <a:pt x="0" y="784"/>
                  <a:pt x="43" y="755"/>
                </a:cubicBezTo>
                <a:cubicBezTo>
                  <a:pt x="63" y="741"/>
                  <a:pt x="106" y="740"/>
                  <a:pt x="127" y="737"/>
                </a:cubicBezTo>
                <a:cubicBezTo>
                  <a:pt x="154" y="710"/>
                  <a:pt x="161" y="680"/>
                  <a:pt x="181" y="647"/>
                </a:cubicBezTo>
                <a:cubicBezTo>
                  <a:pt x="201" y="615"/>
                  <a:pt x="230" y="587"/>
                  <a:pt x="253" y="557"/>
                </a:cubicBezTo>
                <a:cubicBezTo>
                  <a:pt x="267" y="515"/>
                  <a:pt x="300" y="514"/>
                  <a:pt x="337" y="509"/>
                </a:cubicBezTo>
                <a:cubicBezTo>
                  <a:pt x="364" y="500"/>
                  <a:pt x="373" y="491"/>
                  <a:pt x="391" y="467"/>
                </a:cubicBezTo>
                <a:cubicBezTo>
                  <a:pt x="403" y="418"/>
                  <a:pt x="421" y="389"/>
                  <a:pt x="457" y="353"/>
                </a:cubicBezTo>
                <a:cubicBezTo>
                  <a:pt x="482" y="328"/>
                  <a:pt x="492" y="288"/>
                  <a:pt x="517" y="263"/>
                </a:cubicBezTo>
                <a:cubicBezTo>
                  <a:pt x="535" y="245"/>
                  <a:pt x="561" y="245"/>
                  <a:pt x="577" y="227"/>
                </a:cubicBezTo>
                <a:cubicBezTo>
                  <a:pt x="590" y="212"/>
                  <a:pt x="613" y="179"/>
                  <a:pt x="613" y="179"/>
                </a:cubicBezTo>
                <a:cubicBezTo>
                  <a:pt x="630" y="129"/>
                  <a:pt x="634" y="96"/>
                  <a:pt x="685" y="71"/>
                </a:cubicBezTo>
                <a:cubicBezTo>
                  <a:pt x="701" y="47"/>
                  <a:pt x="734" y="0"/>
                  <a:pt x="763" y="29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5" name="Text Box 107"/>
          <p:cNvSpPr txBox="1">
            <a:spLocks noChangeArrowheads="1"/>
          </p:cNvSpPr>
          <p:nvPr/>
        </p:nvSpPr>
        <p:spPr bwMode="auto">
          <a:xfrm rot="18684367">
            <a:off x="4115616" y="5939660"/>
            <a:ext cx="90959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000"/>
              <a:t>Golf Course</a:t>
            </a:r>
          </a:p>
        </p:txBody>
      </p:sp>
      <p:sp>
        <p:nvSpPr>
          <p:cNvPr id="96" name="Rectangle 108"/>
          <p:cNvSpPr>
            <a:spLocks noChangeArrowheads="1"/>
          </p:cNvSpPr>
          <p:nvPr/>
        </p:nvSpPr>
        <p:spPr bwMode="auto">
          <a:xfrm rot="2545997">
            <a:off x="5324475" y="5559478"/>
            <a:ext cx="122238" cy="130169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7" name="Rectangle 110"/>
          <p:cNvSpPr>
            <a:spLocks noChangeArrowheads="1"/>
          </p:cNvSpPr>
          <p:nvPr/>
        </p:nvSpPr>
        <p:spPr bwMode="auto">
          <a:xfrm>
            <a:off x="4073525" y="2449713"/>
            <a:ext cx="498475" cy="228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900">
                <a:latin typeface="Times New Roman" pitchFamily="18" charset="0"/>
              </a:rPr>
              <a:t>Bldg 1</a:t>
            </a:r>
          </a:p>
        </p:txBody>
      </p:sp>
      <p:sp>
        <p:nvSpPr>
          <p:cNvPr id="98" name="Rectangle 111"/>
          <p:cNvSpPr>
            <a:spLocks noChangeArrowheads="1"/>
          </p:cNvSpPr>
          <p:nvPr/>
        </p:nvSpPr>
        <p:spPr bwMode="auto">
          <a:xfrm rot="16200000">
            <a:off x="5157793" y="2294135"/>
            <a:ext cx="263513" cy="4445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vert="eaVert" wrap="none" anchor="ctr"/>
          <a:lstStyle/>
          <a:p>
            <a:pPr algn="ctr" eaLnBrk="0" hangingPunct="0"/>
            <a:r>
              <a:rPr lang="en-US" sz="900" dirty="0">
                <a:solidFill>
                  <a:schemeClr val="bg1"/>
                </a:solidFill>
                <a:latin typeface="Times New Roman" pitchFamily="18" charset="0"/>
              </a:rPr>
              <a:t>Bldg 3</a:t>
            </a:r>
          </a:p>
        </p:txBody>
      </p:sp>
      <p:sp>
        <p:nvSpPr>
          <p:cNvPr id="99" name="Text Box 112"/>
          <p:cNvSpPr txBox="1">
            <a:spLocks noChangeArrowheads="1"/>
          </p:cNvSpPr>
          <p:nvPr/>
        </p:nvSpPr>
        <p:spPr bwMode="auto">
          <a:xfrm rot="21583542">
            <a:off x="4941010" y="2068450"/>
            <a:ext cx="696912" cy="368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600" dirty="0"/>
              <a:t>HQ Army Strategic</a:t>
            </a:r>
          </a:p>
          <a:p>
            <a:pPr algn="ctr" eaLnBrk="0" hangingPunct="0"/>
            <a:r>
              <a:rPr lang="en-US" sz="600" dirty="0"/>
              <a:t>Command</a:t>
            </a:r>
            <a:endParaRPr lang="en-US" sz="600" b="0" dirty="0">
              <a:latin typeface="Times New Roman" pitchFamily="18" charset="0"/>
            </a:endParaRPr>
          </a:p>
        </p:txBody>
      </p:sp>
      <p:sp>
        <p:nvSpPr>
          <p:cNvPr id="100" name="Freeform 113"/>
          <p:cNvSpPr>
            <a:spLocks/>
          </p:cNvSpPr>
          <p:nvPr/>
        </p:nvSpPr>
        <p:spPr bwMode="auto">
          <a:xfrm flipV="1">
            <a:off x="3813175" y="1841729"/>
            <a:ext cx="1962150" cy="395269"/>
          </a:xfrm>
          <a:custGeom>
            <a:avLst/>
            <a:gdLst>
              <a:gd name="T0" fmla="*/ 1962150 w 144"/>
              <a:gd name="T1" fmla="*/ 0 h 144"/>
              <a:gd name="T2" fmla="*/ 1635125 w 144"/>
              <a:gd name="T3" fmla="*/ 318426 h 144"/>
              <a:gd name="T4" fmla="*/ 0 w 144"/>
              <a:gd name="T5" fmla="*/ 395288 h 144"/>
              <a:gd name="T6" fmla="*/ 0 60000 65536"/>
              <a:gd name="T7" fmla="*/ 0 60000 65536"/>
              <a:gd name="T8" fmla="*/ 0 60000 65536"/>
              <a:gd name="T9" fmla="*/ 0 w 144"/>
              <a:gd name="T10" fmla="*/ 0 h 144"/>
              <a:gd name="T11" fmla="*/ 144 w 144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" h="144">
                <a:moveTo>
                  <a:pt x="144" y="0"/>
                </a:moveTo>
                <a:cubicBezTo>
                  <a:pt x="140" y="19"/>
                  <a:pt x="144" y="92"/>
                  <a:pt x="120" y="116"/>
                </a:cubicBezTo>
                <a:cubicBezTo>
                  <a:pt x="96" y="140"/>
                  <a:pt x="25" y="138"/>
                  <a:pt x="0" y="144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" name="Line 114"/>
          <p:cNvSpPr>
            <a:spLocks noChangeShapeType="1"/>
          </p:cNvSpPr>
          <p:nvPr/>
        </p:nvSpPr>
        <p:spPr bwMode="auto">
          <a:xfrm flipV="1">
            <a:off x="3248025" y="5195958"/>
            <a:ext cx="293688" cy="30319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" name="Rectangle 115"/>
          <p:cNvSpPr>
            <a:spLocks noChangeArrowheads="1"/>
          </p:cNvSpPr>
          <p:nvPr/>
        </p:nvSpPr>
        <p:spPr bwMode="auto">
          <a:xfrm rot="18696017">
            <a:off x="3575846" y="5095153"/>
            <a:ext cx="66672" cy="13493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" name="Text Box 116"/>
          <p:cNvSpPr txBox="1">
            <a:spLocks noChangeArrowheads="1"/>
          </p:cNvSpPr>
          <p:nvPr/>
        </p:nvSpPr>
        <p:spPr bwMode="auto">
          <a:xfrm rot="2368011">
            <a:off x="3414713" y="5081663"/>
            <a:ext cx="698500" cy="184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600"/>
              <a:t>Museum</a:t>
            </a:r>
            <a:endParaRPr lang="en-US" sz="600" b="0"/>
          </a:p>
        </p:txBody>
      </p:sp>
      <p:sp>
        <p:nvSpPr>
          <p:cNvPr id="104" name="Text Box 118"/>
          <p:cNvSpPr txBox="1">
            <a:spLocks noChangeArrowheads="1"/>
          </p:cNvSpPr>
          <p:nvPr/>
        </p:nvSpPr>
        <p:spPr bwMode="auto">
          <a:xfrm>
            <a:off x="1306220" y="2678302"/>
            <a:ext cx="848310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900" b="1" dirty="0">
                <a:solidFill>
                  <a:schemeClr val="accent3">
                    <a:lumMod val="50000"/>
                  </a:schemeClr>
                </a:solidFill>
              </a:rPr>
              <a:t>Main Gate</a:t>
            </a:r>
          </a:p>
          <a:p>
            <a:pPr algn="ctr" eaLnBrk="0" hangingPunct="0"/>
            <a:r>
              <a:rPr lang="en-US" sz="900" b="1" dirty="0">
                <a:solidFill>
                  <a:schemeClr val="accent3">
                    <a:lumMod val="50000"/>
                  </a:schemeClr>
                </a:solidFill>
              </a:rPr>
              <a:t>And</a:t>
            </a:r>
          </a:p>
          <a:p>
            <a:pPr algn="ctr" eaLnBrk="0" hangingPunct="0"/>
            <a:r>
              <a:rPr lang="en-US" sz="900" b="1" dirty="0">
                <a:solidFill>
                  <a:schemeClr val="accent3">
                    <a:lumMod val="50000"/>
                  </a:schemeClr>
                </a:solidFill>
              </a:rPr>
              <a:t>Visitor Center</a:t>
            </a:r>
          </a:p>
        </p:txBody>
      </p:sp>
      <p:sp>
        <p:nvSpPr>
          <p:cNvPr id="105" name="Text Box 120"/>
          <p:cNvSpPr txBox="1">
            <a:spLocks noChangeArrowheads="1"/>
          </p:cNvSpPr>
          <p:nvPr/>
        </p:nvSpPr>
        <p:spPr bwMode="auto">
          <a:xfrm>
            <a:off x="5724525" y="2506860"/>
            <a:ext cx="1181100" cy="923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900" dirty="0">
                <a:solidFill>
                  <a:schemeClr val="bg1"/>
                </a:solidFill>
              </a:rPr>
              <a:t>The Peterson</a:t>
            </a:r>
          </a:p>
          <a:p>
            <a:pPr algn="ctr" eaLnBrk="0" hangingPunct="0"/>
            <a:r>
              <a:rPr lang="en-US" sz="900" dirty="0">
                <a:solidFill>
                  <a:schemeClr val="bg1"/>
                </a:solidFill>
              </a:rPr>
              <a:t>Club</a:t>
            </a:r>
          </a:p>
          <a:p>
            <a:pPr algn="ctr" eaLnBrk="0" hangingPunct="0"/>
            <a:r>
              <a:rPr lang="en-US" sz="900" dirty="0">
                <a:solidFill>
                  <a:schemeClr val="bg1"/>
                </a:solidFill>
              </a:rPr>
              <a:t>260 Glasgow </a:t>
            </a:r>
            <a:r>
              <a:rPr lang="en-US" sz="900" dirty="0" smtClean="0">
                <a:solidFill>
                  <a:schemeClr val="bg1"/>
                </a:solidFill>
              </a:rPr>
              <a:t>Ave., </a:t>
            </a:r>
            <a:r>
              <a:rPr lang="en-US" sz="900" dirty="0">
                <a:solidFill>
                  <a:schemeClr val="bg1"/>
                </a:solidFill>
              </a:rPr>
              <a:t>#1013, Peterson AFB, CO 80914</a:t>
            </a:r>
          </a:p>
          <a:p>
            <a:pPr algn="ctr" eaLnBrk="0" hangingPunct="0"/>
            <a:endParaRPr lang="en-US" sz="900" dirty="0">
              <a:solidFill>
                <a:srgbClr val="FF3300"/>
              </a:solidFill>
            </a:endParaRPr>
          </a:p>
        </p:txBody>
      </p:sp>
      <p:sp>
        <p:nvSpPr>
          <p:cNvPr id="106" name="Line 121"/>
          <p:cNvSpPr>
            <a:spLocks noChangeShapeType="1"/>
          </p:cNvSpPr>
          <p:nvPr/>
        </p:nvSpPr>
        <p:spPr bwMode="auto">
          <a:xfrm flipH="1">
            <a:off x="4775198" y="3276761"/>
            <a:ext cx="1339215" cy="1447731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107" name="Group 208"/>
          <p:cNvGrpSpPr>
            <a:grpSpLocks/>
          </p:cNvGrpSpPr>
          <p:nvPr/>
        </p:nvGrpSpPr>
        <p:grpSpPr bwMode="auto">
          <a:xfrm>
            <a:off x="7221538" y="6223021"/>
            <a:ext cx="1228725" cy="447654"/>
            <a:chOff x="4373" y="3888"/>
            <a:chExt cx="774" cy="282"/>
          </a:xfrm>
        </p:grpSpPr>
        <p:sp>
          <p:nvSpPr>
            <p:cNvPr id="214" name="Rectangle 97"/>
            <p:cNvSpPr>
              <a:spLocks noChangeArrowheads="1"/>
            </p:cNvSpPr>
            <p:nvPr/>
          </p:nvSpPr>
          <p:spPr bwMode="auto">
            <a:xfrm>
              <a:off x="4656" y="3899"/>
              <a:ext cx="223" cy="15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1000">
                <a:solidFill>
                  <a:schemeClr val="bg1"/>
                </a:solidFill>
              </a:endParaRPr>
            </a:p>
          </p:txBody>
        </p:sp>
        <p:sp>
          <p:nvSpPr>
            <p:cNvPr id="215" name="Text Box 126"/>
            <p:cNvSpPr txBox="1">
              <a:spLocks noChangeArrowheads="1"/>
            </p:cNvSpPr>
            <p:nvPr/>
          </p:nvSpPr>
          <p:spPr bwMode="auto">
            <a:xfrm rot="-16458">
              <a:off x="4373" y="3888"/>
              <a:ext cx="774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lnSpc>
                  <a:spcPct val="130000"/>
                </a:lnSpc>
              </a:pPr>
              <a:r>
                <a:rPr lang="en-US" sz="900"/>
                <a:t>CISF</a:t>
              </a:r>
            </a:p>
            <a:p>
              <a:pPr algn="ctr" eaLnBrk="0" hangingPunct="0">
                <a:lnSpc>
                  <a:spcPct val="130000"/>
                </a:lnSpc>
              </a:pPr>
              <a:r>
                <a:rPr lang="en-US" sz="900"/>
                <a:t>Bldg 2025</a:t>
              </a:r>
            </a:p>
          </p:txBody>
        </p:sp>
      </p:grpSp>
      <p:sp>
        <p:nvSpPr>
          <p:cNvPr id="108" name="Text Box 127"/>
          <p:cNvSpPr txBox="1">
            <a:spLocks noChangeArrowheads="1"/>
          </p:cNvSpPr>
          <p:nvPr/>
        </p:nvSpPr>
        <p:spPr bwMode="auto">
          <a:xfrm>
            <a:off x="6235700" y="3772037"/>
            <a:ext cx="2667000" cy="641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0">
                <a:solidFill>
                  <a:schemeClr val="accent2"/>
                </a:solidFill>
                <a:latin typeface="Arial Black" pitchFamily="34" charset="0"/>
              </a:rPr>
              <a:t>Peterson </a:t>
            </a:r>
            <a:br>
              <a:rPr lang="en-US" sz="1800" b="0">
                <a:solidFill>
                  <a:schemeClr val="accent2"/>
                </a:solidFill>
                <a:latin typeface="Arial Black" pitchFamily="34" charset="0"/>
              </a:rPr>
            </a:br>
            <a:r>
              <a:rPr lang="en-US" sz="1800" b="0">
                <a:solidFill>
                  <a:schemeClr val="accent2"/>
                </a:solidFill>
                <a:latin typeface="Arial Black" pitchFamily="34" charset="0"/>
              </a:rPr>
              <a:t>Air Force Base</a:t>
            </a:r>
          </a:p>
        </p:txBody>
      </p:sp>
      <p:grpSp>
        <p:nvGrpSpPr>
          <p:cNvPr id="109" name="Group 203"/>
          <p:cNvGrpSpPr>
            <a:grpSpLocks/>
          </p:cNvGrpSpPr>
          <p:nvPr/>
        </p:nvGrpSpPr>
        <p:grpSpPr bwMode="auto">
          <a:xfrm>
            <a:off x="8201025" y="1454397"/>
            <a:ext cx="666750" cy="1589013"/>
            <a:chOff x="4662" y="884"/>
            <a:chExt cx="420" cy="1001"/>
          </a:xfrm>
        </p:grpSpPr>
        <p:sp>
          <p:nvSpPr>
            <p:cNvPr id="153" name="Text Box 128"/>
            <p:cNvSpPr txBox="1">
              <a:spLocks noChangeArrowheads="1"/>
            </p:cNvSpPr>
            <p:nvPr/>
          </p:nvSpPr>
          <p:spPr bwMode="auto">
            <a:xfrm>
              <a:off x="4662" y="884"/>
              <a:ext cx="4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2400" b="0">
                  <a:latin typeface="Castellar" pitchFamily="18" charset="0"/>
                </a:rPr>
                <a:t>N</a:t>
              </a:r>
            </a:p>
          </p:txBody>
        </p:sp>
        <p:sp>
          <p:nvSpPr>
            <p:cNvPr id="154" name="Freeform 129"/>
            <p:cNvSpPr>
              <a:spLocks/>
            </p:cNvSpPr>
            <p:nvPr/>
          </p:nvSpPr>
          <p:spPr bwMode="auto">
            <a:xfrm>
              <a:off x="4891" y="1450"/>
              <a:ext cx="2" cy="5"/>
            </a:xfrm>
            <a:custGeom>
              <a:avLst/>
              <a:gdLst>
                <a:gd name="T0" fmla="*/ 0 w 1"/>
                <a:gd name="T1" fmla="*/ 5 h 27"/>
                <a:gd name="T2" fmla="*/ 0 w 1"/>
                <a:gd name="T3" fmla="*/ 0 h 27"/>
                <a:gd name="T4" fmla="*/ 2 w 1"/>
                <a:gd name="T5" fmla="*/ 0 h 27"/>
                <a:gd name="T6" fmla="*/ 0 60000 65536"/>
                <a:gd name="T7" fmla="*/ 0 60000 65536"/>
                <a:gd name="T8" fmla="*/ 0 60000 65536"/>
                <a:gd name="T9" fmla="*/ 0 w 1"/>
                <a:gd name="T10" fmla="*/ 0 h 27"/>
                <a:gd name="T11" fmla="*/ 1 w 1"/>
                <a:gd name="T12" fmla="*/ 27 h 2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7">
                  <a:moveTo>
                    <a:pt x="0" y="27"/>
                  </a:moveTo>
                  <a:lnTo>
                    <a:pt x="0" y="0"/>
                  </a:lnTo>
                  <a:lnTo>
                    <a:pt x="1" y="0"/>
                  </a:lnTo>
                </a:path>
              </a:pathLst>
            </a:cu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" name="Freeform 130"/>
            <p:cNvSpPr>
              <a:spLocks/>
            </p:cNvSpPr>
            <p:nvPr/>
          </p:nvSpPr>
          <p:spPr bwMode="auto">
            <a:xfrm>
              <a:off x="4889" y="1450"/>
              <a:ext cx="2" cy="10"/>
            </a:xfrm>
            <a:custGeom>
              <a:avLst/>
              <a:gdLst>
                <a:gd name="T0" fmla="*/ 0 w 1"/>
                <a:gd name="T1" fmla="*/ 10 h 44"/>
                <a:gd name="T2" fmla="*/ 0 w 1"/>
                <a:gd name="T3" fmla="*/ 0 h 44"/>
                <a:gd name="T4" fmla="*/ 2 w 1"/>
                <a:gd name="T5" fmla="*/ 0 h 44"/>
                <a:gd name="T6" fmla="*/ 0 60000 65536"/>
                <a:gd name="T7" fmla="*/ 0 60000 65536"/>
                <a:gd name="T8" fmla="*/ 0 60000 65536"/>
                <a:gd name="T9" fmla="*/ 0 w 1"/>
                <a:gd name="T10" fmla="*/ 0 h 44"/>
                <a:gd name="T11" fmla="*/ 1 w 1"/>
                <a:gd name="T12" fmla="*/ 44 h 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44">
                  <a:moveTo>
                    <a:pt x="0" y="44"/>
                  </a:moveTo>
                  <a:lnTo>
                    <a:pt x="0" y="0"/>
                  </a:lnTo>
                  <a:lnTo>
                    <a:pt x="1" y="0"/>
                  </a:lnTo>
                </a:path>
              </a:pathLst>
            </a:cu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" name="Freeform 131"/>
            <p:cNvSpPr>
              <a:spLocks/>
            </p:cNvSpPr>
            <p:nvPr/>
          </p:nvSpPr>
          <p:spPr bwMode="auto">
            <a:xfrm>
              <a:off x="4884" y="1450"/>
              <a:ext cx="2" cy="12"/>
            </a:xfrm>
            <a:custGeom>
              <a:avLst/>
              <a:gdLst>
                <a:gd name="T0" fmla="*/ 0 w 1"/>
                <a:gd name="T1" fmla="*/ 12 h 54"/>
                <a:gd name="T2" fmla="*/ 0 w 1"/>
                <a:gd name="T3" fmla="*/ 0 h 54"/>
                <a:gd name="T4" fmla="*/ 2 w 1"/>
                <a:gd name="T5" fmla="*/ 0 h 54"/>
                <a:gd name="T6" fmla="*/ 0 60000 65536"/>
                <a:gd name="T7" fmla="*/ 0 60000 65536"/>
                <a:gd name="T8" fmla="*/ 0 60000 65536"/>
                <a:gd name="T9" fmla="*/ 0 w 1"/>
                <a:gd name="T10" fmla="*/ 0 h 54"/>
                <a:gd name="T11" fmla="*/ 1 w 1"/>
                <a:gd name="T12" fmla="*/ 54 h 5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54">
                  <a:moveTo>
                    <a:pt x="0" y="54"/>
                  </a:moveTo>
                  <a:lnTo>
                    <a:pt x="0" y="0"/>
                  </a:lnTo>
                  <a:lnTo>
                    <a:pt x="1" y="0"/>
                  </a:lnTo>
                </a:path>
              </a:pathLst>
            </a:cu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" name="Freeform 132"/>
            <p:cNvSpPr>
              <a:spLocks/>
            </p:cNvSpPr>
            <p:nvPr/>
          </p:nvSpPr>
          <p:spPr bwMode="auto">
            <a:xfrm>
              <a:off x="4882" y="1450"/>
              <a:ext cx="2" cy="12"/>
            </a:xfrm>
            <a:custGeom>
              <a:avLst/>
              <a:gdLst>
                <a:gd name="T0" fmla="*/ 0 w 1"/>
                <a:gd name="T1" fmla="*/ 12 h 60"/>
                <a:gd name="T2" fmla="*/ 0 w 1"/>
                <a:gd name="T3" fmla="*/ 0 h 60"/>
                <a:gd name="T4" fmla="*/ 2 w 1"/>
                <a:gd name="T5" fmla="*/ 0 h 60"/>
                <a:gd name="T6" fmla="*/ 0 60000 65536"/>
                <a:gd name="T7" fmla="*/ 0 60000 65536"/>
                <a:gd name="T8" fmla="*/ 0 60000 65536"/>
                <a:gd name="T9" fmla="*/ 0 w 1"/>
                <a:gd name="T10" fmla="*/ 0 h 60"/>
                <a:gd name="T11" fmla="*/ 1 w 1"/>
                <a:gd name="T12" fmla="*/ 60 h 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0">
                  <a:moveTo>
                    <a:pt x="0" y="60"/>
                  </a:moveTo>
                  <a:lnTo>
                    <a:pt x="0" y="0"/>
                  </a:lnTo>
                  <a:lnTo>
                    <a:pt x="1" y="0"/>
                  </a:lnTo>
                </a:path>
              </a:pathLst>
            </a:cu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8" name="Freeform 133"/>
            <p:cNvSpPr>
              <a:spLocks/>
            </p:cNvSpPr>
            <p:nvPr/>
          </p:nvSpPr>
          <p:spPr bwMode="auto">
            <a:xfrm>
              <a:off x="4880" y="1450"/>
              <a:ext cx="2" cy="13"/>
            </a:xfrm>
            <a:custGeom>
              <a:avLst/>
              <a:gdLst>
                <a:gd name="T0" fmla="*/ 0 w 1"/>
                <a:gd name="T1" fmla="*/ 13 h 64"/>
                <a:gd name="T2" fmla="*/ 0 w 1"/>
                <a:gd name="T3" fmla="*/ 0 h 64"/>
                <a:gd name="T4" fmla="*/ 2 w 1"/>
                <a:gd name="T5" fmla="*/ 0 h 64"/>
                <a:gd name="T6" fmla="*/ 0 60000 65536"/>
                <a:gd name="T7" fmla="*/ 0 60000 65536"/>
                <a:gd name="T8" fmla="*/ 0 60000 65536"/>
                <a:gd name="T9" fmla="*/ 0 w 1"/>
                <a:gd name="T10" fmla="*/ 0 h 64"/>
                <a:gd name="T11" fmla="*/ 1 w 1"/>
                <a:gd name="T12" fmla="*/ 64 h 6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4">
                  <a:moveTo>
                    <a:pt x="0" y="64"/>
                  </a:moveTo>
                  <a:lnTo>
                    <a:pt x="0" y="0"/>
                  </a:lnTo>
                  <a:lnTo>
                    <a:pt x="1" y="0"/>
                  </a:lnTo>
                </a:path>
              </a:pathLst>
            </a:cu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9" name="Freeform 134"/>
            <p:cNvSpPr>
              <a:spLocks/>
            </p:cNvSpPr>
            <p:nvPr/>
          </p:nvSpPr>
          <p:spPr bwMode="auto">
            <a:xfrm>
              <a:off x="4877" y="1450"/>
              <a:ext cx="3" cy="13"/>
            </a:xfrm>
            <a:custGeom>
              <a:avLst/>
              <a:gdLst>
                <a:gd name="T0" fmla="*/ 0 w 1"/>
                <a:gd name="T1" fmla="*/ 13 h 67"/>
                <a:gd name="T2" fmla="*/ 0 w 1"/>
                <a:gd name="T3" fmla="*/ 0 h 67"/>
                <a:gd name="T4" fmla="*/ 3 w 1"/>
                <a:gd name="T5" fmla="*/ 0 h 67"/>
                <a:gd name="T6" fmla="*/ 0 60000 65536"/>
                <a:gd name="T7" fmla="*/ 0 60000 65536"/>
                <a:gd name="T8" fmla="*/ 0 60000 65536"/>
                <a:gd name="T9" fmla="*/ 0 w 1"/>
                <a:gd name="T10" fmla="*/ 0 h 67"/>
                <a:gd name="T11" fmla="*/ 1 w 1"/>
                <a:gd name="T12" fmla="*/ 67 h 6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7">
                  <a:moveTo>
                    <a:pt x="0" y="67"/>
                  </a:moveTo>
                  <a:lnTo>
                    <a:pt x="0" y="0"/>
                  </a:lnTo>
                  <a:lnTo>
                    <a:pt x="1" y="0"/>
                  </a:lnTo>
                </a:path>
              </a:pathLst>
            </a:cu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0" name="Freeform 135"/>
            <p:cNvSpPr>
              <a:spLocks/>
            </p:cNvSpPr>
            <p:nvPr/>
          </p:nvSpPr>
          <p:spPr bwMode="auto">
            <a:xfrm>
              <a:off x="4875" y="1450"/>
              <a:ext cx="2" cy="15"/>
            </a:xfrm>
            <a:custGeom>
              <a:avLst/>
              <a:gdLst>
                <a:gd name="T0" fmla="*/ 0 w 1"/>
                <a:gd name="T1" fmla="*/ 15 h 68"/>
                <a:gd name="T2" fmla="*/ 0 w 1"/>
                <a:gd name="T3" fmla="*/ 0 h 68"/>
                <a:gd name="T4" fmla="*/ 2 w 1"/>
                <a:gd name="T5" fmla="*/ 0 h 68"/>
                <a:gd name="T6" fmla="*/ 0 60000 65536"/>
                <a:gd name="T7" fmla="*/ 0 60000 65536"/>
                <a:gd name="T8" fmla="*/ 0 60000 65536"/>
                <a:gd name="T9" fmla="*/ 0 w 1"/>
                <a:gd name="T10" fmla="*/ 0 h 68"/>
                <a:gd name="T11" fmla="*/ 1 w 1"/>
                <a:gd name="T12" fmla="*/ 68 h 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8">
                  <a:moveTo>
                    <a:pt x="0" y="68"/>
                  </a:moveTo>
                  <a:lnTo>
                    <a:pt x="0" y="0"/>
                  </a:lnTo>
                  <a:lnTo>
                    <a:pt x="1" y="0"/>
                  </a:lnTo>
                </a:path>
              </a:pathLst>
            </a:cu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1" name="Freeform 136"/>
            <p:cNvSpPr>
              <a:spLocks/>
            </p:cNvSpPr>
            <p:nvPr/>
          </p:nvSpPr>
          <p:spPr bwMode="auto">
            <a:xfrm>
              <a:off x="4857" y="1443"/>
              <a:ext cx="3" cy="7"/>
            </a:xfrm>
            <a:custGeom>
              <a:avLst/>
              <a:gdLst>
                <a:gd name="T0" fmla="*/ 0 w 1"/>
                <a:gd name="T1" fmla="*/ 7 h 34"/>
                <a:gd name="T2" fmla="*/ 0 w 1"/>
                <a:gd name="T3" fmla="*/ 0 h 34"/>
                <a:gd name="T4" fmla="*/ 3 w 1"/>
                <a:gd name="T5" fmla="*/ 0 h 34"/>
                <a:gd name="T6" fmla="*/ 0 60000 65536"/>
                <a:gd name="T7" fmla="*/ 0 60000 65536"/>
                <a:gd name="T8" fmla="*/ 0 60000 65536"/>
                <a:gd name="T9" fmla="*/ 0 w 1"/>
                <a:gd name="T10" fmla="*/ 0 h 34"/>
                <a:gd name="T11" fmla="*/ 1 w 1"/>
                <a:gd name="T12" fmla="*/ 34 h 3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34">
                  <a:moveTo>
                    <a:pt x="0" y="34"/>
                  </a:moveTo>
                  <a:lnTo>
                    <a:pt x="0" y="0"/>
                  </a:lnTo>
                  <a:lnTo>
                    <a:pt x="1" y="0"/>
                  </a:lnTo>
                </a:path>
              </a:pathLst>
            </a:cu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2" name="Freeform 137"/>
            <p:cNvSpPr>
              <a:spLocks/>
            </p:cNvSpPr>
            <p:nvPr/>
          </p:nvSpPr>
          <p:spPr bwMode="auto">
            <a:xfrm>
              <a:off x="4860" y="1439"/>
              <a:ext cx="2" cy="11"/>
            </a:xfrm>
            <a:custGeom>
              <a:avLst/>
              <a:gdLst>
                <a:gd name="T0" fmla="*/ 0 w 1"/>
                <a:gd name="T1" fmla="*/ 11 h 47"/>
                <a:gd name="T2" fmla="*/ 0 w 1"/>
                <a:gd name="T3" fmla="*/ 0 h 47"/>
                <a:gd name="T4" fmla="*/ 2 w 1"/>
                <a:gd name="T5" fmla="*/ 0 h 47"/>
                <a:gd name="T6" fmla="*/ 0 60000 65536"/>
                <a:gd name="T7" fmla="*/ 0 60000 65536"/>
                <a:gd name="T8" fmla="*/ 0 60000 65536"/>
                <a:gd name="T9" fmla="*/ 0 w 1"/>
                <a:gd name="T10" fmla="*/ 0 h 47"/>
                <a:gd name="T11" fmla="*/ 1 w 1"/>
                <a:gd name="T12" fmla="*/ 47 h 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47">
                  <a:moveTo>
                    <a:pt x="0" y="47"/>
                  </a:moveTo>
                  <a:lnTo>
                    <a:pt x="0" y="0"/>
                  </a:lnTo>
                  <a:lnTo>
                    <a:pt x="1" y="0"/>
                  </a:lnTo>
                </a:path>
              </a:pathLst>
            </a:cu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" name="Freeform 138"/>
            <p:cNvSpPr>
              <a:spLocks/>
            </p:cNvSpPr>
            <p:nvPr/>
          </p:nvSpPr>
          <p:spPr bwMode="auto">
            <a:xfrm>
              <a:off x="4862" y="1438"/>
              <a:ext cx="2" cy="12"/>
            </a:xfrm>
            <a:custGeom>
              <a:avLst/>
              <a:gdLst>
                <a:gd name="T0" fmla="*/ 0 w 2"/>
                <a:gd name="T1" fmla="*/ 12 h 55"/>
                <a:gd name="T2" fmla="*/ 0 w 2"/>
                <a:gd name="T3" fmla="*/ 0 h 55"/>
                <a:gd name="T4" fmla="*/ 2 w 2"/>
                <a:gd name="T5" fmla="*/ 0 h 55"/>
                <a:gd name="T6" fmla="*/ 0 60000 65536"/>
                <a:gd name="T7" fmla="*/ 0 60000 65536"/>
                <a:gd name="T8" fmla="*/ 0 60000 65536"/>
                <a:gd name="T9" fmla="*/ 0 w 2"/>
                <a:gd name="T10" fmla="*/ 0 h 55"/>
                <a:gd name="T11" fmla="*/ 2 w 2"/>
                <a:gd name="T12" fmla="*/ 55 h 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" h="55">
                  <a:moveTo>
                    <a:pt x="0" y="55"/>
                  </a:moveTo>
                  <a:lnTo>
                    <a:pt x="0" y="0"/>
                  </a:lnTo>
                  <a:lnTo>
                    <a:pt x="2" y="0"/>
                  </a:lnTo>
                </a:path>
              </a:pathLst>
            </a:cu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" name="Freeform 139"/>
            <p:cNvSpPr>
              <a:spLocks/>
            </p:cNvSpPr>
            <p:nvPr/>
          </p:nvSpPr>
          <p:spPr bwMode="auto">
            <a:xfrm>
              <a:off x="4866" y="1436"/>
              <a:ext cx="2" cy="14"/>
            </a:xfrm>
            <a:custGeom>
              <a:avLst/>
              <a:gdLst>
                <a:gd name="T0" fmla="*/ 0 w 1"/>
                <a:gd name="T1" fmla="*/ 14 h 60"/>
                <a:gd name="T2" fmla="*/ 0 w 1"/>
                <a:gd name="T3" fmla="*/ 0 h 60"/>
                <a:gd name="T4" fmla="*/ 2 w 1"/>
                <a:gd name="T5" fmla="*/ 0 h 60"/>
                <a:gd name="T6" fmla="*/ 0 60000 65536"/>
                <a:gd name="T7" fmla="*/ 0 60000 65536"/>
                <a:gd name="T8" fmla="*/ 0 60000 65536"/>
                <a:gd name="T9" fmla="*/ 0 w 1"/>
                <a:gd name="T10" fmla="*/ 0 h 60"/>
                <a:gd name="T11" fmla="*/ 1 w 1"/>
                <a:gd name="T12" fmla="*/ 60 h 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0">
                  <a:moveTo>
                    <a:pt x="0" y="60"/>
                  </a:moveTo>
                  <a:lnTo>
                    <a:pt x="0" y="0"/>
                  </a:lnTo>
                  <a:lnTo>
                    <a:pt x="1" y="0"/>
                  </a:lnTo>
                </a:path>
              </a:pathLst>
            </a:cu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" name="Freeform 140"/>
            <p:cNvSpPr>
              <a:spLocks/>
            </p:cNvSpPr>
            <p:nvPr/>
          </p:nvSpPr>
          <p:spPr bwMode="auto">
            <a:xfrm>
              <a:off x="4868" y="1436"/>
              <a:ext cx="3" cy="14"/>
            </a:xfrm>
            <a:custGeom>
              <a:avLst/>
              <a:gdLst>
                <a:gd name="T0" fmla="*/ 0 w 1"/>
                <a:gd name="T1" fmla="*/ 14 h 64"/>
                <a:gd name="T2" fmla="*/ 0 w 1"/>
                <a:gd name="T3" fmla="*/ 0 h 64"/>
                <a:gd name="T4" fmla="*/ 3 w 1"/>
                <a:gd name="T5" fmla="*/ 0 h 64"/>
                <a:gd name="T6" fmla="*/ 0 60000 65536"/>
                <a:gd name="T7" fmla="*/ 0 60000 65536"/>
                <a:gd name="T8" fmla="*/ 0 60000 65536"/>
                <a:gd name="T9" fmla="*/ 0 w 1"/>
                <a:gd name="T10" fmla="*/ 0 h 64"/>
                <a:gd name="T11" fmla="*/ 1 w 1"/>
                <a:gd name="T12" fmla="*/ 64 h 6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4">
                  <a:moveTo>
                    <a:pt x="0" y="64"/>
                  </a:moveTo>
                  <a:lnTo>
                    <a:pt x="0" y="0"/>
                  </a:lnTo>
                  <a:lnTo>
                    <a:pt x="1" y="0"/>
                  </a:lnTo>
                </a:path>
              </a:pathLst>
            </a:cu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6" name="Freeform 141"/>
            <p:cNvSpPr>
              <a:spLocks/>
            </p:cNvSpPr>
            <p:nvPr/>
          </p:nvSpPr>
          <p:spPr bwMode="auto">
            <a:xfrm>
              <a:off x="4871" y="1436"/>
              <a:ext cx="2" cy="14"/>
            </a:xfrm>
            <a:custGeom>
              <a:avLst/>
              <a:gdLst>
                <a:gd name="T0" fmla="*/ 0 w 1"/>
                <a:gd name="T1" fmla="*/ 14 h 66"/>
                <a:gd name="T2" fmla="*/ 0 w 1"/>
                <a:gd name="T3" fmla="*/ 0 h 66"/>
                <a:gd name="T4" fmla="*/ 2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66"/>
                  </a:moveTo>
                  <a:lnTo>
                    <a:pt x="0" y="0"/>
                  </a:lnTo>
                  <a:lnTo>
                    <a:pt x="1" y="0"/>
                  </a:lnTo>
                </a:path>
              </a:pathLst>
            </a:cu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7" name="Freeform 142"/>
            <p:cNvSpPr>
              <a:spLocks/>
            </p:cNvSpPr>
            <p:nvPr/>
          </p:nvSpPr>
          <p:spPr bwMode="auto">
            <a:xfrm>
              <a:off x="4904" y="1445"/>
              <a:ext cx="2" cy="5"/>
            </a:xfrm>
            <a:custGeom>
              <a:avLst/>
              <a:gdLst>
                <a:gd name="T0" fmla="*/ 0 w 1"/>
                <a:gd name="T1" fmla="*/ 5 h 27"/>
                <a:gd name="T2" fmla="*/ 0 w 1"/>
                <a:gd name="T3" fmla="*/ 0 h 27"/>
                <a:gd name="T4" fmla="*/ 2 w 1"/>
                <a:gd name="T5" fmla="*/ 0 h 27"/>
                <a:gd name="T6" fmla="*/ 0 60000 65536"/>
                <a:gd name="T7" fmla="*/ 0 60000 65536"/>
                <a:gd name="T8" fmla="*/ 0 60000 65536"/>
                <a:gd name="T9" fmla="*/ 0 w 1"/>
                <a:gd name="T10" fmla="*/ 0 h 27"/>
                <a:gd name="T11" fmla="*/ 1 w 1"/>
                <a:gd name="T12" fmla="*/ 27 h 2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7">
                  <a:moveTo>
                    <a:pt x="0" y="27"/>
                  </a:moveTo>
                  <a:lnTo>
                    <a:pt x="0" y="0"/>
                  </a:lnTo>
                  <a:lnTo>
                    <a:pt x="1" y="0"/>
                  </a:lnTo>
                </a:path>
              </a:pathLst>
            </a:cu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" name="Freeform 143"/>
            <p:cNvSpPr>
              <a:spLocks/>
            </p:cNvSpPr>
            <p:nvPr/>
          </p:nvSpPr>
          <p:spPr bwMode="auto">
            <a:xfrm>
              <a:off x="4902" y="1438"/>
              <a:ext cx="2" cy="12"/>
            </a:xfrm>
            <a:custGeom>
              <a:avLst/>
              <a:gdLst>
                <a:gd name="T0" fmla="*/ 0 w 1"/>
                <a:gd name="T1" fmla="*/ 12 h 53"/>
                <a:gd name="T2" fmla="*/ 0 w 1"/>
                <a:gd name="T3" fmla="*/ 0 h 53"/>
                <a:gd name="T4" fmla="*/ 2 w 1"/>
                <a:gd name="T5" fmla="*/ 0 h 53"/>
                <a:gd name="T6" fmla="*/ 0 60000 65536"/>
                <a:gd name="T7" fmla="*/ 0 60000 65536"/>
                <a:gd name="T8" fmla="*/ 0 60000 65536"/>
                <a:gd name="T9" fmla="*/ 0 w 1"/>
                <a:gd name="T10" fmla="*/ 0 h 53"/>
                <a:gd name="T11" fmla="*/ 1 w 1"/>
                <a:gd name="T12" fmla="*/ 53 h 5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53">
                  <a:moveTo>
                    <a:pt x="0" y="53"/>
                  </a:moveTo>
                  <a:lnTo>
                    <a:pt x="0" y="0"/>
                  </a:lnTo>
                  <a:lnTo>
                    <a:pt x="1" y="0"/>
                  </a:lnTo>
                </a:path>
              </a:pathLst>
            </a:cu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9" name="Freeform 144"/>
            <p:cNvSpPr>
              <a:spLocks/>
            </p:cNvSpPr>
            <p:nvPr/>
          </p:nvSpPr>
          <p:spPr bwMode="auto">
            <a:xfrm>
              <a:off x="4900" y="1434"/>
              <a:ext cx="2" cy="16"/>
            </a:xfrm>
            <a:custGeom>
              <a:avLst/>
              <a:gdLst>
                <a:gd name="T0" fmla="*/ 0 w 1"/>
                <a:gd name="T1" fmla="*/ 16 h 69"/>
                <a:gd name="T2" fmla="*/ 0 w 1"/>
                <a:gd name="T3" fmla="*/ 0 h 69"/>
                <a:gd name="T4" fmla="*/ 2 w 1"/>
                <a:gd name="T5" fmla="*/ 0 h 69"/>
                <a:gd name="T6" fmla="*/ 0 60000 65536"/>
                <a:gd name="T7" fmla="*/ 0 60000 65536"/>
                <a:gd name="T8" fmla="*/ 0 60000 65536"/>
                <a:gd name="T9" fmla="*/ 0 w 1"/>
                <a:gd name="T10" fmla="*/ 0 h 69"/>
                <a:gd name="T11" fmla="*/ 1 w 1"/>
                <a:gd name="T12" fmla="*/ 69 h 6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9">
                  <a:moveTo>
                    <a:pt x="0" y="69"/>
                  </a:moveTo>
                  <a:lnTo>
                    <a:pt x="0" y="0"/>
                  </a:lnTo>
                  <a:lnTo>
                    <a:pt x="1" y="0"/>
                  </a:lnTo>
                </a:path>
              </a:pathLst>
            </a:cu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0" name="Freeform 145"/>
            <p:cNvSpPr>
              <a:spLocks/>
            </p:cNvSpPr>
            <p:nvPr/>
          </p:nvSpPr>
          <p:spPr bwMode="auto">
            <a:xfrm>
              <a:off x="4895" y="1433"/>
              <a:ext cx="3" cy="17"/>
            </a:xfrm>
            <a:custGeom>
              <a:avLst/>
              <a:gdLst>
                <a:gd name="T0" fmla="*/ 0 w 2"/>
                <a:gd name="T1" fmla="*/ 17 h 80"/>
                <a:gd name="T2" fmla="*/ 0 w 2"/>
                <a:gd name="T3" fmla="*/ 0 h 80"/>
                <a:gd name="T4" fmla="*/ 3 w 2"/>
                <a:gd name="T5" fmla="*/ 0 h 80"/>
                <a:gd name="T6" fmla="*/ 0 60000 65536"/>
                <a:gd name="T7" fmla="*/ 0 60000 65536"/>
                <a:gd name="T8" fmla="*/ 0 60000 65536"/>
                <a:gd name="T9" fmla="*/ 0 w 2"/>
                <a:gd name="T10" fmla="*/ 0 h 80"/>
                <a:gd name="T11" fmla="*/ 2 w 2"/>
                <a:gd name="T12" fmla="*/ 80 h 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" h="80">
                  <a:moveTo>
                    <a:pt x="0" y="80"/>
                  </a:moveTo>
                  <a:lnTo>
                    <a:pt x="0" y="0"/>
                  </a:lnTo>
                  <a:lnTo>
                    <a:pt x="2" y="0"/>
                  </a:lnTo>
                </a:path>
              </a:pathLst>
            </a:cu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1" name="Freeform 146"/>
            <p:cNvSpPr>
              <a:spLocks/>
            </p:cNvSpPr>
            <p:nvPr/>
          </p:nvSpPr>
          <p:spPr bwMode="auto">
            <a:xfrm>
              <a:off x="4893" y="1431"/>
              <a:ext cx="2" cy="19"/>
            </a:xfrm>
            <a:custGeom>
              <a:avLst/>
              <a:gdLst>
                <a:gd name="T0" fmla="*/ 0 w 1"/>
                <a:gd name="T1" fmla="*/ 19 h 89"/>
                <a:gd name="T2" fmla="*/ 0 w 1"/>
                <a:gd name="T3" fmla="*/ 0 h 89"/>
                <a:gd name="T4" fmla="*/ 2 w 1"/>
                <a:gd name="T5" fmla="*/ 0 h 89"/>
                <a:gd name="T6" fmla="*/ 0 60000 65536"/>
                <a:gd name="T7" fmla="*/ 0 60000 65536"/>
                <a:gd name="T8" fmla="*/ 0 60000 65536"/>
                <a:gd name="T9" fmla="*/ 0 w 1"/>
                <a:gd name="T10" fmla="*/ 0 h 89"/>
                <a:gd name="T11" fmla="*/ 1 w 1"/>
                <a:gd name="T12" fmla="*/ 89 h 8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89">
                  <a:moveTo>
                    <a:pt x="0" y="89"/>
                  </a:moveTo>
                  <a:lnTo>
                    <a:pt x="0" y="0"/>
                  </a:lnTo>
                  <a:lnTo>
                    <a:pt x="1" y="0"/>
                  </a:lnTo>
                </a:path>
              </a:pathLst>
            </a:cu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2" name="Freeform 147"/>
            <p:cNvSpPr>
              <a:spLocks/>
            </p:cNvSpPr>
            <p:nvPr/>
          </p:nvSpPr>
          <p:spPr bwMode="auto">
            <a:xfrm>
              <a:off x="4891" y="1429"/>
              <a:ext cx="2" cy="16"/>
            </a:xfrm>
            <a:custGeom>
              <a:avLst/>
              <a:gdLst>
                <a:gd name="T0" fmla="*/ 0 w 1"/>
                <a:gd name="T1" fmla="*/ 16 h 70"/>
                <a:gd name="T2" fmla="*/ 0 w 1"/>
                <a:gd name="T3" fmla="*/ 0 h 70"/>
                <a:gd name="T4" fmla="*/ 2 w 1"/>
                <a:gd name="T5" fmla="*/ 0 h 70"/>
                <a:gd name="T6" fmla="*/ 0 60000 65536"/>
                <a:gd name="T7" fmla="*/ 0 60000 65536"/>
                <a:gd name="T8" fmla="*/ 0 60000 65536"/>
                <a:gd name="T9" fmla="*/ 0 w 1"/>
                <a:gd name="T10" fmla="*/ 0 h 70"/>
                <a:gd name="T11" fmla="*/ 1 w 1"/>
                <a:gd name="T12" fmla="*/ 70 h 7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70">
                  <a:moveTo>
                    <a:pt x="0" y="70"/>
                  </a:moveTo>
                  <a:lnTo>
                    <a:pt x="0" y="0"/>
                  </a:lnTo>
                  <a:lnTo>
                    <a:pt x="1" y="0"/>
                  </a:lnTo>
                </a:path>
              </a:pathLst>
            </a:cu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3" name="Freeform 148"/>
            <p:cNvSpPr>
              <a:spLocks/>
            </p:cNvSpPr>
            <p:nvPr/>
          </p:nvSpPr>
          <p:spPr bwMode="auto">
            <a:xfrm>
              <a:off x="4889" y="1428"/>
              <a:ext cx="2" cy="13"/>
            </a:xfrm>
            <a:custGeom>
              <a:avLst/>
              <a:gdLst>
                <a:gd name="T0" fmla="*/ 0 w 1"/>
                <a:gd name="T1" fmla="*/ 13 h 60"/>
                <a:gd name="T2" fmla="*/ 0 w 1"/>
                <a:gd name="T3" fmla="*/ 0 h 60"/>
                <a:gd name="T4" fmla="*/ 2 w 1"/>
                <a:gd name="T5" fmla="*/ 0 h 60"/>
                <a:gd name="T6" fmla="*/ 0 60000 65536"/>
                <a:gd name="T7" fmla="*/ 0 60000 65536"/>
                <a:gd name="T8" fmla="*/ 0 60000 65536"/>
                <a:gd name="T9" fmla="*/ 0 w 1"/>
                <a:gd name="T10" fmla="*/ 0 h 60"/>
                <a:gd name="T11" fmla="*/ 1 w 1"/>
                <a:gd name="T12" fmla="*/ 60 h 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0">
                  <a:moveTo>
                    <a:pt x="0" y="60"/>
                  </a:moveTo>
                  <a:lnTo>
                    <a:pt x="0" y="0"/>
                  </a:lnTo>
                  <a:lnTo>
                    <a:pt x="1" y="0"/>
                  </a:lnTo>
                </a:path>
              </a:pathLst>
            </a:cu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" name="Freeform 149"/>
            <p:cNvSpPr>
              <a:spLocks/>
            </p:cNvSpPr>
            <p:nvPr/>
          </p:nvSpPr>
          <p:spPr bwMode="auto">
            <a:xfrm>
              <a:off x="4884" y="1428"/>
              <a:ext cx="2" cy="11"/>
            </a:xfrm>
            <a:custGeom>
              <a:avLst/>
              <a:gdLst>
                <a:gd name="T0" fmla="*/ 0 w 1"/>
                <a:gd name="T1" fmla="*/ 11 h 54"/>
                <a:gd name="T2" fmla="*/ 0 w 1"/>
                <a:gd name="T3" fmla="*/ 0 h 54"/>
                <a:gd name="T4" fmla="*/ 2 w 1"/>
                <a:gd name="T5" fmla="*/ 0 h 54"/>
                <a:gd name="T6" fmla="*/ 0 60000 65536"/>
                <a:gd name="T7" fmla="*/ 0 60000 65536"/>
                <a:gd name="T8" fmla="*/ 0 60000 65536"/>
                <a:gd name="T9" fmla="*/ 0 w 1"/>
                <a:gd name="T10" fmla="*/ 0 h 54"/>
                <a:gd name="T11" fmla="*/ 1 w 1"/>
                <a:gd name="T12" fmla="*/ 54 h 5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54">
                  <a:moveTo>
                    <a:pt x="0" y="54"/>
                  </a:moveTo>
                  <a:lnTo>
                    <a:pt x="0" y="0"/>
                  </a:lnTo>
                  <a:lnTo>
                    <a:pt x="1" y="0"/>
                  </a:lnTo>
                </a:path>
              </a:pathLst>
            </a:cu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" name="Freeform 150"/>
            <p:cNvSpPr>
              <a:spLocks/>
            </p:cNvSpPr>
            <p:nvPr/>
          </p:nvSpPr>
          <p:spPr bwMode="auto">
            <a:xfrm>
              <a:off x="4882" y="1426"/>
              <a:ext cx="2" cy="12"/>
            </a:xfrm>
            <a:custGeom>
              <a:avLst/>
              <a:gdLst>
                <a:gd name="T0" fmla="*/ 0 w 1"/>
                <a:gd name="T1" fmla="*/ 12 h 50"/>
                <a:gd name="T2" fmla="*/ 0 w 1"/>
                <a:gd name="T3" fmla="*/ 0 h 50"/>
                <a:gd name="T4" fmla="*/ 2 w 1"/>
                <a:gd name="T5" fmla="*/ 0 h 50"/>
                <a:gd name="T6" fmla="*/ 0 60000 65536"/>
                <a:gd name="T7" fmla="*/ 0 60000 65536"/>
                <a:gd name="T8" fmla="*/ 0 60000 65536"/>
                <a:gd name="T9" fmla="*/ 0 w 1"/>
                <a:gd name="T10" fmla="*/ 0 h 50"/>
                <a:gd name="T11" fmla="*/ 1 w 1"/>
                <a:gd name="T12" fmla="*/ 50 h 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50">
                  <a:moveTo>
                    <a:pt x="0" y="50"/>
                  </a:moveTo>
                  <a:lnTo>
                    <a:pt x="0" y="0"/>
                  </a:lnTo>
                  <a:lnTo>
                    <a:pt x="1" y="0"/>
                  </a:lnTo>
                </a:path>
              </a:pathLst>
            </a:cu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6" name="Freeform 151"/>
            <p:cNvSpPr>
              <a:spLocks/>
            </p:cNvSpPr>
            <p:nvPr/>
          </p:nvSpPr>
          <p:spPr bwMode="auto">
            <a:xfrm>
              <a:off x="4880" y="1426"/>
              <a:ext cx="2" cy="10"/>
            </a:xfrm>
            <a:custGeom>
              <a:avLst/>
              <a:gdLst>
                <a:gd name="T0" fmla="*/ 0 w 1"/>
                <a:gd name="T1" fmla="*/ 10 h 49"/>
                <a:gd name="T2" fmla="*/ 0 w 1"/>
                <a:gd name="T3" fmla="*/ 0 h 49"/>
                <a:gd name="T4" fmla="*/ 2 w 1"/>
                <a:gd name="T5" fmla="*/ 0 h 49"/>
                <a:gd name="T6" fmla="*/ 0 60000 65536"/>
                <a:gd name="T7" fmla="*/ 0 60000 65536"/>
                <a:gd name="T8" fmla="*/ 0 60000 65536"/>
                <a:gd name="T9" fmla="*/ 0 w 1"/>
                <a:gd name="T10" fmla="*/ 0 h 49"/>
                <a:gd name="T11" fmla="*/ 1 w 1"/>
                <a:gd name="T12" fmla="*/ 49 h 4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49">
                  <a:moveTo>
                    <a:pt x="0" y="49"/>
                  </a:moveTo>
                  <a:lnTo>
                    <a:pt x="0" y="0"/>
                  </a:lnTo>
                  <a:lnTo>
                    <a:pt x="1" y="0"/>
                  </a:lnTo>
                </a:path>
              </a:pathLst>
            </a:cu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7" name="Freeform 152"/>
            <p:cNvSpPr>
              <a:spLocks/>
            </p:cNvSpPr>
            <p:nvPr/>
          </p:nvSpPr>
          <p:spPr bwMode="auto">
            <a:xfrm>
              <a:off x="4877" y="1426"/>
              <a:ext cx="3" cy="10"/>
            </a:xfrm>
            <a:custGeom>
              <a:avLst/>
              <a:gdLst>
                <a:gd name="T0" fmla="*/ 0 w 1"/>
                <a:gd name="T1" fmla="*/ 10 h 48"/>
                <a:gd name="T2" fmla="*/ 0 w 1"/>
                <a:gd name="T3" fmla="*/ 0 h 48"/>
                <a:gd name="T4" fmla="*/ 3 w 1"/>
                <a:gd name="T5" fmla="*/ 0 h 48"/>
                <a:gd name="T6" fmla="*/ 0 60000 65536"/>
                <a:gd name="T7" fmla="*/ 0 60000 65536"/>
                <a:gd name="T8" fmla="*/ 0 60000 65536"/>
                <a:gd name="T9" fmla="*/ 0 w 1"/>
                <a:gd name="T10" fmla="*/ 0 h 48"/>
                <a:gd name="T11" fmla="*/ 1 w 1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48">
                  <a:moveTo>
                    <a:pt x="0" y="48"/>
                  </a:moveTo>
                  <a:lnTo>
                    <a:pt x="0" y="0"/>
                  </a:lnTo>
                  <a:lnTo>
                    <a:pt x="1" y="0"/>
                  </a:lnTo>
                </a:path>
              </a:pathLst>
            </a:cu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8" name="Freeform 153"/>
            <p:cNvSpPr>
              <a:spLocks/>
            </p:cNvSpPr>
            <p:nvPr/>
          </p:nvSpPr>
          <p:spPr bwMode="auto">
            <a:xfrm>
              <a:off x="4875" y="1426"/>
              <a:ext cx="2" cy="10"/>
            </a:xfrm>
            <a:custGeom>
              <a:avLst/>
              <a:gdLst>
                <a:gd name="T0" fmla="*/ 0 w 1"/>
                <a:gd name="T1" fmla="*/ 10 h 48"/>
                <a:gd name="T2" fmla="*/ 0 w 1"/>
                <a:gd name="T3" fmla="*/ 0 h 48"/>
                <a:gd name="T4" fmla="*/ 2 w 1"/>
                <a:gd name="T5" fmla="*/ 0 h 48"/>
                <a:gd name="T6" fmla="*/ 0 60000 65536"/>
                <a:gd name="T7" fmla="*/ 0 60000 65536"/>
                <a:gd name="T8" fmla="*/ 0 60000 65536"/>
                <a:gd name="T9" fmla="*/ 0 w 1"/>
                <a:gd name="T10" fmla="*/ 0 h 48"/>
                <a:gd name="T11" fmla="*/ 1 w 1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48">
                  <a:moveTo>
                    <a:pt x="0" y="48"/>
                  </a:moveTo>
                  <a:lnTo>
                    <a:pt x="0" y="0"/>
                  </a:lnTo>
                  <a:lnTo>
                    <a:pt x="1" y="0"/>
                  </a:lnTo>
                </a:path>
              </a:pathLst>
            </a:cu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9" name="Freeform 154"/>
            <p:cNvSpPr>
              <a:spLocks/>
            </p:cNvSpPr>
            <p:nvPr/>
          </p:nvSpPr>
          <p:spPr bwMode="auto">
            <a:xfrm>
              <a:off x="4844" y="1450"/>
              <a:ext cx="2" cy="8"/>
            </a:xfrm>
            <a:custGeom>
              <a:avLst/>
              <a:gdLst>
                <a:gd name="T0" fmla="*/ 0 w 1"/>
                <a:gd name="T1" fmla="*/ 8 h 39"/>
                <a:gd name="T2" fmla="*/ 0 w 1"/>
                <a:gd name="T3" fmla="*/ 0 h 39"/>
                <a:gd name="T4" fmla="*/ 2 w 1"/>
                <a:gd name="T5" fmla="*/ 0 h 39"/>
                <a:gd name="T6" fmla="*/ 0 60000 65536"/>
                <a:gd name="T7" fmla="*/ 0 60000 65536"/>
                <a:gd name="T8" fmla="*/ 0 60000 65536"/>
                <a:gd name="T9" fmla="*/ 0 w 1"/>
                <a:gd name="T10" fmla="*/ 0 h 39"/>
                <a:gd name="T11" fmla="*/ 1 w 1"/>
                <a:gd name="T12" fmla="*/ 39 h 3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39">
                  <a:moveTo>
                    <a:pt x="0" y="39"/>
                  </a:moveTo>
                  <a:lnTo>
                    <a:pt x="0" y="0"/>
                  </a:lnTo>
                  <a:lnTo>
                    <a:pt x="1" y="0"/>
                  </a:lnTo>
                </a:path>
              </a:pathLst>
            </a:cu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0" name="Freeform 155"/>
            <p:cNvSpPr>
              <a:spLocks/>
            </p:cNvSpPr>
            <p:nvPr/>
          </p:nvSpPr>
          <p:spPr bwMode="auto">
            <a:xfrm>
              <a:off x="4846" y="1450"/>
              <a:ext cx="2" cy="12"/>
            </a:xfrm>
            <a:custGeom>
              <a:avLst/>
              <a:gdLst>
                <a:gd name="T0" fmla="*/ 0 w 1"/>
                <a:gd name="T1" fmla="*/ 12 h 60"/>
                <a:gd name="T2" fmla="*/ 0 w 1"/>
                <a:gd name="T3" fmla="*/ 0 h 60"/>
                <a:gd name="T4" fmla="*/ 2 w 1"/>
                <a:gd name="T5" fmla="*/ 0 h 60"/>
                <a:gd name="T6" fmla="*/ 0 60000 65536"/>
                <a:gd name="T7" fmla="*/ 0 60000 65536"/>
                <a:gd name="T8" fmla="*/ 0 60000 65536"/>
                <a:gd name="T9" fmla="*/ 0 w 1"/>
                <a:gd name="T10" fmla="*/ 0 h 60"/>
                <a:gd name="T11" fmla="*/ 1 w 1"/>
                <a:gd name="T12" fmla="*/ 60 h 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0">
                  <a:moveTo>
                    <a:pt x="0" y="60"/>
                  </a:moveTo>
                  <a:lnTo>
                    <a:pt x="0" y="0"/>
                  </a:lnTo>
                  <a:lnTo>
                    <a:pt x="1" y="0"/>
                  </a:lnTo>
                </a:path>
              </a:pathLst>
            </a:cu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" name="Freeform 156"/>
            <p:cNvSpPr>
              <a:spLocks/>
            </p:cNvSpPr>
            <p:nvPr/>
          </p:nvSpPr>
          <p:spPr bwMode="auto">
            <a:xfrm>
              <a:off x="4848" y="1450"/>
              <a:ext cx="3" cy="15"/>
            </a:xfrm>
            <a:custGeom>
              <a:avLst/>
              <a:gdLst>
                <a:gd name="T0" fmla="*/ 0 w 1"/>
                <a:gd name="T1" fmla="*/ 15 h 74"/>
                <a:gd name="T2" fmla="*/ 0 w 1"/>
                <a:gd name="T3" fmla="*/ 0 h 74"/>
                <a:gd name="T4" fmla="*/ 3 w 1"/>
                <a:gd name="T5" fmla="*/ 0 h 74"/>
                <a:gd name="T6" fmla="*/ 0 60000 65536"/>
                <a:gd name="T7" fmla="*/ 0 60000 65536"/>
                <a:gd name="T8" fmla="*/ 0 60000 65536"/>
                <a:gd name="T9" fmla="*/ 0 w 1"/>
                <a:gd name="T10" fmla="*/ 0 h 74"/>
                <a:gd name="T11" fmla="*/ 1 w 1"/>
                <a:gd name="T12" fmla="*/ 74 h 7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74">
                  <a:moveTo>
                    <a:pt x="0" y="74"/>
                  </a:moveTo>
                  <a:lnTo>
                    <a:pt x="0" y="0"/>
                  </a:lnTo>
                  <a:lnTo>
                    <a:pt x="1" y="0"/>
                  </a:lnTo>
                </a:path>
              </a:pathLst>
            </a:cu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2" name="Freeform 157"/>
            <p:cNvSpPr>
              <a:spLocks/>
            </p:cNvSpPr>
            <p:nvPr/>
          </p:nvSpPr>
          <p:spPr bwMode="auto">
            <a:xfrm>
              <a:off x="4851" y="1450"/>
              <a:ext cx="2" cy="18"/>
            </a:xfrm>
            <a:custGeom>
              <a:avLst/>
              <a:gdLst>
                <a:gd name="T0" fmla="*/ 0 w 1"/>
                <a:gd name="T1" fmla="*/ 18 h 85"/>
                <a:gd name="T2" fmla="*/ 0 w 1"/>
                <a:gd name="T3" fmla="*/ 0 h 85"/>
                <a:gd name="T4" fmla="*/ 2 w 1"/>
                <a:gd name="T5" fmla="*/ 0 h 85"/>
                <a:gd name="T6" fmla="*/ 0 60000 65536"/>
                <a:gd name="T7" fmla="*/ 0 60000 65536"/>
                <a:gd name="T8" fmla="*/ 0 60000 65536"/>
                <a:gd name="T9" fmla="*/ 0 w 1"/>
                <a:gd name="T10" fmla="*/ 0 h 85"/>
                <a:gd name="T11" fmla="*/ 1 w 1"/>
                <a:gd name="T12" fmla="*/ 85 h 8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85">
                  <a:moveTo>
                    <a:pt x="0" y="85"/>
                  </a:moveTo>
                  <a:lnTo>
                    <a:pt x="0" y="0"/>
                  </a:lnTo>
                  <a:lnTo>
                    <a:pt x="1" y="0"/>
                  </a:lnTo>
                </a:path>
              </a:pathLst>
            </a:cu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3" name="Freeform 158"/>
            <p:cNvSpPr>
              <a:spLocks/>
            </p:cNvSpPr>
            <p:nvPr/>
          </p:nvSpPr>
          <p:spPr bwMode="auto">
            <a:xfrm>
              <a:off x="4855" y="1450"/>
              <a:ext cx="2" cy="20"/>
            </a:xfrm>
            <a:custGeom>
              <a:avLst/>
              <a:gdLst>
                <a:gd name="T0" fmla="*/ 0 w 1"/>
                <a:gd name="T1" fmla="*/ 20 h 93"/>
                <a:gd name="T2" fmla="*/ 0 w 1"/>
                <a:gd name="T3" fmla="*/ 0 h 93"/>
                <a:gd name="T4" fmla="*/ 2 w 1"/>
                <a:gd name="T5" fmla="*/ 0 h 93"/>
                <a:gd name="T6" fmla="*/ 0 60000 65536"/>
                <a:gd name="T7" fmla="*/ 0 60000 65536"/>
                <a:gd name="T8" fmla="*/ 0 60000 65536"/>
                <a:gd name="T9" fmla="*/ 0 w 1"/>
                <a:gd name="T10" fmla="*/ 0 h 93"/>
                <a:gd name="T11" fmla="*/ 1 w 1"/>
                <a:gd name="T12" fmla="*/ 93 h 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93">
                  <a:moveTo>
                    <a:pt x="0" y="93"/>
                  </a:moveTo>
                  <a:lnTo>
                    <a:pt x="0" y="0"/>
                  </a:lnTo>
                  <a:lnTo>
                    <a:pt x="1" y="0"/>
                  </a:lnTo>
                </a:path>
              </a:pathLst>
            </a:cu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" name="Freeform 159"/>
            <p:cNvSpPr>
              <a:spLocks/>
            </p:cNvSpPr>
            <p:nvPr/>
          </p:nvSpPr>
          <p:spPr bwMode="auto">
            <a:xfrm>
              <a:off x="4857" y="1456"/>
              <a:ext cx="3" cy="14"/>
            </a:xfrm>
            <a:custGeom>
              <a:avLst/>
              <a:gdLst>
                <a:gd name="T0" fmla="*/ 0 w 1"/>
                <a:gd name="T1" fmla="*/ 14 h 64"/>
                <a:gd name="T2" fmla="*/ 0 w 1"/>
                <a:gd name="T3" fmla="*/ 0 h 64"/>
                <a:gd name="T4" fmla="*/ 3 w 1"/>
                <a:gd name="T5" fmla="*/ 0 h 64"/>
                <a:gd name="T6" fmla="*/ 0 60000 65536"/>
                <a:gd name="T7" fmla="*/ 0 60000 65536"/>
                <a:gd name="T8" fmla="*/ 0 60000 65536"/>
                <a:gd name="T9" fmla="*/ 0 w 1"/>
                <a:gd name="T10" fmla="*/ 0 h 64"/>
                <a:gd name="T11" fmla="*/ 1 w 1"/>
                <a:gd name="T12" fmla="*/ 64 h 6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4">
                  <a:moveTo>
                    <a:pt x="0" y="64"/>
                  </a:moveTo>
                  <a:lnTo>
                    <a:pt x="0" y="0"/>
                  </a:lnTo>
                  <a:lnTo>
                    <a:pt x="1" y="0"/>
                  </a:lnTo>
                </a:path>
              </a:pathLst>
            </a:cu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" name="Freeform 160"/>
            <p:cNvSpPr>
              <a:spLocks/>
            </p:cNvSpPr>
            <p:nvPr/>
          </p:nvSpPr>
          <p:spPr bwMode="auto">
            <a:xfrm>
              <a:off x="4860" y="1460"/>
              <a:ext cx="2" cy="12"/>
            </a:xfrm>
            <a:custGeom>
              <a:avLst/>
              <a:gdLst>
                <a:gd name="T0" fmla="*/ 0 w 1"/>
                <a:gd name="T1" fmla="*/ 12 h 58"/>
                <a:gd name="T2" fmla="*/ 0 w 1"/>
                <a:gd name="T3" fmla="*/ 0 h 58"/>
                <a:gd name="T4" fmla="*/ 2 w 1"/>
                <a:gd name="T5" fmla="*/ 0 h 58"/>
                <a:gd name="T6" fmla="*/ 0 60000 65536"/>
                <a:gd name="T7" fmla="*/ 0 60000 65536"/>
                <a:gd name="T8" fmla="*/ 0 60000 65536"/>
                <a:gd name="T9" fmla="*/ 0 w 1"/>
                <a:gd name="T10" fmla="*/ 0 h 58"/>
                <a:gd name="T11" fmla="*/ 1 w 1"/>
                <a:gd name="T12" fmla="*/ 58 h 5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58">
                  <a:moveTo>
                    <a:pt x="0" y="58"/>
                  </a:moveTo>
                  <a:lnTo>
                    <a:pt x="0" y="0"/>
                  </a:lnTo>
                  <a:lnTo>
                    <a:pt x="1" y="0"/>
                  </a:lnTo>
                </a:path>
              </a:pathLst>
            </a:cu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" name="Freeform 161"/>
            <p:cNvSpPr>
              <a:spLocks/>
            </p:cNvSpPr>
            <p:nvPr/>
          </p:nvSpPr>
          <p:spPr bwMode="auto">
            <a:xfrm>
              <a:off x="4862" y="1462"/>
              <a:ext cx="2" cy="11"/>
            </a:xfrm>
            <a:custGeom>
              <a:avLst/>
              <a:gdLst>
                <a:gd name="T0" fmla="*/ 0 w 2"/>
                <a:gd name="T1" fmla="*/ 11 h 53"/>
                <a:gd name="T2" fmla="*/ 0 w 2"/>
                <a:gd name="T3" fmla="*/ 0 h 53"/>
                <a:gd name="T4" fmla="*/ 2 w 2"/>
                <a:gd name="T5" fmla="*/ 0 h 53"/>
                <a:gd name="T6" fmla="*/ 0 60000 65536"/>
                <a:gd name="T7" fmla="*/ 0 60000 65536"/>
                <a:gd name="T8" fmla="*/ 0 60000 65536"/>
                <a:gd name="T9" fmla="*/ 0 w 2"/>
                <a:gd name="T10" fmla="*/ 0 h 53"/>
                <a:gd name="T11" fmla="*/ 2 w 2"/>
                <a:gd name="T12" fmla="*/ 53 h 5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" h="53">
                  <a:moveTo>
                    <a:pt x="0" y="53"/>
                  </a:moveTo>
                  <a:lnTo>
                    <a:pt x="0" y="0"/>
                  </a:lnTo>
                  <a:lnTo>
                    <a:pt x="2" y="0"/>
                  </a:lnTo>
                </a:path>
              </a:pathLst>
            </a:cu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7" name="Freeform 162"/>
            <p:cNvSpPr>
              <a:spLocks/>
            </p:cNvSpPr>
            <p:nvPr/>
          </p:nvSpPr>
          <p:spPr bwMode="auto">
            <a:xfrm>
              <a:off x="4866" y="1463"/>
              <a:ext cx="2" cy="10"/>
            </a:xfrm>
            <a:custGeom>
              <a:avLst/>
              <a:gdLst>
                <a:gd name="T0" fmla="*/ 0 w 1"/>
                <a:gd name="T1" fmla="*/ 10 h 50"/>
                <a:gd name="T2" fmla="*/ 0 w 1"/>
                <a:gd name="T3" fmla="*/ 0 h 50"/>
                <a:gd name="T4" fmla="*/ 2 w 1"/>
                <a:gd name="T5" fmla="*/ 0 h 50"/>
                <a:gd name="T6" fmla="*/ 0 60000 65536"/>
                <a:gd name="T7" fmla="*/ 0 60000 65536"/>
                <a:gd name="T8" fmla="*/ 0 60000 65536"/>
                <a:gd name="T9" fmla="*/ 0 w 1"/>
                <a:gd name="T10" fmla="*/ 0 h 50"/>
                <a:gd name="T11" fmla="*/ 1 w 1"/>
                <a:gd name="T12" fmla="*/ 50 h 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50">
                  <a:moveTo>
                    <a:pt x="0" y="50"/>
                  </a:moveTo>
                  <a:lnTo>
                    <a:pt x="0" y="0"/>
                  </a:lnTo>
                  <a:lnTo>
                    <a:pt x="1" y="0"/>
                  </a:lnTo>
                </a:path>
              </a:pathLst>
            </a:cu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8" name="Freeform 163"/>
            <p:cNvSpPr>
              <a:spLocks/>
            </p:cNvSpPr>
            <p:nvPr/>
          </p:nvSpPr>
          <p:spPr bwMode="auto">
            <a:xfrm>
              <a:off x="4868" y="1463"/>
              <a:ext cx="3" cy="10"/>
            </a:xfrm>
            <a:custGeom>
              <a:avLst/>
              <a:gdLst>
                <a:gd name="T0" fmla="*/ 0 w 1"/>
                <a:gd name="T1" fmla="*/ 10 h 49"/>
                <a:gd name="T2" fmla="*/ 0 w 1"/>
                <a:gd name="T3" fmla="*/ 0 h 49"/>
                <a:gd name="T4" fmla="*/ 3 w 1"/>
                <a:gd name="T5" fmla="*/ 0 h 49"/>
                <a:gd name="T6" fmla="*/ 0 60000 65536"/>
                <a:gd name="T7" fmla="*/ 0 60000 65536"/>
                <a:gd name="T8" fmla="*/ 0 60000 65536"/>
                <a:gd name="T9" fmla="*/ 0 w 1"/>
                <a:gd name="T10" fmla="*/ 0 h 49"/>
                <a:gd name="T11" fmla="*/ 1 w 1"/>
                <a:gd name="T12" fmla="*/ 49 h 4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49">
                  <a:moveTo>
                    <a:pt x="0" y="49"/>
                  </a:moveTo>
                  <a:lnTo>
                    <a:pt x="0" y="0"/>
                  </a:lnTo>
                  <a:lnTo>
                    <a:pt x="1" y="0"/>
                  </a:lnTo>
                </a:path>
              </a:pathLst>
            </a:cu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9" name="Freeform 164"/>
            <p:cNvSpPr>
              <a:spLocks/>
            </p:cNvSpPr>
            <p:nvPr/>
          </p:nvSpPr>
          <p:spPr bwMode="auto">
            <a:xfrm>
              <a:off x="4871" y="1463"/>
              <a:ext cx="2" cy="10"/>
            </a:xfrm>
            <a:custGeom>
              <a:avLst/>
              <a:gdLst>
                <a:gd name="T0" fmla="*/ 0 w 1"/>
                <a:gd name="T1" fmla="*/ 10 h 48"/>
                <a:gd name="T2" fmla="*/ 0 w 1"/>
                <a:gd name="T3" fmla="*/ 0 h 48"/>
                <a:gd name="T4" fmla="*/ 2 w 1"/>
                <a:gd name="T5" fmla="*/ 0 h 48"/>
                <a:gd name="T6" fmla="*/ 0 60000 65536"/>
                <a:gd name="T7" fmla="*/ 0 60000 65536"/>
                <a:gd name="T8" fmla="*/ 0 60000 65536"/>
                <a:gd name="T9" fmla="*/ 0 w 1"/>
                <a:gd name="T10" fmla="*/ 0 h 48"/>
                <a:gd name="T11" fmla="*/ 1 w 1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48">
                  <a:moveTo>
                    <a:pt x="0" y="48"/>
                  </a:moveTo>
                  <a:lnTo>
                    <a:pt x="0" y="0"/>
                  </a:lnTo>
                  <a:lnTo>
                    <a:pt x="1" y="0"/>
                  </a:lnTo>
                </a:path>
              </a:pathLst>
            </a:cu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0" name="Freeform 165"/>
            <p:cNvSpPr>
              <a:spLocks/>
            </p:cNvSpPr>
            <p:nvPr/>
          </p:nvSpPr>
          <p:spPr bwMode="auto">
            <a:xfrm>
              <a:off x="4891" y="1644"/>
              <a:ext cx="2" cy="229"/>
            </a:xfrm>
            <a:custGeom>
              <a:avLst/>
              <a:gdLst>
                <a:gd name="T0" fmla="*/ 0 w 1"/>
                <a:gd name="T1" fmla="*/ 229 h 1082"/>
                <a:gd name="T2" fmla="*/ 0 w 1"/>
                <a:gd name="T3" fmla="*/ 0 h 1082"/>
                <a:gd name="T4" fmla="*/ 2 w 1"/>
                <a:gd name="T5" fmla="*/ 0 h 1082"/>
                <a:gd name="T6" fmla="*/ 0 60000 65536"/>
                <a:gd name="T7" fmla="*/ 0 60000 65536"/>
                <a:gd name="T8" fmla="*/ 0 60000 65536"/>
                <a:gd name="T9" fmla="*/ 0 w 1"/>
                <a:gd name="T10" fmla="*/ 0 h 1082"/>
                <a:gd name="T11" fmla="*/ 1 w 1"/>
                <a:gd name="T12" fmla="*/ 1082 h 108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082">
                  <a:moveTo>
                    <a:pt x="0" y="1082"/>
                  </a:moveTo>
                  <a:lnTo>
                    <a:pt x="0" y="0"/>
                  </a:lnTo>
                  <a:lnTo>
                    <a:pt x="1" y="0"/>
                  </a:lnTo>
                </a:path>
              </a:pathLst>
            </a:cu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1" name="Freeform 166"/>
            <p:cNvSpPr>
              <a:spLocks/>
            </p:cNvSpPr>
            <p:nvPr/>
          </p:nvSpPr>
          <p:spPr bwMode="auto">
            <a:xfrm>
              <a:off x="4889" y="1639"/>
              <a:ext cx="2" cy="229"/>
            </a:xfrm>
            <a:custGeom>
              <a:avLst/>
              <a:gdLst>
                <a:gd name="T0" fmla="*/ 0 w 1"/>
                <a:gd name="T1" fmla="*/ 229 h 1083"/>
                <a:gd name="T2" fmla="*/ 0 w 1"/>
                <a:gd name="T3" fmla="*/ 0 h 1083"/>
                <a:gd name="T4" fmla="*/ 2 w 1"/>
                <a:gd name="T5" fmla="*/ 0 h 1083"/>
                <a:gd name="T6" fmla="*/ 0 60000 65536"/>
                <a:gd name="T7" fmla="*/ 0 60000 65536"/>
                <a:gd name="T8" fmla="*/ 0 60000 65536"/>
                <a:gd name="T9" fmla="*/ 0 w 1"/>
                <a:gd name="T10" fmla="*/ 0 h 1083"/>
                <a:gd name="T11" fmla="*/ 1 w 1"/>
                <a:gd name="T12" fmla="*/ 1083 h 108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083">
                  <a:moveTo>
                    <a:pt x="0" y="1083"/>
                  </a:moveTo>
                  <a:lnTo>
                    <a:pt x="0" y="0"/>
                  </a:lnTo>
                  <a:lnTo>
                    <a:pt x="1" y="0"/>
                  </a:lnTo>
                </a:path>
              </a:pathLst>
            </a:cu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2" name="Freeform 167"/>
            <p:cNvSpPr>
              <a:spLocks/>
            </p:cNvSpPr>
            <p:nvPr/>
          </p:nvSpPr>
          <p:spPr bwMode="auto">
            <a:xfrm>
              <a:off x="4884" y="1635"/>
              <a:ext cx="2" cy="232"/>
            </a:xfrm>
            <a:custGeom>
              <a:avLst/>
              <a:gdLst>
                <a:gd name="T0" fmla="*/ 0 w 1"/>
                <a:gd name="T1" fmla="*/ 232 h 1083"/>
                <a:gd name="T2" fmla="*/ 0 w 1"/>
                <a:gd name="T3" fmla="*/ 0 h 1083"/>
                <a:gd name="T4" fmla="*/ 2 w 1"/>
                <a:gd name="T5" fmla="*/ 0 h 1083"/>
                <a:gd name="T6" fmla="*/ 0 60000 65536"/>
                <a:gd name="T7" fmla="*/ 0 60000 65536"/>
                <a:gd name="T8" fmla="*/ 0 60000 65536"/>
                <a:gd name="T9" fmla="*/ 0 w 1"/>
                <a:gd name="T10" fmla="*/ 0 h 1083"/>
                <a:gd name="T11" fmla="*/ 1 w 1"/>
                <a:gd name="T12" fmla="*/ 1083 h 108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083">
                  <a:moveTo>
                    <a:pt x="0" y="1083"/>
                  </a:moveTo>
                  <a:lnTo>
                    <a:pt x="0" y="0"/>
                  </a:lnTo>
                  <a:lnTo>
                    <a:pt x="1" y="0"/>
                  </a:lnTo>
                </a:path>
              </a:pathLst>
            </a:cu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3" name="Freeform 168"/>
            <p:cNvSpPr>
              <a:spLocks/>
            </p:cNvSpPr>
            <p:nvPr/>
          </p:nvSpPr>
          <p:spPr bwMode="auto">
            <a:xfrm>
              <a:off x="4882" y="1635"/>
              <a:ext cx="2" cy="230"/>
            </a:xfrm>
            <a:custGeom>
              <a:avLst/>
              <a:gdLst>
                <a:gd name="T0" fmla="*/ 0 w 1"/>
                <a:gd name="T1" fmla="*/ 230 h 1083"/>
                <a:gd name="T2" fmla="*/ 0 w 1"/>
                <a:gd name="T3" fmla="*/ 0 h 1083"/>
                <a:gd name="T4" fmla="*/ 2 w 1"/>
                <a:gd name="T5" fmla="*/ 0 h 1083"/>
                <a:gd name="T6" fmla="*/ 0 60000 65536"/>
                <a:gd name="T7" fmla="*/ 0 60000 65536"/>
                <a:gd name="T8" fmla="*/ 0 60000 65536"/>
                <a:gd name="T9" fmla="*/ 0 w 1"/>
                <a:gd name="T10" fmla="*/ 0 h 1083"/>
                <a:gd name="T11" fmla="*/ 1 w 1"/>
                <a:gd name="T12" fmla="*/ 1083 h 108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083">
                  <a:moveTo>
                    <a:pt x="0" y="1083"/>
                  </a:moveTo>
                  <a:lnTo>
                    <a:pt x="0" y="0"/>
                  </a:lnTo>
                  <a:lnTo>
                    <a:pt x="1" y="0"/>
                  </a:lnTo>
                </a:path>
              </a:pathLst>
            </a:cu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" name="Freeform 169"/>
            <p:cNvSpPr>
              <a:spLocks/>
            </p:cNvSpPr>
            <p:nvPr/>
          </p:nvSpPr>
          <p:spPr bwMode="auto">
            <a:xfrm>
              <a:off x="4875" y="1633"/>
              <a:ext cx="2" cy="230"/>
            </a:xfrm>
            <a:custGeom>
              <a:avLst/>
              <a:gdLst>
                <a:gd name="T0" fmla="*/ 0 w 1"/>
                <a:gd name="T1" fmla="*/ 230 h 1083"/>
                <a:gd name="T2" fmla="*/ 0 w 1"/>
                <a:gd name="T3" fmla="*/ 0 h 1083"/>
                <a:gd name="T4" fmla="*/ 2 w 1"/>
                <a:gd name="T5" fmla="*/ 0 h 1083"/>
                <a:gd name="T6" fmla="*/ 0 60000 65536"/>
                <a:gd name="T7" fmla="*/ 0 60000 65536"/>
                <a:gd name="T8" fmla="*/ 0 60000 65536"/>
                <a:gd name="T9" fmla="*/ 0 w 1"/>
                <a:gd name="T10" fmla="*/ 0 h 1083"/>
                <a:gd name="T11" fmla="*/ 1 w 1"/>
                <a:gd name="T12" fmla="*/ 1083 h 108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083">
                  <a:moveTo>
                    <a:pt x="0" y="1083"/>
                  </a:moveTo>
                  <a:lnTo>
                    <a:pt x="0" y="0"/>
                  </a:lnTo>
                  <a:lnTo>
                    <a:pt x="1" y="0"/>
                  </a:lnTo>
                </a:path>
              </a:pathLst>
            </a:cu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" name="Freeform 170"/>
            <p:cNvSpPr>
              <a:spLocks/>
            </p:cNvSpPr>
            <p:nvPr/>
          </p:nvSpPr>
          <p:spPr bwMode="auto">
            <a:xfrm>
              <a:off x="4877" y="1633"/>
              <a:ext cx="3" cy="230"/>
            </a:xfrm>
            <a:custGeom>
              <a:avLst/>
              <a:gdLst>
                <a:gd name="T0" fmla="*/ 0 w 1"/>
                <a:gd name="T1" fmla="*/ 230 h 1083"/>
                <a:gd name="T2" fmla="*/ 0 w 1"/>
                <a:gd name="T3" fmla="*/ 0 h 1083"/>
                <a:gd name="T4" fmla="*/ 3 w 1"/>
                <a:gd name="T5" fmla="*/ 0 h 1083"/>
                <a:gd name="T6" fmla="*/ 0 60000 65536"/>
                <a:gd name="T7" fmla="*/ 0 60000 65536"/>
                <a:gd name="T8" fmla="*/ 0 60000 65536"/>
                <a:gd name="T9" fmla="*/ 0 w 1"/>
                <a:gd name="T10" fmla="*/ 0 h 1083"/>
                <a:gd name="T11" fmla="*/ 1 w 1"/>
                <a:gd name="T12" fmla="*/ 1083 h 108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083">
                  <a:moveTo>
                    <a:pt x="0" y="1083"/>
                  </a:moveTo>
                  <a:lnTo>
                    <a:pt x="0" y="0"/>
                  </a:lnTo>
                  <a:lnTo>
                    <a:pt x="1" y="0"/>
                  </a:lnTo>
                </a:path>
              </a:pathLst>
            </a:cu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" name="Freeform 171"/>
            <p:cNvSpPr>
              <a:spLocks/>
            </p:cNvSpPr>
            <p:nvPr/>
          </p:nvSpPr>
          <p:spPr bwMode="auto">
            <a:xfrm>
              <a:off x="4880" y="1633"/>
              <a:ext cx="2" cy="230"/>
            </a:xfrm>
            <a:custGeom>
              <a:avLst/>
              <a:gdLst>
                <a:gd name="T0" fmla="*/ 0 w 1"/>
                <a:gd name="T1" fmla="*/ 230 h 1082"/>
                <a:gd name="T2" fmla="*/ 0 w 1"/>
                <a:gd name="T3" fmla="*/ 0 h 1082"/>
                <a:gd name="T4" fmla="*/ 2 w 1"/>
                <a:gd name="T5" fmla="*/ 0 h 1082"/>
                <a:gd name="T6" fmla="*/ 0 60000 65536"/>
                <a:gd name="T7" fmla="*/ 0 60000 65536"/>
                <a:gd name="T8" fmla="*/ 0 60000 65536"/>
                <a:gd name="T9" fmla="*/ 0 w 1"/>
                <a:gd name="T10" fmla="*/ 0 h 1082"/>
                <a:gd name="T11" fmla="*/ 1 w 1"/>
                <a:gd name="T12" fmla="*/ 1082 h 108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082">
                  <a:moveTo>
                    <a:pt x="0" y="1082"/>
                  </a:moveTo>
                  <a:lnTo>
                    <a:pt x="0" y="0"/>
                  </a:lnTo>
                  <a:lnTo>
                    <a:pt x="1" y="0"/>
                  </a:lnTo>
                </a:path>
              </a:pathLst>
            </a:cu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" name="Freeform 172"/>
            <p:cNvSpPr>
              <a:spLocks/>
            </p:cNvSpPr>
            <p:nvPr/>
          </p:nvSpPr>
          <p:spPr bwMode="auto">
            <a:xfrm>
              <a:off x="4871" y="1121"/>
              <a:ext cx="2" cy="148"/>
            </a:xfrm>
            <a:custGeom>
              <a:avLst/>
              <a:gdLst>
                <a:gd name="T0" fmla="*/ 0 w 1"/>
                <a:gd name="T1" fmla="*/ 148 h 692"/>
                <a:gd name="T2" fmla="*/ 0 w 1"/>
                <a:gd name="T3" fmla="*/ 0 h 692"/>
                <a:gd name="T4" fmla="*/ 2 w 1"/>
                <a:gd name="T5" fmla="*/ 0 h 692"/>
                <a:gd name="T6" fmla="*/ 0 60000 65536"/>
                <a:gd name="T7" fmla="*/ 0 60000 65536"/>
                <a:gd name="T8" fmla="*/ 0 60000 65536"/>
                <a:gd name="T9" fmla="*/ 0 w 1"/>
                <a:gd name="T10" fmla="*/ 0 h 692"/>
                <a:gd name="T11" fmla="*/ 1 w 1"/>
                <a:gd name="T12" fmla="*/ 692 h 6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92">
                  <a:moveTo>
                    <a:pt x="0" y="692"/>
                  </a:moveTo>
                  <a:lnTo>
                    <a:pt x="0" y="0"/>
                  </a:lnTo>
                  <a:lnTo>
                    <a:pt x="1" y="0"/>
                  </a:lnTo>
                </a:path>
              </a:pathLst>
            </a:cu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8" name="Freeform 173"/>
            <p:cNvSpPr>
              <a:spLocks/>
            </p:cNvSpPr>
            <p:nvPr/>
          </p:nvSpPr>
          <p:spPr bwMode="auto">
            <a:xfrm>
              <a:off x="4868" y="1152"/>
              <a:ext cx="3" cy="117"/>
            </a:xfrm>
            <a:custGeom>
              <a:avLst/>
              <a:gdLst>
                <a:gd name="T0" fmla="*/ 0 w 1"/>
                <a:gd name="T1" fmla="*/ 117 h 555"/>
                <a:gd name="T2" fmla="*/ 0 w 1"/>
                <a:gd name="T3" fmla="*/ 0 h 555"/>
                <a:gd name="T4" fmla="*/ 3 w 1"/>
                <a:gd name="T5" fmla="*/ 0 h 555"/>
                <a:gd name="T6" fmla="*/ 0 60000 65536"/>
                <a:gd name="T7" fmla="*/ 0 60000 65536"/>
                <a:gd name="T8" fmla="*/ 0 60000 65536"/>
                <a:gd name="T9" fmla="*/ 0 w 1"/>
                <a:gd name="T10" fmla="*/ 0 h 555"/>
                <a:gd name="T11" fmla="*/ 1 w 1"/>
                <a:gd name="T12" fmla="*/ 555 h 5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555">
                  <a:moveTo>
                    <a:pt x="0" y="555"/>
                  </a:moveTo>
                  <a:lnTo>
                    <a:pt x="0" y="0"/>
                  </a:lnTo>
                  <a:lnTo>
                    <a:pt x="1" y="0"/>
                  </a:lnTo>
                </a:path>
              </a:pathLst>
            </a:cu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9" name="Freeform 174"/>
            <p:cNvSpPr>
              <a:spLocks/>
            </p:cNvSpPr>
            <p:nvPr/>
          </p:nvSpPr>
          <p:spPr bwMode="auto">
            <a:xfrm>
              <a:off x="4866" y="1181"/>
              <a:ext cx="2" cy="90"/>
            </a:xfrm>
            <a:custGeom>
              <a:avLst/>
              <a:gdLst>
                <a:gd name="T0" fmla="*/ 0 w 1"/>
                <a:gd name="T1" fmla="*/ 90 h 421"/>
                <a:gd name="T2" fmla="*/ 0 w 1"/>
                <a:gd name="T3" fmla="*/ 0 h 421"/>
                <a:gd name="T4" fmla="*/ 2 w 1"/>
                <a:gd name="T5" fmla="*/ 0 h 421"/>
                <a:gd name="T6" fmla="*/ 0 60000 65536"/>
                <a:gd name="T7" fmla="*/ 0 60000 65536"/>
                <a:gd name="T8" fmla="*/ 0 60000 65536"/>
                <a:gd name="T9" fmla="*/ 0 w 1"/>
                <a:gd name="T10" fmla="*/ 0 h 421"/>
                <a:gd name="T11" fmla="*/ 1 w 1"/>
                <a:gd name="T12" fmla="*/ 421 h 42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421">
                  <a:moveTo>
                    <a:pt x="0" y="421"/>
                  </a:moveTo>
                  <a:lnTo>
                    <a:pt x="0" y="0"/>
                  </a:lnTo>
                  <a:lnTo>
                    <a:pt x="1" y="0"/>
                  </a:lnTo>
                </a:path>
              </a:pathLst>
            </a:cu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0" name="Freeform 175"/>
            <p:cNvSpPr>
              <a:spLocks/>
            </p:cNvSpPr>
            <p:nvPr/>
          </p:nvSpPr>
          <p:spPr bwMode="auto">
            <a:xfrm>
              <a:off x="4857" y="1269"/>
              <a:ext cx="3" cy="9"/>
            </a:xfrm>
            <a:custGeom>
              <a:avLst/>
              <a:gdLst>
                <a:gd name="T0" fmla="*/ 0 w 1"/>
                <a:gd name="T1" fmla="*/ 9 h 39"/>
                <a:gd name="T2" fmla="*/ 0 w 1"/>
                <a:gd name="T3" fmla="*/ 0 h 39"/>
                <a:gd name="T4" fmla="*/ 3 w 1"/>
                <a:gd name="T5" fmla="*/ 0 h 39"/>
                <a:gd name="T6" fmla="*/ 0 60000 65536"/>
                <a:gd name="T7" fmla="*/ 0 60000 65536"/>
                <a:gd name="T8" fmla="*/ 0 60000 65536"/>
                <a:gd name="T9" fmla="*/ 0 w 1"/>
                <a:gd name="T10" fmla="*/ 0 h 39"/>
                <a:gd name="T11" fmla="*/ 1 w 1"/>
                <a:gd name="T12" fmla="*/ 39 h 3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39">
                  <a:moveTo>
                    <a:pt x="0" y="39"/>
                  </a:moveTo>
                  <a:lnTo>
                    <a:pt x="0" y="0"/>
                  </a:lnTo>
                  <a:lnTo>
                    <a:pt x="1" y="0"/>
                  </a:lnTo>
                </a:path>
              </a:pathLst>
            </a:cu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1" name="Freeform 176"/>
            <p:cNvSpPr>
              <a:spLocks/>
            </p:cNvSpPr>
            <p:nvPr/>
          </p:nvSpPr>
          <p:spPr bwMode="auto">
            <a:xfrm>
              <a:off x="4860" y="1240"/>
              <a:ext cx="2" cy="34"/>
            </a:xfrm>
            <a:custGeom>
              <a:avLst/>
              <a:gdLst>
                <a:gd name="T0" fmla="*/ 0 w 1"/>
                <a:gd name="T1" fmla="*/ 34 h 160"/>
                <a:gd name="T2" fmla="*/ 0 w 1"/>
                <a:gd name="T3" fmla="*/ 0 h 160"/>
                <a:gd name="T4" fmla="*/ 2 w 1"/>
                <a:gd name="T5" fmla="*/ 0 h 160"/>
                <a:gd name="T6" fmla="*/ 0 60000 65536"/>
                <a:gd name="T7" fmla="*/ 0 60000 65536"/>
                <a:gd name="T8" fmla="*/ 0 60000 65536"/>
                <a:gd name="T9" fmla="*/ 0 w 1"/>
                <a:gd name="T10" fmla="*/ 0 h 160"/>
                <a:gd name="T11" fmla="*/ 1 w 1"/>
                <a:gd name="T12" fmla="*/ 160 h 1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60">
                  <a:moveTo>
                    <a:pt x="0" y="160"/>
                  </a:moveTo>
                  <a:lnTo>
                    <a:pt x="0" y="0"/>
                  </a:lnTo>
                  <a:lnTo>
                    <a:pt x="1" y="0"/>
                  </a:lnTo>
                </a:path>
              </a:pathLst>
            </a:cu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2" name="Freeform 177"/>
            <p:cNvSpPr>
              <a:spLocks/>
            </p:cNvSpPr>
            <p:nvPr/>
          </p:nvSpPr>
          <p:spPr bwMode="auto">
            <a:xfrm>
              <a:off x="4862" y="1210"/>
              <a:ext cx="2" cy="61"/>
            </a:xfrm>
            <a:custGeom>
              <a:avLst/>
              <a:gdLst>
                <a:gd name="T0" fmla="*/ 0 w 2"/>
                <a:gd name="T1" fmla="*/ 61 h 289"/>
                <a:gd name="T2" fmla="*/ 0 w 2"/>
                <a:gd name="T3" fmla="*/ 0 h 289"/>
                <a:gd name="T4" fmla="*/ 2 w 2"/>
                <a:gd name="T5" fmla="*/ 0 h 289"/>
                <a:gd name="T6" fmla="*/ 0 60000 65536"/>
                <a:gd name="T7" fmla="*/ 0 60000 65536"/>
                <a:gd name="T8" fmla="*/ 0 60000 65536"/>
                <a:gd name="T9" fmla="*/ 0 w 2"/>
                <a:gd name="T10" fmla="*/ 0 h 289"/>
                <a:gd name="T11" fmla="*/ 2 w 2"/>
                <a:gd name="T12" fmla="*/ 289 h 28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" h="289">
                  <a:moveTo>
                    <a:pt x="0" y="289"/>
                  </a:moveTo>
                  <a:lnTo>
                    <a:pt x="0" y="0"/>
                  </a:lnTo>
                  <a:lnTo>
                    <a:pt x="2" y="0"/>
                  </a:lnTo>
                </a:path>
              </a:pathLst>
            </a:cu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3" name="Freeform 178"/>
            <p:cNvSpPr>
              <a:spLocks/>
            </p:cNvSpPr>
            <p:nvPr/>
          </p:nvSpPr>
          <p:spPr bwMode="auto">
            <a:xfrm>
              <a:off x="4855" y="1645"/>
              <a:ext cx="2" cy="232"/>
            </a:xfrm>
            <a:custGeom>
              <a:avLst/>
              <a:gdLst>
                <a:gd name="T0" fmla="*/ 0 w 2"/>
                <a:gd name="T1" fmla="*/ 0 h 1082"/>
                <a:gd name="T2" fmla="*/ 0 w 2"/>
                <a:gd name="T3" fmla="*/ 232 h 1082"/>
                <a:gd name="T4" fmla="*/ 2 w 2"/>
                <a:gd name="T5" fmla="*/ 232 h 1082"/>
                <a:gd name="T6" fmla="*/ 0 60000 65536"/>
                <a:gd name="T7" fmla="*/ 0 60000 65536"/>
                <a:gd name="T8" fmla="*/ 0 60000 65536"/>
                <a:gd name="T9" fmla="*/ 0 w 2"/>
                <a:gd name="T10" fmla="*/ 0 h 1082"/>
                <a:gd name="T11" fmla="*/ 2 w 2"/>
                <a:gd name="T12" fmla="*/ 1082 h 108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" h="1082">
                  <a:moveTo>
                    <a:pt x="0" y="0"/>
                  </a:moveTo>
                  <a:lnTo>
                    <a:pt x="0" y="1082"/>
                  </a:lnTo>
                  <a:lnTo>
                    <a:pt x="2" y="1082"/>
                  </a:lnTo>
                </a:path>
              </a:pathLst>
            </a:cu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" name="Freeform 179"/>
            <p:cNvSpPr>
              <a:spLocks/>
            </p:cNvSpPr>
            <p:nvPr/>
          </p:nvSpPr>
          <p:spPr bwMode="auto">
            <a:xfrm>
              <a:off x="4855" y="1436"/>
              <a:ext cx="38" cy="29"/>
            </a:xfrm>
            <a:custGeom>
              <a:avLst/>
              <a:gdLst>
                <a:gd name="T0" fmla="*/ 38 w 136"/>
                <a:gd name="T1" fmla="*/ 14 h 134"/>
                <a:gd name="T2" fmla="*/ 36 w 136"/>
                <a:gd name="T3" fmla="*/ 9 h 134"/>
                <a:gd name="T4" fmla="*/ 32 w 136"/>
                <a:gd name="T5" fmla="*/ 4 h 134"/>
                <a:gd name="T6" fmla="*/ 26 w 136"/>
                <a:gd name="T7" fmla="*/ 1 h 134"/>
                <a:gd name="T8" fmla="*/ 19 w 136"/>
                <a:gd name="T9" fmla="*/ 0 h 134"/>
                <a:gd name="T10" fmla="*/ 12 w 136"/>
                <a:gd name="T11" fmla="*/ 1 h 134"/>
                <a:gd name="T12" fmla="*/ 6 w 136"/>
                <a:gd name="T13" fmla="*/ 4 h 134"/>
                <a:gd name="T14" fmla="*/ 1 w 136"/>
                <a:gd name="T15" fmla="*/ 9 h 134"/>
                <a:gd name="T16" fmla="*/ 0 w 136"/>
                <a:gd name="T17" fmla="*/ 14 h 134"/>
                <a:gd name="T18" fmla="*/ 1 w 136"/>
                <a:gd name="T19" fmla="*/ 20 h 134"/>
                <a:gd name="T20" fmla="*/ 6 w 136"/>
                <a:gd name="T21" fmla="*/ 25 h 134"/>
                <a:gd name="T22" fmla="*/ 12 w 136"/>
                <a:gd name="T23" fmla="*/ 28 h 134"/>
                <a:gd name="T24" fmla="*/ 19 w 136"/>
                <a:gd name="T25" fmla="*/ 29 h 134"/>
                <a:gd name="T26" fmla="*/ 26 w 136"/>
                <a:gd name="T27" fmla="*/ 28 h 134"/>
                <a:gd name="T28" fmla="*/ 32 w 136"/>
                <a:gd name="T29" fmla="*/ 25 h 134"/>
                <a:gd name="T30" fmla="*/ 36 w 136"/>
                <a:gd name="T31" fmla="*/ 20 h 134"/>
                <a:gd name="T32" fmla="*/ 38 w 136"/>
                <a:gd name="T33" fmla="*/ 14 h 134"/>
                <a:gd name="T34" fmla="*/ 38 w 136"/>
                <a:gd name="T35" fmla="*/ 14 h 13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36"/>
                <a:gd name="T55" fmla="*/ 0 h 134"/>
                <a:gd name="T56" fmla="*/ 136 w 136"/>
                <a:gd name="T57" fmla="*/ 134 h 13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36" h="134">
                  <a:moveTo>
                    <a:pt x="135" y="66"/>
                  </a:moveTo>
                  <a:lnTo>
                    <a:pt x="130" y="40"/>
                  </a:lnTo>
                  <a:lnTo>
                    <a:pt x="115" y="19"/>
                  </a:lnTo>
                  <a:lnTo>
                    <a:pt x="94" y="5"/>
                  </a:lnTo>
                  <a:lnTo>
                    <a:pt x="68" y="0"/>
                  </a:lnTo>
                  <a:lnTo>
                    <a:pt x="42" y="5"/>
                  </a:lnTo>
                  <a:lnTo>
                    <a:pt x="20" y="19"/>
                  </a:lnTo>
                  <a:lnTo>
                    <a:pt x="5" y="40"/>
                  </a:lnTo>
                  <a:lnTo>
                    <a:pt x="0" y="66"/>
                  </a:lnTo>
                  <a:lnTo>
                    <a:pt x="5" y="92"/>
                  </a:lnTo>
                  <a:lnTo>
                    <a:pt x="20" y="114"/>
                  </a:lnTo>
                  <a:lnTo>
                    <a:pt x="42" y="129"/>
                  </a:lnTo>
                  <a:lnTo>
                    <a:pt x="68" y="134"/>
                  </a:lnTo>
                  <a:lnTo>
                    <a:pt x="94" y="129"/>
                  </a:lnTo>
                  <a:lnTo>
                    <a:pt x="115" y="114"/>
                  </a:lnTo>
                  <a:lnTo>
                    <a:pt x="130" y="92"/>
                  </a:lnTo>
                  <a:lnTo>
                    <a:pt x="135" y="66"/>
                  </a:lnTo>
                  <a:lnTo>
                    <a:pt x="136" y="66"/>
                  </a:lnTo>
                </a:path>
              </a:pathLst>
            </a:cu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" name="Freeform 180"/>
            <p:cNvSpPr>
              <a:spLocks/>
            </p:cNvSpPr>
            <p:nvPr/>
          </p:nvSpPr>
          <p:spPr bwMode="auto">
            <a:xfrm>
              <a:off x="4857" y="1097"/>
              <a:ext cx="16" cy="184"/>
            </a:xfrm>
            <a:custGeom>
              <a:avLst/>
              <a:gdLst>
                <a:gd name="T0" fmla="*/ 0 w 62"/>
                <a:gd name="T1" fmla="*/ 184 h 861"/>
                <a:gd name="T2" fmla="*/ 16 w 62"/>
                <a:gd name="T3" fmla="*/ 0 h 861"/>
                <a:gd name="T4" fmla="*/ 16 w 62"/>
                <a:gd name="T5" fmla="*/ 0 h 861"/>
                <a:gd name="T6" fmla="*/ 0 60000 65536"/>
                <a:gd name="T7" fmla="*/ 0 60000 65536"/>
                <a:gd name="T8" fmla="*/ 0 60000 65536"/>
                <a:gd name="T9" fmla="*/ 0 w 62"/>
                <a:gd name="T10" fmla="*/ 0 h 861"/>
                <a:gd name="T11" fmla="*/ 62 w 62"/>
                <a:gd name="T12" fmla="*/ 861 h 86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2" h="861">
                  <a:moveTo>
                    <a:pt x="0" y="861"/>
                  </a:moveTo>
                  <a:lnTo>
                    <a:pt x="61" y="0"/>
                  </a:lnTo>
                  <a:lnTo>
                    <a:pt x="62" y="0"/>
                  </a:lnTo>
                </a:path>
              </a:pathLst>
            </a:cu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" name="Freeform 181"/>
            <p:cNvSpPr>
              <a:spLocks/>
            </p:cNvSpPr>
            <p:nvPr/>
          </p:nvSpPr>
          <p:spPr bwMode="auto">
            <a:xfrm>
              <a:off x="4842" y="1426"/>
              <a:ext cx="64" cy="47"/>
            </a:xfrm>
            <a:custGeom>
              <a:avLst/>
              <a:gdLst>
                <a:gd name="T0" fmla="*/ 64 w 231"/>
                <a:gd name="T1" fmla="*/ 23 h 229"/>
                <a:gd name="T2" fmla="*/ 63 w 231"/>
                <a:gd name="T3" fmla="*/ 17 h 229"/>
                <a:gd name="T4" fmla="*/ 59 w 231"/>
                <a:gd name="T5" fmla="*/ 12 h 229"/>
                <a:gd name="T6" fmla="*/ 54 w 231"/>
                <a:gd name="T7" fmla="*/ 7 h 229"/>
                <a:gd name="T8" fmla="*/ 48 w 231"/>
                <a:gd name="T9" fmla="*/ 3 h 229"/>
                <a:gd name="T10" fmla="*/ 40 w 231"/>
                <a:gd name="T11" fmla="*/ 1 h 229"/>
                <a:gd name="T12" fmla="*/ 32 w 231"/>
                <a:gd name="T13" fmla="*/ 0 h 229"/>
                <a:gd name="T14" fmla="*/ 24 w 231"/>
                <a:gd name="T15" fmla="*/ 1 h 229"/>
                <a:gd name="T16" fmla="*/ 16 w 231"/>
                <a:gd name="T17" fmla="*/ 3 h 229"/>
                <a:gd name="T18" fmla="*/ 9 w 231"/>
                <a:gd name="T19" fmla="*/ 7 h 229"/>
                <a:gd name="T20" fmla="*/ 4 w 231"/>
                <a:gd name="T21" fmla="*/ 12 h 229"/>
                <a:gd name="T22" fmla="*/ 1 w 231"/>
                <a:gd name="T23" fmla="*/ 17 h 229"/>
                <a:gd name="T24" fmla="*/ 0 w 231"/>
                <a:gd name="T25" fmla="*/ 23 h 229"/>
                <a:gd name="T26" fmla="*/ 1 w 231"/>
                <a:gd name="T27" fmla="*/ 30 h 229"/>
                <a:gd name="T28" fmla="*/ 4 w 231"/>
                <a:gd name="T29" fmla="*/ 35 h 229"/>
                <a:gd name="T30" fmla="*/ 9 w 231"/>
                <a:gd name="T31" fmla="*/ 40 h 229"/>
                <a:gd name="T32" fmla="*/ 16 w 231"/>
                <a:gd name="T33" fmla="*/ 44 h 229"/>
                <a:gd name="T34" fmla="*/ 24 w 231"/>
                <a:gd name="T35" fmla="*/ 46 h 229"/>
                <a:gd name="T36" fmla="*/ 32 w 231"/>
                <a:gd name="T37" fmla="*/ 47 h 229"/>
                <a:gd name="T38" fmla="*/ 40 w 231"/>
                <a:gd name="T39" fmla="*/ 46 h 229"/>
                <a:gd name="T40" fmla="*/ 48 w 231"/>
                <a:gd name="T41" fmla="*/ 44 h 229"/>
                <a:gd name="T42" fmla="*/ 54 w 231"/>
                <a:gd name="T43" fmla="*/ 40 h 229"/>
                <a:gd name="T44" fmla="*/ 59 w 231"/>
                <a:gd name="T45" fmla="*/ 35 h 229"/>
                <a:gd name="T46" fmla="*/ 63 w 231"/>
                <a:gd name="T47" fmla="*/ 30 h 229"/>
                <a:gd name="T48" fmla="*/ 64 w 231"/>
                <a:gd name="T49" fmla="*/ 23 h 229"/>
                <a:gd name="T50" fmla="*/ 64 w 231"/>
                <a:gd name="T51" fmla="*/ 23 h 229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231"/>
                <a:gd name="T79" fmla="*/ 0 h 229"/>
                <a:gd name="T80" fmla="*/ 231 w 231"/>
                <a:gd name="T81" fmla="*/ 229 h 229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231" h="229">
                  <a:moveTo>
                    <a:pt x="230" y="114"/>
                  </a:moveTo>
                  <a:lnTo>
                    <a:pt x="226" y="85"/>
                  </a:lnTo>
                  <a:lnTo>
                    <a:pt x="214" y="57"/>
                  </a:lnTo>
                  <a:lnTo>
                    <a:pt x="195" y="33"/>
                  </a:lnTo>
                  <a:lnTo>
                    <a:pt x="172" y="15"/>
                  </a:lnTo>
                  <a:lnTo>
                    <a:pt x="144" y="4"/>
                  </a:lnTo>
                  <a:lnTo>
                    <a:pt x="115" y="0"/>
                  </a:lnTo>
                  <a:lnTo>
                    <a:pt x="85" y="4"/>
                  </a:lnTo>
                  <a:lnTo>
                    <a:pt x="58" y="15"/>
                  </a:lnTo>
                  <a:lnTo>
                    <a:pt x="34" y="33"/>
                  </a:lnTo>
                  <a:lnTo>
                    <a:pt x="16" y="57"/>
                  </a:lnTo>
                  <a:lnTo>
                    <a:pt x="4" y="85"/>
                  </a:lnTo>
                  <a:lnTo>
                    <a:pt x="0" y="114"/>
                  </a:lnTo>
                  <a:lnTo>
                    <a:pt x="4" y="145"/>
                  </a:lnTo>
                  <a:lnTo>
                    <a:pt x="16" y="172"/>
                  </a:lnTo>
                  <a:lnTo>
                    <a:pt x="34" y="196"/>
                  </a:lnTo>
                  <a:lnTo>
                    <a:pt x="58" y="213"/>
                  </a:lnTo>
                  <a:lnTo>
                    <a:pt x="85" y="225"/>
                  </a:lnTo>
                  <a:lnTo>
                    <a:pt x="115" y="229"/>
                  </a:lnTo>
                  <a:lnTo>
                    <a:pt x="144" y="225"/>
                  </a:lnTo>
                  <a:lnTo>
                    <a:pt x="172" y="213"/>
                  </a:lnTo>
                  <a:lnTo>
                    <a:pt x="195" y="196"/>
                  </a:lnTo>
                  <a:lnTo>
                    <a:pt x="214" y="172"/>
                  </a:lnTo>
                  <a:lnTo>
                    <a:pt x="226" y="145"/>
                  </a:lnTo>
                  <a:lnTo>
                    <a:pt x="230" y="114"/>
                  </a:lnTo>
                  <a:lnTo>
                    <a:pt x="231" y="114"/>
                  </a:lnTo>
                </a:path>
              </a:pathLst>
            </a:cu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" name="Freeform 182"/>
            <p:cNvSpPr>
              <a:spLocks/>
            </p:cNvSpPr>
            <p:nvPr/>
          </p:nvSpPr>
          <p:spPr bwMode="auto">
            <a:xfrm>
              <a:off x="4855" y="1269"/>
              <a:ext cx="36" cy="22"/>
            </a:xfrm>
            <a:custGeom>
              <a:avLst/>
              <a:gdLst>
                <a:gd name="T0" fmla="*/ 31 w 126"/>
                <a:gd name="T1" fmla="*/ 22 h 106"/>
                <a:gd name="T2" fmla="*/ 34 w 126"/>
                <a:gd name="T3" fmla="*/ 18 h 106"/>
                <a:gd name="T4" fmla="*/ 36 w 126"/>
                <a:gd name="T5" fmla="*/ 13 h 106"/>
                <a:gd name="T6" fmla="*/ 34 w 126"/>
                <a:gd name="T7" fmla="*/ 8 h 106"/>
                <a:gd name="T8" fmla="*/ 31 w 126"/>
                <a:gd name="T9" fmla="*/ 4 h 106"/>
                <a:gd name="T10" fmla="*/ 25 w 126"/>
                <a:gd name="T11" fmla="*/ 1 h 106"/>
                <a:gd name="T12" fmla="*/ 18 w 126"/>
                <a:gd name="T13" fmla="*/ 0 h 106"/>
                <a:gd name="T14" fmla="*/ 11 w 126"/>
                <a:gd name="T15" fmla="*/ 1 h 106"/>
                <a:gd name="T16" fmla="*/ 5 w 126"/>
                <a:gd name="T17" fmla="*/ 4 h 106"/>
                <a:gd name="T18" fmla="*/ 2 w 126"/>
                <a:gd name="T19" fmla="*/ 8 h 106"/>
                <a:gd name="T20" fmla="*/ 0 w 126"/>
                <a:gd name="T21" fmla="*/ 13 h 106"/>
                <a:gd name="T22" fmla="*/ 2 w 126"/>
                <a:gd name="T23" fmla="*/ 18 h 106"/>
                <a:gd name="T24" fmla="*/ 5 w 126"/>
                <a:gd name="T25" fmla="*/ 22 h 106"/>
                <a:gd name="T26" fmla="*/ 6 w 126"/>
                <a:gd name="T27" fmla="*/ 22 h 10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26"/>
                <a:gd name="T43" fmla="*/ 0 h 106"/>
                <a:gd name="T44" fmla="*/ 126 w 126"/>
                <a:gd name="T45" fmla="*/ 106 h 10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26" h="106">
                  <a:moveTo>
                    <a:pt x="107" y="106"/>
                  </a:moveTo>
                  <a:lnTo>
                    <a:pt x="120" y="86"/>
                  </a:lnTo>
                  <a:lnTo>
                    <a:pt x="126" y="62"/>
                  </a:lnTo>
                  <a:lnTo>
                    <a:pt x="120" y="39"/>
                  </a:lnTo>
                  <a:lnTo>
                    <a:pt x="107" y="18"/>
                  </a:lnTo>
                  <a:lnTo>
                    <a:pt x="87" y="4"/>
                  </a:lnTo>
                  <a:lnTo>
                    <a:pt x="63" y="0"/>
                  </a:lnTo>
                  <a:lnTo>
                    <a:pt x="39" y="4"/>
                  </a:lnTo>
                  <a:lnTo>
                    <a:pt x="19" y="18"/>
                  </a:lnTo>
                  <a:lnTo>
                    <a:pt x="6" y="39"/>
                  </a:lnTo>
                  <a:lnTo>
                    <a:pt x="0" y="62"/>
                  </a:lnTo>
                  <a:lnTo>
                    <a:pt x="6" y="86"/>
                  </a:lnTo>
                  <a:lnTo>
                    <a:pt x="19" y="106"/>
                  </a:lnTo>
                  <a:lnTo>
                    <a:pt x="20" y="106"/>
                  </a:lnTo>
                </a:path>
              </a:pathLst>
            </a:cu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" name="Freeform 183"/>
            <p:cNvSpPr>
              <a:spLocks/>
            </p:cNvSpPr>
            <p:nvPr/>
          </p:nvSpPr>
          <p:spPr bwMode="auto">
            <a:xfrm>
              <a:off x="4855" y="1863"/>
              <a:ext cx="36" cy="22"/>
            </a:xfrm>
            <a:custGeom>
              <a:avLst/>
              <a:gdLst>
                <a:gd name="T0" fmla="*/ 31 w 126"/>
                <a:gd name="T1" fmla="*/ 22 h 107"/>
                <a:gd name="T2" fmla="*/ 34 w 126"/>
                <a:gd name="T3" fmla="*/ 18 h 107"/>
                <a:gd name="T4" fmla="*/ 36 w 126"/>
                <a:gd name="T5" fmla="*/ 13 h 107"/>
                <a:gd name="T6" fmla="*/ 34 w 126"/>
                <a:gd name="T7" fmla="*/ 8 h 107"/>
                <a:gd name="T8" fmla="*/ 31 w 126"/>
                <a:gd name="T9" fmla="*/ 4 h 107"/>
                <a:gd name="T10" fmla="*/ 25 w 126"/>
                <a:gd name="T11" fmla="*/ 1 h 107"/>
                <a:gd name="T12" fmla="*/ 18 w 126"/>
                <a:gd name="T13" fmla="*/ 0 h 107"/>
                <a:gd name="T14" fmla="*/ 11 w 126"/>
                <a:gd name="T15" fmla="*/ 1 h 107"/>
                <a:gd name="T16" fmla="*/ 5 w 126"/>
                <a:gd name="T17" fmla="*/ 4 h 107"/>
                <a:gd name="T18" fmla="*/ 2 w 126"/>
                <a:gd name="T19" fmla="*/ 8 h 107"/>
                <a:gd name="T20" fmla="*/ 0 w 126"/>
                <a:gd name="T21" fmla="*/ 13 h 107"/>
                <a:gd name="T22" fmla="*/ 2 w 126"/>
                <a:gd name="T23" fmla="*/ 18 h 107"/>
                <a:gd name="T24" fmla="*/ 5 w 126"/>
                <a:gd name="T25" fmla="*/ 22 h 107"/>
                <a:gd name="T26" fmla="*/ 6 w 126"/>
                <a:gd name="T27" fmla="*/ 22 h 10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26"/>
                <a:gd name="T43" fmla="*/ 0 h 107"/>
                <a:gd name="T44" fmla="*/ 126 w 126"/>
                <a:gd name="T45" fmla="*/ 107 h 107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26" h="107">
                  <a:moveTo>
                    <a:pt x="107" y="107"/>
                  </a:moveTo>
                  <a:lnTo>
                    <a:pt x="120" y="86"/>
                  </a:lnTo>
                  <a:lnTo>
                    <a:pt x="126" y="62"/>
                  </a:lnTo>
                  <a:lnTo>
                    <a:pt x="120" y="39"/>
                  </a:lnTo>
                  <a:lnTo>
                    <a:pt x="107" y="18"/>
                  </a:lnTo>
                  <a:lnTo>
                    <a:pt x="87" y="4"/>
                  </a:lnTo>
                  <a:lnTo>
                    <a:pt x="63" y="0"/>
                  </a:lnTo>
                  <a:lnTo>
                    <a:pt x="39" y="4"/>
                  </a:lnTo>
                  <a:lnTo>
                    <a:pt x="19" y="18"/>
                  </a:lnTo>
                  <a:lnTo>
                    <a:pt x="6" y="39"/>
                  </a:lnTo>
                  <a:lnTo>
                    <a:pt x="0" y="62"/>
                  </a:lnTo>
                  <a:lnTo>
                    <a:pt x="6" y="86"/>
                  </a:lnTo>
                  <a:lnTo>
                    <a:pt x="19" y="107"/>
                  </a:lnTo>
                  <a:lnTo>
                    <a:pt x="20" y="107"/>
                  </a:lnTo>
                </a:path>
              </a:pathLst>
            </a:cu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" name="Freeform 184"/>
            <p:cNvSpPr>
              <a:spLocks/>
            </p:cNvSpPr>
            <p:nvPr/>
          </p:nvSpPr>
          <p:spPr bwMode="auto">
            <a:xfrm>
              <a:off x="4855" y="1633"/>
              <a:ext cx="36" cy="12"/>
            </a:xfrm>
            <a:custGeom>
              <a:avLst/>
              <a:gdLst>
                <a:gd name="T0" fmla="*/ 36 w 126"/>
                <a:gd name="T1" fmla="*/ 12 h 63"/>
                <a:gd name="T2" fmla="*/ 34 w 126"/>
                <a:gd name="T3" fmla="*/ 7 h 63"/>
                <a:gd name="T4" fmla="*/ 31 w 126"/>
                <a:gd name="T5" fmla="*/ 3 h 63"/>
                <a:gd name="T6" fmla="*/ 25 w 126"/>
                <a:gd name="T7" fmla="*/ 1 h 63"/>
                <a:gd name="T8" fmla="*/ 18 w 126"/>
                <a:gd name="T9" fmla="*/ 0 h 63"/>
                <a:gd name="T10" fmla="*/ 11 w 126"/>
                <a:gd name="T11" fmla="*/ 1 h 63"/>
                <a:gd name="T12" fmla="*/ 5 w 126"/>
                <a:gd name="T13" fmla="*/ 3 h 63"/>
                <a:gd name="T14" fmla="*/ 2 w 126"/>
                <a:gd name="T15" fmla="*/ 7 h 63"/>
                <a:gd name="T16" fmla="*/ 0 w 126"/>
                <a:gd name="T17" fmla="*/ 12 h 63"/>
                <a:gd name="T18" fmla="*/ 1 w 126"/>
                <a:gd name="T19" fmla="*/ 12 h 6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26"/>
                <a:gd name="T31" fmla="*/ 0 h 63"/>
                <a:gd name="T32" fmla="*/ 126 w 126"/>
                <a:gd name="T33" fmla="*/ 63 h 6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26" h="63">
                  <a:moveTo>
                    <a:pt x="126" y="63"/>
                  </a:moveTo>
                  <a:lnTo>
                    <a:pt x="120" y="39"/>
                  </a:lnTo>
                  <a:lnTo>
                    <a:pt x="107" y="18"/>
                  </a:lnTo>
                  <a:lnTo>
                    <a:pt x="87" y="4"/>
                  </a:lnTo>
                  <a:lnTo>
                    <a:pt x="63" y="0"/>
                  </a:lnTo>
                  <a:lnTo>
                    <a:pt x="39" y="4"/>
                  </a:lnTo>
                  <a:lnTo>
                    <a:pt x="19" y="18"/>
                  </a:lnTo>
                  <a:lnTo>
                    <a:pt x="6" y="39"/>
                  </a:lnTo>
                  <a:lnTo>
                    <a:pt x="0" y="63"/>
                  </a:lnTo>
                  <a:lnTo>
                    <a:pt x="2" y="63"/>
                  </a:lnTo>
                </a:path>
              </a:pathLst>
            </a:cu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" name="Freeform 185"/>
            <p:cNvSpPr>
              <a:spLocks/>
            </p:cNvSpPr>
            <p:nvPr/>
          </p:nvSpPr>
          <p:spPr bwMode="auto">
            <a:xfrm>
              <a:off x="4873" y="1097"/>
              <a:ext cx="18" cy="184"/>
            </a:xfrm>
            <a:custGeom>
              <a:avLst/>
              <a:gdLst>
                <a:gd name="T0" fmla="*/ 18 w 62"/>
                <a:gd name="T1" fmla="*/ 184 h 861"/>
                <a:gd name="T2" fmla="*/ 0 w 62"/>
                <a:gd name="T3" fmla="*/ 0 h 861"/>
                <a:gd name="T4" fmla="*/ 0 w 62"/>
                <a:gd name="T5" fmla="*/ 0 h 861"/>
                <a:gd name="T6" fmla="*/ 0 60000 65536"/>
                <a:gd name="T7" fmla="*/ 0 60000 65536"/>
                <a:gd name="T8" fmla="*/ 0 60000 65536"/>
                <a:gd name="T9" fmla="*/ 0 w 62"/>
                <a:gd name="T10" fmla="*/ 0 h 861"/>
                <a:gd name="T11" fmla="*/ 62 w 62"/>
                <a:gd name="T12" fmla="*/ 861 h 86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2" h="861">
                  <a:moveTo>
                    <a:pt x="62" y="861"/>
                  </a:moveTo>
                  <a:lnTo>
                    <a:pt x="0" y="0"/>
                  </a:lnTo>
                  <a:lnTo>
                    <a:pt x="1" y="0"/>
                  </a:lnTo>
                </a:path>
              </a:pathLst>
            </a:cu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" name="Freeform 186"/>
            <p:cNvSpPr>
              <a:spLocks/>
            </p:cNvSpPr>
            <p:nvPr/>
          </p:nvSpPr>
          <p:spPr bwMode="auto">
            <a:xfrm>
              <a:off x="4828" y="1450"/>
              <a:ext cx="92" cy="1"/>
            </a:xfrm>
            <a:custGeom>
              <a:avLst/>
              <a:gdLst>
                <a:gd name="T0" fmla="*/ 92 w 331"/>
                <a:gd name="T1" fmla="*/ 0 h 1"/>
                <a:gd name="T2" fmla="*/ 0 w 331"/>
                <a:gd name="T3" fmla="*/ 0 h 1"/>
                <a:gd name="T4" fmla="*/ 0 w 331"/>
                <a:gd name="T5" fmla="*/ 0 h 1"/>
                <a:gd name="T6" fmla="*/ 0 60000 65536"/>
                <a:gd name="T7" fmla="*/ 0 60000 65536"/>
                <a:gd name="T8" fmla="*/ 0 60000 65536"/>
                <a:gd name="T9" fmla="*/ 0 w 331"/>
                <a:gd name="T10" fmla="*/ 0 h 1"/>
                <a:gd name="T11" fmla="*/ 331 w 33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1" h="1">
                  <a:moveTo>
                    <a:pt x="331" y="0"/>
                  </a:moveTo>
                  <a:lnTo>
                    <a:pt x="0" y="0"/>
                  </a:lnTo>
                  <a:lnTo>
                    <a:pt x="1" y="0"/>
                  </a:lnTo>
                </a:path>
              </a:pathLst>
            </a:cu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2" name="Freeform 187"/>
            <p:cNvSpPr>
              <a:spLocks/>
            </p:cNvSpPr>
            <p:nvPr/>
          </p:nvSpPr>
          <p:spPr bwMode="auto">
            <a:xfrm>
              <a:off x="4891" y="1645"/>
              <a:ext cx="2" cy="232"/>
            </a:xfrm>
            <a:custGeom>
              <a:avLst/>
              <a:gdLst>
                <a:gd name="T0" fmla="*/ 0 w 1"/>
                <a:gd name="T1" fmla="*/ 0 h 1082"/>
                <a:gd name="T2" fmla="*/ 0 w 1"/>
                <a:gd name="T3" fmla="*/ 232 h 1082"/>
                <a:gd name="T4" fmla="*/ 2 w 1"/>
                <a:gd name="T5" fmla="*/ 232 h 1082"/>
                <a:gd name="T6" fmla="*/ 0 60000 65536"/>
                <a:gd name="T7" fmla="*/ 0 60000 65536"/>
                <a:gd name="T8" fmla="*/ 0 60000 65536"/>
                <a:gd name="T9" fmla="*/ 0 w 1"/>
                <a:gd name="T10" fmla="*/ 0 h 1082"/>
                <a:gd name="T11" fmla="*/ 1 w 1"/>
                <a:gd name="T12" fmla="*/ 1082 h 108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082">
                  <a:moveTo>
                    <a:pt x="0" y="0"/>
                  </a:moveTo>
                  <a:lnTo>
                    <a:pt x="0" y="1082"/>
                  </a:lnTo>
                  <a:lnTo>
                    <a:pt x="1" y="1082"/>
                  </a:lnTo>
                </a:path>
              </a:pathLst>
            </a:cu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3" name="Freeform 188"/>
            <p:cNvSpPr>
              <a:spLocks/>
            </p:cNvSpPr>
            <p:nvPr/>
          </p:nvSpPr>
          <p:spPr bwMode="auto">
            <a:xfrm>
              <a:off x="4873" y="1097"/>
              <a:ext cx="2" cy="780"/>
            </a:xfrm>
            <a:custGeom>
              <a:avLst/>
              <a:gdLst>
                <a:gd name="T0" fmla="*/ 0 w 1"/>
                <a:gd name="T1" fmla="*/ 0 h 3660"/>
                <a:gd name="T2" fmla="*/ 0 w 1"/>
                <a:gd name="T3" fmla="*/ 780 h 3660"/>
                <a:gd name="T4" fmla="*/ 2 w 1"/>
                <a:gd name="T5" fmla="*/ 780 h 3660"/>
                <a:gd name="T6" fmla="*/ 0 60000 65536"/>
                <a:gd name="T7" fmla="*/ 0 60000 65536"/>
                <a:gd name="T8" fmla="*/ 0 60000 65536"/>
                <a:gd name="T9" fmla="*/ 0 w 1"/>
                <a:gd name="T10" fmla="*/ 0 h 3660"/>
                <a:gd name="T11" fmla="*/ 1 w 1"/>
                <a:gd name="T12" fmla="*/ 3660 h 36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3660">
                  <a:moveTo>
                    <a:pt x="0" y="0"/>
                  </a:moveTo>
                  <a:lnTo>
                    <a:pt x="0" y="3660"/>
                  </a:lnTo>
                  <a:lnTo>
                    <a:pt x="1" y="3660"/>
                  </a:lnTo>
                </a:path>
              </a:pathLst>
            </a:cu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0" name="Rectangle 189"/>
          <p:cNvSpPr>
            <a:spLocks noChangeArrowheads="1"/>
          </p:cNvSpPr>
          <p:nvPr/>
        </p:nvSpPr>
        <p:spPr bwMode="auto">
          <a:xfrm rot="18696017">
            <a:off x="2864647" y="4982445"/>
            <a:ext cx="144455" cy="17145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1" name="Line 190"/>
          <p:cNvSpPr>
            <a:spLocks noChangeShapeType="1"/>
          </p:cNvSpPr>
          <p:nvPr/>
        </p:nvSpPr>
        <p:spPr bwMode="auto">
          <a:xfrm flipH="1">
            <a:off x="1422400" y="2808471"/>
            <a:ext cx="1919288" cy="1866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" name="Line 191"/>
          <p:cNvSpPr>
            <a:spLocks noChangeShapeType="1"/>
          </p:cNvSpPr>
          <p:nvPr/>
        </p:nvSpPr>
        <p:spPr bwMode="auto">
          <a:xfrm flipH="1">
            <a:off x="2705100" y="3297398"/>
            <a:ext cx="457200" cy="42860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" name="Rectangle 192"/>
          <p:cNvSpPr>
            <a:spLocks noChangeArrowheads="1"/>
          </p:cNvSpPr>
          <p:nvPr/>
        </p:nvSpPr>
        <p:spPr bwMode="auto">
          <a:xfrm rot="12194071">
            <a:off x="2155825" y="3210089"/>
            <a:ext cx="66675" cy="13175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Times New Roman" pitchFamily="18" charset="0"/>
              </a:rPr>
              <a:t> </a:t>
            </a:r>
          </a:p>
        </p:txBody>
      </p:sp>
      <p:sp>
        <p:nvSpPr>
          <p:cNvPr id="114" name="Rectangle 193"/>
          <p:cNvSpPr>
            <a:spLocks noChangeArrowheads="1"/>
          </p:cNvSpPr>
          <p:nvPr/>
        </p:nvSpPr>
        <p:spPr bwMode="auto">
          <a:xfrm rot="16200000">
            <a:off x="3783808" y="1761561"/>
            <a:ext cx="66672" cy="13176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Times New Roman" pitchFamily="18" charset="0"/>
              </a:rPr>
              <a:t> </a:t>
            </a:r>
          </a:p>
        </p:txBody>
      </p:sp>
      <p:sp>
        <p:nvSpPr>
          <p:cNvPr id="115" name="Line 197"/>
          <p:cNvSpPr>
            <a:spLocks noChangeShapeType="1"/>
          </p:cNvSpPr>
          <p:nvPr/>
        </p:nvSpPr>
        <p:spPr bwMode="auto">
          <a:xfrm>
            <a:off x="3022600" y="2857681"/>
            <a:ext cx="88900" cy="279387"/>
          </a:xfrm>
          <a:prstGeom prst="line">
            <a:avLst/>
          </a:prstGeom>
          <a:noFill/>
          <a:ln w="12700">
            <a:solidFill>
              <a:srgbClr val="FF33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16" name="Text Box 198"/>
          <p:cNvSpPr txBox="1">
            <a:spLocks noChangeArrowheads="1"/>
          </p:cNvSpPr>
          <p:nvPr/>
        </p:nvSpPr>
        <p:spPr bwMode="auto">
          <a:xfrm>
            <a:off x="5232400" y="4586387"/>
            <a:ext cx="777875" cy="501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900">
                <a:solidFill>
                  <a:srgbClr val="FF3300"/>
                </a:solidFill>
              </a:rPr>
              <a:t>Golf</a:t>
            </a:r>
          </a:p>
          <a:p>
            <a:pPr algn="ctr" eaLnBrk="0" hangingPunct="0"/>
            <a:r>
              <a:rPr lang="en-US" sz="900">
                <a:solidFill>
                  <a:srgbClr val="FF3300"/>
                </a:solidFill>
              </a:rPr>
              <a:t>Club House</a:t>
            </a:r>
          </a:p>
        </p:txBody>
      </p:sp>
      <p:sp>
        <p:nvSpPr>
          <p:cNvPr id="117" name="Line 199"/>
          <p:cNvSpPr>
            <a:spLocks noChangeShapeType="1"/>
          </p:cNvSpPr>
          <p:nvPr/>
        </p:nvSpPr>
        <p:spPr bwMode="auto">
          <a:xfrm flipH="1">
            <a:off x="5435600" y="5041977"/>
            <a:ext cx="139700" cy="501626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18" name="Line 201"/>
          <p:cNvSpPr>
            <a:spLocks noChangeShapeType="1"/>
          </p:cNvSpPr>
          <p:nvPr/>
        </p:nvSpPr>
        <p:spPr bwMode="auto">
          <a:xfrm flipH="1">
            <a:off x="2222500" y="3124368"/>
            <a:ext cx="95250" cy="88896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19" name="Text Box 205"/>
          <p:cNvSpPr txBox="1">
            <a:spLocks noChangeArrowheads="1"/>
          </p:cNvSpPr>
          <p:nvPr/>
        </p:nvSpPr>
        <p:spPr bwMode="auto">
          <a:xfrm>
            <a:off x="2209800" y="152400"/>
            <a:ext cx="6781800" cy="634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20000"/>
              </a:lnSpc>
              <a:spcBef>
                <a:spcPct val="50000"/>
              </a:spcBef>
            </a:pPr>
            <a:r>
              <a:rPr lang="en-US" sz="3200" i="1" dirty="0" smtClean="0">
                <a:latin typeface="Times New Roman" pitchFamily="18" charset="0"/>
              </a:rPr>
              <a:t>Peterson </a:t>
            </a:r>
            <a:r>
              <a:rPr lang="en-US" sz="3200" i="1" dirty="0">
                <a:latin typeface="Times New Roman" pitchFamily="18" charset="0"/>
              </a:rPr>
              <a:t>AFB  </a:t>
            </a:r>
          </a:p>
        </p:txBody>
      </p:sp>
      <p:sp>
        <p:nvSpPr>
          <p:cNvPr id="120" name="AutoShape 209"/>
          <p:cNvSpPr>
            <a:spLocks noChangeArrowheads="1"/>
          </p:cNvSpPr>
          <p:nvPr/>
        </p:nvSpPr>
        <p:spPr bwMode="auto">
          <a:xfrm>
            <a:off x="3779838" y="2724337"/>
            <a:ext cx="84137" cy="79371"/>
          </a:xfrm>
          <a:prstGeom prst="star8">
            <a:avLst>
              <a:gd name="adj" fmla="val 38250"/>
            </a:avLst>
          </a:prstGeom>
          <a:solidFill>
            <a:srgbClr val="FFCC00"/>
          </a:solidFill>
          <a:ln w="31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1" name="AutoShape 210"/>
          <p:cNvSpPr>
            <a:spLocks noChangeArrowheads="1"/>
          </p:cNvSpPr>
          <p:nvPr/>
        </p:nvSpPr>
        <p:spPr bwMode="auto">
          <a:xfrm>
            <a:off x="3779838" y="3048172"/>
            <a:ext cx="84137" cy="79371"/>
          </a:xfrm>
          <a:prstGeom prst="star8">
            <a:avLst>
              <a:gd name="adj" fmla="val 38250"/>
            </a:avLst>
          </a:prstGeom>
          <a:solidFill>
            <a:srgbClr val="FFCC00"/>
          </a:solidFill>
          <a:ln w="31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" name="AutoShape 211"/>
          <p:cNvSpPr>
            <a:spLocks noChangeArrowheads="1"/>
          </p:cNvSpPr>
          <p:nvPr/>
        </p:nvSpPr>
        <p:spPr bwMode="auto">
          <a:xfrm>
            <a:off x="3779838" y="3867283"/>
            <a:ext cx="84137" cy="79371"/>
          </a:xfrm>
          <a:prstGeom prst="star8">
            <a:avLst>
              <a:gd name="adj" fmla="val 38250"/>
            </a:avLst>
          </a:prstGeom>
          <a:solidFill>
            <a:srgbClr val="FFCC00"/>
          </a:solidFill>
          <a:ln w="31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" name="AutoShape 212"/>
          <p:cNvSpPr>
            <a:spLocks noChangeArrowheads="1"/>
          </p:cNvSpPr>
          <p:nvPr/>
        </p:nvSpPr>
        <p:spPr bwMode="auto">
          <a:xfrm>
            <a:off x="3779838" y="4110159"/>
            <a:ext cx="84137" cy="79371"/>
          </a:xfrm>
          <a:prstGeom prst="star8">
            <a:avLst>
              <a:gd name="adj" fmla="val 38250"/>
            </a:avLst>
          </a:prstGeom>
          <a:solidFill>
            <a:srgbClr val="FFCC00"/>
          </a:solidFill>
          <a:ln w="31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" name="AutoShape 213"/>
          <p:cNvSpPr>
            <a:spLocks noChangeArrowheads="1"/>
          </p:cNvSpPr>
          <p:nvPr/>
        </p:nvSpPr>
        <p:spPr bwMode="auto">
          <a:xfrm>
            <a:off x="2674938" y="3676792"/>
            <a:ext cx="84137" cy="79371"/>
          </a:xfrm>
          <a:prstGeom prst="star8">
            <a:avLst>
              <a:gd name="adj" fmla="val 38250"/>
            </a:avLst>
          </a:prstGeom>
          <a:solidFill>
            <a:srgbClr val="FFCC00"/>
          </a:solidFill>
          <a:ln w="31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" name="AutoShape 214"/>
          <p:cNvSpPr>
            <a:spLocks noChangeArrowheads="1"/>
          </p:cNvSpPr>
          <p:nvPr/>
        </p:nvSpPr>
        <p:spPr bwMode="auto">
          <a:xfrm>
            <a:off x="2508250" y="3533924"/>
            <a:ext cx="84138" cy="79371"/>
          </a:xfrm>
          <a:prstGeom prst="star8">
            <a:avLst>
              <a:gd name="adj" fmla="val 38250"/>
            </a:avLst>
          </a:prstGeom>
          <a:solidFill>
            <a:srgbClr val="FFCC00"/>
          </a:solidFill>
          <a:ln w="31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" name="Line 217"/>
          <p:cNvSpPr>
            <a:spLocks noChangeShapeType="1"/>
          </p:cNvSpPr>
          <p:nvPr/>
        </p:nvSpPr>
        <p:spPr bwMode="auto">
          <a:xfrm flipH="1">
            <a:off x="3151188" y="3146592"/>
            <a:ext cx="171450" cy="15715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27" name="Rectangle 218"/>
          <p:cNvSpPr>
            <a:spLocks noChangeArrowheads="1"/>
          </p:cNvSpPr>
          <p:nvPr/>
        </p:nvSpPr>
        <p:spPr bwMode="auto">
          <a:xfrm rot="13470134">
            <a:off x="3498850" y="4262552"/>
            <a:ext cx="142875" cy="342884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8" name="Text Box 219"/>
          <p:cNvSpPr txBox="1">
            <a:spLocks noChangeArrowheads="1"/>
          </p:cNvSpPr>
          <p:nvPr/>
        </p:nvSpPr>
        <p:spPr bwMode="auto">
          <a:xfrm rot="18923833">
            <a:off x="3340100" y="4329224"/>
            <a:ext cx="427038" cy="19842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700">
                <a:solidFill>
                  <a:schemeClr val="bg1"/>
                </a:solidFill>
              </a:rPr>
              <a:t>Clinic</a:t>
            </a:r>
          </a:p>
        </p:txBody>
      </p:sp>
      <p:sp>
        <p:nvSpPr>
          <p:cNvPr id="129" name="Rectangle 220"/>
          <p:cNvSpPr>
            <a:spLocks noChangeArrowheads="1"/>
          </p:cNvSpPr>
          <p:nvPr/>
        </p:nvSpPr>
        <p:spPr bwMode="auto">
          <a:xfrm rot="9387">
            <a:off x="3640138" y="3940304"/>
            <a:ext cx="144462" cy="17144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0" name="Text Box 221"/>
          <p:cNvSpPr txBox="1">
            <a:spLocks noChangeArrowheads="1"/>
          </p:cNvSpPr>
          <p:nvPr/>
        </p:nvSpPr>
        <p:spPr bwMode="auto">
          <a:xfrm>
            <a:off x="3411538" y="3806961"/>
            <a:ext cx="438150" cy="18414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600"/>
              <a:t>Chapel</a:t>
            </a:r>
          </a:p>
        </p:txBody>
      </p:sp>
      <p:grpSp>
        <p:nvGrpSpPr>
          <p:cNvPr id="131" name="Group 227"/>
          <p:cNvGrpSpPr>
            <a:grpSpLocks/>
          </p:cNvGrpSpPr>
          <p:nvPr/>
        </p:nvGrpSpPr>
        <p:grpSpPr bwMode="auto">
          <a:xfrm>
            <a:off x="555625" y="3051346"/>
            <a:ext cx="1471613" cy="976267"/>
            <a:chOff x="174" y="1890"/>
            <a:chExt cx="927" cy="615"/>
          </a:xfrm>
        </p:grpSpPr>
        <p:sp>
          <p:nvSpPr>
            <p:cNvPr id="149" name="Line 223"/>
            <p:cNvSpPr>
              <a:spLocks noChangeShapeType="1"/>
            </p:cNvSpPr>
            <p:nvPr/>
          </p:nvSpPr>
          <p:spPr bwMode="auto">
            <a:xfrm flipH="1">
              <a:off x="351" y="2007"/>
              <a:ext cx="75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" name="Arc 224"/>
            <p:cNvSpPr>
              <a:spLocks/>
            </p:cNvSpPr>
            <p:nvPr/>
          </p:nvSpPr>
          <p:spPr bwMode="auto">
            <a:xfrm flipH="1" flipV="1">
              <a:off x="174" y="1890"/>
              <a:ext cx="177" cy="117"/>
            </a:xfrm>
            <a:custGeom>
              <a:avLst/>
              <a:gdLst>
                <a:gd name="T0" fmla="*/ 0 w 21600"/>
                <a:gd name="T1" fmla="*/ 0 h 21600"/>
                <a:gd name="T2" fmla="*/ 1 w 21600"/>
                <a:gd name="T3" fmla="*/ 1 h 21600"/>
                <a:gd name="T4" fmla="*/ 0 w 21600"/>
                <a:gd name="T5" fmla="*/ 1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1" name="Line 225"/>
            <p:cNvSpPr>
              <a:spLocks noChangeShapeType="1"/>
            </p:cNvSpPr>
            <p:nvPr/>
          </p:nvSpPr>
          <p:spPr bwMode="auto">
            <a:xfrm>
              <a:off x="477" y="2016"/>
              <a:ext cx="0" cy="33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2" name="Arc 226"/>
            <p:cNvSpPr>
              <a:spLocks/>
            </p:cNvSpPr>
            <p:nvPr/>
          </p:nvSpPr>
          <p:spPr bwMode="auto">
            <a:xfrm rot="-5400000" flipH="1" flipV="1">
              <a:off x="330" y="2358"/>
              <a:ext cx="177" cy="117"/>
            </a:xfrm>
            <a:custGeom>
              <a:avLst/>
              <a:gdLst>
                <a:gd name="T0" fmla="*/ 0 w 21600"/>
                <a:gd name="T1" fmla="*/ 0 h 21600"/>
                <a:gd name="T2" fmla="*/ 1 w 21600"/>
                <a:gd name="T3" fmla="*/ 1 h 21600"/>
                <a:gd name="T4" fmla="*/ 0 w 21600"/>
                <a:gd name="T5" fmla="*/ 1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2" name="AutoShape 228"/>
          <p:cNvSpPr>
            <a:spLocks noChangeArrowheads="1"/>
          </p:cNvSpPr>
          <p:nvPr/>
        </p:nvSpPr>
        <p:spPr bwMode="auto">
          <a:xfrm>
            <a:off x="993775" y="3200564"/>
            <a:ext cx="84138" cy="79371"/>
          </a:xfrm>
          <a:prstGeom prst="star8">
            <a:avLst>
              <a:gd name="adj" fmla="val 38250"/>
            </a:avLst>
          </a:prstGeom>
          <a:solidFill>
            <a:srgbClr val="FFCC00"/>
          </a:solidFill>
          <a:ln w="31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" name="Text Box 229"/>
          <p:cNvSpPr txBox="1">
            <a:spLocks noChangeArrowheads="1"/>
          </p:cNvSpPr>
          <p:nvPr/>
        </p:nvSpPr>
        <p:spPr bwMode="auto">
          <a:xfrm rot="21582328">
            <a:off x="558800" y="3921255"/>
            <a:ext cx="869950" cy="501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900"/>
              <a:t>To</a:t>
            </a:r>
          </a:p>
          <a:p>
            <a:pPr eaLnBrk="0" hangingPunct="0"/>
            <a:r>
              <a:rPr lang="en-US" sz="900"/>
              <a:t>Powers Blvd</a:t>
            </a:r>
          </a:p>
          <a:p>
            <a:pPr eaLnBrk="0" hangingPunct="0"/>
            <a:r>
              <a:rPr lang="en-US" sz="900"/>
              <a:t>South</a:t>
            </a:r>
            <a:endParaRPr lang="en-US" sz="900" b="0"/>
          </a:p>
        </p:txBody>
      </p:sp>
      <p:sp>
        <p:nvSpPr>
          <p:cNvPr id="134" name="Text Box 230"/>
          <p:cNvSpPr txBox="1">
            <a:spLocks noChangeArrowheads="1"/>
          </p:cNvSpPr>
          <p:nvPr/>
        </p:nvSpPr>
        <p:spPr bwMode="auto">
          <a:xfrm rot="18953075">
            <a:off x="2952750" y="3156116"/>
            <a:ext cx="695325" cy="214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800"/>
              <a:t>Otis   St</a:t>
            </a:r>
            <a:endParaRPr lang="en-US" sz="800" b="0">
              <a:latin typeface="Times New Roman" pitchFamily="18" charset="0"/>
            </a:endParaRPr>
          </a:p>
        </p:txBody>
      </p:sp>
      <p:sp>
        <p:nvSpPr>
          <p:cNvPr id="135" name="Rectangle 231"/>
          <p:cNvSpPr>
            <a:spLocks noChangeArrowheads="1"/>
          </p:cNvSpPr>
          <p:nvPr/>
        </p:nvSpPr>
        <p:spPr bwMode="auto">
          <a:xfrm rot="18879415">
            <a:off x="4487070" y="4395098"/>
            <a:ext cx="49210" cy="17145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6" name="Text Box 232"/>
          <p:cNvSpPr txBox="1">
            <a:spLocks noChangeArrowheads="1"/>
          </p:cNvSpPr>
          <p:nvPr/>
        </p:nvSpPr>
        <p:spPr bwMode="auto">
          <a:xfrm>
            <a:off x="4586288" y="3254537"/>
            <a:ext cx="666750" cy="365108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900">
                <a:solidFill>
                  <a:srgbClr val="FF3300"/>
                </a:solidFill>
              </a:rPr>
              <a:t>Lodging </a:t>
            </a:r>
          </a:p>
          <a:p>
            <a:pPr algn="ctr" eaLnBrk="0" hangingPunct="0"/>
            <a:r>
              <a:rPr lang="en-US" sz="900">
                <a:solidFill>
                  <a:srgbClr val="FF3300"/>
                </a:solidFill>
              </a:rPr>
              <a:t>Office</a:t>
            </a:r>
          </a:p>
        </p:txBody>
      </p:sp>
      <p:sp>
        <p:nvSpPr>
          <p:cNvPr id="137" name="Line 233"/>
          <p:cNvSpPr>
            <a:spLocks noChangeShapeType="1"/>
          </p:cNvSpPr>
          <p:nvPr/>
        </p:nvSpPr>
        <p:spPr bwMode="auto">
          <a:xfrm rot="1844431" flipH="1">
            <a:off x="4570413" y="3492650"/>
            <a:ext cx="50800" cy="934994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8" name="Text Box 51"/>
          <p:cNvSpPr txBox="1">
            <a:spLocks noChangeArrowheads="1"/>
          </p:cNvSpPr>
          <p:nvPr/>
        </p:nvSpPr>
        <p:spPr bwMode="auto">
          <a:xfrm rot="21577908">
            <a:off x="3263900" y="1913163"/>
            <a:ext cx="603250" cy="341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900">
                <a:solidFill>
                  <a:srgbClr val="FF3300"/>
                </a:solidFill>
              </a:rPr>
              <a:t>North</a:t>
            </a:r>
          </a:p>
          <a:p>
            <a:pPr eaLnBrk="0" hangingPunct="0">
              <a:lnSpc>
                <a:spcPct val="90000"/>
              </a:lnSpc>
            </a:pPr>
            <a:r>
              <a:rPr lang="en-US" sz="900">
                <a:solidFill>
                  <a:srgbClr val="FF3300"/>
                </a:solidFill>
              </a:rPr>
              <a:t>Gate</a:t>
            </a:r>
          </a:p>
        </p:txBody>
      </p:sp>
      <p:sp>
        <p:nvSpPr>
          <p:cNvPr id="139" name="Rectangle 193"/>
          <p:cNvSpPr>
            <a:spLocks noChangeArrowheads="1"/>
          </p:cNvSpPr>
          <p:nvPr/>
        </p:nvSpPr>
        <p:spPr bwMode="auto">
          <a:xfrm rot="16200000">
            <a:off x="3961610" y="1605991"/>
            <a:ext cx="146043" cy="21113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Times New Roman" pitchFamily="18" charset="0"/>
              </a:rPr>
              <a:t> </a:t>
            </a:r>
          </a:p>
        </p:txBody>
      </p:sp>
      <p:sp>
        <p:nvSpPr>
          <p:cNvPr id="140" name="Text Box 80"/>
          <p:cNvSpPr txBox="1">
            <a:spLocks noChangeArrowheads="1"/>
          </p:cNvSpPr>
          <p:nvPr/>
        </p:nvSpPr>
        <p:spPr bwMode="auto">
          <a:xfrm rot="21582328">
            <a:off x="611953" y="127644"/>
            <a:ext cx="2924175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200" b="1" dirty="0" smtClean="0">
                <a:solidFill>
                  <a:schemeClr val="accent3">
                    <a:lumMod val="50000"/>
                  </a:schemeClr>
                </a:solidFill>
              </a:rPr>
              <a:t>Registration and conference </a:t>
            </a:r>
            <a:r>
              <a:rPr lang="en-US" sz="1200" b="1" dirty="0" smtClean="0">
                <a:solidFill>
                  <a:schemeClr val="accent3">
                    <a:lumMod val="50000"/>
                  </a:schemeClr>
                </a:solidFill>
              </a:rPr>
              <a:t>to be held at</a:t>
            </a:r>
            <a:r>
              <a:rPr lang="en-US" sz="1200" b="1" dirty="0" smtClean="0">
                <a:solidFill>
                  <a:schemeClr val="accent3">
                    <a:lumMod val="50000"/>
                  </a:schemeClr>
                </a:solidFill>
              </a:rPr>
              <a:t>:</a:t>
            </a:r>
          </a:p>
          <a:p>
            <a:pPr eaLnBrk="0" hangingPunct="0"/>
            <a:r>
              <a:rPr lang="en-US" sz="1200" b="1" dirty="0" smtClean="0">
                <a:solidFill>
                  <a:schemeClr val="accent3">
                    <a:lumMod val="50000"/>
                  </a:schemeClr>
                </a:solidFill>
              </a:rPr>
              <a:t>The </a:t>
            </a:r>
            <a:r>
              <a:rPr lang="en-US" sz="1200" b="1" dirty="0">
                <a:solidFill>
                  <a:schemeClr val="accent3">
                    <a:lumMod val="50000"/>
                  </a:schemeClr>
                </a:solidFill>
              </a:rPr>
              <a:t>Peterson Club</a:t>
            </a:r>
          </a:p>
          <a:p>
            <a:pPr eaLnBrk="0" hangingPunct="0"/>
            <a:r>
              <a:rPr lang="en-US" sz="1200" b="1" dirty="0">
                <a:solidFill>
                  <a:schemeClr val="accent3">
                    <a:lumMod val="50000"/>
                  </a:schemeClr>
                </a:solidFill>
              </a:rPr>
              <a:t>260 Glasgow </a:t>
            </a:r>
            <a:r>
              <a:rPr lang="en-US" sz="1200" b="1" dirty="0" smtClean="0">
                <a:solidFill>
                  <a:schemeClr val="accent3">
                    <a:lumMod val="50000"/>
                  </a:schemeClr>
                </a:solidFill>
              </a:rPr>
              <a:t>Ave.</a:t>
            </a:r>
            <a:endParaRPr lang="en-US" sz="1200" b="1" dirty="0">
              <a:solidFill>
                <a:schemeClr val="accent3">
                  <a:lumMod val="50000"/>
                </a:schemeClr>
              </a:solidFill>
            </a:endParaRPr>
          </a:p>
          <a:p>
            <a:pPr eaLnBrk="0" hangingPunct="0"/>
            <a:r>
              <a:rPr lang="en-US" sz="1200" b="1" dirty="0">
                <a:solidFill>
                  <a:schemeClr val="accent3">
                    <a:lumMod val="50000"/>
                  </a:schemeClr>
                </a:solidFill>
              </a:rPr>
              <a:t>Peterson AFB, CO </a:t>
            </a:r>
            <a:r>
              <a:rPr lang="en-US" sz="1200" b="1" dirty="0" smtClean="0">
                <a:solidFill>
                  <a:schemeClr val="accent3">
                    <a:lumMod val="50000"/>
                  </a:schemeClr>
                </a:solidFill>
              </a:rPr>
              <a:t>80914</a:t>
            </a:r>
          </a:p>
          <a:p>
            <a:pPr eaLnBrk="0" hangingPunct="0"/>
            <a:r>
              <a:rPr lang="en-US" sz="1200" i="1" dirty="0" smtClean="0">
                <a:solidFill>
                  <a:schemeClr val="accent3">
                    <a:lumMod val="50000"/>
                  </a:schemeClr>
                </a:solidFill>
              </a:rPr>
              <a:t>Registration begins Sunday at 1000</a:t>
            </a:r>
            <a:endParaRPr lang="en-US" sz="1200" i="1" dirty="0">
              <a:solidFill>
                <a:schemeClr val="accent3">
                  <a:lumMod val="50000"/>
                </a:schemeClr>
              </a:solidFill>
            </a:endParaRPr>
          </a:p>
          <a:p>
            <a:pPr eaLnBrk="0" hangingPunct="0"/>
            <a:endParaRPr lang="en-US" sz="900" dirty="0"/>
          </a:p>
          <a:p>
            <a:pPr eaLnBrk="0" hangingPunct="0"/>
            <a:endParaRPr lang="en-US" sz="900" b="0" dirty="0"/>
          </a:p>
        </p:txBody>
      </p:sp>
      <p:sp>
        <p:nvSpPr>
          <p:cNvPr id="141" name="Down Arrow 232"/>
          <p:cNvSpPr>
            <a:spLocks noChangeArrowheads="1"/>
          </p:cNvSpPr>
          <p:nvPr/>
        </p:nvSpPr>
        <p:spPr bwMode="auto">
          <a:xfrm>
            <a:off x="134938" y="1152786"/>
            <a:ext cx="160337" cy="5171830"/>
          </a:xfrm>
          <a:prstGeom prst="downArrow">
            <a:avLst>
              <a:gd name="adj1" fmla="val 50000"/>
              <a:gd name="adj2" fmla="val 49880"/>
            </a:avLst>
          </a:prstGeom>
          <a:blipFill dpi="0" rotWithShape="1">
            <a:blip r:embed="rId2" cstate="print"/>
            <a:srcRect/>
            <a:tile tx="0" ty="0" sx="100000" sy="100000" flip="none" algn="tl"/>
          </a:blipFill>
          <a:ln w="28575" algn="ctr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42" name="Text Box 80"/>
          <p:cNvSpPr txBox="1">
            <a:spLocks noChangeArrowheads="1"/>
          </p:cNvSpPr>
          <p:nvPr/>
        </p:nvSpPr>
        <p:spPr bwMode="auto">
          <a:xfrm rot="21582328">
            <a:off x="307975" y="5600751"/>
            <a:ext cx="1616075" cy="507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900"/>
              <a:t>Powers Blvd</a:t>
            </a:r>
          </a:p>
          <a:p>
            <a:pPr eaLnBrk="0" hangingPunct="0"/>
            <a:r>
              <a:rPr lang="en-US" sz="900"/>
              <a:t>To airport and </a:t>
            </a:r>
          </a:p>
          <a:p>
            <a:pPr eaLnBrk="0" hangingPunct="0"/>
            <a:r>
              <a:rPr lang="en-US" sz="900"/>
              <a:t>recommended hotels</a:t>
            </a:r>
            <a:endParaRPr lang="en-US" sz="900" b="0"/>
          </a:p>
        </p:txBody>
      </p:sp>
      <p:sp>
        <p:nvSpPr>
          <p:cNvPr id="144" name="5-Point Star 143"/>
          <p:cNvSpPr/>
          <p:nvPr/>
        </p:nvSpPr>
        <p:spPr bwMode="auto">
          <a:xfrm>
            <a:off x="2009775" y="2800350"/>
            <a:ext cx="142875" cy="123825"/>
          </a:xfrm>
          <a:prstGeom prst="star5">
            <a:avLst>
              <a:gd name="adj" fmla="val 21304"/>
              <a:gd name="hf" fmla="val 105146"/>
              <a:gd name="vf" fmla="val 110557"/>
            </a:avLst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cxnSp>
        <p:nvCxnSpPr>
          <p:cNvPr id="145" name="Straight Arrow Connector 242"/>
          <p:cNvCxnSpPr>
            <a:cxnSpLocks noChangeShapeType="1"/>
          </p:cNvCxnSpPr>
          <p:nvPr/>
        </p:nvCxnSpPr>
        <p:spPr bwMode="auto">
          <a:xfrm>
            <a:off x="8515350" y="5429309"/>
            <a:ext cx="447675" cy="1588"/>
          </a:xfrm>
          <a:prstGeom prst="straightConnector1">
            <a:avLst/>
          </a:prstGeom>
          <a:noFill/>
          <a:ln w="19050" algn="ctr">
            <a:solidFill>
              <a:srgbClr val="FF3300"/>
            </a:solidFill>
            <a:round/>
            <a:headEnd type="none" w="sm" len="sm"/>
            <a:tailEnd type="arrow" w="med" len="med"/>
          </a:ln>
        </p:spPr>
      </p:cxnSp>
      <p:sp>
        <p:nvSpPr>
          <p:cNvPr id="147" name="Text Box 78"/>
          <p:cNvSpPr txBox="1">
            <a:spLocks noChangeArrowheads="1"/>
          </p:cNvSpPr>
          <p:nvPr/>
        </p:nvSpPr>
        <p:spPr bwMode="auto">
          <a:xfrm rot="18384">
            <a:off x="6292850" y="1552817"/>
            <a:ext cx="808038" cy="215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800"/>
              <a:t>Space Ctr Dr</a:t>
            </a:r>
            <a:endParaRPr lang="en-US" sz="800" b="0">
              <a:latin typeface="Times New Roman" pitchFamily="18" charset="0"/>
            </a:endParaRPr>
          </a:p>
        </p:txBody>
      </p:sp>
      <p:sp>
        <p:nvSpPr>
          <p:cNvPr id="218" name="Rectangle 217"/>
          <p:cNvSpPr/>
          <p:nvPr/>
        </p:nvSpPr>
        <p:spPr>
          <a:xfrm>
            <a:off x="4191000" y="533400"/>
            <a:ext cx="2819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 smtClean="0"/>
              <a:t>The main entrance to the Visitor Control Center is at the Peterson AFB West Gate, which is located east off Powers Boulevard at Airport Road.</a:t>
            </a:r>
            <a:r>
              <a:rPr lang="en-US" sz="1000" dirty="0" smtClean="0"/>
              <a:t/>
            </a:r>
            <a:br>
              <a:rPr lang="en-US" sz="1000" dirty="0" smtClean="0"/>
            </a:b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1302</TotalTime>
  <Words>196</Words>
  <Application>Microsoft Office PowerPoint</Application>
  <PresentationFormat>On-screen Show (4:3)</PresentationFormat>
  <Paragraphs>83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United States Army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Test</dc:creator>
  <cp:lastModifiedBy>Test</cp:lastModifiedBy>
  <cp:revision>7</cp:revision>
  <dcterms:created xsi:type="dcterms:W3CDTF">2012-03-20T16:17:24Z</dcterms:created>
  <dcterms:modified xsi:type="dcterms:W3CDTF">2012-03-21T14:01:18Z</dcterms:modified>
</cp:coreProperties>
</file>