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337" r:id="rId2"/>
  </p:sldIdLst>
  <p:sldSz cx="9144000" cy="6858000" type="screen4x3"/>
  <p:notesSz cx="7019925" cy="9305925"/>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FFFFFF"/>
    <a:srgbClr val="FFFF66"/>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35" autoAdjust="0"/>
  </p:normalViewPr>
  <p:slideViewPr>
    <p:cSldViewPr>
      <p:cViewPr varScale="1">
        <p:scale>
          <a:sx n="82" d="100"/>
          <a:sy n="82" d="100"/>
        </p:scale>
        <p:origin x="-54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3450">
              <a:spcBef>
                <a:spcPct val="0"/>
              </a:spcBef>
              <a:buFontTx/>
              <a:buNone/>
              <a:defRPr sz="1200"/>
            </a:lvl1pPr>
          </a:lstStyle>
          <a:p>
            <a:pPr>
              <a:defRPr/>
            </a:pPr>
            <a:endParaRPr lang="en-US"/>
          </a:p>
        </p:txBody>
      </p:sp>
      <p:sp>
        <p:nvSpPr>
          <p:cNvPr id="3075" name="Rectangle 3"/>
          <p:cNvSpPr>
            <a:spLocks noGrp="1" noChangeArrowheads="1"/>
          </p:cNvSpPr>
          <p:nvPr>
            <p:ph type="dt" idx="1"/>
          </p:nvPr>
        </p:nvSpPr>
        <p:spPr bwMode="auto">
          <a:xfrm>
            <a:off x="3976688"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3450">
              <a:spcBef>
                <a:spcPct val="0"/>
              </a:spcBef>
              <a:buFontTx/>
              <a:buNone/>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9600"/>
            <a:ext cx="5616575" cy="4187825"/>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3450">
              <a:spcBef>
                <a:spcPct val="0"/>
              </a:spcBef>
              <a:buFontTx/>
              <a:buNone/>
              <a:defRPr sz="1200"/>
            </a:lvl1pPr>
          </a:lstStyle>
          <a:p>
            <a:pPr>
              <a:defRPr/>
            </a:pPr>
            <a:endParaRPr lang="en-US"/>
          </a:p>
        </p:txBody>
      </p:sp>
      <p:sp>
        <p:nvSpPr>
          <p:cNvPr id="3079" name="Rectangle 7"/>
          <p:cNvSpPr>
            <a:spLocks noGrp="1" noChangeArrowheads="1"/>
          </p:cNvSpPr>
          <p:nvPr>
            <p:ph type="sldNum" sz="quarter" idx="5"/>
          </p:nvPr>
        </p:nvSpPr>
        <p:spPr bwMode="auto">
          <a:xfrm>
            <a:off x="3976688"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3450">
              <a:spcBef>
                <a:spcPct val="0"/>
              </a:spcBef>
              <a:buFontTx/>
              <a:buNone/>
              <a:defRPr sz="1200"/>
            </a:lvl1pPr>
          </a:lstStyle>
          <a:p>
            <a:pPr>
              <a:defRPr/>
            </a:pPr>
            <a:fld id="{9E018628-DFA6-4883-9C84-40EF516E51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r>
              <a:rPr lang="en-US" dirty="0" smtClean="0"/>
              <a:t>If you are using a landline phone and your normal calls are not going through, dial GETS.  If that does not work, try the access numbers on the back of the GETS card for each of the carriers listed.  Sometimes one carrier is able to provide better service than others and you can force your call down that network by dialing it directly.  </a:t>
            </a:r>
          </a:p>
          <a:p>
            <a:endParaRPr lang="en-US" dirty="0" smtClean="0"/>
          </a:p>
          <a:p>
            <a:r>
              <a:rPr lang="en-US" dirty="0" smtClean="0"/>
              <a:t>If you are using a cellular phone and your calls are not going through, try using WPS first by dialing </a:t>
            </a:r>
            <a:r>
              <a:rPr lang="en-US" dirty="0" smtClean="0">
                <a:solidFill>
                  <a:srgbClr val="FFFFCC"/>
                </a:solidFill>
                <a:effectLst>
                  <a:outerShdw blurRad="38100" dist="38100" dir="2700000" algn="tl">
                    <a:srgbClr val="C0C0C0"/>
                  </a:outerShdw>
                </a:effectLst>
                <a:sym typeface="Wingdings 2" pitchFamily="18" charset="2"/>
              </a:rPr>
              <a:t>(star)</a:t>
            </a:r>
            <a:r>
              <a:rPr lang="en-US" dirty="0" smtClean="0"/>
              <a:t> 272 and then the destination number.   If that does not work, use WPS and GETS together by dialing </a:t>
            </a:r>
            <a:r>
              <a:rPr lang="en-US" dirty="0" smtClean="0">
                <a:solidFill>
                  <a:srgbClr val="FFFFCC"/>
                </a:solidFill>
                <a:effectLst>
                  <a:outerShdw blurRad="38100" dist="38100" dir="2700000" algn="tl">
                    <a:srgbClr val="C0C0C0"/>
                  </a:outerShdw>
                </a:effectLst>
                <a:sym typeface="Wingdings 2" pitchFamily="18" charset="2"/>
              </a:rPr>
              <a:t>(star)</a:t>
            </a:r>
            <a:r>
              <a:rPr lang="en-US" dirty="0" smtClean="0"/>
              <a:t> 272 and then the GETS access number.  This will give your call some additional priority treatment that is only available in the GETS network.  If you reach the GETS network (the proof will be if you hear the tone prompt to enter your GETS card number) but your calls are still not going through, use one of the carriers’ access numbers listed on the back of your GETS card.</a:t>
            </a:r>
          </a:p>
          <a:p>
            <a:endParaRPr lang="en-US" dirty="0"/>
          </a:p>
        </p:txBody>
      </p:sp>
      <p:sp>
        <p:nvSpPr>
          <p:cNvPr id="32771" name="Slide Number Placeholder 3"/>
          <p:cNvSpPr>
            <a:spLocks noGrp="1"/>
          </p:cNvSpPr>
          <p:nvPr>
            <p:ph type="sldNum" sz="quarter" idx="5"/>
          </p:nvPr>
        </p:nvSpPr>
        <p:spPr>
          <a:noFill/>
        </p:spPr>
        <p:txBody>
          <a:bodyPr/>
          <a:lstStyle/>
          <a:p>
            <a:fld id="{9EB9540E-69B9-4BCC-AC90-C784BD3A4386}"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736725"/>
            <a:ext cx="7772400" cy="1920875"/>
          </a:xfrm>
        </p:spPr>
        <p:txBody>
          <a:bodyPr/>
          <a:lstStyle>
            <a:lvl1pPr>
              <a:defRPr sz="4400"/>
            </a:lvl1pPr>
          </a:lstStyle>
          <a:p>
            <a:r>
              <a:rPr lang="en-US"/>
              <a:t>Click to edit Master title style</a:t>
            </a:r>
          </a:p>
        </p:txBody>
      </p:sp>
      <p:sp>
        <p:nvSpPr>
          <p:cNvPr id="20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4E75DD2-8C18-4759-883B-7437616174FF}"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3E34066-3D20-4253-AB8F-FA1799ACA8F4}"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744E856-EFB5-4F63-AB00-6E9A4D793546}"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8892FEA-BED8-43F4-973C-291895CEBC2B}"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C050821-10CB-4909-AD05-9EC0AC8973A9}"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FCDBD4A-652F-4CA9-8889-9BC9785903AD}"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66EC069-332D-447C-BB97-BB37813137E2}"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A067FC1-AD7F-4C04-A2F4-4156641C028C}" type="slidenum">
              <a:rPr lang="en-US"/>
              <a:pPr>
                <a:defRPr/>
              </a:pPr>
              <a:t>‹#›</a:t>
            </a:fld>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1B3D165-E226-4E10-B92C-D63A201EE41F}" type="slidenum">
              <a:rPr lang="en-US"/>
              <a:pPr>
                <a:defRPr/>
              </a:pPr>
              <a:t>‹#›</a:t>
            </a:fld>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893630F-8A8F-4FC2-8505-DA1A6215004A}" type="slidenum">
              <a:rPr lang="en-US"/>
              <a:pPr>
                <a:defRPr/>
              </a:pPr>
              <a:t>‹#›</a:t>
            </a:fld>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CA725E4-5ECD-4EED-ABF6-18FAC835F304}"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309975E-230E-424C-95FF-94902C1D0235}"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102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a:lvl1pPr>
          </a:lstStyle>
          <a:p>
            <a:pPr>
              <a:defRPr/>
            </a:pPr>
            <a:fld id="{C9310D32-D80C-4CC8-A76D-C699AAE823AC}" type="slidenum">
              <a:rPr lang="en-US"/>
              <a:pPr>
                <a:defRPr/>
              </a:pPr>
              <a:t>‹#›</a:t>
            </a:fld>
            <a:endParaRPr lang="en-US"/>
          </a:p>
        </p:txBody>
      </p:sp>
      <p:sp>
        <p:nvSpPr>
          <p:cNvPr id="1028" name="Rectangle 4"/>
          <p:cNvSpPr>
            <a:spLocks noGrp="1" noRot="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FontTx/>
              <a:buNone/>
              <a:defRPr sz="1200"/>
            </a:lvl1pPr>
          </a:lstStyle>
          <a:p>
            <a:pPr>
              <a:defRPr/>
            </a:pPr>
            <a:endParaRPr lang="en-US"/>
          </a:p>
        </p:txBody>
      </p:sp>
      <p:sp>
        <p:nvSpPr>
          <p:cNvPr id="1030" name="Rectangle 6"/>
          <p:cNvSpPr>
            <a:spLocks noGrp="1" noChangeArrowheads="1"/>
          </p:cNvSpPr>
          <p:nvPr>
            <p:ph type="body" idx="1"/>
          </p:nvPr>
        </p:nvSpPr>
        <p:spPr bwMode="auto">
          <a:xfrm>
            <a:off x="457200" y="1143000"/>
            <a:ext cx="8229600" cy="4983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2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2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2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32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normAutofit/>
          </a:bodyPr>
          <a:lstStyle/>
          <a:p>
            <a:pPr eaLnBrk="1" hangingPunct="1">
              <a:defRPr/>
            </a:pPr>
            <a:r>
              <a:rPr lang="en-US" dirty="0" smtClean="0">
                <a:solidFill>
                  <a:srgbClr val="000000"/>
                </a:solidFill>
                <a:effectLst/>
              </a:rPr>
              <a:t>Using GETS and WPS in an Emergency</a:t>
            </a:r>
            <a:endParaRPr lang="en-US" dirty="0">
              <a:solidFill>
                <a:srgbClr val="000000"/>
              </a:solidFill>
              <a:effectLst/>
            </a:endParaRPr>
          </a:p>
        </p:txBody>
      </p:sp>
      <p:sp>
        <p:nvSpPr>
          <p:cNvPr id="201732" name="Rectangle 4"/>
          <p:cNvSpPr>
            <a:spLocks noGrp="1" noChangeArrowheads="1"/>
          </p:cNvSpPr>
          <p:nvPr>
            <p:ph sz="half" idx="1"/>
          </p:nvPr>
        </p:nvSpPr>
        <p:spPr>
          <a:xfrm>
            <a:off x="304800" y="1265237"/>
            <a:ext cx="4419600" cy="4983163"/>
          </a:xfrm>
        </p:spPr>
        <p:txBody>
          <a:bodyPr>
            <a:noAutofit/>
          </a:bodyPr>
          <a:lstStyle/>
          <a:p>
            <a:pPr marL="457200" indent="-457200" eaLnBrk="1" hangingPunct="1">
              <a:buClrTx/>
              <a:buFontTx/>
              <a:buAutoNum type="arabicPeriod"/>
              <a:defRPr/>
            </a:pPr>
            <a:r>
              <a:rPr lang="en-US" sz="2000" b="1" dirty="0" smtClean="0">
                <a:solidFill>
                  <a:srgbClr val="000000"/>
                </a:solidFill>
                <a:effectLst/>
              </a:rPr>
              <a:t>Landline phone </a:t>
            </a:r>
            <a:r>
              <a:rPr lang="en-US" sz="2000" dirty="0" smtClean="0">
                <a:solidFill>
                  <a:srgbClr val="000000"/>
                </a:solidFill>
                <a:effectLst/>
              </a:rPr>
              <a:t>– use GETS:</a:t>
            </a:r>
          </a:p>
          <a:p>
            <a:pPr marL="804863" lvl="1" indent="-404813" eaLnBrk="1" hangingPunct="1">
              <a:buClrTx/>
              <a:defRPr/>
            </a:pPr>
            <a:r>
              <a:rPr lang="en-US" sz="1800" dirty="0">
                <a:solidFill>
                  <a:srgbClr val="000000"/>
                </a:solidFill>
                <a:effectLst/>
              </a:rPr>
              <a:t>Dial </a:t>
            </a:r>
            <a:r>
              <a:rPr lang="en-US" sz="1800" dirty="0" smtClean="0">
                <a:solidFill>
                  <a:srgbClr val="000000"/>
                </a:solidFill>
                <a:effectLst/>
              </a:rPr>
              <a:t>1-710-NCS-GETS </a:t>
            </a:r>
            <a:r>
              <a:rPr lang="en-US" sz="1800" dirty="0">
                <a:solidFill>
                  <a:srgbClr val="000000"/>
                </a:solidFill>
                <a:effectLst/>
              </a:rPr>
              <a:t>(627-4387)</a:t>
            </a:r>
          </a:p>
          <a:p>
            <a:pPr marL="804863" lvl="1" indent="-404813" eaLnBrk="1" hangingPunct="1">
              <a:buClrTx/>
              <a:defRPr/>
            </a:pPr>
            <a:r>
              <a:rPr lang="en-US" sz="1800" dirty="0" smtClean="0">
                <a:solidFill>
                  <a:srgbClr val="000000"/>
                </a:solidFill>
                <a:effectLst/>
              </a:rPr>
              <a:t>After the </a:t>
            </a:r>
            <a:r>
              <a:rPr lang="en-US" sz="1800" dirty="0">
                <a:solidFill>
                  <a:srgbClr val="000000"/>
                </a:solidFill>
                <a:effectLst/>
              </a:rPr>
              <a:t>tone prompt, enter your PIN (GETS card number)</a:t>
            </a:r>
          </a:p>
          <a:p>
            <a:pPr marL="804863" lvl="1" indent="-404813" eaLnBrk="1" hangingPunct="1">
              <a:buClrTx/>
              <a:defRPr/>
            </a:pPr>
            <a:r>
              <a:rPr lang="en-US" sz="1800" dirty="0" smtClean="0">
                <a:solidFill>
                  <a:srgbClr val="000000"/>
                </a:solidFill>
                <a:effectLst/>
              </a:rPr>
              <a:t>After </a:t>
            </a:r>
            <a:r>
              <a:rPr lang="en-US" sz="1800" dirty="0">
                <a:solidFill>
                  <a:srgbClr val="000000"/>
                </a:solidFill>
                <a:effectLst/>
              </a:rPr>
              <a:t>the voice prompt, enter </a:t>
            </a:r>
            <a:r>
              <a:rPr lang="en-US" sz="1800" dirty="0" smtClean="0">
                <a:solidFill>
                  <a:srgbClr val="000000"/>
                </a:solidFill>
                <a:effectLst/>
              </a:rPr>
              <a:t>ten-digit </a:t>
            </a:r>
            <a:r>
              <a:rPr lang="en-US" sz="1800" dirty="0">
                <a:solidFill>
                  <a:srgbClr val="000000"/>
                </a:solidFill>
                <a:effectLst/>
              </a:rPr>
              <a:t>destination </a:t>
            </a:r>
            <a:r>
              <a:rPr lang="en-US" sz="1800" dirty="0" smtClean="0">
                <a:solidFill>
                  <a:srgbClr val="000000"/>
                </a:solidFill>
                <a:effectLst/>
              </a:rPr>
              <a:t>number</a:t>
            </a:r>
            <a:r>
              <a:rPr lang="en-US" sz="1800" baseline="30000" dirty="0" smtClean="0">
                <a:solidFill>
                  <a:srgbClr val="000000"/>
                </a:solidFill>
                <a:effectLst/>
              </a:rPr>
              <a:t>1</a:t>
            </a:r>
            <a:endParaRPr lang="en-US" sz="1800" dirty="0">
              <a:solidFill>
                <a:srgbClr val="000000"/>
              </a:solidFill>
              <a:effectLst/>
            </a:endParaRPr>
          </a:p>
          <a:p>
            <a:pPr marL="457200" indent="-457200" eaLnBrk="1" hangingPunct="1">
              <a:buClrTx/>
              <a:buFontTx/>
              <a:buAutoNum type="arabicPeriod"/>
              <a:defRPr/>
            </a:pPr>
            <a:r>
              <a:rPr lang="en-US" sz="2000" dirty="0">
                <a:solidFill>
                  <a:srgbClr val="000000"/>
                </a:solidFill>
                <a:effectLst/>
              </a:rPr>
              <a:t>If </a:t>
            </a:r>
            <a:r>
              <a:rPr lang="en-US" sz="2000" dirty="0" smtClean="0">
                <a:solidFill>
                  <a:srgbClr val="000000"/>
                </a:solidFill>
                <a:effectLst/>
              </a:rPr>
              <a:t>GETS call fails, </a:t>
            </a:r>
            <a:r>
              <a:rPr lang="en-US" sz="2000" dirty="0">
                <a:solidFill>
                  <a:srgbClr val="000000"/>
                </a:solidFill>
                <a:effectLst/>
              </a:rPr>
              <a:t>use alternate </a:t>
            </a:r>
            <a:r>
              <a:rPr lang="en-US" sz="2000" dirty="0" smtClean="0">
                <a:solidFill>
                  <a:srgbClr val="000000"/>
                </a:solidFill>
                <a:effectLst/>
              </a:rPr>
              <a:t>access numbers on </a:t>
            </a:r>
            <a:r>
              <a:rPr lang="en-US" sz="2000" dirty="0">
                <a:solidFill>
                  <a:srgbClr val="000000"/>
                </a:solidFill>
                <a:effectLst/>
              </a:rPr>
              <a:t>back of GETS </a:t>
            </a:r>
            <a:r>
              <a:rPr lang="en-US" sz="2000" dirty="0" smtClean="0">
                <a:solidFill>
                  <a:srgbClr val="000000"/>
                </a:solidFill>
                <a:effectLst/>
              </a:rPr>
              <a:t>card:</a:t>
            </a:r>
            <a:endParaRPr lang="en-US" sz="2000" dirty="0">
              <a:solidFill>
                <a:srgbClr val="000000"/>
              </a:solidFill>
              <a:effectLst/>
            </a:endParaRPr>
          </a:p>
          <a:p>
            <a:pPr marL="804863" lvl="1" indent="-404813" eaLnBrk="1" hangingPunct="1">
              <a:buClrTx/>
              <a:tabLst>
                <a:tab pos="1774825" algn="l"/>
              </a:tabLst>
              <a:defRPr/>
            </a:pPr>
            <a:r>
              <a:rPr lang="en-US" sz="1800" dirty="0" smtClean="0">
                <a:solidFill>
                  <a:srgbClr val="000000"/>
                </a:solidFill>
                <a:effectLst/>
              </a:rPr>
              <a:t>1-888-288-4387 (AT&amp;T)</a:t>
            </a:r>
          </a:p>
          <a:p>
            <a:pPr marL="804863" lvl="1" indent="-404813" eaLnBrk="1" hangingPunct="1">
              <a:buClrTx/>
              <a:tabLst>
                <a:tab pos="1774825" algn="l"/>
              </a:tabLst>
              <a:defRPr/>
            </a:pPr>
            <a:r>
              <a:rPr lang="en-US" sz="1800" dirty="0" smtClean="0">
                <a:solidFill>
                  <a:srgbClr val="000000"/>
                </a:solidFill>
                <a:effectLst/>
              </a:rPr>
              <a:t>1-877-NGN-4387 </a:t>
            </a:r>
            <a:r>
              <a:rPr lang="en-US" sz="1400" dirty="0" smtClean="0">
                <a:solidFill>
                  <a:srgbClr val="000000"/>
                </a:solidFill>
                <a:effectLst/>
              </a:rPr>
              <a:t>(AT&amp;T IP network)</a:t>
            </a:r>
            <a:r>
              <a:rPr lang="en-US" sz="1400" baseline="30000" dirty="0" smtClean="0">
                <a:solidFill>
                  <a:srgbClr val="000000"/>
                </a:solidFill>
                <a:effectLst/>
              </a:rPr>
              <a:t>2</a:t>
            </a:r>
          </a:p>
          <a:p>
            <a:pPr marL="804863" lvl="1" indent="-404813" eaLnBrk="1" hangingPunct="1">
              <a:buClrTx/>
              <a:tabLst>
                <a:tab pos="1774825" algn="l"/>
              </a:tabLst>
              <a:defRPr/>
            </a:pPr>
            <a:r>
              <a:rPr lang="en-US" sz="1800" dirty="0" smtClean="0">
                <a:solidFill>
                  <a:srgbClr val="000000"/>
                </a:solidFill>
                <a:effectLst/>
              </a:rPr>
              <a:t>1-800-257-8373 (Sprint)</a:t>
            </a:r>
          </a:p>
          <a:p>
            <a:pPr marL="804863" lvl="1" indent="-404813" eaLnBrk="1" hangingPunct="1">
              <a:buClrTx/>
              <a:tabLst>
                <a:tab pos="1774825" algn="l"/>
              </a:tabLst>
              <a:defRPr/>
            </a:pPr>
            <a:r>
              <a:rPr lang="en-US" sz="1800" dirty="0" smtClean="0">
                <a:solidFill>
                  <a:srgbClr val="000000"/>
                </a:solidFill>
                <a:effectLst/>
              </a:rPr>
              <a:t>1-800-900-4387 (Verizon)</a:t>
            </a:r>
          </a:p>
          <a:p>
            <a:pPr marL="804863" lvl="1" indent="-404813" eaLnBrk="1" hangingPunct="1">
              <a:buFont typeface="Wingdings" pitchFamily="2" charset="2"/>
              <a:buNone/>
              <a:tabLst>
                <a:tab pos="1774825" algn="l"/>
              </a:tabLst>
              <a:defRPr/>
            </a:pPr>
            <a:endParaRPr lang="en-US" sz="1800" dirty="0">
              <a:solidFill>
                <a:srgbClr val="000000"/>
              </a:solidFill>
              <a:effectLst/>
            </a:endParaRPr>
          </a:p>
        </p:txBody>
      </p:sp>
      <p:sp>
        <p:nvSpPr>
          <p:cNvPr id="201733" name="Rectangle 5"/>
          <p:cNvSpPr>
            <a:spLocks noGrp="1" noChangeArrowheads="1"/>
          </p:cNvSpPr>
          <p:nvPr>
            <p:ph sz="half" idx="2"/>
          </p:nvPr>
        </p:nvSpPr>
        <p:spPr>
          <a:xfrm>
            <a:off x="4648200" y="1265237"/>
            <a:ext cx="4495800" cy="4983163"/>
          </a:xfrm>
        </p:spPr>
        <p:txBody>
          <a:bodyPr>
            <a:noAutofit/>
          </a:bodyPr>
          <a:lstStyle/>
          <a:p>
            <a:pPr marL="457200" indent="-457200" eaLnBrk="1" hangingPunct="1">
              <a:buClrTx/>
              <a:buFontTx/>
              <a:buAutoNum type="arabicPeriod"/>
              <a:defRPr/>
            </a:pPr>
            <a:r>
              <a:rPr lang="en-US" sz="2000" b="1" dirty="0" smtClean="0">
                <a:solidFill>
                  <a:srgbClr val="000000"/>
                </a:solidFill>
                <a:effectLst/>
              </a:rPr>
              <a:t>Cellular phone </a:t>
            </a:r>
            <a:r>
              <a:rPr lang="en-US" sz="2000" dirty="0" smtClean="0">
                <a:solidFill>
                  <a:srgbClr val="000000"/>
                </a:solidFill>
                <a:effectLst/>
              </a:rPr>
              <a:t>–use WPS: </a:t>
            </a:r>
          </a:p>
          <a:p>
            <a:pPr marL="804863" lvl="1" indent="-404813" eaLnBrk="1" hangingPunct="1">
              <a:spcBef>
                <a:spcPts val="24"/>
              </a:spcBef>
              <a:buClrTx/>
              <a:defRPr/>
            </a:pPr>
            <a:r>
              <a:rPr lang="en-US" sz="1800" dirty="0" smtClean="0">
                <a:solidFill>
                  <a:srgbClr val="000000"/>
                </a:solidFill>
                <a:effectLst/>
              </a:rPr>
              <a:t>Dial *272 + ten-digit destination number</a:t>
            </a:r>
            <a:r>
              <a:rPr lang="en-US" sz="1800" baseline="30000" dirty="0" smtClean="0">
                <a:solidFill>
                  <a:srgbClr val="000000"/>
                </a:solidFill>
                <a:effectLst/>
              </a:rPr>
              <a:t>1</a:t>
            </a:r>
          </a:p>
          <a:p>
            <a:pPr marL="457200" indent="-457200" eaLnBrk="1" hangingPunct="1">
              <a:buClr>
                <a:srgbClr val="000000"/>
              </a:buClr>
              <a:buFontTx/>
              <a:buAutoNum type="arabicPeriod"/>
              <a:defRPr/>
            </a:pPr>
            <a:r>
              <a:rPr lang="en-US" sz="2000" dirty="0" smtClean="0">
                <a:solidFill>
                  <a:srgbClr val="000000"/>
                </a:solidFill>
                <a:effectLst/>
              </a:rPr>
              <a:t>If WPS call fails, dial WPS + GETS</a:t>
            </a:r>
          </a:p>
          <a:p>
            <a:pPr marL="804863" lvl="1" indent="-404813" eaLnBrk="1" hangingPunct="1">
              <a:lnSpc>
                <a:spcPct val="120000"/>
              </a:lnSpc>
              <a:spcBef>
                <a:spcPts val="24"/>
              </a:spcBef>
              <a:buClrTx/>
              <a:tabLst>
                <a:tab pos="2057400" algn="l"/>
              </a:tabLst>
              <a:defRPr/>
            </a:pPr>
            <a:r>
              <a:rPr lang="en-US" sz="1800" dirty="0">
                <a:solidFill>
                  <a:srgbClr val="000000"/>
                </a:solidFill>
                <a:effectLst/>
              </a:rPr>
              <a:t>Dial </a:t>
            </a:r>
            <a:r>
              <a:rPr lang="en-US" sz="1800" dirty="0" smtClean="0">
                <a:solidFill>
                  <a:srgbClr val="000000"/>
                </a:solidFill>
                <a:effectLst/>
              </a:rPr>
              <a:t>*272 </a:t>
            </a:r>
            <a:r>
              <a:rPr lang="en-US" sz="1800" dirty="0">
                <a:solidFill>
                  <a:srgbClr val="000000"/>
                </a:solidFill>
                <a:effectLst/>
              </a:rPr>
              <a:t>then </a:t>
            </a:r>
            <a:r>
              <a:rPr lang="en-US" sz="1800" dirty="0" smtClean="0">
                <a:solidFill>
                  <a:srgbClr val="000000"/>
                </a:solidFill>
                <a:effectLst/>
              </a:rPr>
              <a:t>710-NCS-GETS</a:t>
            </a:r>
            <a:endParaRPr lang="en-US" sz="1800" dirty="0">
              <a:solidFill>
                <a:srgbClr val="000000"/>
              </a:solidFill>
              <a:effectLst/>
            </a:endParaRPr>
          </a:p>
          <a:p>
            <a:pPr marL="457200" indent="-457200" eaLnBrk="1" hangingPunct="1">
              <a:buClrTx/>
              <a:buFontTx/>
              <a:buAutoNum type="arabicPeriod"/>
              <a:defRPr/>
            </a:pPr>
            <a:r>
              <a:rPr lang="en-US" sz="2000" dirty="0" smtClean="0">
                <a:solidFill>
                  <a:srgbClr val="000000"/>
                </a:solidFill>
                <a:effectLst/>
              </a:rPr>
              <a:t>If </a:t>
            </a:r>
            <a:r>
              <a:rPr lang="en-US" sz="2000" dirty="0">
                <a:solidFill>
                  <a:srgbClr val="000000"/>
                </a:solidFill>
                <a:effectLst/>
              </a:rPr>
              <a:t>WPS + GETS </a:t>
            </a:r>
            <a:r>
              <a:rPr lang="en-US" sz="2000" dirty="0" smtClean="0">
                <a:solidFill>
                  <a:srgbClr val="000000"/>
                </a:solidFill>
                <a:effectLst/>
              </a:rPr>
              <a:t>call fails, </a:t>
            </a:r>
            <a:r>
              <a:rPr lang="en-US" sz="2000" dirty="0">
                <a:solidFill>
                  <a:srgbClr val="000000"/>
                </a:solidFill>
                <a:effectLst/>
              </a:rPr>
              <a:t>use alternate </a:t>
            </a:r>
            <a:r>
              <a:rPr lang="en-US" sz="2000" dirty="0" smtClean="0">
                <a:solidFill>
                  <a:srgbClr val="000000"/>
                </a:solidFill>
                <a:effectLst/>
              </a:rPr>
              <a:t>access numbers </a:t>
            </a:r>
            <a:r>
              <a:rPr lang="en-US" sz="2000" dirty="0">
                <a:solidFill>
                  <a:srgbClr val="000000"/>
                </a:solidFill>
                <a:effectLst/>
              </a:rPr>
              <a:t>on back of GETS </a:t>
            </a:r>
            <a:r>
              <a:rPr lang="en-US" sz="2000" dirty="0" smtClean="0">
                <a:solidFill>
                  <a:srgbClr val="000000"/>
                </a:solidFill>
                <a:effectLst/>
              </a:rPr>
              <a:t>card.  Dial *272 then:</a:t>
            </a:r>
            <a:endParaRPr lang="en-US" sz="2000" dirty="0">
              <a:solidFill>
                <a:srgbClr val="000000"/>
              </a:solidFill>
              <a:effectLst/>
            </a:endParaRPr>
          </a:p>
          <a:p>
            <a:pPr marL="804863" lvl="1" indent="-404813" eaLnBrk="1" hangingPunct="1">
              <a:buClrTx/>
              <a:tabLst>
                <a:tab pos="1774825" algn="l"/>
              </a:tabLst>
              <a:defRPr/>
            </a:pPr>
            <a:r>
              <a:rPr lang="en-US" sz="1800" dirty="0" smtClean="0">
                <a:solidFill>
                  <a:srgbClr val="000000"/>
                </a:solidFill>
                <a:effectLst/>
              </a:rPr>
              <a:t>1-888-288-4387 (AT&amp;T)</a:t>
            </a:r>
          </a:p>
          <a:p>
            <a:pPr marL="804863" lvl="1" indent="-404813" eaLnBrk="1" hangingPunct="1">
              <a:buClrTx/>
              <a:tabLst>
                <a:tab pos="1774825" algn="l"/>
              </a:tabLst>
              <a:defRPr/>
            </a:pPr>
            <a:r>
              <a:rPr lang="en-US" sz="1800" dirty="0" smtClean="0">
                <a:solidFill>
                  <a:srgbClr val="000000"/>
                </a:solidFill>
                <a:effectLst/>
              </a:rPr>
              <a:t>1-877-NGN-4387 </a:t>
            </a:r>
            <a:r>
              <a:rPr lang="en-US" sz="1400" dirty="0" smtClean="0">
                <a:solidFill>
                  <a:srgbClr val="000000"/>
                </a:solidFill>
                <a:effectLst/>
              </a:rPr>
              <a:t>(AT&amp;T IP network)</a:t>
            </a:r>
            <a:r>
              <a:rPr lang="en-US" sz="1400" baseline="30000" dirty="0" smtClean="0">
                <a:solidFill>
                  <a:srgbClr val="000000"/>
                </a:solidFill>
                <a:effectLst/>
              </a:rPr>
              <a:t> 2</a:t>
            </a:r>
            <a:endParaRPr lang="en-US" sz="1800" dirty="0" smtClean="0">
              <a:solidFill>
                <a:srgbClr val="000000"/>
              </a:solidFill>
              <a:effectLst/>
            </a:endParaRPr>
          </a:p>
          <a:p>
            <a:pPr marL="804863" lvl="1" indent="-404813" eaLnBrk="1" hangingPunct="1">
              <a:buClrTx/>
              <a:tabLst>
                <a:tab pos="1774825" algn="l"/>
              </a:tabLst>
              <a:defRPr/>
            </a:pPr>
            <a:r>
              <a:rPr lang="en-US" sz="1800" dirty="0" smtClean="0">
                <a:solidFill>
                  <a:srgbClr val="000000"/>
                </a:solidFill>
                <a:effectLst/>
              </a:rPr>
              <a:t>1-800-257-8373 (Sprint)</a:t>
            </a:r>
          </a:p>
          <a:p>
            <a:pPr marL="804863" lvl="1" indent="-404813" eaLnBrk="1" hangingPunct="1">
              <a:buClrTx/>
              <a:tabLst>
                <a:tab pos="1774825" algn="l"/>
              </a:tabLst>
              <a:defRPr/>
            </a:pPr>
            <a:r>
              <a:rPr lang="en-US" sz="1800" dirty="0" smtClean="0">
                <a:solidFill>
                  <a:srgbClr val="000000"/>
                </a:solidFill>
                <a:effectLst/>
              </a:rPr>
              <a:t>1-800-900-4387 (Verizon)</a:t>
            </a:r>
          </a:p>
        </p:txBody>
      </p:sp>
      <p:sp>
        <p:nvSpPr>
          <p:cNvPr id="31748" name="TextBox 4"/>
          <p:cNvSpPr txBox="1">
            <a:spLocks noChangeArrowheads="1"/>
          </p:cNvSpPr>
          <p:nvPr/>
        </p:nvSpPr>
        <p:spPr bwMode="auto">
          <a:xfrm>
            <a:off x="533400" y="6296308"/>
            <a:ext cx="8610600" cy="523220"/>
          </a:xfrm>
          <a:prstGeom prst="rect">
            <a:avLst/>
          </a:prstGeom>
          <a:noFill/>
          <a:ln w="9525">
            <a:noFill/>
            <a:miter lim="800000"/>
            <a:headEnd/>
            <a:tailEnd/>
          </a:ln>
        </p:spPr>
        <p:txBody>
          <a:bodyPr wrap="square">
            <a:spAutoFit/>
          </a:bodyPr>
          <a:lstStyle/>
          <a:p>
            <a:pPr>
              <a:spcBef>
                <a:spcPct val="50000"/>
              </a:spcBef>
            </a:pPr>
            <a:r>
              <a:rPr lang="en-US" baseline="30000" dirty="0">
                <a:solidFill>
                  <a:srgbClr val="000000"/>
                </a:solidFill>
              </a:rPr>
              <a:t>1</a:t>
            </a:r>
            <a:r>
              <a:rPr lang="en-US" dirty="0">
                <a:solidFill>
                  <a:srgbClr val="000000"/>
                </a:solidFill>
              </a:rPr>
              <a:t> For international calls dial  011 + country code + city code (if required) + local phone number</a:t>
            </a:r>
            <a:r>
              <a:rPr lang="en-US" sz="1100" dirty="0">
                <a:solidFill>
                  <a:srgbClr val="000000"/>
                </a:solidFill>
              </a:rPr>
              <a:t>. </a:t>
            </a:r>
            <a:endParaRPr lang="en-US" sz="1100" dirty="0" smtClean="0">
              <a:solidFill>
                <a:srgbClr val="000000"/>
              </a:solidFill>
            </a:endParaRPr>
          </a:p>
          <a:p>
            <a:pPr>
              <a:spcBef>
                <a:spcPts val="0"/>
              </a:spcBef>
            </a:pPr>
            <a:r>
              <a:rPr lang="en-US" baseline="30000" dirty="0" smtClean="0">
                <a:solidFill>
                  <a:srgbClr val="000000"/>
                </a:solidFill>
              </a:rPr>
              <a:t>2</a:t>
            </a:r>
            <a:r>
              <a:rPr lang="en-US" dirty="0" smtClean="0">
                <a:solidFill>
                  <a:srgbClr val="000000"/>
                </a:solidFill>
              </a:rPr>
              <a:t> Currently not printed on the GETS card</a:t>
            </a:r>
            <a:endParaRPr lang="en-US" dirty="0">
              <a:solidFill>
                <a:srgbClr val="000000"/>
              </a:solidFill>
            </a:endParaRPr>
          </a:p>
        </p:txBody>
      </p:sp>
      <p:sp>
        <p:nvSpPr>
          <p:cNvPr id="31749" name="TextBox 5"/>
          <p:cNvSpPr txBox="1">
            <a:spLocks noChangeArrowheads="1"/>
          </p:cNvSpPr>
          <p:nvPr/>
        </p:nvSpPr>
        <p:spPr bwMode="auto">
          <a:xfrm>
            <a:off x="2209800" y="6019800"/>
            <a:ext cx="4572000" cy="307975"/>
          </a:xfrm>
          <a:prstGeom prst="rect">
            <a:avLst/>
          </a:prstGeom>
          <a:noFill/>
          <a:ln w="9525">
            <a:noFill/>
            <a:miter lim="800000"/>
            <a:headEnd/>
            <a:tailEnd/>
          </a:ln>
        </p:spPr>
        <p:txBody>
          <a:bodyPr>
            <a:spAutoFit/>
          </a:bodyPr>
          <a:lstStyle/>
          <a:p>
            <a:pPr marL="0" lvl="1">
              <a:spcBef>
                <a:spcPct val="50000"/>
              </a:spcBef>
            </a:pPr>
            <a:r>
              <a:rPr lang="en-US" dirty="0">
                <a:solidFill>
                  <a:srgbClr val="000000"/>
                </a:solidFill>
              </a:rPr>
              <a:t>Hold on for 30 seconds as call may be in queue</a:t>
            </a:r>
          </a:p>
        </p:txBody>
      </p:sp>
      <p:sp>
        <p:nvSpPr>
          <p:cNvPr id="7" name="TextBox 6"/>
          <p:cNvSpPr txBox="1"/>
          <p:nvPr/>
        </p:nvSpPr>
        <p:spPr>
          <a:xfrm>
            <a:off x="7772400" y="6553200"/>
            <a:ext cx="1371600" cy="307777"/>
          </a:xfrm>
          <a:prstGeom prst="rect">
            <a:avLst/>
          </a:prstGeom>
          <a:noFill/>
        </p:spPr>
        <p:txBody>
          <a:bodyPr wrap="square" rtlCol="0">
            <a:spAutoFit/>
          </a:bodyPr>
          <a:lstStyle/>
          <a:p>
            <a:r>
              <a:rPr lang="en-US" dirty="0" smtClean="0">
                <a:solidFill>
                  <a:srgbClr val="000000"/>
                </a:solidFill>
              </a:rPr>
              <a:t>Rev 6/26/2012</a:t>
            </a:r>
            <a:endParaRPr lang="en-US" dirty="0">
              <a:solidFill>
                <a:srgbClr val="000000"/>
              </a:solidFill>
            </a:endParaRPr>
          </a:p>
        </p:txBody>
      </p:sp>
    </p:spTree>
  </p:cSld>
  <p:clrMapOvr>
    <a:masterClrMapping/>
  </p:clrMapOvr>
  <p:transition advTm="107000"/>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4625" marR="0" indent="-174625" algn="l" defTabSz="914400" rtl="0" eaLnBrk="1" fontAlgn="base" latinLnBrk="0" hangingPunct="1">
          <a:lnSpc>
            <a:spcPct val="100000"/>
          </a:lnSpc>
          <a:spcBef>
            <a:spcPct val="50000"/>
          </a:spcBef>
          <a:spcAft>
            <a:spcPct val="0"/>
          </a:spcAft>
          <a:buClrTx/>
          <a:buSzTx/>
          <a:buFontTx/>
          <a:buChar char="•"/>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4625" marR="0" indent="-174625" algn="l" defTabSz="914400" rtl="0" eaLnBrk="1" fontAlgn="base" latinLnBrk="0" hangingPunct="1">
          <a:lnSpc>
            <a:spcPct val="100000"/>
          </a:lnSpc>
          <a:spcBef>
            <a:spcPct val="50000"/>
          </a:spcBef>
          <a:spcAft>
            <a:spcPct val="0"/>
          </a:spcAft>
          <a:buClrTx/>
          <a:buSzTx/>
          <a:buFontTx/>
          <a:buChar char="•"/>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1328</TotalTime>
  <Words>376</Words>
  <Application>Microsoft Office PowerPoint</Application>
  <PresentationFormat>On-screen Show (4:3)</PresentationFormat>
  <Paragraphs>27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Stream</vt:lpstr>
      <vt:lpstr>Using GETS and WPS in an Emergency</vt:lpstr>
    </vt:vector>
  </TitlesOfParts>
  <Company>SAIC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 NS/EP Administration</dc:title>
  <dc:creator>SAIC</dc:creator>
  <cp:lastModifiedBy>Tom Anderson</cp:lastModifiedBy>
  <cp:revision>901</cp:revision>
  <dcterms:created xsi:type="dcterms:W3CDTF">2008-11-10T21:07:01Z</dcterms:created>
  <dcterms:modified xsi:type="dcterms:W3CDTF">2012-06-26T15:55:36Z</dcterms:modified>
</cp:coreProperties>
</file>