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HH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61C61-0E76-4A4D-90A7-049AFA709DE0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D434-DEDB-44EC-9EEA-73D6B52D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475E-83AC-464A-B218-01385011EE6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E3201-6CE0-42E1-BC51-9B05EFD164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435225"/>
            <a:ext cx="6781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191000"/>
            <a:ext cx="60960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01813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B7B7A-0640-674F-9285-3ECF25CFAD00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8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7013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25EF5-ABB5-4841-A428-742613FD5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5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6181-2761-5E47-9799-7A7AB367C366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4F17-C22D-4BC8-8088-964B1B1D6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EB3F-582A-044C-A935-D1F5D4281287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24F6-607A-4818-A32B-89B9E72D4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9A7-4AA2-094C-B395-765CF718FB75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935F-33EF-42C1-BC17-1C8CD5AE6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6509-16D3-BD44-8043-A4B62BE2F20D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AFF-C8B4-4AFF-9BE5-426F8752A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EB9E-69BB-7045-955B-63E40A973CEA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E36A-9B1B-42BA-B5C0-66332E107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B430-D650-0E42-A6EE-EE75C7D555B4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E4CC-1798-4EA1-93F9-A4EFC7B24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4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Legolas\samoc_mdms\SAMHSA OC MDMS\Task 2 - Publications Support\2.4 Marketing Package\Branding Concepts\PowerPoint\PPT 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03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F9CB-58C4-C849-B56A-EC8CBC9A98C0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434A-369B-4617-A5C3-945A7D05B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3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FD61-60F6-A64A-82D5-C7B2A92C7F65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100A-726A-4FEA-AEE3-C270CDBDA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1462-4AB6-5E43-8E93-9A73B21D80B0}" type="datetime1">
              <a:rPr lang="en-US" smtClean="0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9EF2-A655-4AAB-99BD-BD86551CB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 Template3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19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1E6FB-CA95-2F4E-85AF-F1C2237445A6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8/23/2012</a:t>
            </a:fld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6A733-3493-4FDB-B830-71F8A47BAC0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h@samhsa.hhs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8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Updating Providers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  <p:pic>
        <p:nvPicPr>
          <p:cNvPr id="5" name="Content Placeholder 4" descr="Screen shot of how to edit a PATH Provider" title="Projects for Assistance in Transition from Homelessness (PATH) Websit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52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7376" y="6008132"/>
            <a:ext cx="4445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5354"/>
                </a:solidFill>
                <a:latin typeface="Arial" charset="0"/>
                <a:cs typeface="Arial" charset="0"/>
              </a:rPr>
              <a:t>http://pathprogram.samhsa.gov</a:t>
            </a:r>
          </a:p>
        </p:txBody>
      </p:sp>
      <p:pic>
        <p:nvPicPr>
          <p:cNvPr id="1026" name="Picture 2" descr="Image of PATH homepage&#10;" title="Accessing the PATH Repo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/>
        </p:blipFill>
        <p:spPr bwMode="auto">
          <a:xfrm>
            <a:off x="1333061" y="1600749"/>
            <a:ext cx="6401677" cy="43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Accessing the PATH Report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PATH Reporting Data Tab" title="PATH Reporting Data T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4" y="1752600"/>
            <a:ext cx="706573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Accessing the PATH Report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PATH Annual Provider Report Online Survey" title="PATH Annual Report Surv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83" y="1717964"/>
            <a:ext cx="5279034" cy="465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Accessing the PATH Report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676400"/>
            <a:ext cx="6781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Table A: Budget Information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Table B: Persons 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Table C: Available Services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Table D: Demographics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prstClr val="black"/>
                </a:solidFill>
                <a:cs typeface="Arial" charset="0"/>
              </a:rPr>
              <a:t/>
            </a:r>
            <a:br>
              <a:rPr lang="en-US" sz="4000" dirty="0">
                <a:solidFill>
                  <a:prstClr val="black"/>
                </a:solidFill>
                <a:cs typeface="Arial" charset="0"/>
              </a:rPr>
            </a:br>
            <a:r>
              <a:rPr lang="en-US" b="1" dirty="0">
                <a:solidFill>
                  <a:prstClr val="black"/>
                </a:solidFill>
                <a:cs typeface="Arial" charset="0"/>
              </a:rPr>
              <a:t>Structure of the PATH Report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3182" y="1575911"/>
            <a:ext cx="5770418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6532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Reports are due no later than </a:t>
            </a:r>
            <a:r>
              <a:rPr lang="en-US" sz="2600" b="1" dirty="0">
                <a:solidFill>
                  <a:prstClr val="black"/>
                </a:solidFill>
                <a:cs typeface="Arial" pitchFamily="34" charset="0"/>
              </a:rPr>
              <a:t>October 31, 2012.</a:t>
            </a:r>
          </a:p>
          <a:p>
            <a:pPr marR="67570" lvl="1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State PATH Contacts may change this deadline to an earlier date.</a:t>
            </a:r>
          </a:p>
          <a:p>
            <a:pPr marL="457200" marR="6075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The report you are entering is called the 2012 PATH Report.</a:t>
            </a:r>
          </a:p>
          <a:p>
            <a:pPr marL="457200" marR="6075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Providers who collect data from January 1-December 31 should enter data collected from January 1, 2012-September 30, 2012. This change applies </a:t>
            </a:r>
            <a:r>
              <a:rPr lang="en-US" sz="2600" b="1" u="sng" dirty="0">
                <a:solidFill>
                  <a:prstClr val="black"/>
                </a:solidFill>
                <a:cs typeface="Arial" pitchFamily="34" charset="0"/>
              </a:rPr>
              <a:t>only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 to providers with this specific data collection period.</a:t>
            </a:r>
            <a:endParaRPr lang="en-US" sz="2600" b="1" u="sng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098" name="Picture 2" title="Check 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11" y="1676400"/>
            <a:ext cx="3001189" cy="431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Reminders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Reporting Estimates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Providers are encouraged to report on actual number of persons served, not estimates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If providing an estimate, provide rationale for how the estimate was calculated in the text box in Table 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Reminders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0E36A-9B1B-42BA-B5C0-66332E1075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752600"/>
            <a:ext cx="8610600" cy="424731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-105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itchFamily="-105" charset="0"/>
                <a:cs typeface="Calibri" pitchFamily="-105" charset="0"/>
              </a:rPr>
              <a:t>A1: Total dollar amount towards PATH eligible clients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-105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itchFamily="-105" charset="0"/>
                <a:cs typeface="Calibri" pitchFamily="-105" charset="0"/>
              </a:rPr>
              <a:t>A2: Federal funds from state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-105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itchFamily="-105" charset="0"/>
                <a:cs typeface="Calibri" pitchFamily="-105" charset="0"/>
              </a:rPr>
              <a:t>A3: Match funds from state or your program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-105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itchFamily="-105" charset="0"/>
                <a:cs typeface="Calibri" pitchFamily="-105" charset="0"/>
              </a:rPr>
              <a:t>A4: Number of staff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-105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itchFamily="-105" charset="0"/>
                <a:cs typeface="Calibri" pitchFamily="-105" charset="0"/>
              </a:rPr>
              <a:t>A5: Full time equivalent staff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itchFamily="-105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itchFamily="-105" charset="0"/>
                <a:cs typeface="Calibri" pitchFamily="-105" charset="0"/>
              </a:rPr>
              <a:t>A6: Type of program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Table A: Budget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69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Table B: Persons Served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B1:   PATH eligible clients</a:t>
            </a:r>
          </a:p>
          <a:p>
            <a:r>
              <a:rPr lang="en-US" sz="2800" dirty="0" smtClean="0"/>
              <a:t>B2a: Individuals outreached </a:t>
            </a:r>
          </a:p>
          <a:p>
            <a:r>
              <a:rPr lang="en-US" sz="2800" dirty="0" smtClean="0"/>
              <a:t>B2b: Individuals outreached who became enrolled   	  during the current year </a:t>
            </a:r>
          </a:p>
          <a:p>
            <a:r>
              <a:rPr lang="en-US" sz="2800" dirty="0" smtClean="0"/>
              <a:t>B2c: Individuals outreached but not enrolled </a:t>
            </a:r>
          </a:p>
          <a:p>
            <a:r>
              <a:rPr lang="en-US" sz="2800" dirty="0" smtClean="0"/>
              <a:t>B2d: Individuals outreached but not eligible </a:t>
            </a:r>
          </a:p>
          <a:p>
            <a:r>
              <a:rPr lang="en-US" sz="2800" dirty="0" smtClean="0"/>
              <a:t>B3:   All persons enrolled in PATH</a:t>
            </a:r>
          </a:p>
          <a:p>
            <a:r>
              <a:rPr lang="en-US" sz="2800" dirty="0" smtClean="0"/>
              <a:t>B4:   Individuals receiving any PATH-funded service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7935F-33EF-42C1-BC17-1C8CD5AE69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0999" y="1600200"/>
            <a:ext cx="8305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0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Reminders</a:t>
            </a:r>
          </a:p>
          <a:p>
            <a:pPr marR="6307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R="472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For all questions in Table C, please:</a:t>
            </a:r>
          </a:p>
          <a:p>
            <a:pPr marR="4725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marL="457200" marR="47250" indent="-4572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Indicate funding source</a:t>
            </a: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Indicate number of persons who received the service if the service was 100% or partially PATH funded</a:t>
            </a: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Enter zero (0) if the service was provided but not PATH funded or not provided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Table C: Services Provided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362200"/>
            <a:ext cx="7315200" cy="3051175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+mn-lt"/>
                <a:cs typeface="Arial" pitchFamily="34" charset="0"/>
              </a:rPr>
              <a:t> 2012 PATH </a:t>
            </a:r>
            <a:r>
              <a:rPr lang="en-US" sz="2400" b="1" dirty="0">
                <a:latin typeface="+mn-lt"/>
                <a:cs typeface="Arial" pitchFamily="34" charset="0"/>
              </a:rPr>
              <a:t>Data </a:t>
            </a:r>
            <a:r>
              <a:rPr lang="en-US" sz="2400" b="1" dirty="0" smtClean="0">
                <a:latin typeface="+mn-lt"/>
                <a:cs typeface="Arial" pitchFamily="34" charset="0"/>
              </a:rPr>
              <a:t>Reporting</a:t>
            </a:r>
            <a:br>
              <a:rPr lang="en-US" sz="2400" b="1" dirty="0" smtClean="0">
                <a:latin typeface="+mn-lt"/>
                <a:cs typeface="Arial" pitchFamily="34" charset="0"/>
              </a:rPr>
            </a:br>
            <a:r>
              <a:rPr lang="en-US" sz="2400" dirty="0">
                <a:latin typeface="+mn-lt"/>
                <a:cs typeface="Arial" pitchFamily="34" charset="0"/>
              </a:rPr>
              <a:t/>
            </a:r>
            <a:br>
              <a:rPr lang="en-US" sz="2400" dirty="0">
                <a:latin typeface="+mn-lt"/>
                <a:cs typeface="Arial" pitchFamily="34" charset="0"/>
              </a:rPr>
            </a:br>
            <a:r>
              <a:rPr lang="en-US" sz="2400" dirty="0" smtClean="0">
                <a:latin typeface="+mn-lt"/>
                <a:cs typeface="Arial" pitchFamily="34" charset="0"/>
              </a:rPr>
              <a:t>Tison Thomas</a:t>
            </a:r>
            <a:br>
              <a:rPr lang="en-US" sz="2400" dirty="0" smtClean="0">
                <a:latin typeface="+mn-lt"/>
                <a:cs typeface="Arial" pitchFamily="34" charset="0"/>
              </a:rPr>
            </a:br>
            <a:r>
              <a:rPr lang="en-US" sz="2000" dirty="0" smtClean="0">
                <a:latin typeface="+mn-lt"/>
                <a:cs typeface="Arial" pitchFamily="34" charset="0"/>
              </a:rPr>
              <a:t>Substance Abuse and Mental Health Services Administration (SAMHSA)  </a:t>
            </a:r>
            <a:r>
              <a:rPr lang="en-US" sz="2400" dirty="0" smtClean="0">
                <a:latin typeface="+mn-lt"/>
                <a:cs typeface="Arial" pitchFamily="34" charset="0"/>
              </a:rPr>
              <a:t/>
            </a:r>
            <a:br>
              <a:rPr lang="en-US" sz="2400" dirty="0" smtClean="0">
                <a:latin typeface="+mn-lt"/>
                <a:cs typeface="Arial" pitchFamily="34" charset="0"/>
              </a:rPr>
            </a:br>
            <a:r>
              <a:rPr lang="en-US" sz="2400" dirty="0">
                <a:latin typeface="+mn-lt"/>
                <a:cs typeface="Arial" pitchFamily="34" charset="0"/>
              </a:rPr>
              <a:t/>
            </a:r>
            <a:br>
              <a:rPr lang="en-US" sz="2400" dirty="0">
                <a:latin typeface="+mn-lt"/>
                <a:cs typeface="Arial" pitchFamily="34" charset="0"/>
              </a:rPr>
            </a:br>
            <a:r>
              <a:rPr lang="en-US" sz="2400" dirty="0">
                <a:latin typeface="+mn-lt"/>
                <a:cs typeface="Arial" pitchFamily="34" charset="0"/>
              </a:rPr>
              <a:t>Rachael </a:t>
            </a:r>
            <a:r>
              <a:rPr lang="en-US" sz="2400" dirty="0" smtClean="0">
                <a:latin typeface="+mn-lt"/>
                <a:cs typeface="Arial" pitchFamily="34" charset="0"/>
              </a:rPr>
              <a:t>Kenney &amp; Amy SooHoo</a:t>
            </a:r>
            <a:r>
              <a:rPr lang="en-US" sz="2400" dirty="0">
                <a:latin typeface="+mn-lt"/>
                <a:cs typeface="Arial" pitchFamily="34" charset="0"/>
              </a:rPr>
              <a:t/>
            </a:r>
            <a:br>
              <a:rPr lang="en-US" sz="2400" dirty="0">
                <a:latin typeface="+mn-lt"/>
                <a:cs typeface="Arial" pitchFamily="34" charset="0"/>
              </a:rPr>
            </a:br>
            <a:r>
              <a:rPr lang="en-US" sz="2400" dirty="0" smtClean="0">
                <a:latin typeface="+mn-lt"/>
                <a:cs typeface="Arial" pitchFamily="34" charset="0"/>
              </a:rPr>
              <a:t>SAMHSA </a:t>
            </a:r>
            <a:r>
              <a:rPr lang="en-US" sz="2000" dirty="0" smtClean="0">
                <a:latin typeface="+mn-lt"/>
                <a:cs typeface="Arial" pitchFamily="34" charset="0"/>
              </a:rPr>
              <a:t>Homeless </a:t>
            </a:r>
            <a:r>
              <a:rPr lang="en-US" sz="2000" dirty="0">
                <a:latin typeface="+mn-lt"/>
                <a:cs typeface="Arial" pitchFamily="34" charset="0"/>
              </a:rPr>
              <a:t>and Housing Resource Network (HHRN)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25EF5-ABB5-4841-A428-742613FD5B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81167"/>
            <a:ext cx="83058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Reminders</a:t>
            </a:r>
          </a:p>
          <a:p>
            <a:pPr marR="3817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pitchFamily="34" charset="0"/>
            </a:endParaRPr>
          </a:p>
          <a:p>
            <a:pPr marR="38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Item Cd (Community Mental Health Services)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342900" marR="1227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Include the number of individuals enrolled in PATH receiving mental health services paid for by PATH </a:t>
            </a:r>
            <a:r>
              <a:rPr lang="en-US" sz="2800" i="1" dirty="0">
                <a:solidFill>
                  <a:prstClr val="black"/>
                </a:solidFill>
                <a:cs typeface="Arial" pitchFamily="34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the number of individuals enrolled in PATH who were successfully linked to mental health services as a result of the PATH program</a:t>
            </a:r>
          </a:p>
          <a:p>
            <a:pPr marL="342900" marR="1097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If individuals were successfully linked to mental health services that were not paid for by PATH, the service should be reported as "Partially PATH-Funded"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Table C: Services Provided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7924800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Reminders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Exception for Item Cd (Community Mental Health Services) only: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Providers can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enter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number of individuals served if “Service Provided but not PATH Funded” is selected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In this instance, the response will automatically be changed to "Partially PATH-Funded"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Table C: Services Provided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828800"/>
            <a:ext cx="8153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62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The PATH report includes five voluntary outcome measures (Items Ck1 – Ck5):</a:t>
            </a:r>
          </a:p>
          <a:p>
            <a:pPr marR="5625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R="56250" lvl="1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   Housing 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2800" i="1" dirty="0">
                <a:solidFill>
                  <a:prstClr val="black"/>
                </a:solidFill>
                <a:cs typeface="Arial" pitchFamily="34" charset="0"/>
              </a:rPr>
              <a:t>transitional, supportive, or permanent)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Earned Income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Income Benefits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Medical Insurance Coverage 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2800" i="1" dirty="0">
                <a:solidFill>
                  <a:prstClr val="black"/>
                </a:solidFill>
                <a:cs typeface="Arial" pitchFamily="34" charset="0"/>
              </a:rPr>
              <a:t>Medicaid, Medicare, and/or state/local plans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Primary Medical Care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Voluntary Outcome Measures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 descr="Ck2. Voluntary Outcome Mesasure 2.  Income Benefits " title="Path Reporting Surv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6019800" cy="313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5625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Reporting on these outcomes in 2012 is voluntary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Providers must indicate “not reporting” for any outcome measure not reported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Voluntary Outcome Measures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prstClr val="black"/>
                </a:solidFill>
                <a:cs typeface="Arial" charset="0"/>
              </a:rPr>
              <a:t>Assisted Referral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Assisting the consumer with the following: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Obtaining the application </a:t>
            </a:r>
            <a:r>
              <a:rPr lang="en-US" sz="2800" b="1" dirty="0">
                <a:solidFill>
                  <a:srgbClr val="92D050"/>
                </a:solidFill>
                <a:cs typeface="Arial" charset="0"/>
              </a:rPr>
              <a:t>AND</a:t>
            </a:r>
            <a:endParaRPr lang="en-US" sz="2800" dirty="0">
              <a:solidFill>
                <a:srgbClr val="92D050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Obtaining the appropriate supporting documentation </a:t>
            </a:r>
            <a:r>
              <a:rPr lang="en-US" sz="2800" b="1" dirty="0">
                <a:solidFill>
                  <a:srgbClr val="92D050"/>
                </a:solidFill>
                <a:cs typeface="Arial" charset="0"/>
              </a:rPr>
              <a:t>AND </a:t>
            </a:r>
            <a:endParaRPr lang="en-US" sz="2800" dirty="0">
              <a:solidFill>
                <a:srgbClr val="92D050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Completion of the application </a:t>
            </a:r>
            <a:r>
              <a:rPr lang="en-US" sz="2800" b="1" dirty="0">
                <a:solidFill>
                  <a:srgbClr val="92D050"/>
                </a:solidFill>
                <a:cs typeface="Arial" charset="0"/>
              </a:rPr>
              <a:t>AND</a:t>
            </a:r>
            <a:endParaRPr lang="en-US" sz="2800" dirty="0">
              <a:solidFill>
                <a:srgbClr val="92D050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Filing the application with the appropriate agency or organization (or business, if for employment)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OR…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Voluntary Outcome Measures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752600"/>
            <a:ext cx="7315200" cy="34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prstClr val="black"/>
                </a:solidFill>
                <a:cs typeface="Arial" charset="0"/>
              </a:rPr>
              <a:t>Assisted Referral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…OR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Referral to a program that specializes in assisting consumers with an application process and who can provide certification that the application has been successfully filed by the consumer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Voluntary Outcome Measures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prstClr val="black"/>
                </a:solidFill>
                <a:cs typeface="Arial" charset="0"/>
              </a:rPr>
              <a:t>Attainment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u="sng" dirty="0">
              <a:solidFill>
                <a:prstClr val="black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PATH provider confirms that the individual attained the indicated service through </a:t>
            </a:r>
            <a:r>
              <a:rPr lang="en-US" sz="2800" u="sng" dirty="0">
                <a:solidFill>
                  <a:prstClr val="black"/>
                </a:solidFill>
                <a:cs typeface="Arial" charset="0"/>
              </a:rPr>
              <a:t>self report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or </a:t>
            </a:r>
            <a:r>
              <a:rPr lang="en-US" sz="2800" u="sng" dirty="0">
                <a:solidFill>
                  <a:prstClr val="black"/>
                </a:solidFill>
                <a:cs typeface="Arial" charset="0"/>
              </a:rPr>
              <a:t>confirmation by other providers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(written documentation is not required)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An individual is counted as attaining a service when they </a:t>
            </a:r>
            <a:r>
              <a:rPr lang="en-US" sz="2800" u="sng" dirty="0">
                <a:solidFill>
                  <a:prstClr val="black"/>
                </a:solidFill>
                <a:cs typeface="Arial" charset="0"/>
              </a:rPr>
              <a:t>begin receiving the service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—not at the time the application process is complete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Voluntary Outcome Measures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Table D: Demographics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Veteran status</a:t>
            </a:r>
          </a:p>
          <a:p>
            <a:r>
              <a:rPr lang="en-US" dirty="0" smtClean="0"/>
              <a:t>Housing status</a:t>
            </a:r>
          </a:p>
          <a:p>
            <a:r>
              <a:rPr lang="en-US" dirty="0" smtClean="0"/>
              <a:t>Length of time homeless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7935F-33EF-42C1-BC17-1C8CD5AE694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72084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Reminders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Demographic information is reported only for individuals who became enrolled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Each question must add up to B3 (individuals enrolled in PATH)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Exception is question D8, which is reported only for those who are literally homeless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sum for D8 must equal D7a (living outdoors) + D7b (living in a short-term shelter)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Table D: Demographics</a:t>
            </a:r>
          </a:p>
        </p:txBody>
      </p:sp>
    </p:spTree>
    <p:extLst>
      <p:ext uri="{BB962C8B-B14F-4D97-AF65-F5344CB8AC3E}">
        <p14:creationId xmlns:p14="http://schemas.microsoft.com/office/powerpoint/2010/main" val="27474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4318" y="4655127"/>
            <a:ext cx="190500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Gill Sans M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Select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D3d</a:t>
            </a:r>
          </a:p>
          <a:p>
            <a:pPr marR="1642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Hispanic or Latino</a:t>
            </a:r>
          </a:p>
        </p:txBody>
      </p:sp>
      <p:pic>
        <p:nvPicPr>
          <p:cNvPr id="6147" name="Picture 3" descr="Man and Women" title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3948365"/>
            <a:ext cx="2085975" cy="26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 descr="I'm Hispanic" title="Oval Callout"/>
          <p:cNvSpPr/>
          <p:nvPr/>
        </p:nvSpPr>
        <p:spPr>
          <a:xfrm>
            <a:off x="4610100" y="2590800"/>
            <a:ext cx="1884218" cy="1336783"/>
          </a:xfrm>
          <a:prstGeom prst="wedgeEllipseCallout">
            <a:avLst>
              <a:gd name="adj1" fmla="val -70098"/>
              <a:gd name="adj2" fmla="val 68149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0654" y="2945427"/>
            <a:ext cx="160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I’m </a:t>
            </a: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Hispanic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655127"/>
            <a:ext cx="2300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Select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D3g</a:t>
            </a:r>
          </a:p>
          <a:p>
            <a:pPr marR="8975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Two or More Races </a:t>
            </a:r>
          </a:p>
        </p:txBody>
      </p:sp>
      <p:pic>
        <p:nvPicPr>
          <p:cNvPr id="6146" name="Picture 2" descr="Women" title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3927583"/>
            <a:ext cx="9144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Callout 13" descr="I'm a White Latina" title="Oval Callout"/>
          <p:cNvSpPr/>
          <p:nvPr/>
        </p:nvSpPr>
        <p:spPr>
          <a:xfrm>
            <a:off x="1066800" y="2537370"/>
            <a:ext cx="1884218" cy="1336783"/>
          </a:xfrm>
          <a:prstGeom prst="wedgeEllipseCallout">
            <a:avLst>
              <a:gd name="adj1" fmla="val 51961"/>
              <a:gd name="adj2" fmla="val 69186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944" y="2729983"/>
            <a:ext cx="1260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I’m a </a:t>
            </a:r>
            <a:r>
              <a:rPr lang="en-US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White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Latina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6764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85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Reminders </a:t>
            </a:r>
          </a:p>
          <a:p>
            <a:pPr marR="4785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Item D3 (Race/Ethnicity)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Table D: 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62484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Introduction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Updating Providers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Accessing the PATH Report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Structure of the PATH Report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Reminders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Voluntary Outcome Measures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Validation and Data Checks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The Future of PATH Reporting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Questions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44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524000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PATH report will not validate if there are mathematical errors or missing answers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Validation errors are displayed in a pop-up window during the validation process. You may see any or all of these messages:</a:t>
            </a:r>
          </a:p>
          <a:p>
            <a:pPr marL="687388" indent="-2238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Please answer the following questions</a:t>
            </a:r>
          </a:p>
          <a:p>
            <a:pPr marL="687388" indent="-2238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following dates are not valid</a:t>
            </a:r>
          </a:p>
          <a:p>
            <a:pPr marL="687388" indent="-2238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following numbers are not valid</a:t>
            </a:r>
          </a:p>
          <a:p>
            <a:pPr marL="687388" indent="-2238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following rules are violated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Are 0 persons outreached? 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B2a=0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Are 100% of persons outreached enrolled? 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B2a=B2b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Is the percentage of eligible persons outreached who became enrolled in services less than 44%? 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B2b/(B2a-B2d) &lt; .4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Is the value of B3 50% less or 100% more than what was reported in 2011? 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(B3 2011- B3 2012)/B2 2012 &lt;.5 or &gt;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Data Checks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36854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Is the federal cost of enrolling an individual in PATH services greater than $802?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A2/B3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Is the percentage of individuals enrolled in PATH who receive community mental health services (CMHS) less than 37%? Or are community mental health services not offered? 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Cd/B3 &lt; .37 or Cd=0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Are persons less than 13 years or 13-17 years old included in the report? </a:t>
            </a:r>
          </a:p>
          <a:p>
            <a:pPr marL="4635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F7F7F"/>
                </a:solidFill>
                <a:cs typeface="Arial" charset="0"/>
              </a:rPr>
              <a:t>D1a+D1b&gt;0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Data Checks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7935F-33EF-42C1-BC17-1C8CD5AE694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4" name="Picture 2" descr="Consistent definitions, outcomes, Client-level (HMIS)" title="The Future of PATH Repor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799"/>
            <a:ext cx="6324600" cy="41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The Future of PATH Reporting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76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7935F-33EF-42C1-BC17-1C8CD5AE694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8" y="1600200"/>
            <a:ext cx="8305800" cy="48768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cs typeface="Arial" pitchFamily="34" charset="0"/>
              </a:rPr>
              <a:t>SAMHSA Homeless and Housing Resource Network</a:t>
            </a:r>
          </a:p>
          <a:p>
            <a:pPr marL="0" indent="0" algn="ctr">
              <a:buNone/>
            </a:pPr>
            <a:r>
              <a:rPr lang="en-US" sz="2000" dirty="0" smtClean="0">
                <a:cs typeface="Arial" pitchFamily="34" charset="0"/>
              </a:rPr>
              <a:t>Lunise Joseph</a:t>
            </a:r>
          </a:p>
          <a:p>
            <a:pPr marL="0" indent="0" algn="ctr">
              <a:buNone/>
            </a:pPr>
            <a:r>
              <a:rPr lang="en-US" sz="2000" dirty="0" smtClean="0">
                <a:cs typeface="Arial" pitchFamily="34" charset="0"/>
              </a:rPr>
              <a:t>Jennifer Martinez</a:t>
            </a:r>
          </a:p>
          <a:p>
            <a:pPr marL="0" indent="0" algn="ctr">
              <a:buNone/>
            </a:pPr>
            <a:r>
              <a:rPr lang="en-US" sz="2000" dirty="0" smtClean="0">
                <a:cs typeface="Arial" pitchFamily="34" charset="0"/>
              </a:rPr>
              <a:t>Cheri Peterson</a:t>
            </a:r>
          </a:p>
          <a:p>
            <a:pPr marL="0" indent="0" algn="ctr">
              <a:buNone/>
            </a:pPr>
            <a:r>
              <a:rPr lang="en-US" sz="2000" dirty="0" smtClean="0">
                <a:cs typeface="Arial" pitchFamily="34" charset="0"/>
              </a:rPr>
              <a:t>Amy SooHoo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005354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5354"/>
                </a:solidFill>
                <a:cs typeface="Arial" pitchFamily="34" charset="0"/>
              </a:rPr>
              <a:t>path@samhsa.hhs.gov</a:t>
            </a:r>
            <a:endParaRPr lang="en-US" sz="2000" dirty="0">
              <a:solidFill>
                <a:srgbClr val="005354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cs typeface="Arial" pitchFamily="34" charset="0"/>
              </a:rPr>
              <a:t>(617) 467-6014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9218" name="Picture 2" title="Ques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43" y="1752600"/>
            <a:ext cx="25717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Questions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873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715393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Annual PATH reporting is required to meet federal requirements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Data is utilized by project officers within the Center for Mental Health Services (CMHS) to describe and evaluate the PATH program on a national basis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Data is also used for program planning purposes, to maintain program accountability, and to assist in program monitoring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15240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If you are having trouble logging in with an old ID (e.g. ST1005), please register on the PATH website and send your ID and state name to </a:t>
            </a:r>
            <a:r>
              <a:rPr lang="en-US" sz="2800" dirty="0">
                <a:solidFill>
                  <a:prstClr val="black"/>
                </a:solidFill>
                <a:cs typeface="Arial" charset="0"/>
                <a:hlinkClick r:id="rId3"/>
              </a:rPr>
              <a:t>path@samhsa.hhs.gov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. We will assign your ID access and e-mail you back within 2 business hours.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Updating Providers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2" descr="PATH Homepage" title="Projects for Assistance in Transition from Homelessness (PATH) Webs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/>
        </p:blipFill>
        <p:spPr bwMode="auto">
          <a:xfrm>
            <a:off x="1143000" y="1676400"/>
            <a:ext cx="6275930" cy="43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Updating Providers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PATH Grantee Resource Center Page" title="Projects for Assistance in Transition from Homelessness (PATH) Websit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03718"/>
            <a:ext cx="7830134" cy="43160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Updating Providers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PATH State Contact Resource Center page" title="Projects for Assistance in Transition from Homelessness (PATH) Websit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577968" cy="3886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Updating Providers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35F-33EF-42C1-BC17-1C8CD5AE69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Manage your Providers page" title="Projects for Assistance in Transition from Homelessness (PATH) Websit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8096250" cy="41616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cs typeface="Arial" charset="0"/>
              </a:rPr>
              <a:t>Updating Providers</a:t>
            </a:r>
            <a:br>
              <a:rPr lang="en-US" b="1" dirty="0">
                <a:solidFill>
                  <a:prstClr val="black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1137</Words>
  <Application>Microsoft Office PowerPoint</Application>
  <PresentationFormat>On-screen Show (4:3)</PresentationFormat>
  <Paragraphs>245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PowerPoint Presentation</vt:lpstr>
      <vt:lpstr> 2012 PATH Data Reporting  Tison Thomas Substance Abuse and Mental Health Services Administration (SAMHSA)    Rachael Kenney &amp; Amy SooHoo SAMHSA Homeless and Housing Resource Network (HHRN) </vt:lpstr>
      <vt:lpstr>Agenda</vt:lpstr>
      <vt:lpstr>Introduction</vt:lpstr>
      <vt:lpstr>Updating Providers </vt:lpstr>
      <vt:lpstr>Updating Providers </vt:lpstr>
      <vt:lpstr>Updating Providers </vt:lpstr>
      <vt:lpstr>Updating Providers </vt:lpstr>
      <vt:lpstr>Updating Providers </vt:lpstr>
      <vt:lpstr>Updating Providers </vt:lpstr>
      <vt:lpstr>Accessing the PATH Report </vt:lpstr>
      <vt:lpstr>Accessing the PATH Report </vt:lpstr>
      <vt:lpstr>Accessing the PATH Report </vt:lpstr>
      <vt:lpstr> Structure of the PATH Report </vt:lpstr>
      <vt:lpstr>Reminders </vt:lpstr>
      <vt:lpstr>Reminders </vt:lpstr>
      <vt:lpstr>Table A: Budget</vt:lpstr>
      <vt:lpstr>Table B: Persons Served</vt:lpstr>
      <vt:lpstr>Table C: Services Provided </vt:lpstr>
      <vt:lpstr>Table C: Services Provided </vt:lpstr>
      <vt:lpstr>Table C: Services Provided </vt:lpstr>
      <vt:lpstr>Voluntary Outcome Measures </vt:lpstr>
      <vt:lpstr>Voluntary Outcome Measures </vt:lpstr>
      <vt:lpstr>Voluntary Outcome Measures </vt:lpstr>
      <vt:lpstr>Voluntary Outcome Measures </vt:lpstr>
      <vt:lpstr>Voluntary Outcome Measures </vt:lpstr>
      <vt:lpstr>Table D: Demographics</vt:lpstr>
      <vt:lpstr>Table D: Demographics</vt:lpstr>
      <vt:lpstr>Table D: Demographics</vt:lpstr>
      <vt:lpstr>Validation</vt:lpstr>
      <vt:lpstr>Data Checks </vt:lpstr>
      <vt:lpstr>Data Checks </vt:lpstr>
      <vt:lpstr>The Future of PATH Reporting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Soohoo</dc:creator>
  <cp:lastModifiedBy>Amy Soohoo</cp:lastModifiedBy>
  <cp:revision>17</cp:revision>
  <dcterms:created xsi:type="dcterms:W3CDTF">2012-08-13T13:28:24Z</dcterms:created>
  <dcterms:modified xsi:type="dcterms:W3CDTF">2012-08-23T17:32:06Z</dcterms:modified>
</cp:coreProperties>
</file>