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Default Extension="docx" ContentType="application/vnd.openxmlformats-officedocument.wordprocessingml.document"/>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92" r:id="rId2"/>
    <p:sldId id="258" r:id="rId3"/>
    <p:sldId id="259" r:id="rId4"/>
    <p:sldId id="293" r:id="rId5"/>
    <p:sldId id="297" r:id="rId6"/>
    <p:sldId id="262" r:id="rId7"/>
    <p:sldId id="263" r:id="rId8"/>
    <p:sldId id="264" r:id="rId9"/>
    <p:sldId id="265" r:id="rId10"/>
    <p:sldId id="302" r:id="rId11"/>
    <p:sldId id="300" r:id="rId12"/>
    <p:sldId id="299" r:id="rId13"/>
    <p:sldId id="266" r:id="rId14"/>
    <p:sldId id="267" r:id="rId15"/>
    <p:sldId id="268" r:id="rId16"/>
    <p:sldId id="269" r:id="rId17"/>
    <p:sldId id="270" r:id="rId18"/>
    <p:sldId id="271" r:id="rId19"/>
    <p:sldId id="272" r:id="rId20"/>
    <p:sldId id="295" r:id="rId21"/>
    <p:sldId id="274" r:id="rId22"/>
    <p:sldId id="275" r:id="rId23"/>
    <p:sldId id="276" r:id="rId24"/>
    <p:sldId id="277" r:id="rId25"/>
    <p:sldId id="278" r:id="rId26"/>
    <p:sldId id="279" r:id="rId27"/>
    <p:sldId id="280" r:id="rId28"/>
    <p:sldId id="310" r:id="rId29"/>
    <p:sldId id="281" r:id="rId30"/>
    <p:sldId id="282" r:id="rId31"/>
    <p:sldId id="283" r:id="rId32"/>
    <p:sldId id="284" r:id="rId33"/>
    <p:sldId id="296" r:id="rId34"/>
    <p:sldId id="286" r:id="rId35"/>
    <p:sldId id="287" r:id="rId36"/>
    <p:sldId id="288" r:id="rId37"/>
    <p:sldId id="289" r:id="rId38"/>
    <p:sldId id="290" r:id="rId39"/>
    <p:sldId id="291" r:id="rId40"/>
    <p:sldId id="306" r:id="rId41"/>
    <p:sldId id="307" r:id="rId42"/>
    <p:sldId id="308" r:id="rId43"/>
    <p:sldId id="309" r:id="rId44"/>
  </p:sldIdLst>
  <p:sldSz cx="9144000" cy="6858000" type="screen4x3"/>
  <p:notesSz cx="69469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54" autoAdjust="0"/>
  </p:normalViewPr>
  <p:slideViewPr>
    <p:cSldViewPr>
      <p:cViewPr varScale="1">
        <p:scale>
          <a:sx n="56" d="100"/>
          <a:sy n="56" d="100"/>
        </p:scale>
        <p:origin x="-82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7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3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4969" y="0"/>
            <a:ext cx="3010323" cy="461325"/>
          </a:xfrm>
          <a:prstGeom prst="rect">
            <a:avLst/>
          </a:prstGeom>
        </p:spPr>
        <p:txBody>
          <a:bodyPr vert="horz" lIns="91440" tIns="45720" rIns="91440" bIns="45720" rtlCol="0"/>
          <a:lstStyle>
            <a:lvl1pPr algn="r">
              <a:defRPr sz="1200"/>
            </a:lvl1pPr>
          </a:lstStyle>
          <a:p>
            <a:fld id="{1699598D-0245-40F3-9498-A0CD38020AF1}" type="datetimeFigureOut">
              <a:rPr lang="en-US" smtClean="0"/>
              <a:pPr/>
              <a:t>2/4/2013</a:t>
            </a:fld>
            <a:endParaRPr lang="en-US"/>
          </a:p>
        </p:txBody>
      </p:sp>
      <p:sp>
        <p:nvSpPr>
          <p:cNvPr id="4" name="Footer Placeholder 3"/>
          <p:cNvSpPr>
            <a:spLocks noGrp="1"/>
          </p:cNvSpPr>
          <p:nvPr>
            <p:ph type="ftr" sz="quarter" idx="2"/>
          </p:nvPr>
        </p:nvSpPr>
        <p:spPr>
          <a:xfrm>
            <a:off x="0" y="8757302"/>
            <a:ext cx="3010323" cy="4613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4969" y="8757302"/>
            <a:ext cx="3010323" cy="461325"/>
          </a:xfrm>
          <a:prstGeom prst="rect">
            <a:avLst/>
          </a:prstGeom>
        </p:spPr>
        <p:txBody>
          <a:bodyPr vert="horz" lIns="91440" tIns="45720" rIns="91440" bIns="45720" rtlCol="0" anchor="b"/>
          <a:lstStyle>
            <a:lvl1pPr algn="r">
              <a:defRPr sz="1200"/>
            </a:lvl1pPr>
          </a:lstStyle>
          <a:p>
            <a:fld id="{0646C41B-AB59-47ED-B9E5-0B33B65E62D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4969" y="0"/>
            <a:ext cx="3010323" cy="461010"/>
          </a:xfrm>
          <a:prstGeom prst="rect">
            <a:avLst/>
          </a:prstGeom>
        </p:spPr>
        <p:txBody>
          <a:bodyPr vert="horz" lIns="91440" tIns="45720" rIns="91440" bIns="45720" rtlCol="0"/>
          <a:lstStyle>
            <a:lvl1pPr algn="r">
              <a:defRPr sz="1200"/>
            </a:lvl1pPr>
          </a:lstStyle>
          <a:p>
            <a:fld id="{F39C1E6D-B3D1-4213-9871-D8C1A9339085}" type="datetimeFigureOut">
              <a:rPr lang="en-US" smtClean="0"/>
              <a:pPr/>
              <a:t>2/4/2013</a:t>
            </a:fld>
            <a:endParaRPr lang="en-US"/>
          </a:p>
        </p:txBody>
      </p:sp>
      <p:sp>
        <p:nvSpPr>
          <p:cNvPr id="4" name="Slide Image Placeholder 3"/>
          <p:cNvSpPr>
            <a:spLocks noGrp="1" noRot="1" noChangeAspect="1"/>
          </p:cNvSpPr>
          <p:nvPr>
            <p:ph type="sldImg" idx="2"/>
          </p:nvPr>
        </p:nvSpPr>
        <p:spPr>
          <a:xfrm>
            <a:off x="1168400" y="690563"/>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10323" cy="4610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757590"/>
            <a:ext cx="3010323" cy="461010"/>
          </a:xfrm>
          <a:prstGeom prst="rect">
            <a:avLst/>
          </a:prstGeom>
        </p:spPr>
        <p:txBody>
          <a:bodyPr vert="horz" lIns="91440" tIns="45720" rIns="91440" bIns="45720" rtlCol="0" anchor="b"/>
          <a:lstStyle>
            <a:lvl1pPr algn="r">
              <a:defRPr sz="1200"/>
            </a:lvl1pPr>
          </a:lstStyle>
          <a:p>
            <a:fld id="{B7FBB9A5-526E-493F-A8A1-AE54BB716F5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p:spPr>
        <p:txBody>
          <a:bodyPr/>
          <a:lstStyle/>
          <a:p>
            <a:fld id="{3B2AFA83-FBEE-40DE-89C5-72B9CD985F54}" type="slidenum">
              <a:rPr lang="en-US" smtClean="0"/>
              <a:pPr/>
              <a:t>2</a:t>
            </a:fld>
            <a:endParaRPr 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0" y="4125916"/>
            <a:ext cx="6713538" cy="4857749"/>
          </a:xfrm>
          <a:noFill/>
          <a:ln w="9525"/>
        </p:spPr>
        <p:txBody>
          <a:bodyPr/>
          <a:lstStyle/>
          <a:p>
            <a:pPr lvl="1">
              <a:lnSpc>
                <a:spcPct val="90000"/>
              </a:lnSpc>
              <a:buFontTx/>
              <a:buChar char="•"/>
            </a:pPr>
            <a:endParaRPr lang="en-US" sz="1000" dirty="0"/>
          </a:p>
        </p:txBody>
      </p:sp>
      <p:sp>
        <p:nvSpPr>
          <p:cNvPr id="44037" name="Footer Placeholder 4"/>
          <p:cNvSpPr>
            <a:spLocks noGrp="1"/>
          </p:cNvSpPr>
          <p:nvPr>
            <p:ph type="ftr" sz="quarter" idx="4"/>
          </p:nvPr>
        </p:nvSpPr>
        <p:spPr>
          <a:noFill/>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4ACB8C01-0730-4252-9F68-9195C1C100B1}" type="slidenum">
              <a:rPr lang="en-US" smtClean="0"/>
              <a:pPr/>
              <a:t>15</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w="9525"/>
        </p:spPr>
        <p:txBody>
          <a:bodyPr lIns="90268" tIns="45134" rIns="90268" bIns="45134"/>
          <a:lstStyle/>
          <a:p>
            <a:pPr>
              <a:buFontTx/>
              <a:buChar char="•"/>
            </a:pPr>
            <a:r>
              <a:rPr lang="en-US" sz="1000" dirty="0"/>
              <a:t>The topics listed in black are covered in this briefing -- along with others.  </a:t>
            </a:r>
          </a:p>
          <a:p>
            <a:pPr>
              <a:buFontTx/>
              <a:buChar char="•"/>
            </a:pPr>
            <a:r>
              <a:rPr lang="en-US" sz="1000" dirty="0"/>
              <a:t>The topics listed in red/purple have a separate, detailed briefing, at:</a:t>
            </a:r>
          </a:p>
          <a:p>
            <a:r>
              <a:rPr lang="en-US" sz="1000" b="1" dirty="0"/>
              <a:t>SBP --</a:t>
            </a:r>
            <a:r>
              <a:rPr lang="en-US" sz="1000" b="1" u="sng" dirty="0"/>
              <a:t>http://www.armyg1.army.mil/rso/docs/SBP/SBP_DASlides.ppt  </a:t>
            </a:r>
          </a:p>
          <a:p>
            <a:r>
              <a:rPr lang="en-US" sz="1000" b="1" dirty="0"/>
              <a:t>SBS -- </a:t>
            </a:r>
            <a:r>
              <a:rPr lang="en-US" sz="1000" b="1" u="sng" dirty="0"/>
              <a:t>http://</a:t>
            </a:r>
            <a:r>
              <a:rPr lang="en-US" sz="1000" b="1" dirty="0"/>
              <a:t>myarmybenefits.us.army.mil/</a:t>
            </a:r>
            <a:r>
              <a:rPr lang="en-US" sz="1000" dirty="0"/>
              <a:t> or complete information, at:    </a:t>
            </a:r>
          </a:p>
          <a:p>
            <a:r>
              <a:rPr lang="en-US" sz="1000" b="1" dirty="0"/>
              <a:t>TRICARE -- </a:t>
            </a:r>
            <a:r>
              <a:rPr lang="en-US" sz="1000" b="1" u="sng" dirty="0"/>
              <a:t>http://www.tricare.mil</a:t>
            </a:r>
          </a:p>
          <a:p>
            <a:r>
              <a:rPr lang="en-US" sz="1000" b="1" dirty="0"/>
              <a:t>VETERANS BENEFITS –</a:t>
            </a:r>
            <a:r>
              <a:rPr lang="en-US" sz="1000" b="1" u="sng" dirty="0"/>
              <a:t>http://www.va.gov</a:t>
            </a:r>
          </a:p>
          <a:p>
            <a:r>
              <a:rPr lang="en-US" sz="1000" b="1" dirty="0"/>
              <a:t>SOCIAL SECURITY -- </a:t>
            </a:r>
            <a:r>
              <a:rPr lang="en-US" sz="1000" b="1" u="sng" dirty="0"/>
              <a:t>http://www.ssa.gov</a:t>
            </a:r>
          </a:p>
        </p:txBody>
      </p:sp>
      <p:sp>
        <p:nvSpPr>
          <p:cNvPr id="49157"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pPr defTabSz="903411"/>
            <a:fld id="{F4CEFC68-5A66-4BF1-8285-8E14F3F132F2}" type="slidenum">
              <a:rPr lang="en-US" smtClean="0"/>
              <a:pPr defTabSz="903411"/>
              <a:t>16</a:t>
            </a:fld>
            <a:endParaRPr 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w="9525"/>
        </p:spPr>
        <p:txBody>
          <a:bodyPr/>
          <a:lstStyle/>
          <a:p>
            <a:pPr>
              <a:buFontTx/>
              <a:buChar char="•"/>
            </a:pPr>
            <a:r>
              <a:rPr lang="en-US" sz="1000" dirty="0"/>
              <a:t>There are three retired pay plans. </a:t>
            </a:r>
          </a:p>
          <a:p>
            <a:pPr>
              <a:buFontTx/>
              <a:buChar char="•"/>
            </a:pPr>
            <a:r>
              <a:rPr lang="en-US" sz="1000" dirty="0"/>
              <a:t>To determine which plan you fall under and how your retired pay will be calculated, complete the following three steps. (Additional detail on each step is provided in subsequent slides.) </a:t>
            </a:r>
          </a:p>
          <a:p>
            <a:pPr>
              <a:buFontTx/>
              <a:buChar char="•"/>
            </a:pPr>
            <a:r>
              <a:rPr lang="en-US" sz="1000" b="1" dirty="0"/>
              <a:t>Step #1</a:t>
            </a:r>
            <a:r>
              <a:rPr lang="en-US" sz="1000" dirty="0"/>
              <a:t>. Determine your date of initial entry into Military service, or DIEMS.  Unless you know the definition of DIEMS, you won’t know what yours is, and you won’t be able to determine which retired pay plan you are eligible for.  DIEMS is explained on the next slide.</a:t>
            </a:r>
          </a:p>
          <a:p>
            <a:pPr>
              <a:buFontTx/>
              <a:buChar char="•"/>
            </a:pPr>
            <a:r>
              <a:rPr lang="en-US" sz="1000" b="1" dirty="0"/>
              <a:t>Step #2</a:t>
            </a:r>
            <a:r>
              <a:rPr lang="en-US" sz="1000" dirty="0"/>
              <a:t>.  Determine which pay plan you are eligible for based on your DIEMS.  The three pay plans are discussed on the following slides.</a:t>
            </a:r>
          </a:p>
          <a:p>
            <a:pPr>
              <a:buFontTx/>
              <a:buChar char="•"/>
            </a:pPr>
            <a:r>
              <a:rPr lang="en-US" sz="1000" b="1" dirty="0"/>
              <a:t>Step #3</a:t>
            </a:r>
            <a:r>
              <a:rPr lang="en-US" sz="1000" dirty="0"/>
              <a:t>. Use the formula of the appropriate pay plan to calculate your retired pay.</a:t>
            </a:r>
          </a:p>
          <a:p>
            <a:r>
              <a:rPr lang="en-US" sz="1000" dirty="0"/>
              <a:t> </a:t>
            </a:r>
          </a:p>
        </p:txBody>
      </p:sp>
      <p:sp>
        <p:nvSpPr>
          <p:cNvPr id="50181"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noFill/>
        </p:spPr>
        <p:txBody>
          <a:bodyPr/>
          <a:lstStyle/>
          <a:p>
            <a:pPr defTabSz="903411"/>
            <a:fld id="{A47F5250-6F20-4692-9266-0BDA406B579D}" type="slidenum">
              <a:rPr lang="en-US" smtClean="0"/>
              <a:pPr defTabSz="903411"/>
              <a:t>17</a:t>
            </a:fld>
            <a:endParaRPr 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153991" y="4125915"/>
            <a:ext cx="6638925" cy="4764086"/>
          </a:xfrm>
          <a:noFill/>
          <a:ln w="9525"/>
        </p:spPr>
        <p:txBody>
          <a:bodyPr/>
          <a:lstStyle/>
          <a:p>
            <a:pPr>
              <a:lnSpc>
                <a:spcPct val="90000"/>
              </a:lnSpc>
              <a:buFontTx/>
              <a:buChar char="•"/>
            </a:pPr>
            <a:r>
              <a:rPr lang="en-US" sz="1000" dirty="0"/>
              <a:t>Soldiers under the Final Basic Pay Plan receive retired pay equal to 2-1/2% (called the “percentage multiplier”) of their final basic pay for each full year of creditable service, and 1-1/12th of 2-1/2% for each full month,  up to 100% for certain category of Soldiers.</a:t>
            </a:r>
          </a:p>
          <a:p>
            <a:pPr>
              <a:lnSpc>
                <a:spcPct val="90000"/>
              </a:lnSpc>
              <a:buFontTx/>
              <a:buChar char="•"/>
            </a:pPr>
            <a:r>
              <a:rPr lang="en-US" sz="1000" dirty="0"/>
              <a:t>Because these Soldiers receive a percentage of their FINAL month’s basic pay, they should avoid retiring just before reaching a basic pay milestone such as over-22 years, over 24 years, over-26 years, over-30 years, over-34 years or over-38 years.  </a:t>
            </a:r>
          </a:p>
          <a:p>
            <a:pPr>
              <a:lnSpc>
                <a:spcPct val="90000"/>
              </a:lnSpc>
              <a:buFontTx/>
              <a:buChar char="•"/>
            </a:pPr>
            <a:r>
              <a:rPr lang="en-US" sz="1000" dirty="0"/>
              <a:t>Soldiers covered by the Final Basic Pay Plan who fail to complete their time-in-grade requirement (ranging from 30 days to 3 years, depending on the grade; see previous slide) without an approved waiver will retire in the next lower grade and receive a percentage of the final basic pay for the next lower grade.</a:t>
            </a:r>
          </a:p>
          <a:p>
            <a:pPr>
              <a:lnSpc>
                <a:spcPct val="90000"/>
              </a:lnSpc>
              <a:buFontTx/>
              <a:buChar char="•"/>
            </a:pPr>
            <a:r>
              <a:rPr lang="en-US" sz="1000" dirty="0"/>
              <a:t>The three retired pay formulas are discussed at </a:t>
            </a:r>
            <a:r>
              <a:rPr lang="en-US" sz="1000" b="1" u="sng" dirty="0"/>
              <a:t>http://militarypay.defense.gov/retirement/calc/01_finalpay.html</a:t>
            </a:r>
            <a:r>
              <a:rPr lang="en-US" sz="1000" b="1" dirty="0"/>
              <a:t>.</a:t>
            </a:r>
          </a:p>
          <a:p>
            <a:pPr>
              <a:lnSpc>
                <a:spcPct val="90000"/>
              </a:lnSpc>
              <a:buFontTx/>
              <a:buChar char="•"/>
            </a:pPr>
            <a:r>
              <a:rPr lang="en-US" sz="1000" dirty="0"/>
              <a:t>A retired pay calculator is available via Army Knowledge Online (AKO)(</a:t>
            </a:r>
            <a:r>
              <a:rPr lang="en-US" sz="1000" b="1" u="sng" dirty="0"/>
              <a:t>https://www.us.army.mil</a:t>
            </a:r>
            <a:r>
              <a:rPr lang="en-US" sz="1000" dirty="0"/>
              <a:t>) under “Self-Service”, “My Benefits”.  It will provide an retired pay “estimate.”</a:t>
            </a:r>
          </a:p>
          <a:p>
            <a:pPr>
              <a:lnSpc>
                <a:spcPct val="90000"/>
              </a:lnSpc>
              <a:buFontTx/>
              <a:buChar char="•"/>
            </a:pPr>
            <a:r>
              <a:rPr lang="en-US" sz="1000" dirty="0"/>
              <a:t>Soldiers who retire under 10 USC 3914 and have been awarded the Medal of Honor, Distinguished Service Cross, or Navy Cross for Extraordinary Heroism will have their retired pay increased 10%.  (A Soldier who is retired for physical disability under 10 USC 1201 or 1202 and is otherwise eligible for retirement under 10 USC 3914 is entitled to a 10 percent increase in retired pay based on this criteria.  Soldiers who have been awarded the Distinguished Flying Cross, the Soldier's Medal, or equivalent Navy decoration may be credited with extraordinary heroism if it is determined that the heroism was equivalent to that required for award of the Distinguished Service Cross. In all cases involving extraordinary heroism, a copy of the order which awards the decoration and the separate citation, if not contained in the order, will be submitted to HQDA(AHRC-PDO-PA), 1600 Spearhead Div Ave, Fort Knox, KY 40122 for verification and determination. Previous letters of determination more than two years old will be submitted for confirmation, accompanied by the order awarding the decoration. </a:t>
            </a:r>
          </a:p>
          <a:p>
            <a:pPr>
              <a:lnSpc>
                <a:spcPct val="90000"/>
              </a:lnSpc>
              <a:spcBef>
                <a:spcPts val="495"/>
              </a:spcBef>
              <a:spcAft>
                <a:spcPts val="495"/>
              </a:spcAft>
              <a:buFontTx/>
              <a:buChar char="•"/>
            </a:pPr>
            <a:r>
              <a:rPr lang="en-US" sz="1000" dirty="0"/>
              <a:t>If your retirement date falls on the same day as an active duty pay raise (1 Jan, for example), visit the pre-retirement Section of our homepage to determine if you are eligible to have your retired pay computed on the new or old pay scale.  Rules can be found in </a:t>
            </a:r>
            <a:r>
              <a:rPr lang="en-US" sz="1000" dirty="0" err="1"/>
              <a:t>para</a:t>
            </a:r>
            <a:r>
              <a:rPr lang="en-US" sz="1000" dirty="0"/>
              <a:t> 0401 of Ch 1, </a:t>
            </a:r>
            <a:r>
              <a:rPr lang="en-US" sz="1000" dirty="0" err="1"/>
              <a:t>Vol</a:t>
            </a:r>
            <a:r>
              <a:rPr lang="en-US" sz="1000" dirty="0"/>
              <a:t> 7B, DOD 7000-14.R. </a:t>
            </a:r>
            <a:r>
              <a:rPr lang="en-US" sz="1000" b="1" u="sng" dirty="0"/>
              <a:t>http://www.dtic.mil/whs/directives/corres/html/700014r.htm.</a:t>
            </a:r>
            <a:r>
              <a:rPr lang="en-US" sz="1000" dirty="0"/>
              <a:t> </a:t>
            </a:r>
          </a:p>
          <a:p>
            <a:pPr>
              <a:lnSpc>
                <a:spcPct val="90000"/>
              </a:lnSpc>
              <a:buFontTx/>
              <a:buChar char="•"/>
            </a:pPr>
            <a:r>
              <a:rPr lang="en-US" sz="1000" dirty="0"/>
              <a:t>Soldiers who retire for disability (Chapter 61) will have their pay calculated under either the Final Basic Pay Plan or High-3 Pay Plan (based on their DIEMS date).  They are not eligible for the REDUX retired pay formula.  </a:t>
            </a:r>
            <a:endParaRPr lang="en-US" sz="900" dirty="0"/>
          </a:p>
          <a:p>
            <a:pPr>
              <a:lnSpc>
                <a:spcPct val="90000"/>
              </a:lnSpc>
              <a:buFontTx/>
              <a:buChar char="•"/>
            </a:pPr>
            <a:endParaRPr lang="en-US" sz="900" dirty="0"/>
          </a:p>
        </p:txBody>
      </p:sp>
      <p:sp>
        <p:nvSpPr>
          <p:cNvPr id="51205"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p:spPr>
        <p:txBody>
          <a:bodyPr/>
          <a:lstStyle/>
          <a:p>
            <a:pPr defTabSz="903411"/>
            <a:fld id="{FECDC6FD-3CCC-4C77-BE62-6F17F1D35EC6}" type="slidenum">
              <a:rPr lang="en-US" smtClean="0"/>
              <a:pPr defTabSz="903411"/>
              <a:t>18</a:t>
            </a:fld>
            <a:endParaRPr 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150813" y="4360866"/>
            <a:ext cx="6653212" cy="4859337"/>
          </a:xfrm>
          <a:noFill/>
          <a:ln w="9525"/>
        </p:spPr>
        <p:txBody>
          <a:bodyPr/>
          <a:lstStyle/>
          <a:p>
            <a:pPr>
              <a:buFontTx/>
              <a:buChar char="•"/>
            </a:pPr>
            <a:r>
              <a:rPr lang="en-US" sz="1000" dirty="0"/>
              <a:t>All Soldiers with DIEMS dates on or after 8 Sep 80 are enrolled in the High-3 Pay Plan when they enter the service.  Those with DIEMS dates between 8 Sep 80 and 31Jul 86 will also be retired under the High-3 Plan.  Those with DIEMS dates on or after 1 Aug 86 may remain enrolled in the High-3 Plan or opt to switch to the CSB/REDUX pay plan in conjunction with reaching their 15th year of active service.  The CSB/REDUX plan is described on the next slide.</a:t>
            </a:r>
          </a:p>
          <a:p>
            <a:pPr>
              <a:buFontTx/>
              <a:buChar char="•"/>
            </a:pPr>
            <a:r>
              <a:rPr lang="en-US" sz="1000" dirty="0"/>
              <a:t>The percentage multiplier for Soldiers under the High-3 Plan is the same as that for the Final Basic Pay Plan (2-1/2%), but it is multiplied by the “average of the highest 36 months of basic pay” rather than by the “final basic pay.”  The “average of the highest 36 months of basic pay” will typically be the Soldier’s last 3 years of basic pay. One exception is the commissioned officer who fails to serve 10 years of commissioned service. Under the High-3 Plan, that member will retire at the highest enlisted grade held, and the pay will be a percentage of the average of the enlisted basic pay corresponding to the member’s years of service during the 36 months immediately preceding retirement. For example, an O-3 with 8 years of commissioned service retires as an E-7 on 1 Jul 04 with 20 years of active duty.  The highest 36 months of basic pay would be based on one month as an E-7 with over 20 years (1-30 Jun 04), 24 months as an E-7 with over 18 years (1 Jun 02 through 31 May 04), and 11 months as an E-7 with over 16 years (1 Jun 01 through 31 May 02).</a:t>
            </a:r>
          </a:p>
          <a:p>
            <a:pPr>
              <a:buFontTx/>
              <a:buChar char="•"/>
            </a:pPr>
            <a:r>
              <a:rPr lang="en-US" sz="1000" dirty="0"/>
              <a:t>Soldiers enrolled in the High-3 Plan who fail to complete their time-in-grade requirement without an approved waiver will retire at the next lower grade, but they will receive a percentage of the average highest 36 months of basic pay, to include the months of basic pay at the higher grade. </a:t>
            </a:r>
            <a:r>
              <a:rPr lang="en-US" sz="1000" u="sng" dirty="0"/>
              <a:t>NOTE</a:t>
            </a:r>
            <a:r>
              <a:rPr lang="en-US" sz="1000" dirty="0"/>
              <a:t>: This does not apply to officers who don’t complete 10 years of commissioned service. See previous bullet.  Waiting until a Soldier reaches a basic pay milestone (“pay fogey”, i.e., over-22, over-24, or over-26, over-30 years, over-34 years or over-38 years. ) is not critical under the High-3 Plan because the actual last 36 months of pay are simply averaged.</a:t>
            </a:r>
          </a:p>
          <a:p>
            <a:pPr>
              <a:buFontTx/>
              <a:buChar char="•"/>
            </a:pPr>
            <a:r>
              <a:rPr lang="en-US" sz="1000" dirty="0"/>
              <a:t>The three retired pay formulas are discussed at </a:t>
            </a:r>
            <a:r>
              <a:rPr lang="en-US" sz="1000" b="1" u="sng" dirty="0"/>
              <a:t>http://www.dfas.mil/militarypay.html</a:t>
            </a:r>
          </a:p>
          <a:p>
            <a:pPr>
              <a:buFontTx/>
              <a:buChar char="•"/>
            </a:pPr>
            <a:r>
              <a:rPr lang="en-US" sz="1000" dirty="0"/>
              <a:t>Soldiers who retire for disability (Chapter 61) will have their pay calculated under either the Final Basic Pay or High-3 formula, depending on their DIEMS date.  They are not eligible for the REDUX retired pay formula.  </a:t>
            </a:r>
          </a:p>
        </p:txBody>
      </p:sp>
      <p:sp>
        <p:nvSpPr>
          <p:cNvPr id="52229"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p:spPr>
        <p:txBody>
          <a:bodyPr/>
          <a:lstStyle/>
          <a:p>
            <a:pPr defTabSz="903411"/>
            <a:fld id="{EA47B746-E290-472F-8F40-AE027643790B}" type="slidenum">
              <a:rPr lang="en-US" smtClean="0"/>
              <a:pPr defTabSz="903411"/>
              <a:t>19</a:t>
            </a:fld>
            <a:endParaRPr lang="en-US" dirty="0" smtClean="0"/>
          </a:p>
        </p:txBody>
      </p:sp>
      <p:sp>
        <p:nvSpPr>
          <p:cNvPr id="53251" name="Rectangle 2"/>
          <p:cNvSpPr>
            <a:spLocks noGrp="1" noRot="1" noChangeAspect="1" noChangeArrowheads="1" noTextEdit="1"/>
          </p:cNvSpPr>
          <p:nvPr>
            <p:ph type="sldImg"/>
          </p:nvPr>
        </p:nvSpPr>
        <p:spPr>
          <a:xfrm>
            <a:off x="1103313" y="458788"/>
            <a:ext cx="4591050" cy="3443287"/>
          </a:xfrm>
          <a:ln/>
        </p:spPr>
      </p:sp>
      <p:sp>
        <p:nvSpPr>
          <p:cNvPr id="53252" name="Rectangle 3"/>
          <p:cNvSpPr>
            <a:spLocks noGrp="1" noChangeArrowheads="1"/>
          </p:cNvSpPr>
          <p:nvPr>
            <p:ph type="body" idx="1"/>
          </p:nvPr>
        </p:nvSpPr>
        <p:spPr>
          <a:xfrm>
            <a:off x="1104904" y="3970341"/>
            <a:ext cx="4806950" cy="5094286"/>
          </a:xfrm>
          <a:noFill/>
          <a:ln w="9525"/>
        </p:spPr>
        <p:txBody>
          <a:bodyPr/>
          <a:lstStyle/>
          <a:p>
            <a:pPr>
              <a:buFontTx/>
              <a:buChar char="•"/>
            </a:pPr>
            <a:r>
              <a:rPr lang="en-US" sz="1000" dirty="0"/>
              <a:t>Soldiers with DIEMS dates on or after 1 Aug 86 are given a choice of retired pay plans as they approach their 15th year of active duty, provided they are not undergoing a separation or adverse action.  These Soldiers must choose either the High-3 Pay Plan or the Career Status Bonus (CSB)CSB/REDUX plan. </a:t>
            </a:r>
          </a:p>
          <a:p>
            <a:pPr>
              <a:buFontTx/>
              <a:buChar char="•"/>
            </a:pPr>
            <a:r>
              <a:rPr lang="en-US" sz="1000" dirty="0"/>
              <a:t>The CSB/REDUX Retired Pay Plan is less generous than the Final Basic Pay or High-3 Pay Plans.  (The comparison of the two plans’ percentage multipliers is in the box on this slide.)  The CSB/REDUX percentage multiplier is 2% per year for the first 20 years, 3.5% for years 21-30 and 2.5 % for years 31-40. The more years of service a Soldier completes at retirement, the closer the retired pay under CSB/REDUX is to the retired pay under the High-3 Plan.  </a:t>
            </a:r>
          </a:p>
          <a:p>
            <a:pPr>
              <a:buFontTx/>
              <a:buChar char="•"/>
            </a:pPr>
            <a:r>
              <a:rPr lang="en-US" sz="1000" dirty="0"/>
              <a:t>Also, Soldiers who choose CSB/REDUX receive annual COLAs that are 1% lower than those received by Soldiers covered under the other two plans.  If the COLA is less than 1% for the other groups, the CSB/REDUX group receives nothing. </a:t>
            </a:r>
          </a:p>
          <a:p>
            <a:pPr>
              <a:buFontTx/>
              <a:buChar char="•"/>
            </a:pPr>
            <a:r>
              <a:rPr lang="en-US" sz="1000" dirty="0"/>
              <a:t>CSB/REDUX retired pay and COLAs are recalculated when the Soldier turns 62 to equal to what the Soldier would have been drawing had he/she retired under the High-3 Pay Plan originally. The following year the COLA is again reduced by 1%; and remains reduced for life.</a:t>
            </a:r>
          </a:p>
          <a:p>
            <a:pPr>
              <a:buFontTx/>
              <a:buChar char="•"/>
            </a:pPr>
            <a:r>
              <a:rPr lang="en-US" sz="1000" dirty="0"/>
              <a:t>The commissioned service and time-in-grade requirements that apply to calculating the “high-3” average basic pay for the High-3 Pay Plan group also apply to the REDUX group.  </a:t>
            </a:r>
          </a:p>
        </p:txBody>
      </p:sp>
      <p:sp>
        <p:nvSpPr>
          <p:cNvPr id="53253"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lnSpc>
                <a:spcPct val="80000"/>
              </a:lnSpc>
            </a:pPr>
            <a:endParaRPr lang="en-US" smtClean="0">
              <a:latin typeface="Arial" pitchFamily="34" charset="0"/>
            </a:endParaRPr>
          </a:p>
        </p:txBody>
      </p:sp>
      <p:sp>
        <p:nvSpPr>
          <p:cNvPr id="38916" name="Slide Number Placeholder 3"/>
          <p:cNvSpPr txBox="1">
            <a:spLocks noGrp="1"/>
          </p:cNvSpPr>
          <p:nvPr/>
        </p:nvSpPr>
        <p:spPr bwMode="auto">
          <a:xfrm>
            <a:off x="3932442" y="8759192"/>
            <a:ext cx="3012908" cy="459453"/>
          </a:xfrm>
          <a:prstGeom prst="rect">
            <a:avLst/>
          </a:prstGeom>
          <a:noFill/>
          <a:ln w="9525">
            <a:noFill/>
            <a:miter lim="800000"/>
            <a:headEnd/>
            <a:tailEnd/>
          </a:ln>
        </p:spPr>
        <p:txBody>
          <a:bodyPr lIns="90912" tIns="45453" rIns="90912" bIns="45453" anchor="b"/>
          <a:lstStyle/>
          <a:p>
            <a:pPr algn="r" defTabSz="908628"/>
            <a:fld id="{7A0843D6-CA1D-437A-8EF4-64D8914FF4C4}" type="slidenum">
              <a:rPr lang="en-US" sz="1200"/>
              <a:pPr algn="r" defTabSz="908628"/>
              <a:t>20</a:t>
            </a:fld>
            <a:endParaRPr 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031"/>
          <p:cNvSpPr>
            <a:spLocks noGrp="1" noChangeArrowheads="1"/>
          </p:cNvSpPr>
          <p:nvPr>
            <p:ph type="sldNum" sz="quarter" idx="5"/>
          </p:nvPr>
        </p:nvSpPr>
        <p:spPr>
          <a:noFill/>
        </p:spPr>
        <p:txBody>
          <a:bodyPr/>
          <a:lstStyle/>
          <a:p>
            <a:fld id="{F3CCAEA1-9FB8-42C7-A81F-82C85095BC78}" type="slidenum">
              <a:rPr lang="en-US" smtClean="0"/>
              <a:pPr/>
              <a:t>22</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4"/>
          <p:cNvSpPr>
            <a:spLocks noGrp="1" noChangeArrowheads="1"/>
          </p:cNvSpPr>
          <p:nvPr>
            <p:ph type="body" idx="1"/>
          </p:nvPr>
        </p:nvSpPr>
        <p:spPr>
          <a:xfrm>
            <a:off x="232824" y="4361334"/>
            <a:ext cx="6481256" cy="4858869"/>
          </a:xfrm>
          <a:noFill/>
          <a:ln w="9525"/>
        </p:spPr>
        <p:txBody>
          <a:bodyPr/>
          <a:lstStyle/>
          <a:p>
            <a:pPr>
              <a:buFontTx/>
              <a:buChar char="•"/>
            </a:pPr>
            <a:r>
              <a:rPr lang="en-US" sz="1000" dirty="0"/>
              <a:t>There are 54 ACAP Centers located at major installations worldwide.  They provide extensive transition support services to retiring and separating Soldiers and their family members.  ACAP services can be maximized if begun two years prior to retirement.  Services typically provided by ACAP Centers include:</a:t>
            </a:r>
          </a:p>
          <a:p>
            <a:pPr lvl="1">
              <a:buFontTx/>
              <a:buChar char="•"/>
            </a:pPr>
            <a:r>
              <a:rPr lang="en-US" sz="1000" u="sng" dirty="0"/>
              <a:t>Pre-Separation Counseling</a:t>
            </a:r>
            <a:r>
              <a:rPr lang="en-US" sz="1000" dirty="0"/>
              <a:t> (including completion of the DD Form 2648, “Pre-Separation Counseling Checklist”).  Soldiers are informed about transition benefits and services that are available to them.  Additionally, they receive assistance in identifying their needs and developing an Individual Transition Plan (ITP).  By law, Soldiers must receive required pre-separation counseling a minimum of </a:t>
            </a:r>
            <a:r>
              <a:rPr lang="en-US" sz="1000" u="sng" dirty="0"/>
              <a:t>90 days before retirement</a:t>
            </a:r>
            <a:r>
              <a:rPr lang="en-US" sz="1000" dirty="0"/>
              <a:t> or separation.	</a:t>
            </a:r>
          </a:p>
          <a:p>
            <a:pPr lvl="1">
              <a:buFontTx/>
              <a:buChar char="•"/>
            </a:pPr>
            <a:r>
              <a:rPr lang="en-US" sz="1000" u="sng" dirty="0"/>
              <a:t>Job Assistance Workshops</a:t>
            </a:r>
            <a:r>
              <a:rPr lang="en-US" sz="1000" dirty="0"/>
              <a:t> provide clients with the basic knowledge and skills necessary to plan and execute a successful job search.  This includes selection of a job search objective, networking, resume and cover letter writing, identification of job opportunities, interviewing and salary/benefit negotiations.</a:t>
            </a:r>
          </a:p>
          <a:p>
            <a:pPr lvl="1">
              <a:buFontTx/>
              <a:buChar char="•"/>
            </a:pPr>
            <a:r>
              <a:rPr lang="en-US" sz="1000" u="sng" dirty="0"/>
              <a:t>Individual Counseling</a:t>
            </a:r>
            <a:r>
              <a:rPr lang="en-US" sz="1000" dirty="0"/>
              <a:t> is provided using the information discussed in the workshops. Counselors help clients identify an objective, write resumes and cover letters, complete job applications, find job opportunities, prepare for interviews and job fairs, and negotiate salary and benefits.</a:t>
            </a:r>
          </a:p>
          <a:p>
            <a:pPr lvl="1">
              <a:buFontTx/>
              <a:buChar char="•"/>
            </a:pPr>
            <a:r>
              <a:rPr lang="en-US" sz="1000" u="sng" dirty="0"/>
              <a:t>Job Search Resources</a:t>
            </a:r>
            <a:r>
              <a:rPr lang="en-US" sz="1000" dirty="0"/>
              <a:t> available for client use include automated job listings such as the ACAP Job Hot Leads, America’s Job Bank, and the Transition Bulletin Board which contains job listings and news regarding events such as job fairs, automated resume writer, Application for Federal Employment software, and job assistance library.</a:t>
            </a:r>
          </a:p>
          <a:p>
            <a:pPr lvl="1">
              <a:buFontTx/>
              <a:buChar char="•"/>
            </a:pPr>
            <a:r>
              <a:rPr lang="en-US" sz="1000" u="sng" dirty="0"/>
              <a:t>Services After Retirement</a:t>
            </a:r>
            <a:r>
              <a:rPr lang="en-US" sz="1000" dirty="0"/>
              <a:t> are available to Army retirees </a:t>
            </a:r>
            <a:r>
              <a:rPr lang="en-US" sz="1000" u="sng" dirty="0"/>
              <a:t>for life</a:t>
            </a:r>
            <a:r>
              <a:rPr lang="en-US" sz="1000" dirty="0"/>
              <a:t> (on a space-available basis).  ID card carrying family members are also eligible.</a:t>
            </a:r>
          </a:p>
          <a:p>
            <a:pPr>
              <a:buFontTx/>
              <a:buChar char="•"/>
            </a:pPr>
            <a:r>
              <a:rPr lang="en-US" sz="1000" dirty="0"/>
              <a:t>For more information, go to </a:t>
            </a:r>
            <a:r>
              <a:rPr lang="en-US" sz="1000" b="1" u="sng" dirty="0"/>
              <a:t>http://www.acap.army.mil</a:t>
            </a:r>
            <a:r>
              <a:rPr lang="en-US" sz="1000" dirty="0"/>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p>
            <a:fld id="{46170D4F-4A5A-4CFE-AE62-CD55F2976DD8}" type="slidenum">
              <a:rPr lang="en-US" smtClean="0"/>
              <a:pPr/>
              <a:t>24</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w="9525"/>
        </p:spPr>
        <p:txBody>
          <a:bodyPr/>
          <a:lstStyle/>
          <a:p>
            <a:pPr>
              <a:buFontTx/>
              <a:buChar char="•"/>
            </a:pPr>
            <a:r>
              <a:rPr lang="en-US" sz="1000" dirty="0"/>
              <a:t>Army policy requires that you obtain a retirement physical in order to document disabilities that might exist at the time of your retirement. The results of this physical will also facilitate your application for VA disability compensation for injuries or illnesses incurred in or aggravated by Military service. (NOTE:  This VA process is recommended for all retiring Soldiers).  </a:t>
            </a:r>
          </a:p>
          <a:p>
            <a:pPr>
              <a:buFontTx/>
              <a:buChar char="•"/>
            </a:pPr>
            <a:r>
              <a:rPr lang="en-US" sz="1000" dirty="0"/>
              <a:t>Per existing Service/VA agreements, there are (as of 1 Jan 06) more than 40 locations that offer a combined Service/VA retirement physical, as part of the goal of offering a more seamless transition.</a:t>
            </a:r>
          </a:p>
          <a:p>
            <a:pPr>
              <a:buFontTx/>
              <a:buChar char="•"/>
            </a:pPr>
            <a:r>
              <a:rPr lang="en-US" sz="1000" dirty="0"/>
              <a:t>Although you may still be examined by both Army and VA doctors in conjunction with your retirement and subsequent application for VA disability compensation, the goal is to have Soldiers receive only one physical serving both purposes.  We can report that this is being done in a large majority of sites.  It will be performed one of three ways:</a:t>
            </a:r>
          </a:p>
          <a:p>
            <a:pPr lvl="1">
              <a:buFontTx/>
              <a:buChar char="•"/>
            </a:pPr>
            <a:r>
              <a:rPr lang="en-US" sz="1000" dirty="0"/>
              <a:t>By an Army doctor in an Army facility using VA protocol</a:t>
            </a:r>
          </a:p>
          <a:p>
            <a:pPr lvl="1">
              <a:buFontTx/>
              <a:buChar char="•"/>
            </a:pPr>
            <a:r>
              <a:rPr lang="en-US" sz="1000" dirty="0"/>
              <a:t>By a VA doctor in an Army facility</a:t>
            </a:r>
          </a:p>
          <a:p>
            <a:pPr lvl="1">
              <a:buFontTx/>
              <a:buChar char="•"/>
            </a:pPr>
            <a:r>
              <a:rPr lang="en-US" sz="1000" dirty="0"/>
              <a:t>By a VA doctor in a VA facility</a:t>
            </a:r>
          </a:p>
          <a:p>
            <a:pPr>
              <a:buFontTx/>
              <a:buChar char="•"/>
            </a:pPr>
            <a:r>
              <a:rPr lang="en-US" sz="1000" dirty="0"/>
              <a:t>You must obtain the physical no more than 4 months, but no less than 1 month, before your retirement date or the date you will start transition leave/PTDY.  This will ensure that the results of the physical have time to be placed in your medical record before it is sent to the VA in support of your application for service-connected disability compensation (further discussed in an upcoming slide). </a:t>
            </a:r>
          </a:p>
        </p:txBody>
      </p:sp>
      <p:sp>
        <p:nvSpPr>
          <p:cNvPr id="56325"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a:noFill/>
        </p:spPr>
        <p:txBody>
          <a:bodyPr/>
          <a:lstStyle/>
          <a:p>
            <a:pPr defTabSz="903411"/>
            <a:fld id="{3EEBCB9D-DCC3-4B50-B1F2-C4BD94730A78}" type="slidenum">
              <a:rPr lang="en-US" smtClean="0"/>
              <a:pPr defTabSz="903411"/>
              <a:t>25</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1179517" y="4360865"/>
            <a:ext cx="4592637" cy="1773237"/>
          </a:xfrm>
          <a:noFill/>
          <a:ln w="9525"/>
        </p:spPr>
        <p:txBody>
          <a:bodyPr/>
          <a:lstStyle/>
          <a:p>
            <a:pPr>
              <a:buFontTx/>
              <a:buChar char="•"/>
            </a:pPr>
            <a:r>
              <a:rPr lang="en-US" sz="1000" dirty="0"/>
              <a:t>The next several slides present a very broad overview of a retiree’s healthcare options using TRICARE, TRICARE-for-Life, TRICARE Retiree Dental Plan, and the TRICARE Pharmacy program.  </a:t>
            </a:r>
          </a:p>
          <a:p>
            <a:pPr>
              <a:buFontTx/>
              <a:buChar char="•"/>
            </a:pPr>
            <a:r>
              <a:rPr lang="en-US" sz="1000" dirty="0"/>
              <a:t>This slide highlights what your options are while on active duty, and what changes when you retire.</a:t>
            </a:r>
          </a:p>
          <a:p>
            <a:pPr>
              <a:buFontTx/>
              <a:buChar char="•"/>
            </a:pPr>
            <a:r>
              <a:rPr lang="en-US" sz="1000" dirty="0"/>
              <a:t>The TRICARE program is very complex and warrants an in-depth briefing from an expert.  </a:t>
            </a:r>
          </a:p>
          <a:p>
            <a:pPr>
              <a:buFontTx/>
              <a:buChar char="•"/>
            </a:pPr>
            <a:r>
              <a:rPr lang="en-US" sz="1000" dirty="0"/>
              <a:t>You can get a higher level of information at the TRICARE website </a:t>
            </a:r>
            <a:r>
              <a:rPr lang="en-US" sz="1000" b="1" u="sng" dirty="0"/>
              <a:t>http://www.tricare.mil</a:t>
            </a:r>
            <a:r>
              <a:rPr lang="en-US" sz="1000" dirty="0"/>
              <a:t> and from any installation Health Benefits Advisor (HBA).</a:t>
            </a:r>
          </a:p>
          <a:p>
            <a:pPr>
              <a:buFontTx/>
              <a:buChar char="•"/>
            </a:pPr>
            <a:endParaRPr lang="en-US" sz="1000" dirty="0"/>
          </a:p>
        </p:txBody>
      </p:sp>
      <p:sp>
        <p:nvSpPr>
          <p:cNvPr id="57349"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pPr defTabSz="903411"/>
            <a:fld id="{BE16C6DD-BC9B-41D6-B3A2-10C1685F93C6}" type="slidenum">
              <a:rPr lang="en-US" smtClean="0"/>
              <a:pPr defTabSz="903411"/>
              <a:t>26</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1179517" y="4287841"/>
            <a:ext cx="4592637" cy="4129086"/>
          </a:xfrm>
          <a:noFill/>
          <a:ln w="9525"/>
        </p:spPr>
        <p:txBody>
          <a:bodyPr/>
          <a:lstStyle/>
          <a:p>
            <a:pPr>
              <a:buFontTx/>
              <a:buChar char="•"/>
            </a:pPr>
            <a:r>
              <a:rPr lang="en-US" sz="1000" dirty="0"/>
              <a:t>The TRICARE Retiree Dental Program (TRDP) is a Congressionally-authorized program that is contracted by DOD, and is administered by the DDP*Delta division of Delta Dental of California for the following:</a:t>
            </a:r>
          </a:p>
          <a:p>
            <a:pPr lvl="1">
              <a:buFontTx/>
              <a:buChar char="•"/>
            </a:pPr>
            <a:r>
              <a:rPr lang="en-US" sz="1000" dirty="0"/>
              <a:t>Military retirees </a:t>
            </a:r>
            <a:r>
              <a:rPr lang="en-US" sz="1000" b="1" dirty="0"/>
              <a:t>(</a:t>
            </a:r>
            <a:r>
              <a:rPr lang="en-US" sz="1000" b="1" i="1" dirty="0"/>
              <a:t>any age</a:t>
            </a:r>
            <a:r>
              <a:rPr lang="en-US" sz="1000" dirty="0"/>
              <a:t>)</a:t>
            </a:r>
          </a:p>
          <a:p>
            <a:pPr lvl="1">
              <a:buFontTx/>
              <a:buChar char="•"/>
            </a:pPr>
            <a:r>
              <a:rPr lang="en-US" sz="1000" dirty="0"/>
              <a:t>gray area reserve retirees</a:t>
            </a:r>
          </a:p>
          <a:p>
            <a:pPr lvl="1">
              <a:buFontTx/>
              <a:buChar char="•"/>
            </a:pPr>
            <a:r>
              <a:rPr lang="en-US" sz="1000" dirty="0"/>
              <a:t>Medal of Honor recipients</a:t>
            </a:r>
          </a:p>
          <a:p>
            <a:pPr lvl="1">
              <a:buFontTx/>
              <a:buChar char="•"/>
            </a:pPr>
            <a:r>
              <a:rPr lang="en-US" sz="1000" dirty="0"/>
              <a:t>spouses, </a:t>
            </a:r>
            <a:r>
              <a:rPr lang="en-US" sz="1000" dirty="0" err="1"/>
              <a:t>unremarried</a:t>
            </a:r>
            <a:r>
              <a:rPr lang="en-US" sz="1000" dirty="0"/>
              <a:t> surviving spouses and eligible children of these groups</a:t>
            </a:r>
          </a:p>
          <a:p>
            <a:pPr>
              <a:buFontTx/>
              <a:buChar char="•"/>
            </a:pPr>
            <a:r>
              <a:rPr lang="en-US" sz="1000" dirty="0"/>
              <a:t>An eligible family member may enroll independently of the retired member if the retired member is:</a:t>
            </a:r>
          </a:p>
          <a:p>
            <a:pPr lvl="1">
              <a:buFontTx/>
              <a:buChar char="•"/>
            </a:pPr>
            <a:r>
              <a:rPr lang="en-US" sz="1000" dirty="0"/>
              <a:t>eligible to receive dental care from the VA</a:t>
            </a:r>
          </a:p>
          <a:p>
            <a:pPr lvl="1">
              <a:buFontTx/>
              <a:buChar char="•"/>
            </a:pPr>
            <a:r>
              <a:rPr lang="en-US" sz="1000" dirty="0"/>
              <a:t>enrolled through employment in a dental plan that is not available to the member’s dependents, or</a:t>
            </a:r>
          </a:p>
          <a:p>
            <a:pPr lvl="1">
              <a:buFontTx/>
              <a:buChar char="•"/>
            </a:pPr>
            <a:r>
              <a:rPr lang="en-US" sz="1000" dirty="0"/>
              <a:t>prevented by a medical or dental condition from being able to use TRDP benefits. These conditions must be long-term and confirmed in writing by authoritative sources. </a:t>
            </a:r>
          </a:p>
          <a:p>
            <a:pPr>
              <a:buFontTx/>
              <a:buChar char="•"/>
            </a:pPr>
            <a:r>
              <a:rPr lang="en-US" sz="1000" dirty="0"/>
              <a:t>TRDP provides services to persons throughout the U.S., Puerto Rico, Canada, the U.S. Virgin Islands, Guam, American Samoa, and the Commonwealth of the Northern Mariana Islands.</a:t>
            </a:r>
          </a:p>
          <a:p>
            <a:endParaRPr lang="en-US" sz="1000" dirty="0"/>
          </a:p>
        </p:txBody>
      </p:sp>
      <p:sp>
        <p:nvSpPr>
          <p:cNvPr id="58373"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pPr defTabSz="922338"/>
            <a:fld id="{609E9A1C-E980-4524-BCBA-F1BF603CAFF2}" type="slidenum">
              <a:rPr lang="en-US" smtClean="0"/>
              <a:pPr defTabSz="922338"/>
              <a:t>4</a:t>
            </a:fld>
            <a:endParaRPr lang="en-US" smtClean="0"/>
          </a:p>
        </p:txBody>
      </p:sp>
      <p:sp>
        <p:nvSpPr>
          <p:cNvPr id="43011" name="Rectangle 2"/>
          <p:cNvSpPr>
            <a:spLocks noGrp="1" noRot="1" noChangeAspect="1" noChangeArrowheads="1" noTextEdit="1"/>
          </p:cNvSpPr>
          <p:nvPr>
            <p:ph type="sldImg"/>
          </p:nvPr>
        </p:nvSpPr>
        <p:spPr>
          <a:xfrm>
            <a:off x="1154113" y="696913"/>
            <a:ext cx="4640262" cy="3479800"/>
          </a:xfrm>
          <a:ln/>
        </p:spPr>
      </p:sp>
      <p:sp>
        <p:nvSpPr>
          <p:cNvPr id="43012" name="Rectangle 3"/>
          <p:cNvSpPr>
            <a:spLocks noGrp="1" noChangeArrowheads="1"/>
          </p:cNvSpPr>
          <p:nvPr>
            <p:ph type="body" idx="1"/>
          </p:nvPr>
        </p:nvSpPr>
        <p:spPr>
          <a:xfrm>
            <a:off x="916605" y="4410141"/>
            <a:ext cx="5113690" cy="4101540"/>
          </a:xfrm>
          <a:noFill/>
          <a:ln/>
        </p:spPr>
        <p:txBody>
          <a:bodyPr/>
          <a:lstStyle/>
          <a:p>
            <a:pPr eaLnBrk="1" hangingPunct="1">
              <a:buFontTx/>
              <a:buChar char="•"/>
            </a:pPr>
            <a:r>
              <a:rPr lang="en-US" dirty="0" smtClean="0"/>
              <a:t> </a:t>
            </a:r>
            <a:r>
              <a:rPr lang="en-US" b="1" dirty="0" smtClean="0"/>
              <a:t>YOU</a:t>
            </a:r>
            <a:r>
              <a:rPr lang="en-US" dirty="0" smtClean="0"/>
              <a:t> are a growing population. </a:t>
            </a:r>
          </a:p>
          <a:p>
            <a:pPr eaLnBrk="1" hangingPunct="1">
              <a:buFontTx/>
              <a:buChar char="•"/>
            </a:pPr>
            <a:r>
              <a:rPr lang="en-US" dirty="0" smtClean="0"/>
              <a:t> In 1993, for the first time, Retired Soldiers outnumbered active duty Soldiers.</a:t>
            </a:r>
          </a:p>
          <a:p>
            <a:pPr eaLnBrk="1" hangingPunct="1">
              <a:buFontTx/>
              <a:buChar char="•"/>
            </a:pPr>
            <a:r>
              <a:rPr lang="en-US" dirty="0" smtClean="0"/>
              <a:t> In fact, when we add spouses of Retired Soldiers and surviving spouses, you represent a force of more than a million.</a:t>
            </a:r>
          </a:p>
          <a:p>
            <a:pPr eaLnBrk="1" hangingPunct="1">
              <a:buFontTx/>
              <a:buChar char="•"/>
            </a:pPr>
            <a:r>
              <a:rPr lang="en-US" dirty="0" smtClean="0"/>
              <a:t> AND, Soldiers are retiring at a rate of over 2,000 a month (from active and reserve components combined).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31"/>
          <p:cNvSpPr>
            <a:spLocks noGrp="1" noChangeArrowheads="1"/>
          </p:cNvSpPr>
          <p:nvPr>
            <p:ph type="sldNum" sz="quarter" idx="5"/>
          </p:nvPr>
        </p:nvSpPr>
        <p:spPr>
          <a:noFill/>
        </p:spPr>
        <p:txBody>
          <a:bodyPr/>
          <a:lstStyle/>
          <a:p>
            <a:pPr defTabSz="903411"/>
            <a:fld id="{BD240A0C-17A5-4FF7-8318-AA77E5D31614}" type="slidenum">
              <a:rPr lang="en-US" smtClean="0"/>
              <a:pPr defTabSz="903411"/>
              <a:t>27</a:t>
            </a:fld>
            <a:endParaRPr lang="en-US" dirty="0" smtClean="0"/>
          </a:p>
        </p:txBody>
      </p:sp>
      <p:sp>
        <p:nvSpPr>
          <p:cNvPr id="59395" name="Rectangle 2"/>
          <p:cNvSpPr>
            <a:spLocks noGrp="1" noRot="1" noChangeAspect="1" noChangeArrowheads="1" noTextEdit="1"/>
          </p:cNvSpPr>
          <p:nvPr>
            <p:ph type="sldImg"/>
          </p:nvPr>
        </p:nvSpPr>
        <p:spPr>
          <a:xfrm>
            <a:off x="1179513" y="687388"/>
            <a:ext cx="4587875" cy="3441700"/>
          </a:xfrm>
          <a:ln/>
        </p:spPr>
      </p:sp>
      <p:sp>
        <p:nvSpPr>
          <p:cNvPr id="59396" name="Rectangle 3"/>
          <p:cNvSpPr>
            <a:spLocks noGrp="1" noChangeArrowheads="1"/>
          </p:cNvSpPr>
          <p:nvPr>
            <p:ph type="body" idx="1"/>
          </p:nvPr>
        </p:nvSpPr>
        <p:spPr>
          <a:noFill/>
          <a:ln w="9525"/>
        </p:spPr>
        <p:txBody>
          <a:bodyPr/>
          <a:lstStyle/>
          <a:p>
            <a:pPr>
              <a:buFontTx/>
              <a:buChar char="•"/>
            </a:pPr>
            <a:r>
              <a:rPr lang="en-US" sz="1000" dirty="0"/>
              <a:t>This is how the VA disability compensation process works.</a:t>
            </a:r>
          </a:p>
          <a:p>
            <a:pPr>
              <a:buFontTx/>
              <a:buChar char="•"/>
            </a:pPr>
            <a:r>
              <a:rPr lang="en-US" sz="1000" dirty="0"/>
              <a:t>When your combined conditions total more than 10%, you will receive a monthly tax-free compensation from the VA.  (Unless you are rated 50% or more - under current law, your VA tax-free compensation amount offsets your Military retired pay $-for-$.)</a:t>
            </a:r>
          </a:p>
          <a:p>
            <a:pPr>
              <a:buFontTx/>
              <a:buChar char="•"/>
            </a:pPr>
            <a:r>
              <a:rPr lang="en-US" sz="1000" dirty="0"/>
              <a:t>Each percentage of disability pays a set dollar amount which is increased by COLA each year.  It is unrelated to your grade, rank, or Military retired pay amount.  (It was de-linked from pay grade in 1993.)</a:t>
            </a:r>
          </a:p>
          <a:p>
            <a:pPr>
              <a:buFontTx/>
              <a:buChar char="•"/>
            </a:pPr>
            <a:r>
              <a:rPr lang="en-US" sz="1000" dirty="0"/>
              <a:t>A rating from the VA of 30% disabled or higher provides additional monthly amounts to you, based on the number of dependents you have, to include your spouse.</a:t>
            </a:r>
          </a:p>
          <a:p>
            <a:pPr>
              <a:buFontTx/>
              <a:buChar char="•"/>
            </a:pPr>
            <a:r>
              <a:rPr lang="en-US" sz="1000" dirty="0"/>
              <a:t>If you are rated by the VA as 50% or more disabled, the details (provided earlier in this briefing) on Concurrent Retirement &amp; Disability Payments, apply.  </a:t>
            </a:r>
          </a:p>
          <a:p>
            <a:pPr>
              <a:buFontTx/>
              <a:buChar char="•"/>
            </a:pPr>
            <a:r>
              <a:rPr lang="en-US" sz="1000" dirty="0"/>
              <a:t>If you have disabilities that can be connected to COMBAT, provisions of the Combat-Related Special Compensation (CRSC) program apply (also covered in detail earlier in this briefing). </a:t>
            </a:r>
          </a:p>
          <a:p>
            <a:endParaRPr lang="en-US" sz="1000" dirty="0"/>
          </a:p>
        </p:txBody>
      </p:sp>
      <p:sp>
        <p:nvSpPr>
          <p:cNvPr id="59397"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p>
            <a:pPr defTabSz="903411"/>
            <a:fld id="{3FEAFF61-6327-453C-BEC2-EFEC326E93DB}" type="slidenum">
              <a:rPr lang="en-US" smtClean="0"/>
              <a:pPr defTabSz="903411"/>
              <a:t>29</a:t>
            </a:fld>
            <a:endParaRPr lang="en-US" dirty="0" smtClean="0"/>
          </a:p>
        </p:txBody>
      </p:sp>
      <p:sp>
        <p:nvSpPr>
          <p:cNvPr id="60419" name="Rectangle 2"/>
          <p:cNvSpPr>
            <a:spLocks noGrp="1" noRot="1" noChangeAspect="1" noChangeArrowheads="1" noTextEdit="1"/>
          </p:cNvSpPr>
          <p:nvPr>
            <p:ph type="sldImg"/>
          </p:nvPr>
        </p:nvSpPr>
        <p:spPr>
          <a:xfrm>
            <a:off x="1174750" y="695325"/>
            <a:ext cx="4602163" cy="3451225"/>
          </a:xfrm>
          <a:ln/>
        </p:spPr>
      </p:sp>
      <p:sp>
        <p:nvSpPr>
          <p:cNvPr id="60420" name="Rectangle 3"/>
          <p:cNvSpPr>
            <a:spLocks noGrp="1" noChangeArrowheads="1"/>
          </p:cNvSpPr>
          <p:nvPr>
            <p:ph type="body" idx="1"/>
          </p:nvPr>
        </p:nvSpPr>
        <p:spPr>
          <a:xfrm>
            <a:off x="923927" y="4378326"/>
            <a:ext cx="5099050" cy="4151314"/>
          </a:xfrm>
          <a:noFill/>
          <a:ln w="9525"/>
        </p:spPr>
        <p:txBody>
          <a:bodyPr lIns="89267" tIns="44633" rIns="89267" bIns="44633"/>
          <a:lstStyle/>
          <a:p>
            <a:pPr>
              <a:buFontTx/>
              <a:buChar char="•"/>
            </a:pPr>
            <a:r>
              <a:rPr lang="en-US" sz="1000" dirty="0"/>
              <a:t> The DOD, NOT the VA, determines the rules for transferring Post 9/11 GI Bill Benefits to a family members</a:t>
            </a:r>
          </a:p>
          <a:p>
            <a:pPr>
              <a:buFontTx/>
              <a:buChar char="•"/>
            </a:pPr>
            <a:r>
              <a:rPr lang="en-US" sz="1000" dirty="0"/>
              <a:t> These are the DOD rules for transferring Post 9/11 GI Bill Benefits to a family members</a:t>
            </a:r>
          </a:p>
          <a:p>
            <a:pPr>
              <a:buFontTx/>
              <a:buChar char="•"/>
            </a:pPr>
            <a:r>
              <a:rPr lang="en-US" sz="1000" dirty="0"/>
              <a:t> More information is available at these web sites or by calling the VA phone numbers listed</a:t>
            </a:r>
          </a:p>
        </p:txBody>
      </p:sp>
      <p:sp>
        <p:nvSpPr>
          <p:cNvPr id="60421"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p>
            <a:pPr defTabSz="903411"/>
            <a:fld id="{3FEAFF61-6327-453C-BEC2-EFEC326E93DB}" type="slidenum">
              <a:rPr lang="en-US" smtClean="0"/>
              <a:pPr defTabSz="903411"/>
              <a:t>30</a:t>
            </a:fld>
            <a:endParaRPr lang="en-US" dirty="0" smtClean="0"/>
          </a:p>
        </p:txBody>
      </p:sp>
      <p:sp>
        <p:nvSpPr>
          <p:cNvPr id="60419" name="Rectangle 2"/>
          <p:cNvSpPr>
            <a:spLocks noGrp="1" noRot="1" noChangeAspect="1" noChangeArrowheads="1" noTextEdit="1"/>
          </p:cNvSpPr>
          <p:nvPr>
            <p:ph type="sldImg"/>
          </p:nvPr>
        </p:nvSpPr>
        <p:spPr>
          <a:xfrm>
            <a:off x="1174750" y="695325"/>
            <a:ext cx="4602163" cy="3451225"/>
          </a:xfrm>
          <a:ln/>
        </p:spPr>
      </p:sp>
      <p:sp>
        <p:nvSpPr>
          <p:cNvPr id="60420" name="Rectangle 3"/>
          <p:cNvSpPr>
            <a:spLocks noGrp="1" noChangeArrowheads="1"/>
          </p:cNvSpPr>
          <p:nvPr>
            <p:ph type="body" idx="1"/>
          </p:nvPr>
        </p:nvSpPr>
        <p:spPr>
          <a:xfrm>
            <a:off x="923927" y="4378326"/>
            <a:ext cx="5099050" cy="4151314"/>
          </a:xfrm>
          <a:noFill/>
          <a:ln w="9525"/>
        </p:spPr>
        <p:txBody>
          <a:bodyPr lIns="89267" tIns="44633" rIns="89267" bIns="44633"/>
          <a:lstStyle/>
          <a:p>
            <a:pPr>
              <a:buFontTx/>
              <a:buChar char="•"/>
            </a:pPr>
            <a:r>
              <a:rPr lang="en-US" sz="1000" dirty="0"/>
              <a:t>There are many ways to access detailed VA information. Here are the best sources. </a:t>
            </a:r>
          </a:p>
        </p:txBody>
      </p:sp>
      <p:sp>
        <p:nvSpPr>
          <p:cNvPr id="60421"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noFill/>
          <a:ln w="9525"/>
        </p:spPr>
        <p:txBody>
          <a:bodyPr/>
          <a:lstStyle/>
          <a:p>
            <a:pPr eaLnBrk="1" hangingPunct="1">
              <a:buFontTx/>
              <a:buChar char="•"/>
            </a:pPr>
            <a:r>
              <a:rPr lang="en-US" smtClean="0"/>
              <a:t>  While many of you will see this statement as a blinding flash of  the obvious -- believe it or not, there are active and retired members and spouses who don’t know this to be the case - who still believe that retired pay continues after a retiree’s death - that checks just keep coming in.  </a:t>
            </a:r>
          </a:p>
          <a:p>
            <a:pPr eaLnBrk="1" hangingPunct="1">
              <a:buFontTx/>
              <a:buChar char="•"/>
            </a:pPr>
            <a:r>
              <a:rPr lang="en-US" smtClean="0"/>
              <a:t>  That’s a myth!  The fact is that entitlement to retired pay resides with, and dies with the retiree....period! </a:t>
            </a:r>
          </a:p>
          <a:p>
            <a:pPr eaLnBrk="1" hangingPunct="1">
              <a:buFontTx/>
              <a:buChar char="•"/>
            </a:pPr>
            <a:r>
              <a:rPr lang="en-US" smtClean="0"/>
              <a:t>  SBP participation is the ONLY way to continue a portion of retired pay to a survivor. </a:t>
            </a:r>
          </a:p>
          <a:p>
            <a:pPr eaLnBrk="1" hangingPunct="1">
              <a:buFontTx/>
              <a:buChar char="•"/>
            </a:pPr>
            <a:r>
              <a:rPr lang="en-US" smtClean="0"/>
              <a:t>  The Army’s pledge to “take care of its own” is met by offering Soldiers a way to take care of THEIR own, through SBP.</a:t>
            </a:r>
          </a:p>
        </p:txBody>
      </p:sp>
      <p:sp>
        <p:nvSpPr>
          <p:cNvPr id="61443" name="Rectangle 3"/>
          <p:cNvSpPr>
            <a:spLocks noGrp="1" noRot="1" noChangeAspect="1" noChangeArrowheads="1" noTextEdit="1"/>
          </p:cNvSpPr>
          <p:nvPr>
            <p:ph type="sldImg"/>
          </p:nvPr>
        </p:nvSpPr>
        <p:spPr>
          <a:ln cap="flat"/>
        </p:spPr>
      </p:sp>
      <p:sp>
        <p:nvSpPr>
          <p:cNvPr id="61444" name="Footer Placeholder 3"/>
          <p:cNvSpPr>
            <a:spLocks noGrp="1"/>
          </p:cNvSpPr>
          <p:nvPr>
            <p:ph type="ftr" sz="quarter" idx="4"/>
          </p:nvPr>
        </p:nvSpPr>
        <p:spPr>
          <a:noFill/>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p:spPr>
        <p:txBody>
          <a:bodyPr/>
          <a:lstStyle/>
          <a:p>
            <a:fld id="{47632C43-EF9E-463A-AD25-C4469219A1E6}" type="slidenum">
              <a:rPr lang="en-US" smtClean="0"/>
              <a:pPr/>
              <a:t>32</a:t>
            </a:fld>
            <a:endParaRPr lang="en-US" smtClean="0"/>
          </a:p>
        </p:txBody>
      </p:sp>
      <p:sp>
        <p:nvSpPr>
          <p:cNvPr id="62467" name="Rectangle 2"/>
          <p:cNvSpPr>
            <a:spLocks noGrp="1" noChangeArrowheads="1"/>
          </p:cNvSpPr>
          <p:nvPr>
            <p:ph type="body" idx="1"/>
          </p:nvPr>
        </p:nvSpPr>
        <p:spPr>
          <a:xfrm>
            <a:off x="923925" y="4378329"/>
            <a:ext cx="5097463" cy="4689475"/>
          </a:xfrm>
          <a:noFill/>
          <a:ln w="9525"/>
        </p:spPr>
        <p:txBody>
          <a:bodyPr lIns="90378" tIns="44396" rIns="90378" bIns="44396"/>
          <a:lstStyle/>
          <a:p>
            <a:pPr eaLnBrk="1" hangingPunct="1">
              <a:buFontTx/>
              <a:buChar char="•"/>
            </a:pPr>
            <a:r>
              <a:rPr lang="en-US" smtClean="0"/>
              <a:t>  SBP is the Plan Congress created in 1972 a better military survivor plan then the two forerunner military survivor plans -- the Uniformed Contingency Option Act (USCOA) of the ‘50’s, and the Retired Servicemen’s Family Protection Plan (RSFPP) of the ‘60’s.  Both of those plans, although good first efforts, were not very successful in providing retirees a means of securing adequate income for their families.  In fact, only about 15% of military retirees participated, mainly due to high cost.</a:t>
            </a:r>
          </a:p>
          <a:p>
            <a:pPr eaLnBrk="1" hangingPunct="1">
              <a:buFontTx/>
              <a:buChar char="•"/>
            </a:pPr>
            <a:r>
              <a:rPr lang="en-US" smtClean="0"/>
              <a:t>  We remind you that all active duty military members are covered by SBP automatically at no cost.  The government bears the total cost of that coverage while you are on active duty.  Should you die on active duty in the line of duty, your retired pay entitlement is calculated as of that date, and the SBP annuity flows to your surviving spouse from that amount.   </a:t>
            </a:r>
          </a:p>
          <a:p>
            <a:pPr eaLnBrk="1" hangingPunct="1">
              <a:buFontTx/>
              <a:buChar char="•"/>
            </a:pPr>
            <a:r>
              <a:rPr lang="en-US" smtClean="0"/>
              <a:t>  Your decision at retirement, then, is whether you wish to afford your family the same survivor benefits that were in place for you on your last active duty day.  If so, you begin to share SBP’s cost with the government by electing to receive reduced retired pay during your lifetime.  </a:t>
            </a:r>
          </a:p>
        </p:txBody>
      </p:sp>
      <p:sp>
        <p:nvSpPr>
          <p:cNvPr id="62468" name="Rectangle 3"/>
          <p:cNvSpPr>
            <a:spLocks noGrp="1" noRot="1" noChangeAspect="1" noChangeArrowheads="1" noTextEdit="1"/>
          </p:cNvSpPr>
          <p:nvPr>
            <p:ph type="sldImg"/>
          </p:nvPr>
        </p:nvSpPr>
        <p:spPr>
          <a:xfrm>
            <a:off x="1177925" y="698500"/>
            <a:ext cx="4592638" cy="3444875"/>
          </a:xfrm>
          <a:ln w="12700" cap="flat">
            <a:solidFill>
              <a:schemeClr val="tx1"/>
            </a:solidFill>
          </a:ln>
        </p:spPr>
      </p:sp>
      <p:sp>
        <p:nvSpPr>
          <p:cNvPr id="62469"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p:spPr>
        <p:txBody>
          <a:bodyPr/>
          <a:lstStyle/>
          <a:p>
            <a:fld id="{17AAF500-9B7A-4447-9B00-285363888E00}" type="slidenum">
              <a:rPr lang="en-US" smtClean="0"/>
              <a:pPr/>
              <a:t>33</a:t>
            </a:fld>
            <a:endParaRPr lang="en-US" smtClean="0"/>
          </a:p>
        </p:txBody>
      </p:sp>
      <p:sp>
        <p:nvSpPr>
          <p:cNvPr id="64515" name="Rectangle 2"/>
          <p:cNvSpPr>
            <a:spLocks noGrp="1" noChangeArrowheads="1"/>
          </p:cNvSpPr>
          <p:nvPr>
            <p:ph type="body" idx="1"/>
          </p:nvPr>
        </p:nvSpPr>
        <p:spPr>
          <a:xfrm>
            <a:off x="924647" y="4378652"/>
            <a:ext cx="5096001" cy="4148775"/>
          </a:xfrm>
          <a:noFill/>
          <a:ln w="9525"/>
        </p:spPr>
        <p:txBody>
          <a:bodyPr lIns="91319" tIns="44858" rIns="91319" bIns="44858"/>
          <a:lstStyle/>
          <a:p>
            <a:pPr eaLnBrk="1" hangingPunct="1">
              <a:buFontTx/>
              <a:buChar char="•"/>
            </a:pPr>
            <a:r>
              <a:rPr lang="en-US" smtClean="0"/>
              <a:t>  Federal law requires that SBP elections be made prior to midnight of the last active duty day. What happens if the election is NOT made  </a:t>
            </a:r>
            <a:r>
              <a:rPr lang="en-US" u="sng" smtClean="0"/>
              <a:t>before</a:t>
            </a:r>
            <a:r>
              <a:rPr lang="en-US" smtClean="0"/>
              <a:t> retirement?  Federal law  directs the Finance Center to default the  election to full spouse coverage.  If that happens, the election can be changed only if the Soldier proves that the government erred in the election process.  Is this a bureaucracy run amok?  No, it is a safeguard which protects a spouse’s expected benefit.</a:t>
            </a:r>
          </a:p>
          <a:p>
            <a:pPr eaLnBrk="1" hangingPunct="1">
              <a:buFontTx/>
              <a:buChar char="•"/>
            </a:pPr>
            <a:r>
              <a:rPr lang="en-US" smtClean="0"/>
              <a:t>  In fact, Congress added more “meat” to the process in 1986, when they began to require married Soldiers to provide their spouse’s written  concurrence in order to make certain elections (details on the next slide).</a:t>
            </a:r>
          </a:p>
          <a:p>
            <a:pPr eaLnBrk="1" hangingPunct="1">
              <a:buFontTx/>
              <a:buChar char="•"/>
            </a:pPr>
            <a:r>
              <a:rPr lang="en-US" smtClean="0"/>
              <a:t>  Elections are generally permanent and irrevocable.  Later we’ll talk about why “permanent” is a good thing.  Plus, we’ll talk about the 1998 law change which provides a one-time opportunity after retirement to terminate coverage.</a:t>
            </a:r>
          </a:p>
          <a:p>
            <a:pPr eaLnBrk="1" hangingPunct="1"/>
            <a:endParaRPr lang="en-US" smtClean="0"/>
          </a:p>
          <a:p>
            <a:pPr eaLnBrk="1" hangingPunct="1"/>
            <a:endParaRPr lang="en-US" smtClean="0"/>
          </a:p>
          <a:p>
            <a:pPr eaLnBrk="1" hangingPunct="1"/>
            <a:endParaRPr lang="en-US" smtClean="0"/>
          </a:p>
        </p:txBody>
      </p:sp>
      <p:sp>
        <p:nvSpPr>
          <p:cNvPr id="64516" name="Rectangle 3"/>
          <p:cNvSpPr>
            <a:spLocks noGrp="1" noRot="1" noChangeAspect="1" noChangeArrowheads="1" noTextEdit="1"/>
          </p:cNvSpPr>
          <p:nvPr>
            <p:ph type="sldImg"/>
          </p:nvPr>
        </p:nvSpPr>
        <p:spPr>
          <a:xfrm>
            <a:off x="1177925" y="698500"/>
            <a:ext cx="4592638" cy="3444875"/>
          </a:xfrm>
          <a:ln w="12700" cap="flat">
            <a:solidFill>
              <a:schemeClr val="tx1"/>
            </a:solid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923925" y="4376739"/>
            <a:ext cx="5094288" cy="4305300"/>
          </a:xfrm>
          <a:noFill/>
          <a:ln w="9525"/>
        </p:spPr>
        <p:txBody>
          <a:bodyPr/>
          <a:lstStyle/>
          <a:p>
            <a:pPr eaLnBrk="1" hangingPunct="1">
              <a:buFontTx/>
              <a:buChar char="•"/>
            </a:pPr>
            <a:r>
              <a:rPr lang="en-US" sz="1000" dirty="0"/>
              <a:t>  The slide summarizes SBP’s positive features.</a:t>
            </a:r>
          </a:p>
          <a:p>
            <a:pPr eaLnBrk="1" hangingPunct="1">
              <a:buFontTx/>
              <a:buChar char="•"/>
            </a:pPr>
            <a:r>
              <a:rPr lang="en-US" sz="1000" dirty="0"/>
              <a:t>  The impact of a government subsidy speaks volumes.  Currently the government subsidizes approximately 50% of the SBP cost.  Only a non-profit concern like the U.S. government can offer this feature. </a:t>
            </a:r>
          </a:p>
          <a:p>
            <a:pPr eaLnBrk="1" hangingPunct="1">
              <a:buFontTx/>
              <a:buChar char="•"/>
            </a:pPr>
            <a:r>
              <a:rPr lang="en-US" sz="1000" dirty="0"/>
              <a:t>  We’d all agree that it’s smart financially to take advantage of a situation which offers you tax avoidance.  SBP does - and, you can even use the tax savings to make other riskier investments.</a:t>
            </a:r>
          </a:p>
          <a:p>
            <a:pPr eaLnBrk="1" hangingPunct="1">
              <a:buFontTx/>
              <a:buChar char="•"/>
            </a:pPr>
            <a:r>
              <a:rPr lang="en-US" sz="1000" dirty="0"/>
              <a:t>  Unlike insurance values which are eroded by inflation, SBP’s value increases at the same rate as retired pay.</a:t>
            </a:r>
          </a:p>
          <a:p>
            <a:pPr eaLnBrk="1" hangingPunct="1">
              <a:buFontTx/>
              <a:buChar char="•"/>
            </a:pPr>
            <a:r>
              <a:rPr lang="en-US" sz="1000" dirty="0"/>
              <a:t>  If you balk at the finality of “SBP elections are forever” - this feature permits you to rethink your participation </a:t>
            </a:r>
            <a:r>
              <a:rPr lang="en-US" sz="1000" u="sng" dirty="0"/>
              <a:t>after</a:t>
            </a:r>
            <a:r>
              <a:rPr lang="en-US" sz="1000" dirty="0"/>
              <a:t> you’ve settled into retirement for two years.  And, don’t forget SBP’s recent “paid-up” provision. </a:t>
            </a:r>
          </a:p>
          <a:p>
            <a:pPr eaLnBrk="1" hangingPunct="1">
              <a:buFontTx/>
              <a:buChar char="•"/>
            </a:pPr>
            <a:r>
              <a:rPr lang="en-US" sz="1000" dirty="0"/>
              <a:t>  The annuity is paid for however long needed - 1 to 50 or more yrs.</a:t>
            </a:r>
          </a:p>
          <a:p>
            <a:pPr eaLnBrk="1" hangingPunct="1">
              <a:buFontTx/>
              <a:buChar char="•"/>
            </a:pPr>
            <a:r>
              <a:rPr lang="en-US" sz="1000" dirty="0"/>
              <a:t>  SBP costs don’t consider any factor except covered retied pay. </a:t>
            </a:r>
          </a:p>
          <a:p>
            <a:pPr eaLnBrk="1" hangingPunct="1">
              <a:buFontTx/>
              <a:buChar char="•"/>
            </a:pPr>
            <a:r>
              <a:rPr lang="en-US" sz="1000" dirty="0"/>
              <a:t>  Level benefit of 55% without regard to age of spouse or former spouse!</a:t>
            </a:r>
          </a:p>
          <a:p>
            <a:pPr lvl="2" eaLnBrk="1" hangingPunct="1"/>
            <a:r>
              <a:rPr lang="en-US" sz="1000" dirty="0"/>
              <a:t> NOTE:  The 04NDAA changed the post-62 benefit structure, and phases-in an increase to make SBP a level-term, 55% annuity, during the period 1 Oct 05 - 1 Apr 08.</a:t>
            </a:r>
          </a:p>
          <a:p>
            <a:pPr eaLnBrk="1" hangingPunct="1">
              <a:buFontTx/>
              <a:buChar char="•"/>
            </a:pPr>
            <a:r>
              <a:rPr lang="en-US" sz="1000" dirty="0"/>
              <a:t>  There are no extra fees, agent commissions or risks to the retiree.</a:t>
            </a:r>
          </a:p>
          <a:p>
            <a:pPr eaLnBrk="1" hangingPunct="1">
              <a:buFontTx/>
              <a:buChar char="•"/>
            </a:pPr>
            <a:r>
              <a:rPr lang="en-US" sz="1000" dirty="0"/>
              <a:t>  It’s a </a:t>
            </a:r>
            <a:r>
              <a:rPr lang="en-US" sz="1000" u="sng" dirty="0"/>
              <a:t>plus</a:t>
            </a:r>
            <a:r>
              <a:rPr lang="en-US" sz="1000" dirty="0"/>
              <a:t> that only Congress can change SBP’s features.  They make changes on matters affecting survivors very cautiously.</a:t>
            </a:r>
          </a:p>
          <a:p>
            <a:pPr eaLnBrk="1" hangingPunct="1">
              <a:buFontTx/>
              <a:buChar char="•"/>
            </a:pPr>
            <a:r>
              <a:rPr lang="en-US" sz="1000" dirty="0"/>
              <a:t>  While less quantifiable, peace of mind rises in value with  age. </a:t>
            </a:r>
          </a:p>
          <a:p>
            <a:pPr eaLnBrk="1" hangingPunct="1">
              <a:buFontTx/>
              <a:buChar char="•"/>
            </a:pPr>
            <a:r>
              <a:rPr lang="en-US" sz="1000" dirty="0"/>
              <a:t> Every active duty Soldier is enrolled at no cost.  At retirement you must decide to continue participation and share cost.</a:t>
            </a:r>
          </a:p>
          <a:p>
            <a:pPr eaLnBrk="1" hangingPunct="1">
              <a:buFontTx/>
              <a:buChar char="•"/>
            </a:pPr>
            <a:endParaRPr lang="en-US" sz="1000" dirty="0"/>
          </a:p>
        </p:txBody>
      </p:sp>
      <p:sp>
        <p:nvSpPr>
          <p:cNvPr id="64515" name="Rectangle 3"/>
          <p:cNvSpPr>
            <a:spLocks noGrp="1" noRot="1" noChangeAspect="1" noChangeArrowheads="1" noTextEdit="1"/>
          </p:cNvSpPr>
          <p:nvPr>
            <p:ph type="sldImg"/>
          </p:nvPr>
        </p:nvSpPr>
        <p:spPr>
          <a:ln cap="flat"/>
        </p:spPr>
      </p:sp>
      <p:sp>
        <p:nvSpPr>
          <p:cNvPr id="64516" name="Footer Placeholder 3"/>
          <p:cNvSpPr>
            <a:spLocks noGrp="1"/>
          </p:cNvSpPr>
          <p:nvPr>
            <p:ph type="ftr" sz="quarter" idx="4"/>
          </p:nvPr>
        </p:nvSpPr>
        <p:spPr>
          <a:noFill/>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p:txBody>
          <a:bodyPr/>
          <a:lstStyle/>
          <a:p>
            <a:pPr>
              <a:defRPr/>
            </a:pPr>
            <a:fld id="{91B7E245-11CB-4B97-AEED-F596CEDF6009}" type="slidenum">
              <a:rPr lang="en-US" smtClean="0">
                <a:latin typeface="Times New Roman" pitchFamily="18" charset="0"/>
                <a:ea typeface="MS PGothic" pitchFamily="34" charset="-128"/>
              </a:rPr>
              <a:pPr>
                <a:defRPr/>
              </a:pPr>
              <a:t>35</a:t>
            </a:fld>
            <a:endParaRPr lang="en-US" smtClean="0">
              <a:latin typeface="Times New Roman" pitchFamily="18" charset="0"/>
              <a:ea typeface="MS PGothic" pitchFamily="34" charset="-128"/>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w="9525"/>
        </p:spPr>
        <p:txBody>
          <a:bodyPr/>
          <a:lstStyle/>
          <a:p>
            <a:pPr eaLnBrk="1" hangingPunct="1"/>
            <a:r>
              <a:rPr lang="en-US" smtClean="0">
                <a:latin typeface="Times New Roman" pitchFamily="18" charset="0"/>
              </a:rPr>
              <a:t>Self-explanatory.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52525" y="696913"/>
            <a:ext cx="4643438" cy="3481387"/>
          </a:xfrm>
          <a:ln/>
        </p:spPr>
      </p:sp>
      <p:sp>
        <p:nvSpPr>
          <p:cNvPr id="65539" name="Rectangle 3"/>
          <p:cNvSpPr>
            <a:spLocks noGrp="1" noChangeArrowheads="1"/>
          </p:cNvSpPr>
          <p:nvPr>
            <p:ph type="body" idx="1"/>
          </p:nvPr>
        </p:nvSpPr>
        <p:spPr>
          <a:xfrm>
            <a:off x="915992" y="4410077"/>
            <a:ext cx="5114925" cy="4102099"/>
          </a:xfrm>
          <a:noFill/>
          <a:ln w="9525"/>
        </p:spPr>
        <p:txBody>
          <a:bodyPr/>
          <a:lstStyle/>
          <a:p>
            <a:pPr>
              <a:buFontTx/>
              <a:buChar char="•"/>
            </a:pPr>
            <a:r>
              <a:rPr lang="en-US" smtClean="0"/>
              <a:t> Our approach to service remains fairly straightforward --</a:t>
            </a:r>
          </a:p>
          <a:p>
            <a:r>
              <a:rPr lang="en-US" smtClean="0"/>
              <a:t>   1) help Soldiers/families transition out smoothly</a:t>
            </a:r>
          </a:p>
          <a:p>
            <a:r>
              <a:rPr lang="en-US" smtClean="0"/>
              <a:t>   2) then assist Retired Soldiers until the day they die; and their survivors thereafter</a:t>
            </a:r>
          </a:p>
          <a:p>
            <a:pPr>
              <a:buFontTx/>
              <a:buChar char="•"/>
            </a:pPr>
            <a:r>
              <a:rPr lang="en-US" smtClean="0"/>
              <a:t> However, an additional, significant mission is on our plate these days -- that’s caring for the families of those who die on active duty . . to help them to make sense of the maze of government benefits they’re faced with at the most stressful time of their life.</a:t>
            </a:r>
          </a:p>
          <a:p>
            <a:pPr>
              <a:buFontTx/>
              <a:buChar char="•"/>
            </a:pPr>
            <a:r>
              <a:rPr lang="en-US" smtClean="0"/>
              <a:t> So for now, our mission is THREE-fold.</a:t>
            </a:r>
          </a:p>
        </p:txBody>
      </p:sp>
      <p:sp>
        <p:nvSpPr>
          <p:cNvPr id="65540" name="Footer Placeholder 3"/>
          <p:cNvSpPr>
            <a:spLocks noGrp="1"/>
          </p:cNvSpPr>
          <p:nvPr>
            <p:ph type="ftr" sz="quarter" idx="4"/>
          </p:nvPr>
        </p:nvSpPr>
        <p:spPr>
          <a:noFill/>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52525" y="696913"/>
            <a:ext cx="4643438" cy="3481387"/>
          </a:xfrm>
          <a:ln/>
        </p:spPr>
      </p:sp>
      <p:sp>
        <p:nvSpPr>
          <p:cNvPr id="66563" name="Rectangle 3"/>
          <p:cNvSpPr>
            <a:spLocks noGrp="1" noChangeArrowheads="1"/>
          </p:cNvSpPr>
          <p:nvPr>
            <p:ph type="body" idx="1"/>
          </p:nvPr>
        </p:nvSpPr>
        <p:spPr>
          <a:xfrm>
            <a:off x="915992" y="4410077"/>
            <a:ext cx="5114925" cy="4102099"/>
          </a:xfrm>
          <a:noFill/>
          <a:ln w="9525"/>
        </p:spPr>
        <p:txBody>
          <a:bodyPr/>
          <a:lstStyle/>
          <a:p>
            <a:pPr>
              <a:buFontTx/>
              <a:buChar char="•"/>
            </a:pPr>
            <a:r>
              <a:rPr lang="en-US" dirty="0" smtClean="0"/>
              <a:t> Our approach to service remains fairly straightforward --</a:t>
            </a:r>
          </a:p>
          <a:p>
            <a:r>
              <a:rPr lang="en-US" dirty="0" smtClean="0"/>
              <a:t>   1) help Soldiers/families transition out smoothly</a:t>
            </a:r>
          </a:p>
          <a:p>
            <a:r>
              <a:rPr lang="en-US" dirty="0" smtClean="0"/>
              <a:t>   2) then assist Retired Soldiers until the day they die; and their survivors thereafter</a:t>
            </a:r>
          </a:p>
          <a:p>
            <a:pPr>
              <a:buFontTx/>
              <a:buChar char="•"/>
            </a:pPr>
            <a:r>
              <a:rPr lang="en-US" dirty="0" smtClean="0"/>
              <a:t> However, an additional, significant mission is on our plate these days -- that’s caring for the families of those who die on active duty . . to help them to make sense of the maze of government benefits they’re faced with at the most stressful time of their life.</a:t>
            </a:r>
          </a:p>
          <a:p>
            <a:pPr>
              <a:buFontTx/>
              <a:buChar char="•"/>
            </a:pPr>
            <a:r>
              <a:rPr lang="en-US" dirty="0" smtClean="0"/>
              <a:t> So for now, our mission is THREE-fold.</a:t>
            </a:r>
          </a:p>
        </p:txBody>
      </p:sp>
      <p:sp>
        <p:nvSpPr>
          <p:cNvPr id="66564" name="Footer Placeholder 3"/>
          <p:cNvSpPr>
            <a:spLocks noGrp="1"/>
          </p:cNvSpPr>
          <p:nvPr>
            <p:ph type="ftr" sz="quarter" idx="4"/>
          </p:nvPr>
        </p:nvSpPr>
        <p:spPr>
          <a:noFill/>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smtClean="0"/>
              <a:t>This slide summarizes Army Retirement Services policy and the population that policy supports every day</a:t>
            </a:r>
          </a:p>
          <a:p>
            <a:endParaRPr lang="en-US" smtClean="0"/>
          </a:p>
          <a:p>
            <a:r>
              <a:rPr lang="en-US" smtClean="0"/>
              <a:t>1) The top third of the slide represents the discrete populations the retirement services program supports. Data are provided by the Defense Manpower Data Center and the Defense Finance and Accounting Service.</a:t>
            </a:r>
          </a:p>
          <a:p>
            <a:endParaRPr lang="en-US" smtClean="0"/>
          </a:p>
          <a:p>
            <a:r>
              <a:rPr lang="en-US" smtClean="0"/>
              <a:t>2) The middle third of the slide aggregates supported populations into two categories that reflect the major policy areas within AR 600-8-7, Army Retirement Services.</a:t>
            </a:r>
          </a:p>
          <a:p>
            <a:endParaRPr lang="en-US" smtClean="0"/>
          </a:p>
          <a:p>
            <a:r>
              <a:rPr lang="en-US" smtClean="0"/>
              <a:t>3) A KEY POINT to highlight here is that in the new AR 600-8-7, published in June 2010, we’ve included, for the first time, chapters that address Army Reserve and Army National Guard retirement services programs in an effort to provide ALL SOLDIERS a common level of support during and after their final transition from the Army.</a:t>
            </a:r>
          </a:p>
          <a:p>
            <a:endParaRPr lang="en-US" smtClean="0"/>
          </a:p>
          <a:p>
            <a:r>
              <a:rPr lang="en-US" smtClean="0"/>
              <a:t>Our key message is that “Retirement is a process, not an event!” </a:t>
            </a:r>
          </a:p>
        </p:txBody>
      </p:sp>
      <p:sp>
        <p:nvSpPr>
          <p:cNvPr id="4" name="Slide Number Placeholder 3"/>
          <p:cNvSpPr>
            <a:spLocks noGrp="1"/>
          </p:cNvSpPr>
          <p:nvPr>
            <p:ph type="sldNum" sz="quarter" idx="5"/>
          </p:nvPr>
        </p:nvSpPr>
        <p:spPr/>
        <p:txBody>
          <a:bodyPr/>
          <a:lstStyle/>
          <a:p>
            <a:pPr>
              <a:defRPr/>
            </a:pPr>
            <a:fld id="{9B26A16E-ACED-45D5-8A0F-02935EA0FEDB}" type="slidenum">
              <a:rPr lang="en-US" smtClean="0"/>
              <a:pPr>
                <a:defRPr/>
              </a:pPr>
              <a:t>5</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31"/>
          <p:cNvSpPr>
            <a:spLocks noGrp="1" noChangeArrowheads="1"/>
          </p:cNvSpPr>
          <p:nvPr>
            <p:ph type="sldNum" sz="quarter" idx="5"/>
          </p:nvPr>
        </p:nvSpPr>
        <p:spPr>
          <a:noFill/>
        </p:spPr>
        <p:txBody>
          <a:bodyPr/>
          <a:lstStyle/>
          <a:p>
            <a:pPr defTabSz="903411"/>
            <a:fld id="{7E8E070B-F2F0-46EF-B87C-16DBD3DA7F33}" type="slidenum">
              <a:rPr lang="en-US" smtClean="0"/>
              <a:pPr defTabSz="903411"/>
              <a:t>39</a:t>
            </a:fld>
            <a:endParaRPr lang="en-US"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23925" y="4360863"/>
            <a:ext cx="5716588" cy="4133850"/>
          </a:xfrm>
          <a:noFill/>
          <a:ln w="9525"/>
        </p:spPr>
        <p:txBody>
          <a:bodyPr/>
          <a:lstStyle/>
          <a:p>
            <a:pPr>
              <a:buFontTx/>
              <a:buChar char="•"/>
            </a:pPr>
            <a:endParaRPr lang="en-US" dirty="0" smtClean="0"/>
          </a:p>
        </p:txBody>
      </p:sp>
      <p:sp>
        <p:nvSpPr>
          <p:cNvPr id="67589" name="Footer Placeholder 4"/>
          <p:cNvSpPr>
            <a:spLocks noGrp="1"/>
          </p:cNvSpPr>
          <p:nvPr>
            <p:ph type="ftr" sz="quarter" idx="4"/>
          </p:nvPr>
        </p:nvSpPr>
        <p:spPr>
          <a:noFill/>
        </p:spPr>
        <p:txBody>
          <a:bodyPr/>
          <a:lstStyle/>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accent1"/>
              </a:buClr>
              <a:buFont typeface="Arial" pitchFamily="34" charset="0"/>
              <a:buChar char="•"/>
            </a:pPr>
            <a:r>
              <a:rPr lang="en-US" dirty="0" smtClean="0"/>
              <a:t> After you review your retirement points</a:t>
            </a:r>
            <a:r>
              <a:rPr lang="en-US" baseline="0" dirty="0" smtClean="0"/>
              <a:t> and find that points are missing, you can gain supporting d</a:t>
            </a:r>
            <a:r>
              <a:rPr lang="en-US" dirty="0" smtClean="0"/>
              <a:t>ocuments from DFAS to use to correct IDT and AD points on the RPAM/RPAS</a:t>
            </a:r>
          </a:p>
          <a:p>
            <a:pPr>
              <a:buClr>
                <a:schemeClr val="accent1"/>
              </a:buClr>
              <a:buFont typeface="Arial" pitchFamily="34" charset="0"/>
              <a:buChar char="•"/>
            </a:pPr>
            <a:endParaRPr lang="en-US" dirty="0" smtClean="0"/>
          </a:p>
          <a:p>
            <a:pPr>
              <a:buClr>
                <a:schemeClr val="accent1"/>
              </a:buClr>
              <a:buFont typeface="Arial" pitchFamily="34" charset="0"/>
              <a:buChar char="•"/>
            </a:pPr>
            <a:r>
              <a:rPr lang="en-US" dirty="0" smtClean="0"/>
              <a:t>To request this information, you should request for the specific period of service that</a:t>
            </a:r>
            <a:r>
              <a:rPr lang="en-US" baseline="0" dirty="0" smtClean="0"/>
              <a:t> </a:t>
            </a:r>
            <a:r>
              <a:rPr lang="en-US" dirty="0" smtClean="0"/>
              <a:t> needs to be verified.  Ensur</a:t>
            </a:r>
            <a:r>
              <a:rPr lang="en-US" baseline="0" dirty="0" smtClean="0"/>
              <a:t>e you include your </a:t>
            </a:r>
            <a:r>
              <a:rPr lang="en-US" dirty="0" smtClean="0"/>
              <a:t>SSN.</a:t>
            </a:r>
          </a:p>
          <a:p>
            <a:pPr>
              <a:buClr>
                <a:schemeClr val="accent1"/>
              </a:buClr>
              <a:buFont typeface="Arial" pitchFamily="34" charset="0"/>
              <a:buChar char="•"/>
            </a:pPr>
            <a:endParaRPr lang="en-US" dirty="0" smtClean="0"/>
          </a:p>
          <a:p>
            <a:r>
              <a:rPr lang="en-US" dirty="0" smtClean="0"/>
              <a:t>Main</a:t>
            </a:r>
            <a:r>
              <a:rPr lang="en-US" baseline="0" dirty="0" smtClean="0"/>
              <a:t> take </a:t>
            </a:r>
            <a:r>
              <a:rPr lang="en-US" baseline="0" dirty="0" err="1" smtClean="0"/>
              <a:t>aways</a:t>
            </a:r>
            <a:r>
              <a:rPr lang="en-US" baseline="0" dirty="0" smtClean="0"/>
              <a:t>…</a:t>
            </a:r>
            <a:endParaRPr lang="en-US" dirty="0" smtClean="0"/>
          </a:p>
          <a:p>
            <a:endParaRPr lang="en-US" dirty="0" smtClean="0"/>
          </a:p>
          <a:p>
            <a:r>
              <a:rPr lang="en-US" dirty="0" smtClean="0"/>
              <a:t>Retirement Points equal Retired Pay!</a:t>
            </a:r>
          </a:p>
          <a:p>
            <a:pPr>
              <a:buNone/>
            </a:pPr>
            <a:endParaRPr lang="en-US" dirty="0" smtClean="0"/>
          </a:p>
          <a:p>
            <a:r>
              <a:rPr lang="en-US" dirty="0" smtClean="0"/>
              <a:t>Review Annually – It’s much easier to fix now than in 20 years!</a:t>
            </a:r>
          </a:p>
          <a:p>
            <a:pPr>
              <a:buNone/>
            </a:pPr>
            <a:endParaRPr lang="en-US" dirty="0" smtClean="0"/>
          </a:p>
          <a:p>
            <a:r>
              <a:rPr lang="en-US" dirty="0" smtClean="0"/>
              <a:t>Service for pay does not equal </a:t>
            </a:r>
            <a:r>
              <a:rPr lang="en-US" u="sng" dirty="0" smtClean="0"/>
              <a:t>qualified service</a:t>
            </a:r>
            <a:r>
              <a:rPr lang="en-US" dirty="0" smtClean="0"/>
              <a:t> for retirement!</a:t>
            </a:r>
          </a:p>
          <a:p>
            <a:pPr>
              <a:buClr>
                <a:schemeClr val="accent1"/>
              </a:buCl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7FBB9A5-526E-493F-A8A1-AE54BB716F58}" type="slidenum">
              <a:rPr lang="en-US" smtClean="0"/>
              <a:pPr/>
              <a:t>40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quick reference</a:t>
            </a:r>
            <a:r>
              <a:rPr lang="en-US" baseline="0" dirty="0" smtClean="0"/>
              <a:t> guide to highlight the early age retirement requirements (aka 90 day drop).  For those who have executed qualifying orders on or after 29 Jan 08, you could potentially retire as early as age 50.  This law allows for 90 day increments of time to be reduced from your retirement at age 60.  The 90 days do not have to be continuous, but CANNOT cross the fiscal year. For example, if you have 85 days in FY12 and the 90th day ends on 5 OCT 12, this time can not be counted toward early reduce retirement age.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Key to remember that although you can receive retired pay early, you would have to pay for TRICARE for medical coverage or use your available civilian medical coverage until you turn age 60.  At age 60, you will then be eligible for TRICARE standard at no cost. </a:t>
            </a:r>
            <a:endParaRPr lang="en-US" dirty="0"/>
          </a:p>
        </p:txBody>
      </p:sp>
      <p:sp>
        <p:nvSpPr>
          <p:cNvPr id="4" name="Slide Number Placeholder 3"/>
          <p:cNvSpPr>
            <a:spLocks noGrp="1"/>
          </p:cNvSpPr>
          <p:nvPr>
            <p:ph type="sldNum" sz="quarter" idx="10"/>
          </p:nvPr>
        </p:nvSpPr>
        <p:spPr/>
        <p:txBody>
          <a:bodyPr/>
          <a:lstStyle/>
          <a:p>
            <a:fld id="{B7FBB9A5-526E-493F-A8A1-AE54BB716F58}" type="slidenum">
              <a:rPr lang="en-US" smtClean="0"/>
              <a:pPr/>
              <a:t>41</a:t>
            </a:fld>
            <a:endParaRPr lang="en-US"/>
          </a:p>
        </p:txBody>
      </p:sp>
    </p:spTree>
    <p:extLst>
      <p:ext uri="{BB962C8B-B14F-4D97-AF65-F5344CB8AC3E}">
        <p14:creationId xmlns:p14="http://schemas.microsoft.com/office/powerpoint/2010/main" xmlns="" val="1975403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are responsible for submitting your retirement application but help is never far away! Your unit and higher headquarters have people qualified to assist you through this process as we discussed earlier.</a:t>
            </a:r>
            <a:endParaRPr lang="en-US" dirty="0"/>
          </a:p>
        </p:txBody>
      </p:sp>
      <p:sp>
        <p:nvSpPr>
          <p:cNvPr id="4" name="Slide Number Placeholder 3"/>
          <p:cNvSpPr>
            <a:spLocks noGrp="1"/>
          </p:cNvSpPr>
          <p:nvPr>
            <p:ph type="sldNum" sz="quarter" idx="10"/>
          </p:nvPr>
        </p:nvSpPr>
        <p:spPr/>
        <p:txBody>
          <a:bodyPr/>
          <a:lstStyle/>
          <a:p>
            <a:fld id="{B7FBB9A5-526E-493F-A8A1-AE54BB716F58}" type="slidenum">
              <a:rPr lang="en-US" smtClean="0"/>
              <a:pPr/>
              <a:t>42</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a:t>
            </a:r>
            <a:r>
              <a:rPr lang="en-US" baseline="0" dirty="0" smtClean="0"/>
              <a:t> take away is keeping HRC informed of your current address.  This is your responsibility. I would encourage all to visit the HRC website and become familiar with the information provided on retirement services.</a:t>
            </a:r>
          </a:p>
          <a:p>
            <a:endParaRPr lang="en-US" dirty="0"/>
          </a:p>
        </p:txBody>
      </p:sp>
      <p:sp>
        <p:nvSpPr>
          <p:cNvPr id="4" name="Slide Number Placeholder 3"/>
          <p:cNvSpPr>
            <a:spLocks noGrp="1"/>
          </p:cNvSpPr>
          <p:nvPr>
            <p:ph type="sldNum" sz="quarter" idx="10"/>
          </p:nvPr>
        </p:nvSpPr>
        <p:spPr/>
        <p:txBody>
          <a:bodyPr/>
          <a:lstStyle/>
          <a:p>
            <a:fld id="{B7FBB9A5-526E-493F-A8A1-AE54BB716F58}" type="slidenum">
              <a:rPr lang="en-US" smtClean="0"/>
              <a:pPr/>
              <a:t>43</a:t>
            </a:fld>
            <a:endParaRPr lang="en-US"/>
          </a:p>
        </p:txBody>
      </p:sp>
    </p:spTree>
    <p:extLst>
      <p:ext uri="{BB962C8B-B14F-4D97-AF65-F5344CB8AC3E}">
        <p14:creationId xmlns:p14="http://schemas.microsoft.com/office/powerpoint/2010/main" xmlns="" val="3259296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31"/>
          <p:cNvSpPr>
            <a:spLocks noGrp="1" noChangeArrowheads="1"/>
          </p:cNvSpPr>
          <p:nvPr>
            <p:ph type="sldNum" sz="quarter" idx="5"/>
          </p:nvPr>
        </p:nvSpPr>
        <p:spPr>
          <a:noFill/>
        </p:spPr>
        <p:txBody>
          <a:bodyPr/>
          <a:lstStyle/>
          <a:p>
            <a:fld id="{C8E9C0CA-AB0F-4259-A599-64A0D01F4813}" type="slidenum">
              <a:rPr lang="en-US" smtClean="0"/>
              <a:pPr/>
              <a:t>8</a:t>
            </a:fld>
            <a:endParaRPr lang="en-US" dirty="0" smtClean="0"/>
          </a:p>
        </p:txBody>
      </p:sp>
      <p:sp>
        <p:nvSpPr>
          <p:cNvPr id="88067" name="Rectangle 2"/>
          <p:cNvSpPr>
            <a:spLocks noGrp="1" noRot="1" noChangeAspect="1" noChangeArrowheads="1" noTextEdit="1"/>
          </p:cNvSpPr>
          <p:nvPr>
            <p:ph type="sldImg"/>
          </p:nvPr>
        </p:nvSpPr>
        <p:spPr>
          <a:xfrm>
            <a:off x="1179513" y="687388"/>
            <a:ext cx="4587875" cy="3441700"/>
          </a:xfrm>
          <a:ln/>
        </p:spPr>
      </p:sp>
      <p:sp>
        <p:nvSpPr>
          <p:cNvPr id="1411075" name="Rectangle 3"/>
          <p:cNvSpPr>
            <a:spLocks noGrp="1" noChangeArrowheads="1"/>
          </p:cNvSpPr>
          <p:nvPr>
            <p:ph type="body" idx="1"/>
          </p:nvPr>
        </p:nvSpPr>
        <p:spPr>
          <a:ln/>
        </p:spPr>
        <p:txBody>
          <a:bodyPr lIns="90233" tIns="45115" rIns="90233" bIns="45115"/>
          <a:lstStyle/>
          <a:p>
            <a:pPr>
              <a:buFontTx/>
              <a:buChar char="•"/>
              <a:defRPr/>
            </a:pPr>
            <a:r>
              <a:rPr lang="en-US" sz="1000" dirty="0"/>
              <a:t>Find instructions for applying for retirement in Chapter 12, </a:t>
            </a:r>
            <a:r>
              <a:rPr lang="en-US" sz="1000" b="1" dirty="0"/>
              <a:t>AR 635-200 </a:t>
            </a:r>
            <a:r>
              <a:rPr lang="en-US" sz="1000" dirty="0"/>
              <a:t>(for enlisted members), dated 6 Jun 05,  and Chapter 6, </a:t>
            </a:r>
            <a:r>
              <a:rPr lang="en-US" sz="1000" b="1" dirty="0"/>
              <a:t>AR 600-8-24 </a:t>
            </a:r>
            <a:r>
              <a:rPr lang="en-US" sz="1000" dirty="0"/>
              <a:t>(for officers) dated 12 April 2006. </a:t>
            </a:r>
          </a:p>
          <a:p>
            <a:pPr defTabSz="904982" eaLnBrk="0" fontAlgn="base" hangingPunct="0">
              <a:spcBef>
                <a:spcPct val="30000"/>
              </a:spcBef>
              <a:spcAft>
                <a:spcPct val="0"/>
              </a:spcAft>
              <a:buFontTx/>
              <a:buChar char="•"/>
              <a:defRPr/>
            </a:pPr>
            <a:r>
              <a:rPr lang="en-US" sz="1000" dirty="0"/>
              <a:t>You can access these ARs via the Army Publishing Agency’s website:  </a:t>
            </a:r>
            <a:r>
              <a:rPr lang="en-US" b="1" u="sng" dirty="0">
                <a:latin typeface="Arial" charset="0"/>
              </a:rPr>
              <a:t>www.apd.army.mil </a:t>
            </a:r>
            <a:r>
              <a:rPr lang="en-US" sz="1000" b="1" dirty="0"/>
              <a:t>.</a:t>
            </a:r>
          </a:p>
          <a:p>
            <a:pPr>
              <a:buFontTx/>
              <a:buChar char="•"/>
              <a:defRPr/>
            </a:pPr>
            <a:r>
              <a:rPr lang="en-US" sz="1000" dirty="0"/>
              <a:t>Soldiers may apply for retirement up to one year </a:t>
            </a:r>
            <a:r>
              <a:rPr lang="en-US" sz="1000" b="1" dirty="0">
                <a:solidFill>
                  <a:srgbClr val="FF0000"/>
                </a:solidFill>
                <a:effectLst>
                  <a:outerShdw blurRad="38100" dist="38100" dir="2700000" algn="tl">
                    <a:srgbClr val="C0C0C0"/>
                  </a:outerShdw>
                </a:effectLst>
              </a:rPr>
              <a:t>(12 months)</a:t>
            </a:r>
            <a:r>
              <a:rPr lang="en-US" sz="1000" dirty="0"/>
              <a:t> </a:t>
            </a:r>
            <a:r>
              <a:rPr lang="en-US" sz="1000" b="1" dirty="0">
                <a:effectLst>
                  <a:outerShdw blurRad="38100" dist="38100" dir="2700000" algn="tl">
                    <a:srgbClr val="C0C0C0"/>
                  </a:outerShdw>
                </a:effectLst>
              </a:rPr>
              <a:t>prior to requested retirement date, </a:t>
            </a:r>
            <a:r>
              <a:rPr lang="en-US" sz="1000" b="1" dirty="0">
                <a:solidFill>
                  <a:srgbClr val="FF0000"/>
                </a:solidFill>
                <a:effectLst>
                  <a:outerShdw blurRad="38100" dist="38100" dir="2700000" algn="tl">
                    <a:srgbClr val="C0C0C0"/>
                  </a:outerShdw>
                </a:effectLst>
              </a:rPr>
              <a:t>but not less than</a:t>
            </a:r>
            <a:r>
              <a:rPr lang="en-US" sz="1000" b="1" dirty="0">
                <a:effectLst>
                  <a:outerShdw blurRad="38100" dist="38100" dir="2700000" algn="tl">
                    <a:srgbClr val="C0C0C0"/>
                  </a:outerShdw>
                </a:effectLst>
              </a:rPr>
              <a:t>: </a:t>
            </a:r>
          </a:p>
          <a:p>
            <a:pPr lvl="1">
              <a:buFontTx/>
              <a:buChar char="•"/>
              <a:defRPr/>
            </a:pPr>
            <a:r>
              <a:rPr lang="en-US" sz="1000" b="1" dirty="0">
                <a:solidFill>
                  <a:srgbClr val="FF0000"/>
                </a:solidFill>
                <a:effectLst>
                  <a:outerShdw blurRad="38100" dist="38100" dir="2700000" algn="tl">
                    <a:srgbClr val="C0C0C0"/>
                  </a:outerShdw>
                </a:effectLst>
              </a:rPr>
              <a:t>  9 months </a:t>
            </a:r>
            <a:r>
              <a:rPr lang="en-US" sz="1000" b="1" dirty="0">
                <a:effectLst>
                  <a:outerShdw blurRad="38100" dist="38100" dir="2700000" algn="tl">
                    <a:srgbClr val="C0C0C0"/>
                  </a:outerShdw>
                </a:effectLst>
              </a:rPr>
              <a:t>prior to retirement date for Enlisted Soldiers</a:t>
            </a:r>
            <a:r>
              <a:rPr lang="en-US" sz="1000" b="1" dirty="0">
                <a:solidFill>
                  <a:srgbClr val="FF0000"/>
                </a:solidFill>
                <a:effectLst>
                  <a:outerShdw blurRad="38100" dist="38100" dir="2700000" algn="tl">
                    <a:srgbClr val="C0C0C0"/>
                  </a:outerShdw>
                </a:effectLst>
              </a:rPr>
              <a:t> </a:t>
            </a:r>
          </a:p>
          <a:p>
            <a:pPr lvl="1">
              <a:buFontTx/>
              <a:buChar char="•"/>
              <a:defRPr/>
            </a:pPr>
            <a:r>
              <a:rPr lang="en-US" sz="1000" b="1" dirty="0">
                <a:solidFill>
                  <a:srgbClr val="FF0000"/>
                </a:solidFill>
                <a:effectLst>
                  <a:outerShdw blurRad="38100" dist="38100" dir="2700000" algn="tl">
                    <a:srgbClr val="C0C0C0"/>
                  </a:outerShdw>
                </a:effectLst>
              </a:rPr>
              <a:t>  9 months </a:t>
            </a:r>
            <a:r>
              <a:rPr lang="en-US" sz="1000" b="1" dirty="0">
                <a:effectLst>
                  <a:outerShdw blurRad="38100" dist="38100" dir="2700000" algn="tl">
                    <a:srgbClr val="C0C0C0"/>
                  </a:outerShdw>
                </a:effectLst>
              </a:rPr>
              <a:t>prior to projected start date of transition leave for Officers</a:t>
            </a:r>
            <a:r>
              <a:rPr lang="en-US" sz="1000" b="1" dirty="0">
                <a:solidFill>
                  <a:srgbClr val="FF0000"/>
                </a:solidFill>
                <a:effectLst>
                  <a:outerShdw blurRad="38100" dist="38100" dir="2700000" algn="tl">
                    <a:srgbClr val="C0C0C0"/>
                  </a:outerShdw>
                </a:effectLst>
              </a:rPr>
              <a:t>.</a:t>
            </a:r>
            <a:r>
              <a:rPr lang="en-US" sz="1000" dirty="0"/>
              <a:t>  </a:t>
            </a:r>
          </a:p>
          <a:p>
            <a:pPr>
              <a:buFontTx/>
              <a:buChar char="•"/>
              <a:defRPr/>
            </a:pPr>
            <a:r>
              <a:rPr lang="en-US" sz="1000" dirty="0"/>
              <a:t>Soldiers who wish to retire with less lead time should contact their Military Personnel Office to inquire about an exception to policy.</a:t>
            </a:r>
          </a:p>
          <a:p>
            <a:pPr>
              <a:buFontTx/>
              <a:buChar char="•"/>
              <a:defRPr/>
            </a:pPr>
            <a:r>
              <a:rPr lang="en-US" sz="1000" dirty="0"/>
              <a:t>General officers should apply through the General Officer Management Office (GOMO).  The Retirement/Promotions Technician’s number is 703-</a:t>
            </a:r>
            <a:r>
              <a:rPr lang="en-US" dirty="0">
                <a:latin typeface="Arial" charset="0"/>
              </a:rPr>
              <a:t>697-9460</a:t>
            </a:r>
            <a:r>
              <a:rPr lang="en-US" sz="1000" dirty="0"/>
              <a:t>.  </a:t>
            </a:r>
          </a:p>
          <a:p>
            <a:pPr>
              <a:buFontTx/>
              <a:buChar char="•"/>
              <a:defRPr/>
            </a:pPr>
            <a:r>
              <a:rPr lang="en-US" sz="1000" dirty="0"/>
              <a:t>COLs &amp; LTC (P) should apply through the Senior Leader Development (SLD) Office-this includes Mandatory Retirements/Recalls. Acquisition Corps officers will still be handled through HRC.  The Retirement/Promotions Technician’s number is 703-697-4995.</a:t>
            </a:r>
          </a:p>
          <a:p>
            <a:pPr>
              <a:buFontTx/>
              <a:buChar char="•"/>
              <a:defRPr/>
            </a:pPr>
            <a:r>
              <a:rPr lang="en-US" sz="1000" dirty="0"/>
              <a:t>All others should apply through their Military Personnel Office.</a:t>
            </a:r>
          </a:p>
          <a:p>
            <a:pPr>
              <a:buFontTx/>
              <a:buChar char="•"/>
              <a:defRPr/>
            </a:pPr>
            <a:r>
              <a:rPr lang="en-US" sz="1000" u="sng" dirty="0"/>
              <a:t>NOTE</a:t>
            </a:r>
            <a:r>
              <a:rPr lang="en-US" sz="1000" dirty="0"/>
              <a:t>:  </a:t>
            </a:r>
            <a:r>
              <a:rPr lang="en-US" sz="1000" b="1" dirty="0">
                <a:solidFill>
                  <a:srgbClr val="FF0000"/>
                </a:solidFill>
                <a:effectLst>
                  <a:outerShdw blurRad="38100" dist="38100" dir="2700000" algn="tl">
                    <a:srgbClr val="C0C0C0"/>
                  </a:outerShdw>
                </a:effectLst>
              </a:rPr>
              <a:t>The Commander, HRC-Fort Knox, is the retirement approval authority for officers (except GOs, COLs &amp; LTC (P)) who have completed 20 but less than 30 years Federal active service, and for enlisted members in rank SSG(P) and above nor retiring at RCP.</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a:noFill/>
        </p:spPr>
        <p:txBody>
          <a:bodyPr/>
          <a:lstStyle/>
          <a:p>
            <a:fld id="{6EC521BB-DE12-41F2-B1F0-D388FB2AFDAE}" type="slidenum">
              <a:rPr lang="en-US" smtClean="0"/>
              <a:pPr/>
              <a:t>9</a:t>
            </a:fld>
            <a:endParaRPr lang="en-US" dirty="0" smtClean="0"/>
          </a:p>
        </p:txBody>
      </p:sp>
      <p:sp>
        <p:nvSpPr>
          <p:cNvPr id="89091" name="Rectangle 2"/>
          <p:cNvSpPr>
            <a:spLocks noGrp="1" noRot="1" noChangeAspect="1" noChangeArrowheads="1" noTextEdit="1"/>
          </p:cNvSpPr>
          <p:nvPr>
            <p:ph type="sldImg"/>
          </p:nvPr>
        </p:nvSpPr>
        <p:spPr>
          <a:xfrm>
            <a:off x="1179513" y="687388"/>
            <a:ext cx="4587875" cy="3441700"/>
          </a:xfrm>
          <a:ln/>
        </p:spPr>
      </p:sp>
      <p:sp>
        <p:nvSpPr>
          <p:cNvPr id="1290243" name="Rectangle 3"/>
          <p:cNvSpPr>
            <a:spLocks noGrp="1" noChangeArrowheads="1"/>
          </p:cNvSpPr>
          <p:nvPr>
            <p:ph type="body" idx="1"/>
          </p:nvPr>
        </p:nvSpPr>
        <p:spPr>
          <a:xfrm>
            <a:off x="695319" y="4361332"/>
            <a:ext cx="5556262" cy="4133032"/>
          </a:xfrm>
          <a:ln/>
        </p:spPr>
        <p:txBody>
          <a:bodyPr lIns="90242" tIns="45121" rIns="90242" bIns="45121">
            <a:normAutofit lnSpcReduction="10000"/>
          </a:bodyPr>
          <a:lstStyle/>
          <a:p>
            <a:pPr>
              <a:buFontTx/>
              <a:buChar char="•"/>
              <a:defRPr/>
            </a:pPr>
            <a:r>
              <a:rPr lang="en-US" sz="1000" dirty="0"/>
              <a:t>A length-of-service retirement date is always the first day of the month.  A disability retirement can occur on any day of the month.</a:t>
            </a:r>
          </a:p>
          <a:p>
            <a:pPr>
              <a:buFontTx/>
              <a:buChar char="•"/>
              <a:defRPr/>
            </a:pPr>
            <a:r>
              <a:rPr lang="en-US" sz="1000" dirty="0"/>
              <a:t>The Active Duty Service Obligation (ADSO) for a commissioned officer other than Warrant officer and Majors is 36 months.  Warrant officer incur an ADSO of 2 years and Majors has a 6 month ADSO upon promotion.  Enlisted Soldiers in the grade of E-7 through E-9 incur an ADSO of 24 months.  See AR 635-200 (for enlisted members) or AR 600-8-24 (for officers) for the procedures to follow to request a waiver. </a:t>
            </a:r>
          </a:p>
          <a:p>
            <a:pPr>
              <a:buFontTx/>
              <a:buChar char="•"/>
              <a:defRPr/>
            </a:pPr>
            <a:r>
              <a:rPr lang="en-US" sz="1000" dirty="0"/>
              <a:t>If you are notified of a permanent change of station (PCS), </a:t>
            </a:r>
            <a:r>
              <a:rPr lang="en-US" sz="1000" b="1" dirty="0">
                <a:solidFill>
                  <a:srgbClr val="FF0000"/>
                </a:solidFill>
                <a:effectLst>
                  <a:outerShdw blurRad="38100" dist="38100" dir="2700000" algn="tl">
                    <a:srgbClr val="C0C0C0"/>
                  </a:outerShdw>
                </a:effectLst>
              </a:rPr>
              <a:t>and have at least 19 years, 6 months active federal service</a:t>
            </a:r>
            <a:r>
              <a:rPr lang="en-US" sz="1000" dirty="0"/>
              <a:t>, you may retire in lieu of accepting the PCS, but you must request a retirement date not later than </a:t>
            </a:r>
            <a:r>
              <a:rPr lang="en-US" sz="1000" b="1" dirty="0"/>
              <a:t>6 months </a:t>
            </a:r>
            <a:r>
              <a:rPr lang="en-US" sz="1000" dirty="0"/>
              <a:t>from the date you were notified of the PCS.  </a:t>
            </a:r>
            <a:r>
              <a:rPr lang="en-US" sz="1000" b="1" dirty="0">
                <a:solidFill>
                  <a:srgbClr val="FF0000"/>
                </a:solidFill>
                <a:effectLst>
                  <a:outerShdw blurRad="38100" dist="38100" dir="2700000" algn="tl">
                    <a:srgbClr val="C0C0C0"/>
                  </a:outerShdw>
                </a:effectLst>
              </a:rPr>
              <a:t>The retirement request must be submitted within 30 calendar days of the alert</a:t>
            </a:r>
            <a:r>
              <a:rPr lang="en-US" sz="1000" dirty="0"/>
              <a:t>.  Soldiers who wish to apply for an exception to this policy should contact their Military Personnel Office.</a:t>
            </a:r>
          </a:p>
          <a:p>
            <a:pPr>
              <a:buFontTx/>
              <a:buChar char="•"/>
              <a:defRPr/>
            </a:pPr>
            <a:r>
              <a:rPr lang="en-US" sz="1000" dirty="0"/>
              <a:t>If a Soldier is reassigned on a PCS from an overseas location to CONUS or from a CONUS location to another CONUS location, he/she would incur a 1-year ADSO before requesting retirement. </a:t>
            </a:r>
          </a:p>
          <a:p>
            <a:pPr>
              <a:buFontTx/>
              <a:buChar char="•"/>
              <a:defRPr/>
            </a:pPr>
            <a:r>
              <a:rPr lang="en-US" sz="1000" dirty="0"/>
              <a:t>A question that is asked frequently is “Will I get the benefit of using the AD pay raise on 1 January if my retirement date is THAT DAY?”  The answer, </a:t>
            </a:r>
            <a:r>
              <a:rPr lang="en-US" sz="1000" b="1" dirty="0"/>
              <a:t>which only impacts those retiring under the Final Pay Plan</a:t>
            </a:r>
            <a:r>
              <a:rPr lang="en-US" sz="1000" dirty="0"/>
              <a:t>, is:</a:t>
            </a:r>
          </a:p>
          <a:p>
            <a:pPr>
              <a:buFont typeface="Arial" pitchFamily="34" charset="0"/>
              <a:buChar char="•"/>
              <a:defRPr/>
            </a:pPr>
            <a:r>
              <a:rPr lang="en-US" sz="1000" b="1" u="sng" dirty="0"/>
              <a:t>Commissioned officers under the FINAL pay plan</a:t>
            </a:r>
            <a:r>
              <a:rPr lang="en-US" sz="1000" b="1" dirty="0"/>
              <a:t>:  </a:t>
            </a:r>
            <a:r>
              <a:rPr lang="en-US" sz="1000" dirty="0"/>
              <a:t>(effective 1 Jan 2001), if you retire </a:t>
            </a:r>
            <a:r>
              <a:rPr lang="en-US" sz="1000" i="1" dirty="0"/>
              <a:t>voluntarily </a:t>
            </a:r>
            <a:r>
              <a:rPr lang="en-US" sz="1000" dirty="0"/>
              <a:t>on the same day as an AD pay raise (i.e., 1 Jan), you no longer have to be retirement-eligible at least 30 days prior to the effective date of the AD pay raise in order to use the new AD pay scale in your retired pay calculation.  You must have completed at least 20 years and 1 day of service by the day before the effective date of the pay raise (e.g., by 31 Dec).  </a:t>
            </a:r>
          </a:p>
          <a:p>
            <a:pPr>
              <a:buFontTx/>
              <a:buChar char="•"/>
              <a:defRPr/>
            </a:pPr>
            <a:r>
              <a:rPr lang="en-US" sz="1000" b="1" u="sng" dirty="0"/>
              <a:t>Enlisted Members Under the Final Pay Plan</a:t>
            </a:r>
            <a:r>
              <a:rPr lang="en-US" sz="1000" b="1" dirty="0"/>
              <a:t>:  </a:t>
            </a:r>
            <a:r>
              <a:rPr lang="en-US" sz="1000" dirty="0"/>
              <a:t>are eligible to use the new pay scale.  There was never a requirement for you to have been retirement-eligible at least 30 days before the date of the AD pay raise to use that pay scale.</a:t>
            </a:r>
          </a:p>
          <a:p>
            <a:pPr>
              <a:buFontTx/>
              <a:buChar char="•"/>
              <a:defRPr/>
            </a:pPr>
            <a:r>
              <a:rPr lang="en-US" sz="1000" b="1" u="sng" dirty="0"/>
              <a:t>Warrant Officers</a:t>
            </a:r>
            <a:r>
              <a:rPr lang="en-US" sz="1000" b="1" dirty="0"/>
              <a:t>:  </a:t>
            </a:r>
            <a:r>
              <a:rPr lang="en-US" sz="1000" dirty="0"/>
              <a:t>have never been able to use the new AD pay scale if you retire on that date. Must wait until the first of the following month to retire in order to get the benefit of using the new AD pay scale.</a:t>
            </a:r>
            <a:endParaRPr lang="en-US" sz="1000" u="sng"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a:t>
            </a:r>
            <a:r>
              <a:rPr lang="en-US" baseline="0" dirty="0" smtClean="0"/>
              <a:t> a show of hands, how many have received their 20 year letter?  That is your ticket to being transferred to the retired reserve.  </a:t>
            </a:r>
          </a:p>
          <a:p>
            <a:endParaRPr lang="en-US" baseline="0" dirty="0" smtClean="0"/>
          </a:p>
          <a:p>
            <a:r>
              <a:rPr lang="en-US" baseline="0" dirty="0" smtClean="0"/>
              <a:t>I call your attention to the 6 or 8 year rule…25 Apr 05 and beyond there is no longer a requirement for serving a mandatory number of years in the RC before being able to retired.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40FE891-BFD6-4B55-9DF0-32859F7A1A94}"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Tx/>
              <a:buChar char="•"/>
            </a:pPr>
            <a:r>
              <a:rPr lang="en-US" dirty="0" smtClean="0"/>
              <a:t> Money, Money….The NGB Form</a:t>
            </a:r>
            <a:r>
              <a:rPr lang="en-US" baseline="0" dirty="0" smtClean="0"/>
              <a:t> 23 (RPAM Statement) and ARPC Form 249-E (Statement of Retirement Points)…the RPAM/RPAS systems are the systems of record for recording retirement point credit and years of creditable service for retired pay for a non-regular service for AR and NG Soldiers.  To earn a “good” retirement year you must earn a minimum of 50 retirement points within an anniversary year.</a:t>
            </a:r>
            <a:endParaRPr lang="en-US" dirty="0"/>
          </a:p>
        </p:txBody>
      </p:sp>
      <p:sp>
        <p:nvSpPr>
          <p:cNvPr id="4" name="Slide Number Placeholder 3"/>
          <p:cNvSpPr>
            <a:spLocks noGrp="1"/>
          </p:cNvSpPr>
          <p:nvPr>
            <p:ph type="sldNum" sz="quarter" idx="10"/>
          </p:nvPr>
        </p:nvSpPr>
        <p:spPr/>
        <p:txBody>
          <a:bodyPr/>
          <a:lstStyle/>
          <a:p>
            <a:fld id="{B7FBB9A5-526E-493F-A8A1-AE54BB716F58}"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Tx/>
              <a:buChar char="•"/>
            </a:pPr>
            <a:r>
              <a:rPr lang="en-US" baseline="0" dirty="0" smtClean="0"/>
              <a:t> Although our RSOs on installations are willing and do assist in addressing reserve retirement inquires, remember they do not have access to the reserve systems and are limited in what assistance they can provide.</a:t>
            </a:r>
          </a:p>
          <a:p>
            <a:pPr eaLnBrk="1" hangingPunct="1">
              <a:buFontTx/>
              <a:buChar char="•"/>
            </a:pPr>
            <a:endParaRPr lang="en-US" baseline="0" dirty="0" smtClean="0"/>
          </a:p>
          <a:p>
            <a:pPr eaLnBrk="1" hangingPunct="1">
              <a:buFontTx/>
              <a:buChar char="•"/>
            </a:pPr>
            <a:r>
              <a:rPr lang="en-US" baseline="0" dirty="0" smtClean="0"/>
              <a:t> Those RSOs/RPAM SMEs in your units are more equip to address your issues and will aid you in applying for and meeting local policies submission requirements for retirement.</a:t>
            </a:r>
          </a:p>
          <a:p>
            <a:pPr eaLnBrk="1" hangingPunct="1">
              <a:buFontTx/>
              <a:buChar char="•"/>
            </a:pPr>
            <a:endParaRPr lang="en-US" dirty="0"/>
          </a:p>
        </p:txBody>
      </p:sp>
      <p:sp>
        <p:nvSpPr>
          <p:cNvPr id="4" name="Slide Number Placeholder 3"/>
          <p:cNvSpPr>
            <a:spLocks noGrp="1"/>
          </p:cNvSpPr>
          <p:nvPr>
            <p:ph type="sldNum" sz="quarter" idx="10"/>
          </p:nvPr>
        </p:nvSpPr>
        <p:spPr/>
        <p:txBody>
          <a:bodyPr/>
          <a:lstStyle/>
          <a:p>
            <a:fld id="{B7FBB9A5-526E-493F-A8A1-AE54BB716F58}"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w="9525"/>
        </p:spPr>
        <p:txBody>
          <a:bodyPr/>
          <a:lstStyle/>
          <a:p>
            <a:pPr eaLnBrk="1" hangingPunct="1">
              <a:spcBef>
                <a:spcPct val="0"/>
              </a:spcBef>
            </a:pPr>
            <a:endParaRPr lang="en-US" dirty="0" smtClean="0"/>
          </a:p>
        </p:txBody>
      </p:sp>
      <p:sp>
        <p:nvSpPr>
          <p:cNvPr id="48132" name="Slide Number Placeholder 3"/>
          <p:cNvSpPr>
            <a:spLocks noGrp="1"/>
          </p:cNvSpPr>
          <p:nvPr>
            <p:ph type="sldNum" sz="quarter" idx="5"/>
          </p:nvPr>
        </p:nvSpPr>
        <p:spPr>
          <a:noFill/>
        </p:spPr>
        <p:txBody>
          <a:bodyPr/>
          <a:lstStyle/>
          <a:p>
            <a:fld id="{066BDB27-9ACB-4DF0-819F-6183E4573FA3}" type="slidenum">
              <a:rPr lang="en-US" smtClean="0"/>
              <a:pPr/>
              <a:t>14</a:t>
            </a:fld>
            <a:endParaRPr lang="en-US" dirty="0" smtClean="0"/>
          </a:p>
        </p:txBody>
      </p:sp>
      <p:sp>
        <p:nvSpPr>
          <p:cNvPr id="48133" name="Footer Placeholder 4"/>
          <p:cNvSpPr>
            <a:spLocks noGrp="1"/>
          </p:cNvSpPr>
          <p:nvPr>
            <p:ph type="ftr" sz="quarter" idx="4"/>
          </p:nvPr>
        </p:nvSpPr>
        <p:spPr>
          <a:noFill/>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02F5DA-7D63-4427-9076-3F4605D1B819}" type="datetimeFigureOut">
              <a:rPr lang="en-US" smtClean="0"/>
              <a:pPr/>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5479F-6801-4606-A367-C53D83E912A8}" type="slidenum">
              <a:rPr lang="en-US" smtClean="0"/>
              <a:pPr/>
              <a:t>‹#›</a:t>
            </a:fld>
            <a:endParaRPr lang="en-US"/>
          </a:p>
        </p:txBody>
      </p:sp>
      <p:sp>
        <p:nvSpPr>
          <p:cNvPr id="8" name="Text Box 3"/>
          <p:cNvSpPr txBox="1">
            <a:spLocks noChangeArrowheads="1"/>
          </p:cNvSpPr>
          <p:nvPr userDrawn="1"/>
        </p:nvSpPr>
        <p:spPr bwMode="auto">
          <a:xfrm>
            <a:off x="152400" y="6532563"/>
            <a:ext cx="3200400" cy="274637"/>
          </a:xfrm>
          <a:prstGeom prst="rect">
            <a:avLst/>
          </a:prstGeom>
          <a:noFill/>
          <a:ln w="9525">
            <a:noFill/>
            <a:miter lim="800000"/>
            <a:headEnd/>
            <a:tailEnd/>
          </a:ln>
          <a:effectLst/>
        </p:spPr>
        <p:txBody>
          <a:bodyPr>
            <a:spAutoFit/>
          </a:bodyPr>
          <a:lstStyle/>
          <a:p>
            <a:pPr eaLnBrk="1" hangingPunct="1">
              <a:defRPr/>
            </a:pPr>
            <a:r>
              <a:rPr lang="en-US" sz="1200" i="1" dirty="0">
                <a:latin typeface="Arial" charset="0"/>
              </a:rPr>
              <a:t>G-1, Human Resources Policy Directorate</a:t>
            </a:r>
          </a:p>
        </p:txBody>
      </p:sp>
      <p:pic>
        <p:nvPicPr>
          <p:cNvPr id="10" name="Picture 1"/>
          <p:cNvPicPr>
            <a:picLocks noChangeAspect="1" noChangeArrowheads="1"/>
          </p:cNvPicPr>
          <p:nvPr userDrawn="1"/>
        </p:nvPicPr>
        <p:blipFill>
          <a:blip r:embed="rId2" cstate="print"/>
          <a:srcRect/>
          <a:stretch>
            <a:fillRect/>
          </a:stretch>
        </p:blipFill>
        <p:spPr bwMode="auto">
          <a:xfrm>
            <a:off x="8458200" y="5715000"/>
            <a:ext cx="544606" cy="925830"/>
          </a:xfrm>
          <a:prstGeom prst="rect">
            <a:avLst/>
          </a:prstGeom>
          <a:noFill/>
          <a:ln w="9525">
            <a:noFill/>
            <a:miter lim="800000"/>
            <a:headEnd/>
            <a:tailEnd/>
          </a:ln>
        </p:spPr>
      </p:pic>
      <p:pic>
        <p:nvPicPr>
          <p:cNvPr id="17" name="Content Placeholder 3" descr="home_presentation.png"/>
          <p:cNvPicPr>
            <a:picLocks noChangeAspect="1"/>
          </p:cNvPicPr>
          <p:nvPr userDrawn="1"/>
        </p:nvPicPr>
        <p:blipFill>
          <a:blip r:embed="rId3" cstate="print"/>
          <a:srcRect l="8337" t="30305" r="55811" b="14136"/>
          <a:stretch>
            <a:fillRect/>
          </a:stretch>
        </p:blipFill>
        <p:spPr bwMode="auto">
          <a:xfrm>
            <a:off x="2259806" y="349250"/>
            <a:ext cx="4548188" cy="52895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Content Placeholder 3" descr="home_presentation.png"/>
          <p:cNvPicPr>
            <a:picLocks noChangeAspect="1"/>
          </p:cNvPicPr>
          <p:nvPr userDrawn="1"/>
        </p:nvPicPr>
        <p:blipFill>
          <a:blip r:embed="rId2" cstate="print"/>
          <a:srcRect l="8337" r="55811" b="73334"/>
          <a:stretch>
            <a:fillRect/>
          </a:stretch>
        </p:blipFill>
        <p:spPr bwMode="auto">
          <a:xfrm>
            <a:off x="0" y="0"/>
            <a:ext cx="9144000" cy="1066800"/>
          </a:xfrm>
          <a:prstGeom prst="rect">
            <a:avLst/>
          </a:prstGeom>
          <a:noFill/>
          <a:ln w="9525">
            <a:noFill/>
            <a:miter lim="800000"/>
            <a:headEnd/>
            <a:tailEnd/>
          </a:ln>
        </p:spPr>
      </p:pic>
      <p:sp>
        <p:nvSpPr>
          <p:cNvPr id="6" name="Text Box 3"/>
          <p:cNvSpPr txBox="1">
            <a:spLocks noChangeArrowheads="1"/>
          </p:cNvSpPr>
          <p:nvPr userDrawn="1"/>
        </p:nvSpPr>
        <p:spPr bwMode="auto">
          <a:xfrm>
            <a:off x="152400" y="6532563"/>
            <a:ext cx="3200400" cy="274637"/>
          </a:xfrm>
          <a:prstGeom prst="rect">
            <a:avLst/>
          </a:prstGeom>
          <a:noFill/>
          <a:ln w="9525">
            <a:noFill/>
            <a:miter lim="800000"/>
            <a:headEnd/>
            <a:tailEnd/>
          </a:ln>
          <a:effectLst/>
        </p:spPr>
        <p:txBody>
          <a:bodyPr>
            <a:spAutoFit/>
          </a:bodyPr>
          <a:lstStyle/>
          <a:p>
            <a:pPr eaLnBrk="1" hangingPunct="1">
              <a:defRPr/>
            </a:pPr>
            <a:r>
              <a:rPr lang="en-US" sz="1200" i="1" dirty="0">
                <a:latin typeface="Arial" charset="0"/>
              </a:rPr>
              <a:t>G-1, Human Resources Policy Directorate</a:t>
            </a:r>
          </a:p>
        </p:txBody>
      </p:sp>
      <p:sp>
        <p:nvSpPr>
          <p:cNvPr id="7" name="Text Box 14"/>
          <p:cNvSpPr txBox="1">
            <a:spLocks noChangeArrowheads="1"/>
          </p:cNvSpPr>
          <p:nvPr userDrawn="1"/>
        </p:nvSpPr>
        <p:spPr bwMode="auto">
          <a:xfrm>
            <a:off x="8610600" y="6629400"/>
            <a:ext cx="647700" cy="244475"/>
          </a:xfrm>
          <a:prstGeom prst="rect">
            <a:avLst/>
          </a:prstGeom>
          <a:noFill/>
          <a:ln w="12700" cap="sq">
            <a:noFill/>
            <a:miter lim="800000"/>
            <a:headEnd type="none" w="sm" len="sm"/>
            <a:tailEnd type="none" w="sm" len="sm"/>
          </a:ln>
          <a:effectLst/>
        </p:spPr>
        <p:txBody>
          <a:bodyPr>
            <a:spAutoFit/>
          </a:bodyPr>
          <a:lstStyle/>
          <a:p>
            <a:pPr>
              <a:spcBef>
                <a:spcPct val="50000"/>
              </a:spcBef>
              <a:defRPr/>
            </a:pPr>
            <a:fld id="{348D9E7E-43B9-4991-81C0-95B180570C9D}" type="slidenum">
              <a:rPr lang="en-US" sz="1000">
                <a:latin typeface="+mj-lt"/>
              </a:rPr>
              <a:pPr>
                <a:spcBef>
                  <a:spcPct val="50000"/>
                </a:spcBef>
                <a:defRPr/>
              </a:pPr>
              <a:t>‹#›</a:t>
            </a:fld>
            <a:endParaRPr lang="en-US" sz="1000" dirty="0">
              <a:latin typeface="+mj-lt"/>
            </a:endParaRPr>
          </a:p>
        </p:txBody>
      </p:sp>
      <p:pic>
        <p:nvPicPr>
          <p:cNvPr id="8" name="Picture 1"/>
          <p:cNvPicPr>
            <a:picLocks noChangeAspect="1" noChangeArrowheads="1"/>
          </p:cNvPicPr>
          <p:nvPr userDrawn="1"/>
        </p:nvPicPr>
        <p:blipFill>
          <a:blip r:embed="rId3" cstate="print"/>
          <a:srcRect/>
          <a:stretch>
            <a:fillRect/>
          </a:stretch>
        </p:blipFill>
        <p:spPr bwMode="auto">
          <a:xfrm>
            <a:off x="8458200" y="5715000"/>
            <a:ext cx="544606" cy="925830"/>
          </a:xfrm>
          <a:prstGeom prst="rect">
            <a:avLst/>
          </a:prstGeom>
          <a:noFill/>
          <a:ln w="9525">
            <a:noFill/>
            <a:miter lim="800000"/>
            <a:headEnd/>
            <a:tailEnd/>
          </a:ln>
        </p:spPr>
      </p:pic>
      <p:pic>
        <p:nvPicPr>
          <p:cNvPr id="9" name="Content Placeholder 3" descr="home_presentation.png"/>
          <p:cNvPicPr>
            <a:picLocks noChangeAspect="1"/>
          </p:cNvPicPr>
          <p:nvPr userDrawn="1"/>
        </p:nvPicPr>
        <p:blipFill>
          <a:blip r:embed="rId4" cstate="print">
            <a:clrChange>
              <a:clrFrom>
                <a:srgbClr val="FFFFFF"/>
              </a:clrFrom>
              <a:clrTo>
                <a:srgbClr val="FFFFFF">
                  <a:alpha val="0"/>
                </a:srgbClr>
              </a:clrTo>
            </a:clrChange>
          </a:blip>
          <a:srcRect l="8337" t="30305" r="55811" b="24268"/>
          <a:stretch>
            <a:fillRect/>
          </a:stretch>
        </p:blipFill>
        <p:spPr bwMode="auto">
          <a:xfrm>
            <a:off x="0" y="-20638"/>
            <a:ext cx="1143000" cy="1087438"/>
          </a:xfrm>
          <a:prstGeom prst="rect">
            <a:avLst/>
          </a:prstGeom>
          <a:noFill/>
          <a:ln w="9525">
            <a:noFill/>
            <a:miter lim="800000"/>
            <a:headEnd/>
            <a:tailEnd/>
          </a:ln>
        </p:spPr>
      </p:pic>
    </p:spTree>
  </p:cSld>
  <p:clrMapOvr>
    <a:masterClrMapping/>
  </p:clrMapOvr>
  <p:transition>
    <p:sndAc>
      <p:end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Content Placeholder 3" descr="home_presentation.png"/>
          <p:cNvPicPr>
            <a:picLocks noChangeAspect="1"/>
          </p:cNvPicPr>
          <p:nvPr userDrawn="1"/>
        </p:nvPicPr>
        <p:blipFill>
          <a:blip r:embed="rId2" cstate="print"/>
          <a:srcRect l="8337" r="55811" b="73334"/>
          <a:stretch>
            <a:fillRect/>
          </a:stretch>
        </p:blipFill>
        <p:spPr bwMode="auto">
          <a:xfrm>
            <a:off x="0" y="0"/>
            <a:ext cx="9144000" cy="1066800"/>
          </a:xfrm>
          <a:prstGeom prst="rect">
            <a:avLst/>
          </a:prstGeom>
          <a:noFill/>
          <a:ln w="9525">
            <a:noFill/>
            <a:miter lim="800000"/>
            <a:headEnd/>
            <a:tailEnd/>
          </a:ln>
        </p:spPr>
      </p:pic>
      <p:sp>
        <p:nvSpPr>
          <p:cNvPr id="7" name="Text Box 3"/>
          <p:cNvSpPr txBox="1">
            <a:spLocks noChangeArrowheads="1"/>
          </p:cNvSpPr>
          <p:nvPr userDrawn="1"/>
        </p:nvSpPr>
        <p:spPr bwMode="auto">
          <a:xfrm>
            <a:off x="152400" y="6532563"/>
            <a:ext cx="3200400" cy="274637"/>
          </a:xfrm>
          <a:prstGeom prst="rect">
            <a:avLst/>
          </a:prstGeom>
          <a:noFill/>
          <a:ln w="9525">
            <a:noFill/>
            <a:miter lim="800000"/>
            <a:headEnd/>
            <a:tailEnd/>
          </a:ln>
          <a:effectLst/>
        </p:spPr>
        <p:txBody>
          <a:bodyPr>
            <a:spAutoFit/>
          </a:bodyPr>
          <a:lstStyle/>
          <a:p>
            <a:pPr eaLnBrk="1" hangingPunct="1">
              <a:defRPr/>
            </a:pPr>
            <a:r>
              <a:rPr lang="en-US" sz="1200" i="1" dirty="0">
                <a:latin typeface="Arial" charset="0"/>
              </a:rPr>
              <a:t>G-1, Human Resources Policy Directorate</a:t>
            </a:r>
          </a:p>
        </p:txBody>
      </p:sp>
      <p:sp>
        <p:nvSpPr>
          <p:cNvPr id="8" name="Text Box 14"/>
          <p:cNvSpPr txBox="1">
            <a:spLocks noChangeArrowheads="1"/>
          </p:cNvSpPr>
          <p:nvPr userDrawn="1"/>
        </p:nvSpPr>
        <p:spPr bwMode="auto">
          <a:xfrm>
            <a:off x="8610600" y="6629400"/>
            <a:ext cx="647700" cy="244475"/>
          </a:xfrm>
          <a:prstGeom prst="rect">
            <a:avLst/>
          </a:prstGeom>
          <a:noFill/>
          <a:ln w="12700" cap="sq">
            <a:noFill/>
            <a:miter lim="800000"/>
            <a:headEnd type="none" w="sm" len="sm"/>
            <a:tailEnd type="none" w="sm" len="sm"/>
          </a:ln>
          <a:effectLst/>
        </p:spPr>
        <p:txBody>
          <a:bodyPr>
            <a:spAutoFit/>
          </a:bodyPr>
          <a:lstStyle/>
          <a:p>
            <a:pPr>
              <a:spcBef>
                <a:spcPct val="50000"/>
              </a:spcBef>
              <a:defRPr/>
            </a:pPr>
            <a:fld id="{348D9E7E-43B9-4991-81C0-95B180570C9D}" type="slidenum">
              <a:rPr lang="en-US" sz="1000">
                <a:latin typeface="+mj-lt"/>
              </a:rPr>
              <a:pPr>
                <a:spcBef>
                  <a:spcPct val="50000"/>
                </a:spcBef>
                <a:defRPr/>
              </a:pPr>
              <a:t>‹#›</a:t>
            </a:fld>
            <a:endParaRPr lang="en-US" sz="1000" dirty="0">
              <a:latin typeface="+mj-lt"/>
            </a:endParaRPr>
          </a:p>
        </p:txBody>
      </p:sp>
      <p:pic>
        <p:nvPicPr>
          <p:cNvPr id="9" name="Picture 1"/>
          <p:cNvPicPr>
            <a:picLocks noChangeAspect="1" noChangeArrowheads="1"/>
          </p:cNvPicPr>
          <p:nvPr userDrawn="1"/>
        </p:nvPicPr>
        <p:blipFill>
          <a:blip r:embed="rId3" cstate="print"/>
          <a:srcRect/>
          <a:stretch>
            <a:fillRect/>
          </a:stretch>
        </p:blipFill>
        <p:spPr bwMode="auto">
          <a:xfrm>
            <a:off x="8458200" y="5715000"/>
            <a:ext cx="544606" cy="925830"/>
          </a:xfrm>
          <a:prstGeom prst="rect">
            <a:avLst/>
          </a:prstGeom>
          <a:noFill/>
          <a:ln w="9525">
            <a:noFill/>
            <a:miter lim="800000"/>
            <a:headEnd/>
            <a:tailEnd/>
          </a:ln>
        </p:spPr>
      </p:pic>
      <p:pic>
        <p:nvPicPr>
          <p:cNvPr id="10" name="Content Placeholder 3" descr="home_presentation.png"/>
          <p:cNvPicPr>
            <a:picLocks noChangeAspect="1"/>
          </p:cNvPicPr>
          <p:nvPr userDrawn="1"/>
        </p:nvPicPr>
        <p:blipFill>
          <a:blip r:embed="rId4" cstate="print">
            <a:clrChange>
              <a:clrFrom>
                <a:srgbClr val="FFFFFF"/>
              </a:clrFrom>
              <a:clrTo>
                <a:srgbClr val="FFFFFF">
                  <a:alpha val="0"/>
                </a:srgbClr>
              </a:clrTo>
            </a:clrChange>
          </a:blip>
          <a:srcRect l="8337" t="30305" r="55811" b="24268"/>
          <a:stretch>
            <a:fillRect/>
          </a:stretch>
        </p:blipFill>
        <p:spPr bwMode="auto">
          <a:xfrm>
            <a:off x="0" y="-20638"/>
            <a:ext cx="1143000" cy="1087438"/>
          </a:xfrm>
          <a:prstGeom prst="rect">
            <a:avLst/>
          </a:prstGeom>
          <a:noFill/>
          <a:ln w="9525">
            <a:noFill/>
            <a:miter lim="800000"/>
            <a:headEnd/>
            <a:tailEnd/>
          </a:ln>
        </p:spPr>
      </p:pic>
    </p:spTree>
  </p:cSld>
  <p:clrMapOvr>
    <a:masterClrMapping/>
  </p:clrMapOvr>
  <p:transition>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02F5DA-7D63-4427-9076-3F4605D1B819}" type="datetimeFigureOut">
              <a:rPr lang="en-US" smtClean="0"/>
              <a:pPr/>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5479F-6801-4606-A367-C53D83E912A8}" type="slidenum">
              <a:rPr lang="en-US" smtClean="0"/>
              <a:pPr/>
              <a:t>‹#›</a:t>
            </a:fld>
            <a:endParaRPr lang="en-US"/>
          </a:p>
        </p:txBody>
      </p:sp>
      <p:pic>
        <p:nvPicPr>
          <p:cNvPr id="7" name="Content Placeholder 3" descr="home_presentation.png"/>
          <p:cNvPicPr>
            <a:picLocks noChangeAspect="1"/>
          </p:cNvPicPr>
          <p:nvPr userDrawn="1"/>
        </p:nvPicPr>
        <p:blipFill>
          <a:blip r:embed="rId2" cstate="print"/>
          <a:srcRect l="8337" r="55811" b="73334"/>
          <a:stretch>
            <a:fillRect/>
          </a:stretch>
        </p:blipFill>
        <p:spPr bwMode="auto">
          <a:xfrm>
            <a:off x="0" y="0"/>
            <a:ext cx="9144000" cy="1066800"/>
          </a:xfrm>
          <a:prstGeom prst="rect">
            <a:avLst/>
          </a:prstGeom>
          <a:noFill/>
          <a:ln w="9525">
            <a:noFill/>
            <a:miter lim="800000"/>
            <a:headEnd/>
            <a:tailEnd/>
          </a:ln>
        </p:spPr>
      </p:pic>
      <p:sp>
        <p:nvSpPr>
          <p:cNvPr id="8" name="Text Box 3"/>
          <p:cNvSpPr txBox="1">
            <a:spLocks noChangeArrowheads="1"/>
          </p:cNvSpPr>
          <p:nvPr userDrawn="1"/>
        </p:nvSpPr>
        <p:spPr bwMode="auto">
          <a:xfrm>
            <a:off x="152400" y="6532563"/>
            <a:ext cx="3200400" cy="274637"/>
          </a:xfrm>
          <a:prstGeom prst="rect">
            <a:avLst/>
          </a:prstGeom>
          <a:noFill/>
          <a:ln w="9525">
            <a:noFill/>
            <a:miter lim="800000"/>
            <a:headEnd/>
            <a:tailEnd/>
          </a:ln>
          <a:effectLst/>
        </p:spPr>
        <p:txBody>
          <a:bodyPr>
            <a:spAutoFit/>
          </a:bodyPr>
          <a:lstStyle/>
          <a:p>
            <a:pPr eaLnBrk="1" hangingPunct="1">
              <a:defRPr/>
            </a:pPr>
            <a:r>
              <a:rPr lang="en-US" sz="1200" i="1" dirty="0">
                <a:latin typeface="Arial" charset="0"/>
              </a:rPr>
              <a:t>G-1, Human Resources Policy Directorate</a:t>
            </a:r>
          </a:p>
        </p:txBody>
      </p:sp>
      <p:sp>
        <p:nvSpPr>
          <p:cNvPr id="9" name="Text Box 14"/>
          <p:cNvSpPr txBox="1">
            <a:spLocks noChangeArrowheads="1"/>
          </p:cNvSpPr>
          <p:nvPr userDrawn="1"/>
        </p:nvSpPr>
        <p:spPr bwMode="auto">
          <a:xfrm>
            <a:off x="8610600" y="6629400"/>
            <a:ext cx="647700" cy="244475"/>
          </a:xfrm>
          <a:prstGeom prst="rect">
            <a:avLst/>
          </a:prstGeom>
          <a:noFill/>
          <a:ln w="12700" cap="sq">
            <a:noFill/>
            <a:miter lim="800000"/>
            <a:headEnd type="none" w="sm" len="sm"/>
            <a:tailEnd type="none" w="sm" len="sm"/>
          </a:ln>
          <a:effectLst/>
        </p:spPr>
        <p:txBody>
          <a:bodyPr>
            <a:spAutoFit/>
          </a:bodyPr>
          <a:lstStyle/>
          <a:p>
            <a:pPr>
              <a:spcBef>
                <a:spcPct val="50000"/>
              </a:spcBef>
              <a:defRPr/>
            </a:pPr>
            <a:fld id="{348D9E7E-43B9-4991-81C0-95B180570C9D}" type="slidenum">
              <a:rPr lang="en-US" sz="1000">
                <a:latin typeface="+mj-lt"/>
              </a:rPr>
              <a:pPr>
                <a:spcBef>
                  <a:spcPct val="50000"/>
                </a:spcBef>
                <a:defRPr/>
              </a:pPr>
              <a:t>‹#›</a:t>
            </a:fld>
            <a:endParaRPr lang="en-US" sz="1000" dirty="0">
              <a:latin typeface="+mj-lt"/>
            </a:endParaRPr>
          </a:p>
        </p:txBody>
      </p:sp>
      <p:pic>
        <p:nvPicPr>
          <p:cNvPr id="10" name="Picture 1"/>
          <p:cNvPicPr>
            <a:picLocks noChangeAspect="1" noChangeArrowheads="1"/>
          </p:cNvPicPr>
          <p:nvPr userDrawn="1"/>
        </p:nvPicPr>
        <p:blipFill>
          <a:blip r:embed="rId3" cstate="print"/>
          <a:srcRect/>
          <a:stretch>
            <a:fillRect/>
          </a:stretch>
        </p:blipFill>
        <p:spPr bwMode="auto">
          <a:xfrm>
            <a:off x="8458200" y="5715000"/>
            <a:ext cx="544606" cy="925830"/>
          </a:xfrm>
          <a:prstGeom prst="rect">
            <a:avLst/>
          </a:prstGeom>
          <a:noFill/>
          <a:ln w="9525">
            <a:noFill/>
            <a:miter lim="800000"/>
            <a:headEnd/>
            <a:tailEnd/>
          </a:ln>
        </p:spPr>
      </p:pic>
      <p:pic>
        <p:nvPicPr>
          <p:cNvPr id="11" name="Content Placeholder 3" descr="home_presentation.png"/>
          <p:cNvPicPr>
            <a:picLocks noChangeAspect="1"/>
          </p:cNvPicPr>
          <p:nvPr userDrawn="1"/>
        </p:nvPicPr>
        <p:blipFill>
          <a:blip r:embed="rId4" cstate="print">
            <a:clrChange>
              <a:clrFrom>
                <a:srgbClr val="FFFFFF"/>
              </a:clrFrom>
              <a:clrTo>
                <a:srgbClr val="FFFFFF">
                  <a:alpha val="0"/>
                </a:srgbClr>
              </a:clrTo>
            </a:clrChange>
          </a:blip>
          <a:srcRect l="8337" t="30305" r="55811" b="24268"/>
          <a:stretch>
            <a:fillRect/>
          </a:stretch>
        </p:blipFill>
        <p:spPr bwMode="auto">
          <a:xfrm>
            <a:off x="0" y="-20638"/>
            <a:ext cx="1143000" cy="1087438"/>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02F5DA-7D63-4427-9076-3F4605D1B819}" type="datetimeFigureOut">
              <a:rPr lang="en-US" smtClean="0"/>
              <a:pPr/>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5479F-6801-4606-A367-C53D83E912A8}" type="slidenum">
              <a:rPr lang="en-US" smtClean="0"/>
              <a:pPr/>
              <a:t>‹#›</a:t>
            </a:fld>
            <a:endParaRPr lang="en-US"/>
          </a:p>
        </p:txBody>
      </p:sp>
      <p:pic>
        <p:nvPicPr>
          <p:cNvPr id="7" name="Content Placeholder 3" descr="home_presentation.png"/>
          <p:cNvPicPr>
            <a:picLocks noChangeAspect="1"/>
          </p:cNvPicPr>
          <p:nvPr userDrawn="1"/>
        </p:nvPicPr>
        <p:blipFill>
          <a:blip r:embed="rId2" cstate="print"/>
          <a:srcRect l="8337" r="55811" b="73334"/>
          <a:stretch>
            <a:fillRect/>
          </a:stretch>
        </p:blipFill>
        <p:spPr bwMode="auto">
          <a:xfrm>
            <a:off x="0" y="0"/>
            <a:ext cx="9144000" cy="1066800"/>
          </a:xfrm>
          <a:prstGeom prst="rect">
            <a:avLst/>
          </a:prstGeom>
          <a:noFill/>
          <a:ln w="9525">
            <a:noFill/>
            <a:miter lim="800000"/>
            <a:headEnd/>
            <a:tailEnd/>
          </a:ln>
        </p:spPr>
      </p:pic>
      <p:sp>
        <p:nvSpPr>
          <p:cNvPr id="8" name="Text Box 3"/>
          <p:cNvSpPr txBox="1">
            <a:spLocks noChangeArrowheads="1"/>
          </p:cNvSpPr>
          <p:nvPr userDrawn="1"/>
        </p:nvSpPr>
        <p:spPr bwMode="auto">
          <a:xfrm>
            <a:off x="152400" y="6532563"/>
            <a:ext cx="3200400" cy="274637"/>
          </a:xfrm>
          <a:prstGeom prst="rect">
            <a:avLst/>
          </a:prstGeom>
          <a:noFill/>
          <a:ln w="9525">
            <a:noFill/>
            <a:miter lim="800000"/>
            <a:headEnd/>
            <a:tailEnd/>
          </a:ln>
          <a:effectLst/>
        </p:spPr>
        <p:txBody>
          <a:bodyPr>
            <a:spAutoFit/>
          </a:bodyPr>
          <a:lstStyle/>
          <a:p>
            <a:pPr eaLnBrk="1" hangingPunct="1">
              <a:defRPr/>
            </a:pPr>
            <a:r>
              <a:rPr lang="en-US" sz="1200" i="1" dirty="0">
                <a:latin typeface="Arial" charset="0"/>
              </a:rPr>
              <a:t>G-1, Human Resources Policy Directorate</a:t>
            </a:r>
          </a:p>
        </p:txBody>
      </p:sp>
      <p:sp>
        <p:nvSpPr>
          <p:cNvPr id="9" name="Text Box 14"/>
          <p:cNvSpPr txBox="1">
            <a:spLocks noChangeArrowheads="1"/>
          </p:cNvSpPr>
          <p:nvPr userDrawn="1"/>
        </p:nvSpPr>
        <p:spPr bwMode="auto">
          <a:xfrm>
            <a:off x="8610600" y="6629400"/>
            <a:ext cx="647700" cy="244475"/>
          </a:xfrm>
          <a:prstGeom prst="rect">
            <a:avLst/>
          </a:prstGeom>
          <a:noFill/>
          <a:ln w="12700" cap="sq">
            <a:noFill/>
            <a:miter lim="800000"/>
            <a:headEnd type="none" w="sm" len="sm"/>
            <a:tailEnd type="none" w="sm" len="sm"/>
          </a:ln>
          <a:effectLst/>
        </p:spPr>
        <p:txBody>
          <a:bodyPr>
            <a:spAutoFit/>
          </a:bodyPr>
          <a:lstStyle/>
          <a:p>
            <a:pPr>
              <a:spcBef>
                <a:spcPct val="50000"/>
              </a:spcBef>
              <a:defRPr/>
            </a:pPr>
            <a:fld id="{348D9E7E-43B9-4991-81C0-95B180570C9D}" type="slidenum">
              <a:rPr lang="en-US" sz="1000">
                <a:latin typeface="+mj-lt"/>
              </a:rPr>
              <a:pPr>
                <a:spcBef>
                  <a:spcPct val="50000"/>
                </a:spcBef>
                <a:defRPr/>
              </a:pPr>
              <a:t>‹#›</a:t>
            </a:fld>
            <a:endParaRPr lang="en-US" sz="1000" dirty="0">
              <a:latin typeface="+mj-lt"/>
            </a:endParaRPr>
          </a:p>
        </p:txBody>
      </p:sp>
      <p:pic>
        <p:nvPicPr>
          <p:cNvPr id="10" name="Picture 1"/>
          <p:cNvPicPr>
            <a:picLocks noChangeAspect="1" noChangeArrowheads="1"/>
          </p:cNvPicPr>
          <p:nvPr userDrawn="1"/>
        </p:nvPicPr>
        <p:blipFill>
          <a:blip r:embed="rId3" cstate="print"/>
          <a:srcRect/>
          <a:stretch>
            <a:fillRect/>
          </a:stretch>
        </p:blipFill>
        <p:spPr bwMode="auto">
          <a:xfrm>
            <a:off x="8458200" y="5715000"/>
            <a:ext cx="544606" cy="925830"/>
          </a:xfrm>
          <a:prstGeom prst="rect">
            <a:avLst/>
          </a:prstGeom>
          <a:noFill/>
          <a:ln w="9525">
            <a:noFill/>
            <a:miter lim="800000"/>
            <a:headEnd/>
            <a:tailEnd/>
          </a:ln>
        </p:spPr>
      </p:pic>
      <p:pic>
        <p:nvPicPr>
          <p:cNvPr id="11" name="Content Placeholder 3" descr="home_presentation.png"/>
          <p:cNvPicPr>
            <a:picLocks noChangeAspect="1"/>
          </p:cNvPicPr>
          <p:nvPr userDrawn="1"/>
        </p:nvPicPr>
        <p:blipFill>
          <a:blip r:embed="rId4" cstate="print">
            <a:clrChange>
              <a:clrFrom>
                <a:srgbClr val="FFFFFF"/>
              </a:clrFrom>
              <a:clrTo>
                <a:srgbClr val="FFFFFF">
                  <a:alpha val="0"/>
                </a:srgbClr>
              </a:clrTo>
            </a:clrChange>
          </a:blip>
          <a:srcRect l="8337" t="30305" r="55811" b="24268"/>
          <a:stretch>
            <a:fillRect/>
          </a:stretch>
        </p:blipFill>
        <p:spPr bwMode="auto">
          <a:xfrm>
            <a:off x="0" y="-20638"/>
            <a:ext cx="1143000" cy="1087438"/>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02F5DA-7D63-4427-9076-3F4605D1B819}" type="datetimeFigureOut">
              <a:rPr lang="en-US" smtClean="0"/>
              <a:pPr/>
              <a:t>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E5479F-6801-4606-A367-C53D83E912A8}" type="slidenum">
              <a:rPr lang="en-US" smtClean="0"/>
              <a:pPr/>
              <a:t>‹#›</a:t>
            </a:fld>
            <a:endParaRPr lang="en-US"/>
          </a:p>
        </p:txBody>
      </p:sp>
      <p:pic>
        <p:nvPicPr>
          <p:cNvPr id="6" name="Content Placeholder 3" descr="home_presentation.png"/>
          <p:cNvPicPr>
            <a:picLocks noChangeAspect="1"/>
          </p:cNvPicPr>
          <p:nvPr userDrawn="1"/>
        </p:nvPicPr>
        <p:blipFill>
          <a:blip r:embed="rId2" cstate="print"/>
          <a:srcRect l="8337" r="55811" b="73334"/>
          <a:stretch>
            <a:fillRect/>
          </a:stretch>
        </p:blipFill>
        <p:spPr bwMode="auto">
          <a:xfrm>
            <a:off x="0" y="0"/>
            <a:ext cx="9144000" cy="1066800"/>
          </a:xfrm>
          <a:prstGeom prst="rect">
            <a:avLst/>
          </a:prstGeom>
          <a:noFill/>
          <a:ln w="9525">
            <a:noFill/>
            <a:miter lim="800000"/>
            <a:headEnd/>
            <a:tailEnd/>
          </a:ln>
        </p:spPr>
      </p:pic>
      <p:sp>
        <p:nvSpPr>
          <p:cNvPr id="7" name="Text Box 3"/>
          <p:cNvSpPr txBox="1">
            <a:spLocks noChangeArrowheads="1"/>
          </p:cNvSpPr>
          <p:nvPr userDrawn="1"/>
        </p:nvSpPr>
        <p:spPr bwMode="auto">
          <a:xfrm>
            <a:off x="152400" y="6532563"/>
            <a:ext cx="3200400" cy="274637"/>
          </a:xfrm>
          <a:prstGeom prst="rect">
            <a:avLst/>
          </a:prstGeom>
          <a:noFill/>
          <a:ln w="9525">
            <a:noFill/>
            <a:miter lim="800000"/>
            <a:headEnd/>
            <a:tailEnd/>
          </a:ln>
          <a:effectLst/>
        </p:spPr>
        <p:txBody>
          <a:bodyPr>
            <a:spAutoFit/>
          </a:bodyPr>
          <a:lstStyle/>
          <a:p>
            <a:pPr eaLnBrk="1" hangingPunct="1">
              <a:defRPr/>
            </a:pPr>
            <a:r>
              <a:rPr lang="en-US" sz="1200" i="1" dirty="0">
                <a:latin typeface="Arial" charset="0"/>
              </a:rPr>
              <a:t>G-1, Human Resources Policy Directorate</a:t>
            </a:r>
          </a:p>
        </p:txBody>
      </p:sp>
      <p:sp>
        <p:nvSpPr>
          <p:cNvPr id="8" name="Text Box 14"/>
          <p:cNvSpPr txBox="1">
            <a:spLocks noChangeArrowheads="1"/>
          </p:cNvSpPr>
          <p:nvPr userDrawn="1"/>
        </p:nvSpPr>
        <p:spPr bwMode="auto">
          <a:xfrm>
            <a:off x="8610600" y="6629400"/>
            <a:ext cx="647700" cy="244475"/>
          </a:xfrm>
          <a:prstGeom prst="rect">
            <a:avLst/>
          </a:prstGeom>
          <a:noFill/>
          <a:ln w="12700" cap="sq">
            <a:noFill/>
            <a:miter lim="800000"/>
            <a:headEnd type="none" w="sm" len="sm"/>
            <a:tailEnd type="none" w="sm" len="sm"/>
          </a:ln>
          <a:effectLst/>
        </p:spPr>
        <p:txBody>
          <a:bodyPr>
            <a:spAutoFit/>
          </a:bodyPr>
          <a:lstStyle/>
          <a:p>
            <a:pPr>
              <a:spcBef>
                <a:spcPct val="50000"/>
              </a:spcBef>
              <a:defRPr/>
            </a:pPr>
            <a:fld id="{348D9E7E-43B9-4991-81C0-95B180570C9D}" type="slidenum">
              <a:rPr lang="en-US" sz="1000">
                <a:latin typeface="+mj-lt"/>
              </a:rPr>
              <a:pPr>
                <a:spcBef>
                  <a:spcPct val="50000"/>
                </a:spcBef>
                <a:defRPr/>
              </a:pPr>
              <a:t>‹#›</a:t>
            </a:fld>
            <a:endParaRPr lang="en-US" sz="1000" dirty="0">
              <a:latin typeface="+mj-lt"/>
            </a:endParaRPr>
          </a:p>
        </p:txBody>
      </p:sp>
      <p:pic>
        <p:nvPicPr>
          <p:cNvPr id="9" name="Picture 1"/>
          <p:cNvPicPr>
            <a:picLocks noChangeAspect="1" noChangeArrowheads="1"/>
          </p:cNvPicPr>
          <p:nvPr userDrawn="1"/>
        </p:nvPicPr>
        <p:blipFill>
          <a:blip r:embed="rId3" cstate="print"/>
          <a:srcRect/>
          <a:stretch>
            <a:fillRect/>
          </a:stretch>
        </p:blipFill>
        <p:spPr bwMode="auto">
          <a:xfrm>
            <a:off x="8458200" y="5715000"/>
            <a:ext cx="544606" cy="925830"/>
          </a:xfrm>
          <a:prstGeom prst="rect">
            <a:avLst/>
          </a:prstGeom>
          <a:noFill/>
          <a:ln w="9525">
            <a:noFill/>
            <a:miter lim="800000"/>
            <a:headEnd/>
            <a:tailEnd/>
          </a:ln>
        </p:spPr>
      </p:pic>
      <p:pic>
        <p:nvPicPr>
          <p:cNvPr id="10" name="Content Placeholder 3" descr="home_presentation.png"/>
          <p:cNvPicPr>
            <a:picLocks noChangeAspect="1"/>
          </p:cNvPicPr>
          <p:nvPr userDrawn="1"/>
        </p:nvPicPr>
        <p:blipFill>
          <a:blip r:embed="rId4" cstate="print">
            <a:clrChange>
              <a:clrFrom>
                <a:srgbClr val="FFFFFF"/>
              </a:clrFrom>
              <a:clrTo>
                <a:srgbClr val="FFFFFF">
                  <a:alpha val="0"/>
                </a:srgbClr>
              </a:clrTo>
            </a:clrChange>
          </a:blip>
          <a:srcRect l="8337" t="30305" r="55811" b="24268"/>
          <a:stretch>
            <a:fillRect/>
          </a:stretch>
        </p:blipFill>
        <p:spPr bwMode="auto">
          <a:xfrm>
            <a:off x="0" y="-20638"/>
            <a:ext cx="1143000" cy="1087438"/>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02F5DA-7D63-4427-9076-3F4605D1B819}" type="datetimeFigureOut">
              <a:rPr lang="en-US" smtClean="0"/>
              <a:pPr/>
              <a:t>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5479F-6801-4606-A367-C53D83E912A8}" type="slidenum">
              <a:rPr lang="en-US" smtClean="0"/>
              <a:pPr/>
              <a:t>‹#›</a:t>
            </a:fld>
            <a:endParaRPr lang="en-US"/>
          </a:p>
        </p:txBody>
      </p:sp>
      <p:pic>
        <p:nvPicPr>
          <p:cNvPr id="8" name="Content Placeholder 3" descr="home_presentation.png"/>
          <p:cNvPicPr>
            <a:picLocks noChangeAspect="1"/>
          </p:cNvPicPr>
          <p:nvPr userDrawn="1"/>
        </p:nvPicPr>
        <p:blipFill>
          <a:blip r:embed="rId2" cstate="print"/>
          <a:srcRect l="8337" r="55811" b="73334"/>
          <a:stretch>
            <a:fillRect/>
          </a:stretch>
        </p:blipFill>
        <p:spPr bwMode="auto">
          <a:xfrm>
            <a:off x="0" y="0"/>
            <a:ext cx="9144000" cy="1066800"/>
          </a:xfrm>
          <a:prstGeom prst="rect">
            <a:avLst/>
          </a:prstGeom>
          <a:noFill/>
          <a:ln w="9525">
            <a:noFill/>
            <a:miter lim="800000"/>
            <a:headEnd/>
            <a:tailEnd/>
          </a:ln>
        </p:spPr>
      </p:pic>
      <p:sp>
        <p:nvSpPr>
          <p:cNvPr id="9" name="Text Box 3"/>
          <p:cNvSpPr txBox="1">
            <a:spLocks noChangeArrowheads="1"/>
          </p:cNvSpPr>
          <p:nvPr userDrawn="1"/>
        </p:nvSpPr>
        <p:spPr bwMode="auto">
          <a:xfrm>
            <a:off x="152400" y="6532563"/>
            <a:ext cx="3200400" cy="274637"/>
          </a:xfrm>
          <a:prstGeom prst="rect">
            <a:avLst/>
          </a:prstGeom>
          <a:noFill/>
          <a:ln w="9525">
            <a:noFill/>
            <a:miter lim="800000"/>
            <a:headEnd/>
            <a:tailEnd/>
          </a:ln>
          <a:effectLst/>
        </p:spPr>
        <p:txBody>
          <a:bodyPr>
            <a:spAutoFit/>
          </a:bodyPr>
          <a:lstStyle/>
          <a:p>
            <a:pPr eaLnBrk="1" hangingPunct="1">
              <a:defRPr/>
            </a:pPr>
            <a:r>
              <a:rPr lang="en-US" sz="1200" i="1" dirty="0">
                <a:latin typeface="Arial" charset="0"/>
              </a:rPr>
              <a:t>G-1, Human Resources Policy Directorate</a:t>
            </a:r>
          </a:p>
        </p:txBody>
      </p:sp>
      <p:sp>
        <p:nvSpPr>
          <p:cNvPr id="10" name="Text Box 14"/>
          <p:cNvSpPr txBox="1">
            <a:spLocks noChangeArrowheads="1"/>
          </p:cNvSpPr>
          <p:nvPr userDrawn="1"/>
        </p:nvSpPr>
        <p:spPr bwMode="auto">
          <a:xfrm>
            <a:off x="8610600" y="6629400"/>
            <a:ext cx="647700" cy="244475"/>
          </a:xfrm>
          <a:prstGeom prst="rect">
            <a:avLst/>
          </a:prstGeom>
          <a:noFill/>
          <a:ln w="12700" cap="sq">
            <a:noFill/>
            <a:miter lim="800000"/>
            <a:headEnd type="none" w="sm" len="sm"/>
            <a:tailEnd type="none" w="sm" len="sm"/>
          </a:ln>
          <a:effectLst/>
        </p:spPr>
        <p:txBody>
          <a:bodyPr>
            <a:spAutoFit/>
          </a:bodyPr>
          <a:lstStyle/>
          <a:p>
            <a:pPr>
              <a:spcBef>
                <a:spcPct val="50000"/>
              </a:spcBef>
              <a:defRPr/>
            </a:pPr>
            <a:fld id="{348D9E7E-43B9-4991-81C0-95B180570C9D}" type="slidenum">
              <a:rPr lang="en-US" sz="1000">
                <a:latin typeface="+mj-lt"/>
              </a:rPr>
              <a:pPr>
                <a:spcBef>
                  <a:spcPct val="50000"/>
                </a:spcBef>
                <a:defRPr/>
              </a:pPr>
              <a:t>‹#›</a:t>
            </a:fld>
            <a:endParaRPr lang="en-US" sz="1000" dirty="0">
              <a:latin typeface="+mj-lt"/>
            </a:endParaRPr>
          </a:p>
        </p:txBody>
      </p:sp>
      <p:pic>
        <p:nvPicPr>
          <p:cNvPr id="11" name="Picture 1"/>
          <p:cNvPicPr>
            <a:picLocks noChangeAspect="1" noChangeArrowheads="1"/>
          </p:cNvPicPr>
          <p:nvPr userDrawn="1"/>
        </p:nvPicPr>
        <p:blipFill>
          <a:blip r:embed="rId3" cstate="print"/>
          <a:srcRect/>
          <a:stretch>
            <a:fillRect/>
          </a:stretch>
        </p:blipFill>
        <p:spPr bwMode="auto">
          <a:xfrm>
            <a:off x="8458200" y="5715000"/>
            <a:ext cx="544606" cy="925830"/>
          </a:xfrm>
          <a:prstGeom prst="rect">
            <a:avLst/>
          </a:prstGeom>
          <a:noFill/>
          <a:ln w="9525">
            <a:noFill/>
            <a:miter lim="800000"/>
            <a:headEnd/>
            <a:tailEnd/>
          </a:ln>
        </p:spPr>
      </p:pic>
      <p:pic>
        <p:nvPicPr>
          <p:cNvPr id="12" name="Content Placeholder 3" descr="home_presentation.png"/>
          <p:cNvPicPr>
            <a:picLocks noChangeAspect="1"/>
          </p:cNvPicPr>
          <p:nvPr userDrawn="1"/>
        </p:nvPicPr>
        <p:blipFill>
          <a:blip r:embed="rId4" cstate="print">
            <a:clrChange>
              <a:clrFrom>
                <a:srgbClr val="FFFFFF"/>
              </a:clrFrom>
              <a:clrTo>
                <a:srgbClr val="FFFFFF">
                  <a:alpha val="0"/>
                </a:srgbClr>
              </a:clrTo>
            </a:clrChange>
          </a:blip>
          <a:srcRect l="8337" t="30305" r="55811" b="24268"/>
          <a:stretch>
            <a:fillRect/>
          </a:stretch>
        </p:blipFill>
        <p:spPr bwMode="auto">
          <a:xfrm>
            <a:off x="0" y="-20638"/>
            <a:ext cx="1143000" cy="1087438"/>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02F5DA-7D63-4427-9076-3F4605D1B819}" type="datetimeFigureOut">
              <a:rPr lang="en-US" smtClean="0"/>
              <a:pPr/>
              <a:t>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E5479F-6801-4606-A367-C53D83E912A8}" type="slidenum">
              <a:rPr lang="en-US" smtClean="0"/>
              <a:pPr/>
              <a:t>‹#›</a:t>
            </a:fld>
            <a:endParaRPr lang="en-US"/>
          </a:p>
        </p:txBody>
      </p:sp>
      <p:pic>
        <p:nvPicPr>
          <p:cNvPr id="10" name="Content Placeholder 3" descr="home_presentation.png"/>
          <p:cNvPicPr>
            <a:picLocks noChangeAspect="1"/>
          </p:cNvPicPr>
          <p:nvPr userDrawn="1"/>
        </p:nvPicPr>
        <p:blipFill>
          <a:blip r:embed="rId2" cstate="print"/>
          <a:srcRect l="8337" r="55811" b="73334"/>
          <a:stretch>
            <a:fillRect/>
          </a:stretch>
        </p:blipFill>
        <p:spPr bwMode="auto">
          <a:xfrm>
            <a:off x="0" y="0"/>
            <a:ext cx="9144000" cy="1066800"/>
          </a:xfrm>
          <a:prstGeom prst="rect">
            <a:avLst/>
          </a:prstGeom>
          <a:noFill/>
          <a:ln w="9525">
            <a:noFill/>
            <a:miter lim="800000"/>
            <a:headEnd/>
            <a:tailEnd/>
          </a:ln>
        </p:spPr>
      </p:pic>
      <p:sp>
        <p:nvSpPr>
          <p:cNvPr id="11" name="Text Box 3"/>
          <p:cNvSpPr txBox="1">
            <a:spLocks noChangeArrowheads="1"/>
          </p:cNvSpPr>
          <p:nvPr userDrawn="1"/>
        </p:nvSpPr>
        <p:spPr bwMode="auto">
          <a:xfrm>
            <a:off x="152400" y="6532563"/>
            <a:ext cx="3200400" cy="274637"/>
          </a:xfrm>
          <a:prstGeom prst="rect">
            <a:avLst/>
          </a:prstGeom>
          <a:noFill/>
          <a:ln w="9525">
            <a:noFill/>
            <a:miter lim="800000"/>
            <a:headEnd/>
            <a:tailEnd/>
          </a:ln>
          <a:effectLst/>
        </p:spPr>
        <p:txBody>
          <a:bodyPr>
            <a:spAutoFit/>
          </a:bodyPr>
          <a:lstStyle/>
          <a:p>
            <a:pPr eaLnBrk="1" hangingPunct="1">
              <a:defRPr/>
            </a:pPr>
            <a:r>
              <a:rPr lang="en-US" sz="1200" i="1" dirty="0">
                <a:latin typeface="Arial" charset="0"/>
              </a:rPr>
              <a:t>G-1, Human Resources Policy Directorate</a:t>
            </a:r>
          </a:p>
        </p:txBody>
      </p:sp>
      <p:sp>
        <p:nvSpPr>
          <p:cNvPr id="12" name="Text Box 14"/>
          <p:cNvSpPr txBox="1">
            <a:spLocks noChangeArrowheads="1"/>
          </p:cNvSpPr>
          <p:nvPr userDrawn="1"/>
        </p:nvSpPr>
        <p:spPr bwMode="auto">
          <a:xfrm>
            <a:off x="8610600" y="6629400"/>
            <a:ext cx="647700" cy="244475"/>
          </a:xfrm>
          <a:prstGeom prst="rect">
            <a:avLst/>
          </a:prstGeom>
          <a:noFill/>
          <a:ln w="12700" cap="sq">
            <a:noFill/>
            <a:miter lim="800000"/>
            <a:headEnd type="none" w="sm" len="sm"/>
            <a:tailEnd type="none" w="sm" len="sm"/>
          </a:ln>
          <a:effectLst/>
        </p:spPr>
        <p:txBody>
          <a:bodyPr>
            <a:spAutoFit/>
          </a:bodyPr>
          <a:lstStyle/>
          <a:p>
            <a:pPr>
              <a:spcBef>
                <a:spcPct val="50000"/>
              </a:spcBef>
              <a:defRPr/>
            </a:pPr>
            <a:fld id="{348D9E7E-43B9-4991-81C0-95B180570C9D}" type="slidenum">
              <a:rPr lang="en-US" sz="1000">
                <a:latin typeface="+mj-lt"/>
              </a:rPr>
              <a:pPr>
                <a:spcBef>
                  <a:spcPct val="50000"/>
                </a:spcBef>
                <a:defRPr/>
              </a:pPr>
              <a:t>‹#›</a:t>
            </a:fld>
            <a:endParaRPr lang="en-US" sz="1000" dirty="0">
              <a:latin typeface="+mj-lt"/>
            </a:endParaRPr>
          </a:p>
        </p:txBody>
      </p:sp>
      <p:pic>
        <p:nvPicPr>
          <p:cNvPr id="13" name="Picture 1"/>
          <p:cNvPicPr>
            <a:picLocks noChangeAspect="1" noChangeArrowheads="1"/>
          </p:cNvPicPr>
          <p:nvPr userDrawn="1"/>
        </p:nvPicPr>
        <p:blipFill>
          <a:blip r:embed="rId3" cstate="print"/>
          <a:srcRect/>
          <a:stretch>
            <a:fillRect/>
          </a:stretch>
        </p:blipFill>
        <p:spPr bwMode="auto">
          <a:xfrm>
            <a:off x="8458200" y="5715000"/>
            <a:ext cx="544606" cy="925830"/>
          </a:xfrm>
          <a:prstGeom prst="rect">
            <a:avLst/>
          </a:prstGeom>
          <a:noFill/>
          <a:ln w="9525">
            <a:noFill/>
            <a:miter lim="800000"/>
            <a:headEnd/>
            <a:tailEnd/>
          </a:ln>
        </p:spPr>
      </p:pic>
      <p:pic>
        <p:nvPicPr>
          <p:cNvPr id="14" name="Content Placeholder 3" descr="home_presentation.png"/>
          <p:cNvPicPr>
            <a:picLocks noChangeAspect="1"/>
          </p:cNvPicPr>
          <p:nvPr userDrawn="1"/>
        </p:nvPicPr>
        <p:blipFill>
          <a:blip r:embed="rId4" cstate="print">
            <a:clrChange>
              <a:clrFrom>
                <a:srgbClr val="FFFFFF"/>
              </a:clrFrom>
              <a:clrTo>
                <a:srgbClr val="FFFFFF">
                  <a:alpha val="0"/>
                </a:srgbClr>
              </a:clrTo>
            </a:clrChange>
          </a:blip>
          <a:srcRect l="8337" t="30305" r="55811" b="24268"/>
          <a:stretch>
            <a:fillRect/>
          </a:stretch>
        </p:blipFill>
        <p:spPr bwMode="auto">
          <a:xfrm>
            <a:off x="0" y="-20638"/>
            <a:ext cx="1143000" cy="1087438"/>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02F5DA-7D63-4427-9076-3F4605D1B819}" type="datetimeFigureOut">
              <a:rPr lang="en-US" smtClean="0"/>
              <a:pPr/>
              <a:t>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E5479F-6801-4606-A367-C53D83E912A8}" type="slidenum">
              <a:rPr lang="en-US" smtClean="0"/>
              <a:pPr/>
              <a:t>‹#›</a:t>
            </a:fld>
            <a:endParaRPr lang="en-US"/>
          </a:p>
        </p:txBody>
      </p:sp>
      <p:pic>
        <p:nvPicPr>
          <p:cNvPr id="6" name="Content Placeholder 3" descr="home_presentation.png"/>
          <p:cNvPicPr>
            <a:picLocks noChangeAspect="1"/>
          </p:cNvPicPr>
          <p:nvPr userDrawn="1"/>
        </p:nvPicPr>
        <p:blipFill>
          <a:blip r:embed="rId2" cstate="print"/>
          <a:srcRect l="8337" r="55811" b="73334"/>
          <a:stretch>
            <a:fillRect/>
          </a:stretch>
        </p:blipFill>
        <p:spPr bwMode="auto">
          <a:xfrm>
            <a:off x="0" y="0"/>
            <a:ext cx="9144000" cy="1066800"/>
          </a:xfrm>
          <a:prstGeom prst="rect">
            <a:avLst/>
          </a:prstGeom>
          <a:noFill/>
          <a:ln w="9525">
            <a:noFill/>
            <a:miter lim="800000"/>
            <a:headEnd/>
            <a:tailEnd/>
          </a:ln>
        </p:spPr>
      </p:pic>
      <p:sp>
        <p:nvSpPr>
          <p:cNvPr id="7" name="Text Box 3"/>
          <p:cNvSpPr txBox="1">
            <a:spLocks noChangeArrowheads="1"/>
          </p:cNvSpPr>
          <p:nvPr userDrawn="1"/>
        </p:nvSpPr>
        <p:spPr bwMode="auto">
          <a:xfrm>
            <a:off x="152400" y="6532563"/>
            <a:ext cx="3200400" cy="274637"/>
          </a:xfrm>
          <a:prstGeom prst="rect">
            <a:avLst/>
          </a:prstGeom>
          <a:noFill/>
          <a:ln w="9525">
            <a:noFill/>
            <a:miter lim="800000"/>
            <a:headEnd/>
            <a:tailEnd/>
          </a:ln>
          <a:effectLst/>
        </p:spPr>
        <p:txBody>
          <a:bodyPr>
            <a:spAutoFit/>
          </a:bodyPr>
          <a:lstStyle/>
          <a:p>
            <a:pPr eaLnBrk="1" hangingPunct="1">
              <a:defRPr/>
            </a:pPr>
            <a:r>
              <a:rPr lang="en-US" sz="1200" i="1" dirty="0">
                <a:latin typeface="Arial" charset="0"/>
              </a:rPr>
              <a:t>G-1, Human Resources Policy Directorate</a:t>
            </a:r>
          </a:p>
        </p:txBody>
      </p:sp>
      <p:sp>
        <p:nvSpPr>
          <p:cNvPr id="8" name="Text Box 14"/>
          <p:cNvSpPr txBox="1">
            <a:spLocks noChangeArrowheads="1"/>
          </p:cNvSpPr>
          <p:nvPr userDrawn="1"/>
        </p:nvSpPr>
        <p:spPr bwMode="auto">
          <a:xfrm>
            <a:off x="8610600" y="6629400"/>
            <a:ext cx="647700" cy="244475"/>
          </a:xfrm>
          <a:prstGeom prst="rect">
            <a:avLst/>
          </a:prstGeom>
          <a:noFill/>
          <a:ln w="12700" cap="sq">
            <a:noFill/>
            <a:miter lim="800000"/>
            <a:headEnd type="none" w="sm" len="sm"/>
            <a:tailEnd type="none" w="sm" len="sm"/>
          </a:ln>
          <a:effectLst/>
        </p:spPr>
        <p:txBody>
          <a:bodyPr>
            <a:spAutoFit/>
          </a:bodyPr>
          <a:lstStyle/>
          <a:p>
            <a:pPr>
              <a:spcBef>
                <a:spcPct val="50000"/>
              </a:spcBef>
              <a:defRPr/>
            </a:pPr>
            <a:fld id="{348D9E7E-43B9-4991-81C0-95B180570C9D}" type="slidenum">
              <a:rPr lang="en-US" sz="1000">
                <a:latin typeface="+mj-lt"/>
              </a:rPr>
              <a:pPr>
                <a:spcBef>
                  <a:spcPct val="50000"/>
                </a:spcBef>
                <a:defRPr/>
              </a:pPr>
              <a:t>‹#›</a:t>
            </a:fld>
            <a:endParaRPr lang="en-US" sz="1000" dirty="0">
              <a:latin typeface="+mj-lt"/>
            </a:endParaRPr>
          </a:p>
        </p:txBody>
      </p:sp>
      <p:pic>
        <p:nvPicPr>
          <p:cNvPr id="9" name="Picture 1"/>
          <p:cNvPicPr>
            <a:picLocks noChangeAspect="1" noChangeArrowheads="1"/>
          </p:cNvPicPr>
          <p:nvPr userDrawn="1"/>
        </p:nvPicPr>
        <p:blipFill>
          <a:blip r:embed="rId3" cstate="print"/>
          <a:srcRect/>
          <a:stretch>
            <a:fillRect/>
          </a:stretch>
        </p:blipFill>
        <p:spPr bwMode="auto">
          <a:xfrm>
            <a:off x="8458200" y="5715000"/>
            <a:ext cx="544606" cy="925830"/>
          </a:xfrm>
          <a:prstGeom prst="rect">
            <a:avLst/>
          </a:prstGeom>
          <a:noFill/>
          <a:ln w="9525">
            <a:noFill/>
            <a:miter lim="800000"/>
            <a:headEnd/>
            <a:tailEnd/>
          </a:ln>
        </p:spPr>
      </p:pic>
      <p:pic>
        <p:nvPicPr>
          <p:cNvPr id="10" name="Content Placeholder 3" descr="home_presentation.png"/>
          <p:cNvPicPr>
            <a:picLocks noChangeAspect="1"/>
          </p:cNvPicPr>
          <p:nvPr userDrawn="1"/>
        </p:nvPicPr>
        <p:blipFill>
          <a:blip r:embed="rId4" cstate="print">
            <a:clrChange>
              <a:clrFrom>
                <a:srgbClr val="FFFFFF"/>
              </a:clrFrom>
              <a:clrTo>
                <a:srgbClr val="FFFFFF">
                  <a:alpha val="0"/>
                </a:srgbClr>
              </a:clrTo>
            </a:clrChange>
          </a:blip>
          <a:srcRect l="8337" t="30305" r="55811" b="24268"/>
          <a:stretch>
            <a:fillRect/>
          </a:stretch>
        </p:blipFill>
        <p:spPr bwMode="auto">
          <a:xfrm>
            <a:off x="0" y="-20638"/>
            <a:ext cx="1143000" cy="1087438"/>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2F5DA-7D63-4427-9076-3F4605D1B819}" type="datetimeFigureOut">
              <a:rPr lang="en-US" smtClean="0"/>
              <a:pPr/>
              <a:t>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E5479F-6801-4606-A367-C53D83E912A8}" type="slidenum">
              <a:rPr lang="en-US" smtClean="0"/>
              <a:pPr/>
              <a:t>‹#›</a:t>
            </a:fld>
            <a:endParaRPr lang="en-US"/>
          </a:p>
        </p:txBody>
      </p:sp>
      <p:pic>
        <p:nvPicPr>
          <p:cNvPr id="5" name="Content Placeholder 3" descr="home_presentation.png"/>
          <p:cNvPicPr>
            <a:picLocks noChangeAspect="1"/>
          </p:cNvPicPr>
          <p:nvPr userDrawn="1"/>
        </p:nvPicPr>
        <p:blipFill>
          <a:blip r:embed="rId2" cstate="print"/>
          <a:srcRect l="8337" r="55811" b="73334"/>
          <a:stretch>
            <a:fillRect/>
          </a:stretch>
        </p:blipFill>
        <p:spPr bwMode="auto">
          <a:xfrm>
            <a:off x="0" y="0"/>
            <a:ext cx="9144000" cy="1066800"/>
          </a:xfrm>
          <a:prstGeom prst="rect">
            <a:avLst/>
          </a:prstGeom>
          <a:noFill/>
          <a:ln w="9525">
            <a:noFill/>
            <a:miter lim="800000"/>
            <a:headEnd/>
            <a:tailEnd/>
          </a:ln>
        </p:spPr>
      </p:pic>
      <p:sp>
        <p:nvSpPr>
          <p:cNvPr id="6" name="Text Box 3"/>
          <p:cNvSpPr txBox="1">
            <a:spLocks noChangeArrowheads="1"/>
          </p:cNvSpPr>
          <p:nvPr userDrawn="1"/>
        </p:nvSpPr>
        <p:spPr bwMode="auto">
          <a:xfrm>
            <a:off x="152400" y="6532563"/>
            <a:ext cx="3200400" cy="274637"/>
          </a:xfrm>
          <a:prstGeom prst="rect">
            <a:avLst/>
          </a:prstGeom>
          <a:noFill/>
          <a:ln w="9525">
            <a:noFill/>
            <a:miter lim="800000"/>
            <a:headEnd/>
            <a:tailEnd/>
          </a:ln>
          <a:effectLst/>
        </p:spPr>
        <p:txBody>
          <a:bodyPr>
            <a:spAutoFit/>
          </a:bodyPr>
          <a:lstStyle/>
          <a:p>
            <a:pPr eaLnBrk="1" hangingPunct="1">
              <a:defRPr/>
            </a:pPr>
            <a:r>
              <a:rPr lang="en-US" sz="1200" i="1" dirty="0">
                <a:latin typeface="Arial" charset="0"/>
              </a:rPr>
              <a:t>G-1, Human Resources Policy Directorate</a:t>
            </a:r>
          </a:p>
        </p:txBody>
      </p:sp>
      <p:sp>
        <p:nvSpPr>
          <p:cNvPr id="7" name="Text Box 14"/>
          <p:cNvSpPr txBox="1">
            <a:spLocks noChangeArrowheads="1"/>
          </p:cNvSpPr>
          <p:nvPr userDrawn="1"/>
        </p:nvSpPr>
        <p:spPr bwMode="auto">
          <a:xfrm>
            <a:off x="8610600" y="6629400"/>
            <a:ext cx="647700" cy="244475"/>
          </a:xfrm>
          <a:prstGeom prst="rect">
            <a:avLst/>
          </a:prstGeom>
          <a:noFill/>
          <a:ln w="12700" cap="sq">
            <a:noFill/>
            <a:miter lim="800000"/>
            <a:headEnd type="none" w="sm" len="sm"/>
            <a:tailEnd type="none" w="sm" len="sm"/>
          </a:ln>
          <a:effectLst/>
        </p:spPr>
        <p:txBody>
          <a:bodyPr>
            <a:spAutoFit/>
          </a:bodyPr>
          <a:lstStyle/>
          <a:p>
            <a:pPr>
              <a:spcBef>
                <a:spcPct val="50000"/>
              </a:spcBef>
              <a:defRPr/>
            </a:pPr>
            <a:fld id="{348D9E7E-43B9-4991-81C0-95B180570C9D}" type="slidenum">
              <a:rPr lang="en-US" sz="1000">
                <a:latin typeface="+mj-lt"/>
              </a:rPr>
              <a:pPr>
                <a:spcBef>
                  <a:spcPct val="50000"/>
                </a:spcBef>
                <a:defRPr/>
              </a:pPr>
              <a:t>‹#›</a:t>
            </a:fld>
            <a:endParaRPr lang="en-US" sz="1000" dirty="0">
              <a:latin typeface="+mj-lt"/>
            </a:endParaRPr>
          </a:p>
        </p:txBody>
      </p:sp>
      <p:pic>
        <p:nvPicPr>
          <p:cNvPr id="8" name="Picture 1"/>
          <p:cNvPicPr>
            <a:picLocks noChangeAspect="1" noChangeArrowheads="1"/>
          </p:cNvPicPr>
          <p:nvPr userDrawn="1"/>
        </p:nvPicPr>
        <p:blipFill>
          <a:blip r:embed="rId3" cstate="print"/>
          <a:srcRect/>
          <a:stretch>
            <a:fillRect/>
          </a:stretch>
        </p:blipFill>
        <p:spPr bwMode="auto">
          <a:xfrm>
            <a:off x="8458200" y="5715000"/>
            <a:ext cx="544606" cy="925830"/>
          </a:xfrm>
          <a:prstGeom prst="rect">
            <a:avLst/>
          </a:prstGeom>
          <a:noFill/>
          <a:ln w="9525">
            <a:noFill/>
            <a:miter lim="800000"/>
            <a:headEnd/>
            <a:tailEnd/>
          </a:ln>
        </p:spPr>
      </p:pic>
      <p:pic>
        <p:nvPicPr>
          <p:cNvPr id="9" name="Content Placeholder 3" descr="home_presentation.png"/>
          <p:cNvPicPr>
            <a:picLocks noChangeAspect="1"/>
          </p:cNvPicPr>
          <p:nvPr userDrawn="1"/>
        </p:nvPicPr>
        <p:blipFill>
          <a:blip r:embed="rId4" cstate="print">
            <a:clrChange>
              <a:clrFrom>
                <a:srgbClr val="FFFFFF"/>
              </a:clrFrom>
              <a:clrTo>
                <a:srgbClr val="FFFFFF">
                  <a:alpha val="0"/>
                </a:srgbClr>
              </a:clrTo>
            </a:clrChange>
          </a:blip>
          <a:srcRect l="8337" t="30305" r="55811" b="24268"/>
          <a:stretch>
            <a:fillRect/>
          </a:stretch>
        </p:blipFill>
        <p:spPr bwMode="auto">
          <a:xfrm>
            <a:off x="0" y="-20638"/>
            <a:ext cx="1143000" cy="1087438"/>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02F5DA-7D63-4427-9076-3F4605D1B819}" type="datetimeFigureOut">
              <a:rPr lang="en-US" smtClean="0"/>
              <a:pPr/>
              <a:t>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5479F-6801-4606-A367-C53D83E912A8}" type="slidenum">
              <a:rPr lang="en-US" smtClean="0"/>
              <a:pPr/>
              <a:t>‹#›</a:t>
            </a:fld>
            <a:endParaRPr lang="en-US"/>
          </a:p>
        </p:txBody>
      </p:sp>
      <p:pic>
        <p:nvPicPr>
          <p:cNvPr id="8" name="Content Placeholder 3" descr="home_presentation.png"/>
          <p:cNvPicPr>
            <a:picLocks noChangeAspect="1"/>
          </p:cNvPicPr>
          <p:nvPr userDrawn="1"/>
        </p:nvPicPr>
        <p:blipFill>
          <a:blip r:embed="rId2" cstate="print"/>
          <a:srcRect l="8337" r="55811" b="73334"/>
          <a:stretch>
            <a:fillRect/>
          </a:stretch>
        </p:blipFill>
        <p:spPr bwMode="auto">
          <a:xfrm>
            <a:off x="0" y="0"/>
            <a:ext cx="9144000" cy="1066800"/>
          </a:xfrm>
          <a:prstGeom prst="rect">
            <a:avLst/>
          </a:prstGeom>
          <a:noFill/>
          <a:ln w="9525">
            <a:noFill/>
            <a:miter lim="800000"/>
            <a:headEnd/>
            <a:tailEnd/>
          </a:ln>
        </p:spPr>
      </p:pic>
      <p:sp>
        <p:nvSpPr>
          <p:cNvPr id="9" name="Text Box 3"/>
          <p:cNvSpPr txBox="1">
            <a:spLocks noChangeArrowheads="1"/>
          </p:cNvSpPr>
          <p:nvPr userDrawn="1"/>
        </p:nvSpPr>
        <p:spPr bwMode="auto">
          <a:xfrm>
            <a:off x="152400" y="6532563"/>
            <a:ext cx="3200400" cy="274637"/>
          </a:xfrm>
          <a:prstGeom prst="rect">
            <a:avLst/>
          </a:prstGeom>
          <a:noFill/>
          <a:ln w="9525">
            <a:noFill/>
            <a:miter lim="800000"/>
            <a:headEnd/>
            <a:tailEnd/>
          </a:ln>
          <a:effectLst/>
        </p:spPr>
        <p:txBody>
          <a:bodyPr>
            <a:spAutoFit/>
          </a:bodyPr>
          <a:lstStyle/>
          <a:p>
            <a:pPr eaLnBrk="1" hangingPunct="1">
              <a:defRPr/>
            </a:pPr>
            <a:r>
              <a:rPr lang="en-US" sz="1200" i="1" dirty="0">
                <a:latin typeface="Arial" charset="0"/>
              </a:rPr>
              <a:t>G-1, Human Resources Policy Directorate</a:t>
            </a:r>
          </a:p>
        </p:txBody>
      </p:sp>
      <p:sp>
        <p:nvSpPr>
          <p:cNvPr id="10" name="Text Box 14"/>
          <p:cNvSpPr txBox="1">
            <a:spLocks noChangeArrowheads="1"/>
          </p:cNvSpPr>
          <p:nvPr userDrawn="1"/>
        </p:nvSpPr>
        <p:spPr bwMode="auto">
          <a:xfrm>
            <a:off x="8610600" y="6629400"/>
            <a:ext cx="647700" cy="244475"/>
          </a:xfrm>
          <a:prstGeom prst="rect">
            <a:avLst/>
          </a:prstGeom>
          <a:noFill/>
          <a:ln w="12700" cap="sq">
            <a:noFill/>
            <a:miter lim="800000"/>
            <a:headEnd type="none" w="sm" len="sm"/>
            <a:tailEnd type="none" w="sm" len="sm"/>
          </a:ln>
          <a:effectLst/>
        </p:spPr>
        <p:txBody>
          <a:bodyPr>
            <a:spAutoFit/>
          </a:bodyPr>
          <a:lstStyle/>
          <a:p>
            <a:pPr>
              <a:spcBef>
                <a:spcPct val="50000"/>
              </a:spcBef>
              <a:defRPr/>
            </a:pPr>
            <a:fld id="{348D9E7E-43B9-4991-81C0-95B180570C9D}" type="slidenum">
              <a:rPr lang="en-US" sz="1000">
                <a:latin typeface="+mj-lt"/>
              </a:rPr>
              <a:pPr>
                <a:spcBef>
                  <a:spcPct val="50000"/>
                </a:spcBef>
                <a:defRPr/>
              </a:pPr>
              <a:t>‹#›</a:t>
            </a:fld>
            <a:endParaRPr lang="en-US" sz="1000" dirty="0">
              <a:latin typeface="+mj-lt"/>
            </a:endParaRPr>
          </a:p>
        </p:txBody>
      </p:sp>
      <p:pic>
        <p:nvPicPr>
          <p:cNvPr id="11" name="Picture 1"/>
          <p:cNvPicPr>
            <a:picLocks noChangeAspect="1" noChangeArrowheads="1"/>
          </p:cNvPicPr>
          <p:nvPr userDrawn="1"/>
        </p:nvPicPr>
        <p:blipFill>
          <a:blip r:embed="rId3" cstate="print"/>
          <a:srcRect/>
          <a:stretch>
            <a:fillRect/>
          </a:stretch>
        </p:blipFill>
        <p:spPr bwMode="auto">
          <a:xfrm>
            <a:off x="8458200" y="5715000"/>
            <a:ext cx="544606" cy="925830"/>
          </a:xfrm>
          <a:prstGeom prst="rect">
            <a:avLst/>
          </a:prstGeom>
          <a:noFill/>
          <a:ln w="9525">
            <a:noFill/>
            <a:miter lim="800000"/>
            <a:headEnd/>
            <a:tailEnd/>
          </a:ln>
        </p:spPr>
      </p:pic>
      <p:pic>
        <p:nvPicPr>
          <p:cNvPr id="12" name="Content Placeholder 3" descr="home_presentation.png"/>
          <p:cNvPicPr>
            <a:picLocks noChangeAspect="1"/>
          </p:cNvPicPr>
          <p:nvPr userDrawn="1"/>
        </p:nvPicPr>
        <p:blipFill>
          <a:blip r:embed="rId4" cstate="print">
            <a:clrChange>
              <a:clrFrom>
                <a:srgbClr val="FFFFFF"/>
              </a:clrFrom>
              <a:clrTo>
                <a:srgbClr val="FFFFFF">
                  <a:alpha val="0"/>
                </a:srgbClr>
              </a:clrTo>
            </a:clrChange>
          </a:blip>
          <a:srcRect l="8337" t="30305" r="55811" b="24268"/>
          <a:stretch>
            <a:fillRect/>
          </a:stretch>
        </p:blipFill>
        <p:spPr bwMode="auto">
          <a:xfrm>
            <a:off x="0" y="-20638"/>
            <a:ext cx="1143000" cy="1087438"/>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2F5DA-7D63-4427-9076-3F4605D1B819}" type="datetimeFigureOut">
              <a:rPr lang="en-US" smtClean="0"/>
              <a:pPr/>
              <a:t>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5479F-6801-4606-A367-C53D83E912A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52" r:id="rId5"/>
    <p:sldLayoutId id="2147483653" r:id="rId6"/>
    <p:sldLayoutId id="2147483654" r:id="rId7"/>
    <p:sldLayoutId id="2147483655" r:id="rId8"/>
    <p:sldLayoutId id="2147483657"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dod.mil/militarypay/retirement/ad/04_redux.html"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usarmy.jbmhh.asa.mbx.hrd-rso@mail.mi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mailto:MeadeRSO@mail.mil" TargetMode="External"/><Relationship Id="rId4" Type="http://schemas.openxmlformats.org/officeDocument/2006/relationships/hyperlink" Target="mailto:gwendolyn.s.lott.civ@mail.mil"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hyperlink" Target="mailto:ampo-verify-les@dfas.mil" TargetMode="External"/><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package" Target="../embeddings/Microsoft_Office_Word_Document1.docx"/></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home_presentation.png"/>
          <p:cNvPicPr>
            <a:picLocks noChangeAspect="1"/>
          </p:cNvPicPr>
          <p:nvPr/>
        </p:nvPicPr>
        <p:blipFill>
          <a:blip r:embed="rId2" cstate="print"/>
          <a:srcRect l="8337" t="30305" r="55811" b="14136"/>
          <a:stretch>
            <a:fillRect/>
          </a:stretch>
        </p:blipFill>
        <p:spPr bwMode="auto">
          <a:xfrm>
            <a:off x="2259806" y="349250"/>
            <a:ext cx="4548188" cy="5289550"/>
          </a:xfrm>
          <a:prstGeom prst="rect">
            <a:avLst/>
          </a:prstGeom>
          <a:noFill/>
          <a:ln w="9525">
            <a:noFill/>
            <a:miter lim="800000"/>
            <a:headEnd/>
            <a:tailEnd/>
          </a:ln>
        </p:spPr>
      </p:pic>
      <p:sp>
        <p:nvSpPr>
          <p:cNvPr id="4" name="TextBox 2"/>
          <p:cNvSpPr txBox="1">
            <a:spLocks noChangeArrowheads="1"/>
          </p:cNvSpPr>
          <p:nvPr/>
        </p:nvSpPr>
        <p:spPr bwMode="auto">
          <a:xfrm>
            <a:off x="1266372" y="4800600"/>
            <a:ext cx="6400800" cy="1569660"/>
          </a:xfrm>
          <a:prstGeom prst="rect">
            <a:avLst/>
          </a:prstGeom>
          <a:noFill/>
          <a:ln w="9525">
            <a:noFill/>
            <a:miter lim="800000"/>
            <a:headEnd/>
            <a:tailEnd/>
          </a:ln>
        </p:spPr>
        <p:txBody>
          <a:bodyPr wrap="square">
            <a:spAutoFit/>
          </a:bodyPr>
          <a:lstStyle/>
          <a:p>
            <a:pPr algn="ctr" eaLnBrk="0" hangingPunct="0"/>
            <a:r>
              <a:rPr lang="en-US" sz="2800" b="1" dirty="0">
                <a:latin typeface="+mj-lt"/>
                <a:cs typeface="Arial" pitchFamily="34" charset="0"/>
              </a:rPr>
              <a:t>Department of the Army </a:t>
            </a:r>
          </a:p>
          <a:p>
            <a:pPr algn="ctr" eaLnBrk="0" hangingPunct="0"/>
            <a:r>
              <a:rPr lang="en-US" sz="2800" b="1" dirty="0">
                <a:latin typeface="+mj-lt"/>
                <a:cs typeface="Arial" pitchFamily="34" charset="0"/>
              </a:rPr>
              <a:t>Preparing for Retirement </a:t>
            </a:r>
            <a:r>
              <a:rPr lang="en-US" sz="2800" b="1" dirty="0" smtClean="0">
                <a:latin typeface="+mj-lt"/>
                <a:cs typeface="Arial" pitchFamily="34" charset="0"/>
              </a:rPr>
              <a:t>Seminar </a:t>
            </a:r>
            <a:endParaRPr lang="en-US" sz="2800" b="1" dirty="0">
              <a:latin typeface="+mj-lt"/>
              <a:cs typeface="Arial" pitchFamily="34" charset="0"/>
            </a:endParaRPr>
          </a:p>
          <a:p>
            <a:pPr algn="ctr" eaLnBrk="0" hangingPunct="0"/>
            <a:r>
              <a:rPr lang="en-US" sz="2000" dirty="0" smtClean="0">
                <a:latin typeface="+mj-lt"/>
                <a:cs typeface="Arial" pitchFamily="34" charset="0"/>
              </a:rPr>
              <a:t>6 February 2013</a:t>
            </a:r>
            <a:endParaRPr lang="en-US" sz="2000" dirty="0">
              <a:latin typeface="+mj-lt"/>
              <a:cs typeface="Arial" pitchFamily="34" charset="0"/>
            </a:endParaRPr>
          </a:p>
          <a:p>
            <a:pPr algn="ctr" eaLnBrk="0" hangingPunct="0"/>
            <a:r>
              <a:rPr lang="en-US" sz="2000" dirty="0">
                <a:latin typeface="+mj-lt"/>
                <a:cs typeface="Arial" pitchFamily="34" charset="0"/>
              </a:rPr>
              <a:t>Army G-1 Retirement Services Office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448800" cy="1143000"/>
          </a:xfrm>
        </p:spPr>
        <p:txBody>
          <a:bodyPr>
            <a:noAutofit/>
          </a:bodyPr>
          <a:lstStyle/>
          <a:p>
            <a:pPr fontAlgn="auto">
              <a:spcAft>
                <a:spcPts val="0"/>
              </a:spcAft>
              <a:defRPr/>
            </a:pPr>
            <a:r>
              <a:rPr lang="en-US" sz="3200" b="1" dirty="0" smtClean="0"/>
              <a:t>Non-Regular </a:t>
            </a:r>
            <a:r>
              <a:rPr lang="en-US" sz="3200" b="1" dirty="0" smtClean="0"/>
              <a:t>Retirement Eligibility </a:t>
            </a:r>
            <a:r>
              <a:rPr lang="en-US" sz="3200" b="1" dirty="0" smtClean="0"/>
              <a:t/>
            </a:r>
            <a:br>
              <a:rPr lang="en-US" sz="3200" b="1" dirty="0" smtClean="0"/>
            </a:br>
            <a:r>
              <a:rPr lang="en-US" sz="3200" b="1" dirty="0" smtClean="0"/>
              <a:t>&amp; Transfer to Retired Reserve</a:t>
            </a:r>
            <a:endParaRPr lang="en-US" sz="3200" b="1" dirty="0"/>
          </a:p>
        </p:txBody>
      </p:sp>
      <p:sp>
        <p:nvSpPr>
          <p:cNvPr id="252931"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CE5879E-313C-4735-B4B9-992EC3C521DA}" type="slidenum">
              <a:rPr lang="en-US"/>
              <a:pPr/>
              <a:t>10</a:t>
            </a:fld>
            <a:endParaRPr lang="en-US"/>
          </a:p>
        </p:txBody>
      </p:sp>
      <p:sp>
        <p:nvSpPr>
          <p:cNvPr id="6" name="Content Placeholder 5"/>
          <p:cNvSpPr>
            <a:spLocks noGrp="1"/>
          </p:cNvSpPr>
          <p:nvPr>
            <p:ph idx="1"/>
          </p:nvPr>
        </p:nvSpPr>
        <p:spPr>
          <a:xfrm>
            <a:off x="152400" y="1295400"/>
            <a:ext cx="8610600" cy="5181600"/>
          </a:xfrm>
        </p:spPr>
        <p:txBody>
          <a:bodyPr>
            <a:noAutofit/>
          </a:bodyPr>
          <a:lstStyle/>
          <a:p>
            <a:r>
              <a:rPr lang="en-US" sz="2800" b="1" dirty="0" smtClean="0"/>
              <a:t>Acquire the minimum qualifying years</a:t>
            </a:r>
          </a:p>
          <a:p>
            <a:pPr lvl="1"/>
            <a:r>
              <a:rPr lang="en-US" sz="2200" dirty="0" smtClean="0"/>
              <a:t>20 </a:t>
            </a:r>
            <a:r>
              <a:rPr lang="en-US" sz="2200" dirty="0" smtClean="0"/>
              <a:t>years </a:t>
            </a:r>
            <a:r>
              <a:rPr lang="en-US" sz="2200" dirty="0" smtClean="0"/>
              <a:t>for </a:t>
            </a:r>
            <a:r>
              <a:rPr lang="en-US" sz="2200" dirty="0" smtClean="0"/>
              <a:t>normal </a:t>
            </a:r>
            <a:r>
              <a:rPr lang="en-US" sz="2200" dirty="0" smtClean="0"/>
              <a:t>retirement; 15 </a:t>
            </a:r>
            <a:r>
              <a:rPr lang="en-US" sz="2200" dirty="0" smtClean="0"/>
              <a:t>years </a:t>
            </a:r>
            <a:r>
              <a:rPr lang="en-US" sz="2200" dirty="0" smtClean="0"/>
              <a:t>for </a:t>
            </a:r>
            <a:r>
              <a:rPr lang="en-US" sz="2200" dirty="0" smtClean="0"/>
              <a:t>a medical retirement</a:t>
            </a:r>
          </a:p>
          <a:p>
            <a:pPr lvl="1"/>
            <a:r>
              <a:rPr lang="en-US" sz="2200" dirty="0" smtClean="0"/>
              <a:t>6 or 8 year rule might apply:</a:t>
            </a:r>
          </a:p>
          <a:p>
            <a:pPr lvl="2"/>
            <a:r>
              <a:rPr lang="en-US" sz="2200" dirty="0" smtClean="0"/>
              <a:t>NOE prior </a:t>
            </a:r>
            <a:r>
              <a:rPr lang="en-US" sz="2200" dirty="0" smtClean="0"/>
              <a:t>to 5 Oct </a:t>
            </a:r>
            <a:r>
              <a:rPr lang="en-US" sz="2200" dirty="0" smtClean="0"/>
              <a:t>94? Serve </a:t>
            </a:r>
            <a:r>
              <a:rPr lang="en-US" sz="2200" dirty="0" smtClean="0"/>
              <a:t>last 8 years in </a:t>
            </a:r>
            <a:r>
              <a:rPr lang="en-US" sz="2200" dirty="0" smtClean="0"/>
              <a:t>RC</a:t>
            </a:r>
          </a:p>
          <a:p>
            <a:pPr lvl="2"/>
            <a:r>
              <a:rPr lang="en-US" sz="2200" dirty="0" smtClean="0"/>
              <a:t>NOE 5 </a:t>
            </a:r>
            <a:r>
              <a:rPr lang="en-US" sz="2200" dirty="0" smtClean="0"/>
              <a:t>Oct 94 to 24 Apr </a:t>
            </a:r>
            <a:r>
              <a:rPr lang="en-US" sz="2200" dirty="0" smtClean="0"/>
              <a:t>05? Serve </a:t>
            </a:r>
            <a:r>
              <a:rPr lang="en-US" sz="2200" dirty="0" smtClean="0"/>
              <a:t>last 6 years in a RC</a:t>
            </a:r>
          </a:p>
          <a:p>
            <a:pPr lvl="2"/>
            <a:r>
              <a:rPr lang="en-US" sz="2200" dirty="0" smtClean="0"/>
              <a:t>NOE 25 </a:t>
            </a:r>
            <a:r>
              <a:rPr lang="en-US" sz="2200" dirty="0" smtClean="0"/>
              <a:t>Apr 05 and </a:t>
            </a:r>
            <a:r>
              <a:rPr lang="en-US" sz="2200" dirty="0" smtClean="0"/>
              <a:t>later? No </a:t>
            </a:r>
            <a:r>
              <a:rPr lang="en-US" sz="2200" dirty="0" smtClean="0"/>
              <a:t>RC service requirement</a:t>
            </a:r>
          </a:p>
          <a:p>
            <a:r>
              <a:rPr lang="en-US" sz="2800" b="1" dirty="0" smtClean="0"/>
              <a:t>Applying to Transfer to Retired </a:t>
            </a:r>
            <a:r>
              <a:rPr lang="en-US" sz="2800" b="1" dirty="0" smtClean="0"/>
              <a:t>Reserve (Gray Area)</a:t>
            </a:r>
            <a:endParaRPr lang="en-US" sz="2800" b="1" dirty="0" smtClean="0"/>
          </a:p>
          <a:p>
            <a:pPr lvl="1"/>
            <a:r>
              <a:rPr lang="en-US" sz="2200" dirty="0" smtClean="0"/>
              <a:t>TPU </a:t>
            </a:r>
            <a:r>
              <a:rPr lang="en-US" sz="2200" dirty="0" smtClean="0"/>
              <a:t>member under age 60: Submit DA 4651 </a:t>
            </a:r>
            <a:r>
              <a:rPr lang="en-US" sz="2200" dirty="0" smtClean="0"/>
              <a:t>to HRC &amp; </a:t>
            </a:r>
            <a:r>
              <a:rPr lang="en-US" sz="2200" dirty="0" smtClean="0"/>
              <a:t>follow </a:t>
            </a:r>
            <a:r>
              <a:rPr lang="en-US" sz="2200" dirty="0" smtClean="0"/>
              <a:t>local USAR </a:t>
            </a:r>
            <a:r>
              <a:rPr lang="en-US" sz="2200" dirty="0" smtClean="0"/>
              <a:t>unit </a:t>
            </a:r>
            <a:r>
              <a:rPr lang="en-US" sz="2200" dirty="0" smtClean="0"/>
              <a:t>checklist</a:t>
            </a:r>
            <a:endParaRPr lang="en-US" sz="2200" dirty="0" smtClean="0"/>
          </a:p>
          <a:p>
            <a:pPr lvl="1"/>
            <a:r>
              <a:rPr lang="en-US" sz="2200" dirty="0" smtClean="0"/>
              <a:t>IRR</a:t>
            </a:r>
            <a:r>
              <a:rPr lang="en-US" sz="2200" dirty="0" smtClean="0"/>
              <a:t>, AGR or age 60+: Submit DA 4651 </a:t>
            </a:r>
            <a:r>
              <a:rPr lang="en-US" sz="2200" dirty="0" smtClean="0"/>
              <a:t>to </a:t>
            </a:r>
            <a:r>
              <a:rPr lang="en-US" sz="2200" dirty="0" smtClean="0"/>
              <a:t>HRC </a:t>
            </a:r>
          </a:p>
          <a:p>
            <a:pPr lvl="1"/>
            <a:r>
              <a:rPr lang="en-US" sz="2200" dirty="0" smtClean="0"/>
              <a:t>National Guard follow the procedures of your state </a:t>
            </a:r>
            <a:endParaRPr lang="en-US" sz="2200" dirty="0" smtClean="0"/>
          </a:p>
          <a:p>
            <a:pPr lvl="1"/>
            <a:endParaRPr lang="en-US" sz="2200" dirty="0" smtClean="0"/>
          </a:p>
          <a:p>
            <a:pPr lvl="1"/>
            <a:endParaRPr lang="en-US" sz="2000" dirty="0" smtClean="0"/>
          </a:p>
          <a:p>
            <a:pPr lvl="1"/>
            <a:endParaRPr lang="en-US" sz="1800" dirty="0"/>
          </a:p>
          <a:p>
            <a:pPr lvl="1"/>
            <a:endParaRPr lang="en-US" sz="1800" dirty="0" smtClean="0"/>
          </a:p>
          <a:p>
            <a:endParaRPr lang="en-US"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00200" y="76200"/>
            <a:ext cx="5891036" cy="646331"/>
          </a:xfrm>
          <a:prstGeom prst="rect">
            <a:avLst/>
          </a:prstGeom>
          <a:noFill/>
        </p:spPr>
        <p:txBody>
          <a:bodyPr wrap="none" rtlCol="0">
            <a:spAutoFit/>
          </a:bodyPr>
          <a:lstStyle/>
          <a:p>
            <a:r>
              <a:rPr lang="en-US" sz="3600" b="1" dirty="0" smtClean="0">
                <a:latin typeface="+mj-lt"/>
              </a:rPr>
              <a:t> </a:t>
            </a:r>
            <a:r>
              <a:rPr lang="en-US" sz="3600" b="1" dirty="0" smtClean="0">
                <a:latin typeface="+mj-lt"/>
              </a:rPr>
              <a:t>Nonregular Retirement  Facts</a:t>
            </a:r>
            <a:endParaRPr lang="en-US" sz="3600" b="1" dirty="0">
              <a:latin typeface="+mj-lt"/>
            </a:endParaRPr>
          </a:p>
        </p:txBody>
      </p:sp>
      <p:sp>
        <p:nvSpPr>
          <p:cNvPr id="6" name="TextBox 5"/>
          <p:cNvSpPr txBox="1"/>
          <p:nvPr/>
        </p:nvSpPr>
        <p:spPr>
          <a:xfrm>
            <a:off x="381000" y="1219200"/>
            <a:ext cx="8458200" cy="5447645"/>
          </a:xfrm>
          <a:prstGeom prst="rect">
            <a:avLst/>
          </a:prstGeom>
          <a:noFill/>
        </p:spPr>
        <p:txBody>
          <a:bodyPr wrap="square" rtlCol="0">
            <a:spAutoFit/>
          </a:bodyPr>
          <a:lstStyle/>
          <a:p>
            <a:pPr>
              <a:buFont typeface="Arial" pitchFamily="34" charset="0"/>
              <a:buChar char="•"/>
            </a:pPr>
            <a:r>
              <a:rPr lang="en-US" sz="2400" dirty="0" smtClean="0"/>
              <a:t> </a:t>
            </a:r>
            <a:r>
              <a:rPr lang="en-US" sz="2400" b="1" dirty="0" smtClean="0"/>
              <a:t>Points = </a:t>
            </a:r>
            <a:r>
              <a:rPr lang="en-US" sz="2400" b="1" dirty="0" smtClean="0"/>
              <a:t>Retired Pay;</a:t>
            </a:r>
            <a:r>
              <a:rPr lang="en-US" sz="2400" dirty="0" smtClean="0"/>
              <a:t> </a:t>
            </a:r>
            <a:r>
              <a:rPr lang="en-US" sz="2400" dirty="0" smtClean="0"/>
              <a:t>verify yours are </a:t>
            </a:r>
            <a:r>
              <a:rPr lang="en-US" sz="2400" dirty="0" smtClean="0"/>
              <a:t>correct NOW!</a:t>
            </a:r>
            <a:endParaRPr lang="en-US" sz="2400" dirty="0" smtClean="0"/>
          </a:p>
          <a:p>
            <a:pPr lvl="1"/>
            <a:r>
              <a:rPr lang="en-US" sz="2000" dirty="0" smtClean="0"/>
              <a:t>-</a:t>
            </a:r>
            <a:r>
              <a:rPr lang="en-US" sz="2000" dirty="0" smtClean="0"/>
              <a:t>USAR: ARPC 249-E</a:t>
            </a:r>
          </a:p>
          <a:p>
            <a:pPr lvl="1"/>
            <a:r>
              <a:rPr lang="en-US" sz="2000" dirty="0" smtClean="0"/>
              <a:t>-</a:t>
            </a:r>
            <a:r>
              <a:rPr lang="en-US" sz="2000" dirty="0" smtClean="0"/>
              <a:t>NG: NGB 23</a:t>
            </a:r>
          </a:p>
          <a:p>
            <a:pPr>
              <a:buFont typeface="Arial" pitchFamily="34" charset="0"/>
              <a:buChar char="•"/>
            </a:pPr>
            <a:endParaRPr lang="en-US" sz="1000" dirty="0"/>
          </a:p>
          <a:p>
            <a:pPr>
              <a:buFont typeface="Arial" pitchFamily="34" charset="0"/>
              <a:buChar char="•"/>
            </a:pPr>
            <a:r>
              <a:rPr lang="en-US" sz="2400" dirty="0" smtClean="0"/>
              <a:t> </a:t>
            </a:r>
            <a:r>
              <a:rPr lang="en-US" sz="2400" b="1" dirty="0" smtClean="0"/>
              <a:t>Retired Pay before 60?</a:t>
            </a:r>
            <a:r>
              <a:rPr lang="en-US" sz="2400" dirty="0" smtClean="0"/>
              <a:t> </a:t>
            </a:r>
            <a:r>
              <a:rPr lang="en-US" sz="2400" dirty="0" smtClean="0"/>
              <a:t>For </a:t>
            </a:r>
            <a:r>
              <a:rPr lang="en-US" sz="2400" dirty="0" smtClean="0"/>
              <a:t>RC Soldiers </a:t>
            </a:r>
            <a:r>
              <a:rPr lang="en-US" sz="2400" dirty="0" smtClean="0"/>
              <a:t>who </a:t>
            </a:r>
            <a:r>
              <a:rPr lang="en-US" sz="2400" dirty="0" smtClean="0"/>
              <a:t>executed </a:t>
            </a:r>
            <a:r>
              <a:rPr lang="en-US" sz="2400" dirty="0" smtClean="0"/>
              <a:t>qualifying orders on or after 29 </a:t>
            </a:r>
            <a:r>
              <a:rPr lang="en-US" sz="2400" dirty="0" smtClean="0"/>
              <a:t>JAN </a:t>
            </a:r>
            <a:r>
              <a:rPr lang="en-US" sz="2400" dirty="0" smtClean="0"/>
              <a:t>08, </a:t>
            </a:r>
            <a:r>
              <a:rPr lang="en-US" sz="2400" dirty="0" smtClean="0"/>
              <a:t>federal law reduces their retirement age 90 days for each 90-day increment on the qualifying orders. The </a:t>
            </a:r>
            <a:r>
              <a:rPr lang="en-US" sz="2400" dirty="0" smtClean="0"/>
              <a:t>90 days do not have to be continuous, but CANNOT </a:t>
            </a:r>
            <a:r>
              <a:rPr lang="en-US" sz="2400" dirty="0" smtClean="0"/>
              <a:t>cross  </a:t>
            </a:r>
            <a:r>
              <a:rPr lang="en-US" sz="2400" dirty="0" smtClean="0"/>
              <a:t>fiscal </a:t>
            </a:r>
            <a:r>
              <a:rPr lang="en-US" sz="2400" dirty="0" smtClean="0"/>
              <a:t>year boundaries. The maximum reduction is to age 50.</a:t>
            </a:r>
          </a:p>
          <a:p>
            <a:pPr>
              <a:buFont typeface="Arial" pitchFamily="34" charset="0"/>
              <a:buChar char="•"/>
            </a:pPr>
            <a:endParaRPr lang="en-US" sz="1000" dirty="0" smtClean="0"/>
          </a:p>
          <a:p>
            <a:pPr>
              <a:buFont typeface="Arial" pitchFamily="34" charset="0"/>
              <a:buChar char="•"/>
            </a:pPr>
            <a:r>
              <a:rPr lang="en-US" sz="2400" dirty="0" smtClean="0"/>
              <a:t> </a:t>
            </a:r>
            <a:r>
              <a:rPr lang="en-US" sz="2400" b="1" dirty="0" smtClean="0"/>
              <a:t>When to Apply for Retirement: </a:t>
            </a:r>
            <a:r>
              <a:rPr lang="en-US" sz="2400" dirty="0" smtClean="0"/>
              <a:t>NET </a:t>
            </a:r>
            <a:r>
              <a:rPr lang="en-US" sz="2400" dirty="0" smtClean="0"/>
              <a:t>than 9 months and NLT than 90 days prior to the date retired pay is to start (usually your 60</a:t>
            </a:r>
            <a:r>
              <a:rPr lang="en-US" sz="2400" baseline="30000" dirty="0" smtClean="0"/>
              <a:t>th</a:t>
            </a:r>
            <a:r>
              <a:rPr lang="en-US" sz="2400" dirty="0" smtClean="0"/>
              <a:t> </a:t>
            </a:r>
            <a:r>
              <a:rPr lang="en-US" sz="2400" dirty="0" smtClean="0"/>
              <a:t>birthday.) </a:t>
            </a:r>
            <a:r>
              <a:rPr lang="en-US" sz="2400" i="1" dirty="0" smtClean="0">
                <a:solidFill>
                  <a:srgbClr val="FF0000"/>
                </a:solidFill>
              </a:rPr>
              <a:t>HRC mails RC retirement applications during </a:t>
            </a:r>
            <a:r>
              <a:rPr lang="en-US" sz="2400" i="1" dirty="0" smtClean="0">
                <a:solidFill>
                  <a:srgbClr val="FF0000"/>
                </a:solidFill>
              </a:rPr>
              <a:t>the month prior to </a:t>
            </a:r>
            <a:r>
              <a:rPr lang="en-US" sz="2400" i="1" dirty="0" smtClean="0">
                <a:solidFill>
                  <a:srgbClr val="FF0000"/>
                </a:solidFill>
              </a:rPr>
              <a:t>the 59</a:t>
            </a:r>
            <a:r>
              <a:rPr lang="en-US" sz="2400" i="1" baseline="30000" dirty="0" smtClean="0">
                <a:solidFill>
                  <a:srgbClr val="FF0000"/>
                </a:solidFill>
              </a:rPr>
              <a:t>th</a:t>
            </a:r>
            <a:r>
              <a:rPr lang="en-US" sz="2400" i="1" dirty="0" smtClean="0">
                <a:solidFill>
                  <a:srgbClr val="FF0000"/>
                </a:solidFill>
              </a:rPr>
              <a:t> birthday</a:t>
            </a:r>
            <a:r>
              <a:rPr lang="en-US" sz="2400" i="1" dirty="0" smtClean="0">
                <a:solidFill>
                  <a:srgbClr val="FF0000"/>
                </a:solidFill>
              </a:rPr>
              <a:t>. </a:t>
            </a:r>
            <a:r>
              <a:rPr lang="en-US" sz="2400" i="1" dirty="0" smtClean="0">
                <a:solidFill>
                  <a:srgbClr val="FF0000"/>
                </a:solidFill>
              </a:rPr>
              <a:t>It is </a:t>
            </a:r>
            <a:r>
              <a:rPr lang="en-US" sz="2400" i="1" dirty="0" smtClean="0">
                <a:solidFill>
                  <a:srgbClr val="FF0000"/>
                </a:solidFill>
              </a:rPr>
              <a:t>your </a:t>
            </a:r>
            <a:r>
              <a:rPr lang="en-US" sz="2400" i="1" dirty="0" smtClean="0">
                <a:solidFill>
                  <a:srgbClr val="FF0000"/>
                </a:solidFill>
              </a:rPr>
              <a:t>responsibility to ensure HRC </a:t>
            </a:r>
          </a:p>
          <a:p>
            <a:r>
              <a:rPr lang="en-US" sz="2400" i="1" dirty="0" smtClean="0">
                <a:solidFill>
                  <a:srgbClr val="FF0000"/>
                </a:solidFill>
              </a:rPr>
              <a:t>has </a:t>
            </a:r>
            <a:r>
              <a:rPr lang="en-US" sz="2400" i="1" dirty="0" smtClean="0">
                <a:solidFill>
                  <a:srgbClr val="FF0000"/>
                </a:solidFill>
              </a:rPr>
              <a:t>your current </a:t>
            </a:r>
            <a:r>
              <a:rPr lang="en-US" sz="2400" i="1" dirty="0" smtClean="0">
                <a:solidFill>
                  <a:srgbClr val="FF0000"/>
                </a:solidFill>
              </a:rPr>
              <a:t>address and to request retirement earlier if authorized.</a:t>
            </a:r>
            <a:endParaRPr lang="en-US" sz="2400" dirty="0"/>
          </a:p>
        </p:txBody>
      </p:sp>
    </p:spTree>
    <p:extLst>
      <p:ext uri="{BB962C8B-B14F-4D97-AF65-F5344CB8AC3E}">
        <p14:creationId xmlns:p14="http://schemas.microsoft.com/office/powerpoint/2010/main" xmlns="" val="3536013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0163" y="177225"/>
            <a:ext cx="7348037" cy="584775"/>
          </a:xfrm>
          <a:prstGeom prst="rect">
            <a:avLst/>
          </a:prstGeom>
          <a:noFill/>
        </p:spPr>
        <p:txBody>
          <a:bodyPr wrap="none" rtlCol="0">
            <a:spAutoFit/>
          </a:bodyPr>
          <a:lstStyle/>
          <a:p>
            <a:r>
              <a:rPr lang="en-US" sz="3200" b="1" dirty="0" smtClean="0">
                <a:latin typeface="Calibri" pitchFamily="34" charset="0"/>
              </a:rPr>
              <a:t>RC Retirement </a:t>
            </a:r>
            <a:r>
              <a:rPr lang="en-US" sz="3200" b="1" dirty="0" smtClean="0">
                <a:latin typeface="Calibri" pitchFamily="34" charset="0"/>
              </a:rPr>
              <a:t>Services </a:t>
            </a:r>
            <a:r>
              <a:rPr lang="en-US" sz="3200" b="1" dirty="0" smtClean="0">
                <a:latin typeface="Calibri" pitchFamily="34" charset="0"/>
              </a:rPr>
              <a:t>Support Structure </a:t>
            </a:r>
            <a:endParaRPr lang="en-US" sz="3200" b="1" dirty="0">
              <a:latin typeface="Calibri" pitchFamily="34" charset="0"/>
            </a:endParaRPr>
          </a:p>
        </p:txBody>
      </p:sp>
      <p:sp>
        <p:nvSpPr>
          <p:cNvPr id="6" name="TextBox 5"/>
          <p:cNvSpPr txBox="1"/>
          <p:nvPr/>
        </p:nvSpPr>
        <p:spPr>
          <a:xfrm>
            <a:off x="228600" y="1828800"/>
            <a:ext cx="8839200" cy="3539430"/>
          </a:xfrm>
          <a:prstGeom prst="rect">
            <a:avLst/>
          </a:prstGeom>
          <a:noFill/>
        </p:spPr>
        <p:txBody>
          <a:bodyPr wrap="square" rtlCol="0">
            <a:spAutoFit/>
          </a:bodyPr>
          <a:lstStyle/>
          <a:p>
            <a:r>
              <a:rPr lang="en-US" sz="2800" b="1" u="sng" dirty="0" smtClean="0"/>
              <a:t>Army </a:t>
            </a:r>
            <a:r>
              <a:rPr lang="en-US" sz="2800" b="1" u="sng" dirty="0" smtClean="0"/>
              <a:t>Reserve:</a:t>
            </a:r>
            <a:r>
              <a:rPr lang="en-US" sz="2800" b="1" dirty="0" smtClean="0"/>
              <a:t> </a:t>
            </a:r>
            <a:r>
              <a:rPr lang="en-US" sz="2800" dirty="0" smtClean="0"/>
              <a:t>Two RSOs per Regional </a:t>
            </a:r>
            <a:r>
              <a:rPr lang="en-US" sz="2800" dirty="0" smtClean="0"/>
              <a:t>Support Command </a:t>
            </a:r>
            <a:r>
              <a:rPr lang="en-US" sz="2800" dirty="0" smtClean="0"/>
              <a:t>(see </a:t>
            </a:r>
            <a:r>
              <a:rPr lang="en-US" sz="2800" dirty="0" smtClean="0"/>
              <a:t>http</a:t>
            </a:r>
            <a:r>
              <a:rPr lang="en-US" sz="2800" dirty="0" smtClean="0"/>
              <a:t>://</a:t>
            </a:r>
            <a:r>
              <a:rPr lang="en-US" sz="2800" dirty="0" smtClean="0"/>
              <a:t>www.armyg1.army.mil/RSO/rngr.asp)</a:t>
            </a:r>
            <a:endParaRPr lang="en-US" sz="2800" dirty="0" smtClean="0"/>
          </a:p>
          <a:p>
            <a:endParaRPr lang="en-US" sz="2800" dirty="0" smtClean="0"/>
          </a:p>
          <a:p>
            <a:endParaRPr lang="en-US" sz="2800" dirty="0"/>
          </a:p>
          <a:p>
            <a:r>
              <a:rPr lang="en-US" sz="2800" b="1" u="sng" dirty="0" smtClean="0"/>
              <a:t>National </a:t>
            </a:r>
            <a:r>
              <a:rPr lang="en-US" sz="2800" b="1" u="sng" dirty="0" smtClean="0"/>
              <a:t>Guard:</a:t>
            </a:r>
            <a:r>
              <a:rPr lang="en-US" sz="2800" dirty="0" smtClean="0"/>
              <a:t> </a:t>
            </a:r>
            <a:r>
              <a:rPr lang="en-US" sz="2800" dirty="0" smtClean="0"/>
              <a:t>One RSO or </a:t>
            </a:r>
            <a:r>
              <a:rPr lang="en-US" sz="2800" dirty="0" smtClean="0"/>
              <a:t>Retirement Points Account </a:t>
            </a:r>
            <a:r>
              <a:rPr lang="en-US" sz="2800" dirty="0" smtClean="0"/>
              <a:t>Manager per State </a:t>
            </a:r>
            <a:r>
              <a:rPr lang="en-US" sz="2800" dirty="0" smtClean="0"/>
              <a:t>(see http</a:t>
            </a:r>
            <a:r>
              <a:rPr lang="en-US" sz="2800" dirty="0" smtClean="0"/>
              <a:t>://</a:t>
            </a:r>
            <a:r>
              <a:rPr lang="en-US" sz="2800" dirty="0" smtClean="0"/>
              <a:t>myarmybenefits.us.army.mil  then Benefit Library, then Resource Locator, then choose a state and look for National Guard RSO)</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228600" y="1447800"/>
            <a:ext cx="8763000" cy="3354765"/>
          </a:xfrm>
          <a:prstGeom prst="rect">
            <a:avLst/>
          </a:prstGeom>
          <a:noFill/>
          <a:ln w="9525">
            <a:noFill/>
            <a:miter lim="800000"/>
            <a:headEnd/>
            <a:tailEnd/>
          </a:ln>
        </p:spPr>
        <p:txBody>
          <a:bodyPr>
            <a:spAutoFit/>
          </a:bodyPr>
          <a:lstStyle/>
          <a:p>
            <a:pPr algn="ctr"/>
            <a:r>
              <a:rPr lang="en-US" sz="4800" dirty="0"/>
              <a:t>Retirement Planning</a:t>
            </a:r>
          </a:p>
          <a:p>
            <a:pPr algn="ctr"/>
            <a:r>
              <a:rPr lang="en-US" sz="4800" dirty="0"/>
              <a:t>Step 2</a:t>
            </a:r>
          </a:p>
          <a:p>
            <a:pPr algn="ctr"/>
            <a:r>
              <a:rPr lang="en-US" sz="3600" dirty="0"/>
              <a:t> </a:t>
            </a:r>
          </a:p>
          <a:p>
            <a:pPr algn="ctr"/>
            <a:r>
              <a:rPr lang="en-US" sz="4000" dirty="0"/>
              <a:t> Contact your Retirement Services </a:t>
            </a:r>
            <a:r>
              <a:rPr lang="en-US" sz="4000" dirty="0" smtClean="0"/>
              <a:t>Officer  </a:t>
            </a:r>
            <a:r>
              <a:rPr lang="en-US" sz="4000" dirty="0"/>
              <a:t>and attend a </a:t>
            </a:r>
            <a:r>
              <a:rPr lang="en-US" sz="4000" dirty="0" smtClean="0"/>
              <a:t>Pre-Retirement Briefing</a:t>
            </a:r>
            <a:endParaRPr lang="en-US" sz="4000" dirty="0"/>
          </a:p>
        </p:txBody>
      </p:sp>
      <p:sp>
        <p:nvSpPr>
          <p:cNvPr id="4" name="TextBox 3"/>
          <p:cNvSpPr txBox="1"/>
          <p:nvPr/>
        </p:nvSpPr>
        <p:spPr>
          <a:xfrm>
            <a:off x="1136185" y="5486400"/>
            <a:ext cx="6121804" cy="646331"/>
          </a:xfrm>
          <a:prstGeom prst="rect">
            <a:avLst/>
          </a:prstGeom>
          <a:noFill/>
        </p:spPr>
        <p:txBody>
          <a:bodyPr wrap="none" rtlCol="0">
            <a:spAutoFit/>
          </a:bodyPr>
          <a:lstStyle/>
          <a:p>
            <a:r>
              <a:rPr lang="en-US" sz="1800" dirty="0" smtClean="0"/>
              <a:t>NOTE: You may attend the preretirement </a:t>
            </a:r>
            <a:r>
              <a:rPr lang="en-US" dirty="0"/>
              <a:t>b</a:t>
            </a:r>
            <a:r>
              <a:rPr lang="en-US" sz="1800" dirty="0" smtClean="0"/>
              <a:t>riefing at any time – </a:t>
            </a:r>
          </a:p>
          <a:p>
            <a:r>
              <a:rPr lang="en-US" sz="1800" dirty="0" smtClean="0"/>
              <a:t>including before you apply for retirement</a:t>
            </a:r>
            <a:endParaRPr lang="en-US" sz="18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533400" y="-93785"/>
            <a:ext cx="8229600" cy="106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smtClean="0">
                <a:solidFill>
                  <a:schemeClr val="tx1"/>
                </a:solidFill>
                <a:latin typeface="+mn-lt"/>
              </a:rPr>
              <a:t>What Recently Retired Soldiers </a:t>
            </a:r>
            <a:br>
              <a:rPr lang="en-US" sz="3200" b="1" dirty="0" smtClean="0">
                <a:solidFill>
                  <a:schemeClr val="tx1"/>
                </a:solidFill>
                <a:latin typeface="+mn-lt"/>
              </a:rPr>
            </a:br>
            <a:r>
              <a:rPr lang="en-US" sz="3200" b="1" dirty="0" smtClean="0">
                <a:solidFill>
                  <a:schemeClr val="tx1"/>
                </a:solidFill>
                <a:latin typeface="+mn-lt"/>
              </a:rPr>
              <a:t>Said You Should Know About Retiring*</a:t>
            </a:r>
          </a:p>
        </p:txBody>
      </p:sp>
      <p:sp>
        <p:nvSpPr>
          <p:cNvPr id="19459" name="TextBox 3"/>
          <p:cNvSpPr txBox="1">
            <a:spLocks noChangeArrowheads="1"/>
          </p:cNvSpPr>
          <p:nvPr/>
        </p:nvSpPr>
        <p:spPr bwMode="auto">
          <a:xfrm>
            <a:off x="3200400" y="6396038"/>
            <a:ext cx="4820102" cy="461665"/>
          </a:xfrm>
          <a:prstGeom prst="rect">
            <a:avLst/>
          </a:prstGeom>
          <a:noFill/>
          <a:ln w="9525">
            <a:noFill/>
            <a:miter lim="800000"/>
            <a:headEnd/>
            <a:tailEnd/>
          </a:ln>
        </p:spPr>
        <p:txBody>
          <a:bodyPr wrap="none">
            <a:spAutoFit/>
          </a:bodyPr>
          <a:lstStyle/>
          <a:p>
            <a:r>
              <a:rPr lang="en-US" sz="1200" dirty="0">
                <a:latin typeface="Calibri" pitchFamily="34" charset="0"/>
              </a:rPr>
              <a:t>* 5,402 responses to a Transition Experience Questionnaire sent to 25,000</a:t>
            </a:r>
          </a:p>
          <a:p>
            <a:r>
              <a:rPr lang="en-US" sz="1200" dirty="0" smtClean="0">
                <a:latin typeface="Calibri" pitchFamily="34" charset="0"/>
              </a:rPr>
              <a:t>randomly-selected </a:t>
            </a:r>
            <a:r>
              <a:rPr lang="en-US" sz="1200" dirty="0">
                <a:latin typeface="Calibri" pitchFamily="34" charset="0"/>
              </a:rPr>
              <a:t>Retired Soldiers who retired between 2007 and 2010</a:t>
            </a:r>
          </a:p>
        </p:txBody>
      </p:sp>
      <p:pic>
        <p:nvPicPr>
          <p:cNvPr id="19474" name="Picture 18"/>
          <p:cNvPicPr>
            <a:picLocks noChangeAspect="1" noChangeArrowheads="1"/>
          </p:cNvPicPr>
          <p:nvPr/>
        </p:nvPicPr>
        <p:blipFill>
          <a:blip r:embed="rId3" cstate="print"/>
          <a:srcRect/>
          <a:stretch>
            <a:fillRect/>
          </a:stretch>
        </p:blipFill>
        <p:spPr bwMode="auto">
          <a:xfrm flipH="1">
            <a:off x="2884557" y="2973716"/>
            <a:ext cx="365967" cy="852487"/>
          </a:xfrm>
          <a:prstGeom prst="rect">
            <a:avLst/>
          </a:prstGeom>
          <a:noFill/>
          <a:ln w="9525">
            <a:noFill/>
            <a:miter lim="800000"/>
            <a:headEnd/>
            <a:tailEnd/>
          </a:ln>
        </p:spPr>
      </p:pic>
      <p:pic>
        <p:nvPicPr>
          <p:cNvPr id="19" name="Picture 18"/>
          <p:cNvPicPr>
            <a:picLocks noChangeAspect="1" noChangeArrowheads="1"/>
          </p:cNvPicPr>
          <p:nvPr/>
        </p:nvPicPr>
        <p:blipFill>
          <a:blip r:embed="rId3" cstate="print"/>
          <a:srcRect/>
          <a:stretch>
            <a:fillRect/>
          </a:stretch>
        </p:blipFill>
        <p:spPr bwMode="auto">
          <a:xfrm flipH="1">
            <a:off x="3459317" y="2973716"/>
            <a:ext cx="365967" cy="852487"/>
          </a:xfrm>
          <a:prstGeom prst="rect">
            <a:avLst/>
          </a:prstGeom>
          <a:noFill/>
          <a:ln w="9525">
            <a:noFill/>
            <a:miter lim="800000"/>
            <a:headEnd/>
            <a:tailEnd/>
          </a:ln>
        </p:spPr>
      </p:pic>
      <p:pic>
        <p:nvPicPr>
          <p:cNvPr id="20" name="Picture 18"/>
          <p:cNvPicPr>
            <a:picLocks noChangeAspect="1" noChangeArrowheads="1"/>
          </p:cNvPicPr>
          <p:nvPr/>
        </p:nvPicPr>
        <p:blipFill>
          <a:blip r:embed="rId3" cstate="print"/>
          <a:srcRect/>
          <a:stretch>
            <a:fillRect/>
          </a:stretch>
        </p:blipFill>
        <p:spPr bwMode="auto">
          <a:xfrm flipH="1">
            <a:off x="4034077" y="2973716"/>
            <a:ext cx="365967" cy="852487"/>
          </a:xfrm>
          <a:prstGeom prst="rect">
            <a:avLst/>
          </a:prstGeom>
          <a:noFill/>
          <a:ln w="9525">
            <a:noFill/>
            <a:miter lim="800000"/>
            <a:headEnd/>
            <a:tailEnd/>
          </a:ln>
        </p:spPr>
      </p:pic>
      <p:pic>
        <p:nvPicPr>
          <p:cNvPr id="21" name="Picture 18"/>
          <p:cNvPicPr>
            <a:picLocks noChangeAspect="1" noChangeArrowheads="1"/>
          </p:cNvPicPr>
          <p:nvPr/>
        </p:nvPicPr>
        <p:blipFill>
          <a:blip r:embed="rId3" cstate="print"/>
          <a:srcRect/>
          <a:stretch>
            <a:fillRect/>
          </a:stretch>
        </p:blipFill>
        <p:spPr bwMode="auto">
          <a:xfrm flipH="1">
            <a:off x="4608837" y="2973716"/>
            <a:ext cx="365967" cy="852487"/>
          </a:xfrm>
          <a:prstGeom prst="rect">
            <a:avLst/>
          </a:prstGeom>
          <a:noFill/>
          <a:ln w="9525">
            <a:noFill/>
            <a:miter lim="800000"/>
            <a:headEnd/>
            <a:tailEnd/>
          </a:ln>
        </p:spPr>
      </p:pic>
      <p:pic>
        <p:nvPicPr>
          <p:cNvPr id="22" name="Picture 18"/>
          <p:cNvPicPr>
            <a:picLocks noChangeAspect="1" noChangeArrowheads="1"/>
          </p:cNvPicPr>
          <p:nvPr/>
        </p:nvPicPr>
        <p:blipFill>
          <a:blip r:embed="rId3" cstate="print"/>
          <a:srcRect/>
          <a:stretch>
            <a:fillRect/>
          </a:stretch>
        </p:blipFill>
        <p:spPr bwMode="auto">
          <a:xfrm flipH="1">
            <a:off x="5183595" y="2973716"/>
            <a:ext cx="365967" cy="852487"/>
          </a:xfrm>
          <a:prstGeom prst="rect">
            <a:avLst/>
          </a:prstGeom>
          <a:noFill/>
          <a:ln w="9525">
            <a:noFill/>
            <a:miter lim="800000"/>
            <a:headEnd/>
            <a:tailEnd/>
          </a:ln>
        </p:spPr>
      </p:pic>
      <p:pic>
        <p:nvPicPr>
          <p:cNvPr id="23" name="Picture 18"/>
          <p:cNvPicPr>
            <a:picLocks noChangeAspect="1" noChangeArrowheads="1"/>
          </p:cNvPicPr>
          <p:nvPr/>
        </p:nvPicPr>
        <p:blipFill>
          <a:blip r:embed="rId3" cstate="print"/>
          <a:srcRect/>
          <a:stretch>
            <a:fillRect/>
          </a:stretch>
        </p:blipFill>
        <p:spPr bwMode="auto">
          <a:xfrm flipH="1">
            <a:off x="2897595" y="3895260"/>
            <a:ext cx="365967" cy="852487"/>
          </a:xfrm>
          <a:prstGeom prst="rect">
            <a:avLst/>
          </a:prstGeom>
          <a:noFill/>
          <a:ln w="9525">
            <a:noFill/>
            <a:miter lim="800000"/>
            <a:headEnd/>
            <a:tailEnd/>
          </a:ln>
        </p:spPr>
      </p:pic>
      <p:pic>
        <p:nvPicPr>
          <p:cNvPr id="24" name="Picture 23"/>
          <p:cNvPicPr>
            <a:picLocks noChangeAspect="1" noChangeArrowheads="1"/>
          </p:cNvPicPr>
          <p:nvPr/>
        </p:nvPicPr>
        <p:blipFill>
          <a:blip r:embed="rId3" cstate="print"/>
          <a:srcRect/>
          <a:stretch>
            <a:fillRect/>
          </a:stretch>
        </p:blipFill>
        <p:spPr bwMode="auto">
          <a:xfrm flipH="1">
            <a:off x="3472355" y="3895260"/>
            <a:ext cx="365967" cy="852487"/>
          </a:xfrm>
          <a:prstGeom prst="rect">
            <a:avLst/>
          </a:prstGeom>
          <a:noFill/>
          <a:ln w="9525">
            <a:noFill/>
            <a:miter lim="800000"/>
            <a:headEnd/>
            <a:tailEnd/>
          </a:ln>
        </p:spPr>
      </p:pic>
      <p:pic>
        <p:nvPicPr>
          <p:cNvPr id="25" name="Picture 18"/>
          <p:cNvPicPr>
            <a:picLocks noChangeAspect="1" noChangeArrowheads="1"/>
          </p:cNvPicPr>
          <p:nvPr/>
        </p:nvPicPr>
        <p:blipFill>
          <a:blip r:embed="rId3" cstate="print"/>
          <a:srcRect/>
          <a:stretch>
            <a:fillRect/>
          </a:stretch>
        </p:blipFill>
        <p:spPr bwMode="auto">
          <a:xfrm flipH="1">
            <a:off x="4047115" y="3895260"/>
            <a:ext cx="365967" cy="852487"/>
          </a:xfrm>
          <a:prstGeom prst="rect">
            <a:avLst/>
          </a:prstGeom>
          <a:noFill/>
          <a:ln w="9525">
            <a:noFill/>
            <a:miter lim="800000"/>
            <a:headEnd/>
            <a:tailEnd/>
          </a:ln>
        </p:spPr>
      </p:pic>
      <p:pic>
        <p:nvPicPr>
          <p:cNvPr id="26" name="Picture 18"/>
          <p:cNvPicPr>
            <a:picLocks noChangeAspect="1" noChangeArrowheads="1"/>
          </p:cNvPicPr>
          <p:nvPr/>
        </p:nvPicPr>
        <p:blipFill>
          <a:blip r:embed="rId3" cstate="print"/>
          <a:srcRect/>
          <a:stretch>
            <a:fillRect/>
          </a:stretch>
        </p:blipFill>
        <p:spPr bwMode="auto">
          <a:xfrm flipH="1">
            <a:off x="4621875" y="3895260"/>
            <a:ext cx="365967" cy="852487"/>
          </a:xfrm>
          <a:prstGeom prst="rect">
            <a:avLst/>
          </a:prstGeom>
          <a:noFill/>
          <a:ln w="9525">
            <a:noFill/>
            <a:miter lim="800000"/>
            <a:headEnd/>
            <a:tailEnd/>
          </a:ln>
        </p:spPr>
      </p:pic>
      <p:pic>
        <p:nvPicPr>
          <p:cNvPr id="27" name="Picture 18"/>
          <p:cNvPicPr>
            <a:picLocks noChangeAspect="1" noChangeArrowheads="1"/>
          </p:cNvPicPr>
          <p:nvPr/>
        </p:nvPicPr>
        <p:blipFill>
          <a:blip r:embed="rId3" cstate="print"/>
          <a:srcRect/>
          <a:stretch>
            <a:fillRect/>
          </a:stretch>
        </p:blipFill>
        <p:spPr bwMode="auto">
          <a:xfrm flipH="1">
            <a:off x="5196633" y="3895260"/>
            <a:ext cx="365967" cy="852487"/>
          </a:xfrm>
          <a:prstGeom prst="rect">
            <a:avLst/>
          </a:prstGeom>
          <a:noFill/>
          <a:ln w="9525">
            <a:noFill/>
            <a:miter lim="800000"/>
            <a:headEnd/>
            <a:tailEnd/>
          </a:ln>
        </p:spPr>
      </p:pic>
      <p:sp>
        <p:nvSpPr>
          <p:cNvPr id="62" name="Rectangle 61"/>
          <p:cNvSpPr/>
          <p:nvPr/>
        </p:nvSpPr>
        <p:spPr bwMode="auto">
          <a:xfrm>
            <a:off x="1981200" y="5080795"/>
            <a:ext cx="5098175" cy="773905"/>
          </a:xfrm>
          <a:prstGeom prst="rect">
            <a:avLst/>
          </a:prstGeom>
          <a:solidFill>
            <a:srgbClr val="FFFF00"/>
          </a:solidFill>
          <a:ln w="28575" cap="sq" cmpd="thickThin"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2075" tIns="46038" rIns="92075" bIns="46038" numCol="1" rtlCol="0" anchor="t" anchorCtr="0" compatLnSpc="1">
            <a:prstTxWarp prst="textNoShape">
              <a:avLst/>
            </a:prstTxWarp>
          </a:bodyPr>
          <a:lstStyle/>
          <a:p>
            <a:pPr algn="ctr"/>
            <a:r>
              <a:rPr lang="en-US" b="1" dirty="0" smtClean="0">
                <a:latin typeface="Calibri" pitchFamily="34" charset="0"/>
              </a:rPr>
              <a:t>The majority recommend attending </a:t>
            </a:r>
          </a:p>
          <a:p>
            <a:pPr algn="ctr"/>
            <a:r>
              <a:rPr lang="en-US" b="1" dirty="0" smtClean="0">
                <a:latin typeface="Calibri" pitchFamily="34" charset="0"/>
              </a:rPr>
              <a:t>10 months before retiring</a:t>
            </a:r>
            <a:endParaRPr lang="en-US" b="1" dirty="0">
              <a:latin typeface="Calibri" pitchFamily="34" charset="0"/>
            </a:endParaRPr>
          </a:p>
        </p:txBody>
      </p:sp>
      <p:grpSp>
        <p:nvGrpSpPr>
          <p:cNvPr id="2" name="Group 40"/>
          <p:cNvGrpSpPr/>
          <p:nvPr/>
        </p:nvGrpSpPr>
        <p:grpSpPr>
          <a:xfrm>
            <a:off x="2687065" y="2882900"/>
            <a:ext cx="3053335" cy="1872390"/>
            <a:chOff x="2661665" y="3131410"/>
            <a:chExt cx="3053335" cy="1872390"/>
          </a:xfrm>
        </p:grpSpPr>
        <p:cxnSp>
          <p:nvCxnSpPr>
            <p:cNvPr id="31" name="Elbow Connector 30"/>
            <p:cNvCxnSpPr/>
            <p:nvPr/>
          </p:nvCxnSpPr>
          <p:spPr bwMode="auto">
            <a:xfrm>
              <a:off x="2667000" y="3136900"/>
              <a:ext cx="2362200" cy="1588"/>
            </a:xfrm>
            <a:prstGeom prst="bentConnector3">
              <a:avLst>
                <a:gd name="adj1" fmla="val 50000"/>
              </a:avLst>
            </a:prstGeom>
            <a:solidFill>
              <a:schemeClr val="accent1"/>
            </a:solidFill>
            <a:ln w="19050"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rot="16200000" flipH="1">
              <a:off x="1734320" y="4058755"/>
              <a:ext cx="1872389" cy="17699"/>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2667000" y="5003800"/>
              <a:ext cx="3048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rot="5400000">
              <a:off x="4543822" y="3622278"/>
              <a:ext cx="97075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5029200" y="4114800"/>
              <a:ext cx="6858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rot="5400000" flipH="1" flipV="1">
              <a:off x="5270500" y="4559300"/>
              <a:ext cx="889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28" name="Rectangular Callout 27"/>
          <p:cNvSpPr/>
          <p:nvPr/>
        </p:nvSpPr>
        <p:spPr bwMode="auto">
          <a:xfrm>
            <a:off x="609600" y="1676400"/>
            <a:ext cx="4219323" cy="836146"/>
          </a:xfrm>
          <a:prstGeom prst="wedgeRectCallout">
            <a:avLst>
              <a:gd name="adj1" fmla="val -842"/>
              <a:gd name="adj2" fmla="val 92727"/>
            </a:avLst>
          </a:prstGeom>
          <a:solidFill>
            <a:srgbClr val="33CC33">
              <a:alpha val="80000"/>
            </a:srgbClr>
          </a:solidFill>
          <a:ln w="2540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2075" tIns="46038" rIns="92075" bIns="46038" numCol="1" rtlCol="0" anchor="t" anchorCtr="0" compatLnSpc="1">
            <a:prstTxWarp prst="textNoShape">
              <a:avLst/>
            </a:prstTxWarp>
          </a:bodyPr>
          <a:lstStyle/>
          <a:p>
            <a:pPr algn="ctr"/>
            <a:r>
              <a:rPr lang="en-US" b="1" dirty="0" smtClean="0">
                <a:latin typeface="Calibri" pitchFamily="34" charset="0"/>
              </a:rPr>
              <a:t>88% would advise other Soldiers to attend a Pre-Retirement Brief</a:t>
            </a:r>
            <a:endParaRPr lang="en-US" b="1" dirty="0">
              <a:latin typeface="Calibri" pitchFamily="34" charset="0"/>
            </a:endParaRPr>
          </a:p>
        </p:txBody>
      </p:sp>
      <p:sp>
        <p:nvSpPr>
          <p:cNvPr id="64" name="Rectangle 63"/>
          <p:cNvSpPr/>
          <p:nvPr/>
        </p:nvSpPr>
        <p:spPr bwMode="auto">
          <a:xfrm>
            <a:off x="6121400" y="2817346"/>
            <a:ext cx="2336800" cy="1905000"/>
          </a:xfrm>
          <a:prstGeom prst="rect">
            <a:avLst/>
          </a:prstGeom>
          <a:solidFill>
            <a:schemeClr val="bg1">
              <a:lumMod val="65000"/>
            </a:schemeClr>
          </a:solidFill>
          <a:ln w="19050"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2075" tIns="46038" rIns="92075" bIns="46038" numCol="1" rtlCol="0" anchor="t" anchorCtr="0" compatLnSpc="1">
            <a:prstTxWarp prst="textNoShape">
              <a:avLst/>
            </a:prstTxWarp>
          </a:bodyPr>
          <a:lstStyle/>
          <a:p>
            <a:pPr algn="ctr" fontAlgn="auto">
              <a:spcBef>
                <a:spcPts val="0"/>
              </a:spcBef>
              <a:spcAft>
                <a:spcPts val="0"/>
              </a:spcAft>
              <a:defRPr/>
            </a:pPr>
            <a:r>
              <a:rPr lang="en-US" b="1" dirty="0" smtClean="0">
                <a:latin typeface="Calibri" pitchFamily="34" charset="0"/>
              </a:rPr>
              <a:t>76%</a:t>
            </a:r>
            <a:r>
              <a:rPr lang="en-US" dirty="0" smtClean="0">
                <a:latin typeface="Calibri" pitchFamily="34" charset="0"/>
              </a:rPr>
              <a:t> of those who </a:t>
            </a:r>
            <a:r>
              <a:rPr lang="en-US" b="1" u="sng" dirty="0" smtClean="0">
                <a:latin typeface="Calibri" pitchFamily="34" charset="0"/>
              </a:rPr>
              <a:t>did not attend</a:t>
            </a:r>
            <a:r>
              <a:rPr lang="en-US" dirty="0" smtClean="0">
                <a:latin typeface="Calibri" pitchFamily="34" charset="0"/>
              </a:rPr>
              <a:t> said their retirement </a:t>
            </a:r>
            <a:r>
              <a:rPr lang="en-US" b="1" u="sng" dirty="0" smtClean="0">
                <a:latin typeface="Calibri" pitchFamily="34" charset="0"/>
              </a:rPr>
              <a:t>negatively affected</a:t>
            </a:r>
            <a:r>
              <a:rPr lang="en-US" dirty="0" smtClean="0">
                <a:latin typeface="Calibri" pitchFamily="34" charset="0"/>
              </a:rPr>
              <a:t> their perception of the Army </a:t>
            </a:r>
            <a:endParaRPr lang="en-US" dirty="0">
              <a:latin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1371600" y="152400"/>
            <a:ext cx="6324600" cy="533400"/>
          </a:xfrm>
          <a:noFill/>
          <a:ln w="57150" cmpd="thinThick">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3600" b="1" dirty="0" smtClean="0">
                <a:solidFill>
                  <a:schemeClr val="tx1"/>
                </a:solidFill>
              </a:rPr>
              <a:t>Pre-Retirement Briefing Topics</a:t>
            </a:r>
          </a:p>
        </p:txBody>
      </p:sp>
      <p:sp>
        <p:nvSpPr>
          <p:cNvPr id="20483" name="Rectangle 3"/>
          <p:cNvSpPr>
            <a:spLocks noGrp="1" noChangeArrowheads="1"/>
          </p:cNvSpPr>
          <p:nvPr>
            <p:ph type="body" sz="half" idx="4294967295"/>
          </p:nvPr>
        </p:nvSpPr>
        <p:spPr bwMode="auto">
          <a:xfrm>
            <a:off x="685800" y="1524000"/>
            <a:ext cx="4038600" cy="5562600"/>
          </a:xfrm>
          <a:prstGeom prst="rect">
            <a:avLst/>
          </a:prstGeom>
          <a:noFill/>
          <a:ln>
            <a:miter lim="800000"/>
            <a:headEnd/>
            <a:tailEnd/>
          </a:ln>
        </p:spPr>
        <p:txBody>
          <a:bodyPr/>
          <a:lstStyle/>
          <a:p>
            <a:pPr eaLnBrk="1" hangingPunct="1">
              <a:buClr>
                <a:schemeClr val="tx1"/>
              </a:buClr>
            </a:pPr>
            <a:r>
              <a:rPr lang="en-US" sz="2200" dirty="0" smtClean="0"/>
              <a:t>RSO Program</a:t>
            </a:r>
          </a:p>
          <a:p>
            <a:pPr eaLnBrk="1" hangingPunct="1">
              <a:buClr>
                <a:schemeClr val="tx1"/>
              </a:buClr>
            </a:pPr>
            <a:r>
              <a:rPr lang="en-US" sz="2200" dirty="0" smtClean="0"/>
              <a:t>Retired Pay &amp; Taxes</a:t>
            </a:r>
          </a:p>
          <a:p>
            <a:pPr eaLnBrk="1" hangingPunct="1">
              <a:buClr>
                <a:schemeClr val="tx1"/>
              </a:buClr>
            </a:pPr>
            <a:r>
              <a:rPr lang="en-US" sz="2200" dirty="0" smtClean="0"/>
              <a:t>Cost of Living Allowances</a:t>
            </a:r>
          </a:p>
          <a:p>
            <a:pPr eaLnBrk="1" hangingPunct="1">
              <a:buClr>
                <a:schemeClr val="tx1"/>
              </a:buClr>
            </a:pPr>
            <a:r>
              <a:rPr lang="en-US" sz="2200" dirty="0" smtClean="0"/>
              <a:t>Transition Leave &amp; PTDY</a:t>
            </a:r>
          </a:p>
          <a:p>
            <a:pPr eaLnBrk="1" hangingPunct="1">
              <a:buClr>
                <a:schemeClr val="tx1"/>
              </a:buClr>
            </a:pPr>
            <a:r>
              <a:rPr lang="en-US" sz="2200" dirty="0" smtClean="0"/>
              <a:t>Uniformed Services Former Spouses' Protection Act (USFSPA)</a:t>
            </a:r>
          </a:p>
          <a:p>
            <a:pPr eaLnBrk="1" hangingPunct="1">
              <a:buClr>
                <a:schemeClr val="tx1"/>
              </a:buClr>
            </a:pPr>
            <a:r>
              <a:rPr lang="en-US" sz="2200" dirty="0" smtClean="0"/>
              <a:t>SGLI       VGLI</a:t>
            </a:r>
          </a:p>
          <a:p>
            <a:pPr eaLnBrk="1" hangingPunct="1">
              <a:buClr>
                <a:schemeClr val="tx1"/>
              </a:buClr>
            </a:pPr>
            <a:r>
              <a:rPr lang="en-US" sz="2200" dirty="0" smtClean="0"/>
              <a:t>Shipment of Household Goods</a:t>
            </a:r>
          </a:p>
          <a:p>
            <a:pPr eaLnBrk="1" hangingPunct="1">
              <a:buClr>
                <a:schemeClr val="tx1"/>
              </a:buClr>
            </a:pPr>
            <a:r>
              <a:rPr lang="en-US" sz="2200" dirty="0" smtClean="0"/>
              <a:t>Post-Service Employment and Ethics</a:t>
            </a:r>
          </a:p>
          <a:p>
            <a:pPr eaLnBrk="1" hangingPunct="1">
              <a:buClr>
                <a:schemeClr val="tx1"/>
              </a:buClr>
            </a:pPr>
            <a:r>
              <a:rPr lang="en-US" sz="2200" dirty="0" smtClean="0"/>
              <a:t>Space-A Travel</a:t>
            </a:r>
          </a:p>
          <a:p>
            <a:pPr eaLnBrk="1" hangingPunct="1"/>
            <a:endParaRPr lang="en-US" sz="2200" dirty="0" smtClean="0"/>
          </a:p>
        </p:txBody>
      </p:sp>
      <p:sp>
        <p:nvSpPr>
          <p:cNvPr id="20484" name="Rectangle 4"/>
          <p:cNvSpPr>
            <a:spLocks noGrp="1" noChangeArrowheads="1"/>
          </p:cNvSpPr>
          <p:nvPr>
            <p:ph type="body" sz="half" idx="4294967295"/>
          </p:nvPr>
        </p:nvSpPr>
        <p:spPr bwMode="auto">
          <a:xfrm>
            <a:off x="5105400" y="1524000"/>
            <a:ext cx="3505200" cy="5562600"/>
          </a:xfrm>
          <a:prstGeom prst="rect">
            <a:avLst/>
          </a:prstGeom>
          <a:noFill/>
          <a:ln>
            <a:miter lim="800000"/>
            <a:headEnd/>
            <a:tailEnd/>
          </a:ln>
        </p:spPr>
        <p:txBody>
          <a:bodyPr/>
          <a:lstStyle/>
          <a:p>
            <a:pPr eaLnBrk="1" hangingPunct="1">
              <a:lnSpc>
                <a:spcPct val="90000"/>
              </a:lnSpc>
              <a:buClr>
                <a:schemeClr val="tx1"/>
              </a:buClr>
            </a:pPr>
            <a:r>
              <a:rPr lang="en-US" sz="2200" dirty="0" smtClean="0"/>
              <a:t>ID Cards</a:t>
            </a:r>
          </a:p>
          <a:p>
            <a:pPr eaLnBrk="1" hangingPunct="1">
              <a:lnSpc>
                <a:spcPct val="90000"/>
              </a:lnSpc>
              <a:buClr>
                <a:schemeClr val="tx1"/>
              </a:buClr>
            </a:pPr>
            <a:r>
              <a:rPr lang="en-US" sz="2200" dirty="0" smtClean="0"/>
              <a:t>Combat-Related Special Compensation</a:t>
            </a:r>
          </a:p>
          <a:p>
            <a:pPr eaLnBrk="1" hangingPunct="1">
              <a:lnSpc>
                <a:spcPct val="90000"/>
              </a:lnSpc>
              <a:buClr>
                <a:schemeClr val="tx1"/>
              </a:buClr>
            </a:pPr>
            <a:r>
              <a:rPr lang="en-US" sz="2200" dirty="0" smtClean="0"/>
              <a:t>Concurrent Retirement and Disability Pay </a:t>
            </a:r>
          </a:p>
          <a:p>
            <a:pPr eaLnBrk="1" hangingPunct="1">
              <a:lnSpc>
                <a:spcPct val="90000"/>
              </a:lnSpc>
              <a:buClr>
                <a:schemeClr val="tx1"/>
              </a:buClr>
            </a:pPr>
            <a:r>
              <a:rPr lang="en-US" sz="2200" dirty="0" smtClean="0"/>
              <a:t>Retiree Mobilization</a:t>
            </a:r>
          </a:p>
          <a:p>
            <a:pPr eaLnBrk="1" hangingPunct="1">
              <a:lnSpc>
                <a:spcPct val="90000"/>
              </a:lnSpc>
              <a:buClr>
                <a:schemeClr val="tx1"/>
              </a:buClr>
            </a:pPr>
            <a:r>
              <a:rPr lang="en-US" sz="2200" dirty="0" smtClean="0"/>
              <a:t>Survivor Benefit Plan (Separate Brief)</a:t>
            </a:r>
          </a:p>
          <a:p>
            <a:pPr eaLnBrk="1" hangingPunct="1">
              <a:lnSpc>
                <a:spcPct val="90000"/>
              </a:lnSpc>
              <a:buClr>
                <a:schemeClr val="tx1"/>
              </a:buClr>
            </a:pPr>
            <a:r>
              <a:rPr lang="en-US" sz="2200" dirty="0" err="1" smtClean="0"/>
              <a:t>MyArmyBenefits</a:t>
            </a:r>
            <a:endParaRPr lang="en-US" sz="2200" dirty="0" smtClean="0"/>
          </a:p>
          <a:p>
            <a:pPr eaLnBrk="1" hangingPunct="1">
              <a:lnSpc>
                <a:spcPct val="90000"/>
              </a:lnSpc>
              <a:buClr>
                <a:schemeClr val="tx1"/>
              </a:buClr>
            </a:pPr>
            <a:r>
              <a:rPr lang="en-US" sz="2200" dirty="0" smtClean="0"/>
              <a:t>Visit websites for complete information on TRICARE, VA Benefits, and Social Security</a:t>
            </a:r>
            <a:endParaRPr lang="en-US" sz="2200" dirty="0" smtClean="0">
              <a:solidFill>
                <a:srgbClr val="FF0000"/>
              </a:solidFill>
            </a:endParaRPr>
          </a:p>
          <a:p>
            <a:pPr eaLnBrk="1" hangingPunct="1">
              <a:lnSpc>
                <a:spcPct val="90000"/>
              </a:lnSpc>
            </a:pPr>
            <a:endParaRPr lang="en-US" sz="2200" dirty="0" smtClean="0">
              <a:solidFill>
                <a:schemeClr val="accent2"/>
              </a:solidFill>
            </a:endParaRPr>
          </a:p>
        </p:txBody>
      </p:sp>
      <p:sp>
        <p:nvSpPr>
          <p:cNvPr id="6" name="Right Arrow 5"/>
          <p:cNvSpPr/>
          <p:nvPr/>
        </p:nvSpPr>
        <p:spPr bwMode="auto">
          <a:xfrm>
            <a:off x="1658256" y="4305300"/>
            <a:ext cx="381000" cy="2286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762000" y="152400"/>
            <a:ext cx="7696200" cy="411162"/>
          </a:xfrm>
          <a:noFill/>
          <a:ln w="57150" cmpd="thinThick">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3600" b="1" dirty="0" smtClean="0">
                <a:solidFill>
                  <a:schemeClr val="tx1"/>
                </a:solidFill>
              </a:rPr>
              <a:t>Calculate Your Retired Pay in 3 Steps </a:t>
            </a:r>
            <a:br>
              <a:rPr lang="en-US" sz="3600" b="1" dirty="0" smtClean="0">
                <a:solidFill>
                  <a:schemeClr val="tx1"/>
                </a:solidFill>
              </a:rPr>
            </a:br>
            <a:endParaRPr lang="en-US" sz="3600" b="1" dirty="0" smtClean="0">
              <a:solidFill>
                <a:schemeClr val="tx1"/>
              </a:solidFill>
            </a:endParaRPr>
          </a:p>
        </p:txBody>
      </p:sp>
      <p:sp>
        <p:nvSpPr>
          <p:cNvPr id="21507" name="Rectangle 3"/>
          <p:cNvSpPr>
            <a:spLocks noGrp="1" noChangeArrowheads="1"/>
          </p:cNvSpPr>
          <p:nvPr>
            <p:ph type="subTitle" idx="4294967295"/>
          </p:nvPr>
        </p:nvSpPr>
        <p:spPr bwMode="auto">
          <a:xfrm>
            <a:off x="685800" y="1676400"/>
            <a:ext cx="8001000" cy="4800600"/>
          </a:xfrm>
          <a:prstGeom prst="rect">
            <a:avLst/>
          </a:prstGeom>
          <a:noFill/>
          <a:ln>
            <a:miter lim="800000"/>
            <a:headEnd/>
            <a:tailEnd/>
          </a:ln>
        </p:spPr>
        <p:txBody>
          <a:bodyPr/>
          <a:lstStyle/>
          <a:p>
            <a:pPr marL="0" indent="0" eaLnBrk="1" hangingPunct="1">
              <a:buFontTx/>
              <a:buNone/>
            </a:pPr>
            <a:r>
              <a:rPr lang="en-US" sz="2400" b="1" u="sng" dirty="0" smtClean="0">
                <a:solidFill>
                  <a:srgbClr val="FF0000"/>
                </a:solidFill>
              </a:rPr>
              <a:t>Step 1</a:t>
            </a:r>
            <a:r>
              <a:rPr lang="en-US" sz="2400" b="1" dirty="0" smtClean="0">
                <a:solidFill>
                  <a:srgbClr val="FF0000"/>
                </a:solidFill>
              </a:rPr>
              <a:t>:  </a:t>
            </a:r>
            <a:r>
              <a:rPr lang="en-US" sz="2400" dirty="0" smtClean="0"/>
              <a:t>Determine your DIEMS date (</a:t>
            </a:r>
            <a:r>
              <a:rPr lang="en-US" sz="2400" u="sng" dirty="0" smtClean="0"/>
              <a:t>D</a:t>
            </a:r>
            <a:r>
              <a:rPr lang="en-US" sz="2400" dirty="0" smtClean="0"/>
              <a:t>ate of </a:t>
            </a:r>
            <a:r>
              <a:rPr lang="en-US" sz="2400" u="sng" dirty="0" smtClean="0"/>
              <a:t>I</a:t>
            </a:r>
            <a:r>
              <a:rPr lang="en-US" sz="2400" dirty="0" smtClean="0"/>
              <a:t>nitial </a:t>
            </a:r>
            <a:r>
              <a:rPr lang="en-US" sz="2400" u="sng" dirty="0" smtClean="0"/>
              <a:t>E</a:t>
            </a:r>
            <a:r>
              <a:rPr lang="en-US" sz="2400" dirty="0" smtClean="0"/>
              <a:t>ntry into </a:t>
            </a:r>
            <a:r>
              <a:rPr lang="en-US" sz="2400" u="sng" dirty="0" smtClean="0"/>
              <a:t>M</a:t>
            </a:r>
            <a:r>
              <a:rPr lang="en-US" sz="2400" dirty="0" smtClean="0"/>
              <a:t>ilitary </a:t>
            </a:r>
            <a:r>
              <a:rPr lang="en-US" sz="2400" u="sng" dirty="0" smtClean="0"/>
              <a:t>S</a:t>
            </a:r>
            <a:r>
              <a:rPr lang="en-US" sz="2400" dirty="0" smtClean="0"/>
              <a:t>ervice)</a:t>
            </a:r>
          </a:p>
          <a:p>
            <a:pPr marL="0" indent="0" eaLnBrk="1" hangingPunct="1">
              <a:buFontTx/>
              <a:buNone/>
            </a:pPr>
            <a:endParaRPr lang="en-US" sz="1600" dirty="0" smtClean="0"/>
          </a:p>
          <a:p>
            <a:pPr marL="0" indent="0" eaLnBrk="1" hangingPunct="1">
              <a:buFontTx/>
              <a:buNone/>
            </a:pPr>
            <a:r>
              <a:rPr lang="en-US" sz="2400" b="1" u="sng" dirty="0" smtClean="0">
                <a:solidFill>
                  <a:srgbClr val="FF0000"/>
                </a:solidFill>
              </a:rPr>
              <a:t>Step 2</a:t>
            </a:r>
            <a:r>
              <a:rPr lang="en-US" sz="2400" b="1" dirty="0" smtClean="0">
                <a:solidFill>
                  <a:srgbClr val="FF0000"/>
                </a:solidFill>
              </a:rPr>
              <a:t>:  </a:t>
            </a:r>
            <a:r>
              <a:rPr lang="en-US" sz="2400" dirty="0" smtClean="0"/>
              <a:t>Determine which pay plan you are eligible for based on your DIEMS date</a:t>
            </a:r>
          </a:p>
          <a:p>
            <a:pPr marL="0" indent="0" eaLnBrk="1" hangingPunct="1">
              <a:buFontTx/>
              <a:buNone/>
            </a:pPr>
            <a:endParaRPr lang="en-US" sz="1600" dirty="0" smtClean="0"/>
          </a:p>
          <a:p>
            <a:pPr marL="0" indent="0" eaLnBrk="1" hangingPunct="1">
              <a:buFontTx/>
              <a:buNone/>
            </a:pPr>
            <a:r>
              <a:rPr lang="en-US" sz="2400" b="1" u="sng" dirty="0" smtClean="0">
                <a:solidFill>
                  <a:srgbClr val="FF0000"/>
                </a:solidFill>
              </a:rPr>
              <a:t>Step 3</a:t>
            </a:r>
            <a:r>
              <a:rPr lang="en-US" sz="2400" b="1" dirty="0" smtClean="0">
                <a:solidFill>
                  <a:srgbClr val="FF0000"/>
                </a:solidFill>
              </a:rPr>
              <a:t>:  </a:t>
            </a:r>
            <a:r>
              <a:rPr lang="en-US" sz="2400" dirty="0" smtClean="0"/>
              <a:t>Use the appropriate formula to calculate your retired pay</a:t>
            </a:r>
          </a:p>
          <a:p>
            <a:pPr marL="0" indent="0" eaLnBrk="1" hangingPunct="1">
              <a:buFontTx/>
              <a:buNone/>
            </a:pPr>
            <a:endParaRPr lang="en-US" sz="1600" dirty="0" smtClean="0"/>
          </a:p>
          <a:p>
            <a:pPr marL="0" indent="0" eaLnBrk="1" hangingPunct="1">
              <a:buFontTx/>
              <a:buNone/>
            </a:pPr>
            <a:endParaRPr lang="en-US" sz="1600" dirty="0" smtClean="0"/>
          </a:p>
          <a:p>
            <a:pPr marL="0" indent="0">
              <a:spcBef>
                <a:spcPct val="30000"/>
              </a:spcBef>
              <a:buFontTx/>
              <a:buNone/>
            </a:pPr>
            <a:r>
              <a:rPr lang="en-US" sz="2400" b="1" u="sng" dirty="0" smtClean="0">
                <a:solidFill>
                  <a:srgbClr val="FF0000"/>
                </a:solidFill>
              </a:rPr>
              <a:t>Note:</a:t>
            </a:r>
            <a:r>
              <a:rPr lang="en-US" sz="2400" dirty="0" smtClean="0"/>
              <a:t> To validate your DIEMS date go to: </a:t>
            </a:r>
            <a:r>
              <a:rPr lang="en-US" sz="2400" b="1" dirty="0" smtClean="0"/>
              <a:t>https://www.erec.army.mil/DIEMS/diems_home.htm</a:t>
            </a:r>
            <a:endParaRPr lang="en-US" sz="2800" b="1" dirty="0" smtClean="0"/>
          </a:p>
          <a:p>
            <a:pPr marL="0" indent="0" eaLnBrk="1" hangingPunct="1">
              <a:buFontTx/>
              <a:buNone/>
            </a:pPr>
            <a:endParaRPr lang="en-US" sz="2400" i="1" dirty="0" smtClean="0"/>
          </a:p>
          <a:p>
            <a:pPr marL="0" indent="0" eaLnBrk="1" hangingPunct="1">
              <a:buFontTx/>
              <a:buNone/>
            </a:pPr>
            <a:endParaRPr lang="en-US" sz="2400" i="1" dirty="0" smtClean="0"/>
          </a:p>
        </p:txBody>
      </p:sp>
      <p:sp>
        <p:nvSpPr>
          <p:cNvPr id="5" name="Oval 4"/>
          <p:cNvSpPr/>
          <p:nvPr/>
        </p:nvSpPr>
        <p:spPr>
          <a:xfrm>
            <a:off x="8534400" y="1066800"/>
            <a:ext cx="533400" cy="304800"/>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3</a:t>
            </a:r>
            <a:endParaRPr lang="en-US" sz="1400" b="1" dirty="0">
              <a:solidFill>
                <a:schemeClr val="tx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subTitle" idx="4294967295"/>
          </p:nvPr>
        </p:nvSpPr>
        <p:spPr bwMode="auto">
          <a:xfrm>
            <a:off x="304800" y="1676400"/>
            <a:ext cx="8839200" cy="5334000"/>
          </a:xfrm>
          <a:prstGeom prst="rect">
            <a:avLst/>
          </a:prstGeom>
          <a:noFill/>
          <a:ln>
            <a:miter lim="800000"/>
            <a:headEnd/>
            <a:tailEnd/>
          </a:ln>
        </p:spPr>
        <p:txBody>
          <a:bodyPr>
            <a:normAutofit/>
          </a:bodyPr>
          <a:lstStyle/>
          <a:p>
            <a:pPr marL="0" indent="0" algn="ctr" eaLnBrk="1" hangingPunct="1">
              <a:lnSpc>
                <a:spcPct val="80000"/>
              </a:lnSpc>
              <a:buFontTx/>
              <a:buNone/>
            </a:pPr>
            <a:r>
              <a:rPr lang="en-US" sz="2400" b="1" dirty="0" smtClean="0"/>
              <a:t> RETIRED PAY = </a:t>
            </a:r>
            <a:r>
              <a:rPr lang="en-US" sz="2000" b="1" dirty="0" smtClean="0"/>
              <a:t>(Years of creditable service X 2-1/2%) X Final Basic Pay</a:t>
            </a:r>
          </a:p>
          <a:p>
            <a:pPr marL="0" indent="0" algn="ctr" eaLnBrk="1" hangingPunct="1">
              <a:lnSpc>
                <a:spcPct val="80000"/>
              </a:lnSpc>
              <a:buFontTx/>
              <a:buNone/>
            </a:pPr>
            <a:endParaRPr lang="en-US" sz="900" dirty="0" smtClean="0"/>
          </a:p>
          <a:p>
            <a:pPr marL="0" indent="0" algn="ctr" eaLnBrk="1" hangingPunct="1">
              <a:lnSpc>
                <a:spcPct val="80000"/>
              </a:lnSpc>
              <a:buFontTx/>
              <a:buNone/>
            </a:pPr>
            <a:endParaRPr lang="en-US" sz="900" dirty="0" smtClean="0"/>
          </a:p>
          <a:p>
            <a:pPr marL="0" indent="0" algn="ctr" eaLnBrk="1" hangingPunct="1">
              <a:lnSpc>
                <a:spcPct val="80000"/>
              </a:lnSpc>
              <a:buFontTx/>
              <a:buNone/>
            </a:pPr>
            <a:endParaRPr lang="en-US" sz="900" dirty="0" smtClean="0"/>
          </a:p>
          <a:p>
            <a:pPr marL="0" indent="0" eaLnBrk="1" hangingPunct="1">
              <a:lnSpc>
                <a:spcPct val="80000"/>
              </a:lnSpc>
              <a:buClr>
                <a:schemeClr val="tx1"/>
              </a:buClr>
            </a:pPr>
            <a:r>
              <a:rPr lang="en-US" sz="2000" dirty="0" smtClean="0"/>
              <a:t> </a:t>
            </a:r>
            <a:r>
              <a:rPr lang="en-US" sz="2400" dirty="0" smtClean="0"/>
              <a:t>Commissioned service requirement</a:t>
            </a:r>
          </a:p>
          <a:p>
            <a:pPr marL="0" indent="0" eaLnBrk="1" hangingPunct="1">
              <a:lnSpc>
                <a:spcPct val="80000"/>
              </a:lnSpc>
              <a:buClr>
                <a:schemeClr val="tx1"/>
              </a:buClr>
            </a:pPr>
            <a:endParaRPr lang="en-US" sz="900" dirty="0" smtClean="0"/>
          </a:p>
          <a:p>
            <a:pPr marL="0" indent="0" eaLnBrk="1" hangingPunct="1">
              <a:lnSpc>
                <a:spcPct val="80000"/>
              </a:lnSpc>
              <a:buClr>
                <a:schemeClr val="tx1"/>
              </a:buClr>
            </a:pPr>
            <a:r>
              <a:rPr lang="en-US" sz="2400" dirty="0" smtClean="0"/>
              <a:t> Time-in-grade requirement</a:t>
            </a:r>
          </a:p>
          <a:p>
            <a:pPr marL="0" indent="0" eaLnBrk="1" hangingPunct="1">
              <a:lnSpc>
                <a:spcPct val="80000"/>
              </a:lnSpc>
              <a:buClr>
                <a:schemeClr val="tx1"/>
              </a:buClr>
            </a:pPr>
            <a:endParaRPr lang="en-US" sz="900" dirty="0" smtClean="0"/>
          </a:p>
          <a:p>
            <a:pPr marL="0" indent="0" eaLnBrk="1" hangingPunct="1">
              <a:lnSpc>
                <a:spcPct val="80000"/>
              </a:lnSpc>
              <a:buClr>
                <a:schemeClr val="tx1"/>
              </a:buClr>
            </a:pPr>
            <a:r>
              <a:rPr lang="en-US" sz="2400" dirty="0" smtClean="0"/>
              <a:t> Percentage multipliers can now exceed 100%</a:t>
            </a:r>
          </a:p>
          <a:p>
            <a:pPr marL="0" indent="0" eaLnBrk="1" hangingPunct="1">
              <a:lnSpc>
                <a:spcPct val="80000"/>
              </a:lnSpc>
              <a:buClr>
                <a:schemeClr val="tx1"/>
              </a:buClr>
            </a:pPr>
            <a:endParaRPr lang="en-US" sz="900" dirty="0" smtClean="0"/>
          </a:p>
          <a:p>
            <a:pPr marL="0" indent="0" eaLnBrk="1" hangingPunct="1">
              <a:lnSpc>
                <a:spcPct val="80000"/>
              </a:lnSpc>
              <a:buClr>
                <a:schemeClr val="tx1"/>
              </a:buClr>
            </a:pPr>
            <a:r>
              <a:rPr lang="en-US" sz="2400" dirty="0" smtClean="0"/>
              <a:t> </a:t>
            </a:r>
            <a:r>
              <a:rPr lang="en-US" sz="2400" dirty="0" smtClean="0">
                <a:solidFill>
                  <a:srgbClr val="FF0000"/>
                </a:solidFill>
              </a:rPr>
              <a:t>Full COLAs</a:t>
            </a:r>
            <a:endParaRPr lang="en-US" sz="2400" dirty="0" smtClean="0"/>
          </a:p>
          <a:p>
            <a:pPr marL="0" indent="0" eaLnBrk="1" hangingPunct="1">
              <a:lnSpc>
                <a:spcPct val="80000"/>
              </a:lnSpc>
              <a:buFontTx/>
              <a:buNone/>
            </a:pPr>
            <a:endParaRPr lang="en-US" sz="900" i="1" u="sng" dirty="0" smtClean="0">
              <a:solidFill>
                <a:schemeClr val="accent2"/>
              </a:solidFill>
            </a:endParaRPr>
          </a:p>
          <a:p>
            <a:pPr marL="0" indent="0" eaLnBrk="1" hangingPunct="1">
              <a:lnSpc>
                <a:spcPct val="80000"/>
              </a:lnSpc>
              <a:buFontTx/>
              <a:buNone/>
            </a:pPr>
            <a:endParaRPr lang="en-US" sz="900" i="1" u="sng" dirty="0" smtClean="0">
              <a:solidFill>
                <a:schemeClr val="accent2"/>
              </a:solidFill>
            </a:endParaRPr>
          </a:p>
          <a:p>
            <a:pPr marL="0" indent="0" eaLnBrk="1" hangingPunct="1">
              <a:lnSpc>
                <a:spcPct val="80000"/>
              </a:lnSpc>
              <a:buFontTx/>
              <a:buNone/>
            </a:pPr>
            <a:r>
              <a:rPr lang="en-US" sz="1600" b="1" i="1" dirty="0" smtClean="0">
                <a:solidFill>
                  <a:schemeClr val="accent2"/>
                </a:solidFill>
              </a:rPr>
              <a:t> </a:t>
            </a:r>
            <a:r>
              <a:rPr lang="en-US" sz="2000" b="1" dirty="0" smtClean="0"/>
              <a:t>Years of service</a:t>
            </a:r>
            <a:r>
              <a:rPr lang="en-US" sz="2000" dirty="0" smtClean="0">
                <a:solidFill>
                  <a:schemeClr val="accent2"/>
                </a:solidFill>
              </a:rPr>
              <a:t>           </a:t>
            </a:r>
            <a:r>
              <a:rPr lang="en-US" sz="2000" b="1" u="sng" dirty="0" smtClean="0"/>
              <a:t>20   21     22    23     24    25     26    27    28    29     30 thru 40</a:t>
            </a:r>
          </a:p>
          <a:p>
            <a:pPr marL="0" indent="0" eaLnBrk="1" hangingPunct="1">
              <a:lnSpc>
                <a:spcPct val="80000"/>
              </a:lnSpc>
              <a:buFontTx/>
              <a:buNone/>
            </a:pPr>
            <a:r>
              <a:rPr lang="en-US" sz="2000" b="1" dirty="0" smtClean="0">
                <a:solidFill>
                  <a:schemeClr val="accent2"/>
                </a:solidFill>
              </a:rPr>
              <a:t> </a:t>
            </a:r>
            <a:r>
              <a:rPr lang="en-US" sz="2000" b="1" dirty="0" smtClean="0"/>
              <a:t>Final Pay Multiplier %</a:t>
            </a:r>
            <a:r>
              <a:rPr lang="en-US" sz="2000" b="1" dirty="0" smtClean="0">
                <a:solidFill>
                  <a:srgbClr val="FF0000"/>
                </a:solidFill>
              </a:rPr>
              <a:t>50  52.5  55   57.5  60    62.6  65   67.5  70   72.5   75 - 100</a:t>
            </a:r>
          </a:p>
          <a:p>
            <a:pPr marL="0" indent="0" algn="ctr" eaLnBrk="1" hangingPunct="1">
              <a:lnSpc>
                <a:spcPct val="80000"/>
              </a:lnSpc>
              <a:buFontTx/>
              <a:buNone/>
            </a:pPr>
            <a:endParaRPr lang="en-US" sz="1000" i="1" dirty="0" smtClean="0">
              <a:solidFill>
                <a:schemeClr val="accent2"/>
              </a:solidFill>
            </a:endParaRPr>
          </a:p>
          <a:p>
            <a:pPr marL="0" indent="0" algn="ctr" eaLnBrk="1" hangingPunct="1">
              <a:lnSpc>
                <a:spcPct val="80000"/>
              </a:lnSpc>
              <a:buFontTx/>
              <a:buNone/>
            </a:pPr>
            <a:endParaRPr lang="en-US" sz="1600" b="1" dirty="0" smtClean="0"/>
          </a:p>
          <a:p>
            <a:pPr marL="0" indent="0" eaLnBrk="1" hangingPunct="1">
              <a:lnSpc>
                <a:spcPct val="80000"/>
              </a:lnSpc>
              <a:buFontTx/>
              <a:buNone/>
            </a:pPr>
            <a:endParaRPr lang="en-US" sz="2400" dirty="0" smtClean="0">
              <a:solidFill>
                <a:srgbClr val="3333FF"/>
              </a:solidFill>
            </a:endParaRPr>
          </a:p>
          <a:p>
            <a:pPr marL="914400" lvl="2" indent="0" eaLnBrk="1" hangingPunct="1">
              <a:lnSpc>
                <a:spcPct val="80000"/>
              </a:lnSpc>
              <a:buFontTx/>
              <a:buNone/>
            </a:pPr>
            <a:endParaRPr lang="en-US" sz="600" dirty="0" smtClean="0">
              <a:solidFill>
                <a:srgbClr val="3333FF"/>
              </a:solidFill>
            </a:endParaRPr>
          </a:p>
          <a:p>
            <a:pPr marL="0" indent="0" eaLnBrk="1" hangingPunct="1">
              <a:lnSpc>
                <a:spcPct val="80000"/>
              </a:lnSpc>
            </a:pPr>
            <a:endParaRPr lang="en-US" sz="900" dirty="0" smtClean="0">
              <a:solidFill>
                <a:srgbClr val="66FF33"/>
              </a:solidFill>
            </a:endParaRPr>
          </a:p>
          <a:p>
            <a:pPr marL="0" indent="0" eaLnBrk="1" hangingPunct="1">
              <a:lnSpc>
                <a:spcPct val="80000"/>
              </a:lnSpc>
              <a:buFontTx/>
              <a:buNone/>
            </a:pPr>
            <a:endParaRPr lang="en-US" sz="900" dirty="0" smtClean="0">
              <a:solidFill>
                <a:srgbClr val="66FF33"/>
              </a:solidFill>
            </a:endParaRPr>
          </a:p>
          <a:p>
            <a:pPr marL="0" indent="0" eaLnBrk="1" hangingPunct="1">
              <a:lnSpc>
                <a:spcPct val="80000"/>
              </a:lnSpc>
              <a:buFontTx/>
              <a:buNone/>
            </a:pPr>
            <a:endParaRPr lang="en-US" sz="900" dirty="0" smtClean="0">
              <a:solidFill>
                <a:srgbClr val="66FF33"/>
              </a:solidFill>
            </a:endParaRPr>
          </a:p>
          <a:p>
            <a:pPr marL="457200" lvl="1" indent="0" eaLnBrk="1" hangingPunct="1">
              <a:lnSpc>
                <a:spcPct val="80000"/>
              </a:lnSpc>
            </a:pPr>
            <a:endParaRPr lang="en-US" sz="800" dirty="0" smtClean="0">
              <a:solidFill>
                <a:srgbClr val="66FF33"/>
              </a:solidFill>
            </a:endParaRPr>
          </a:p>
          <a:p>
            <a:pPr marL="0" indent="0" eaLnBrk="1" hangingPunct="1">
              <a:lnSpc>
                <a:spcPct val="80000"/>
              </a:lnSpc>
              <a:buFontTx/>
              <a:buNone/>
            </a:pPr>
            <a:endParaRPr lang="en-US" sz="900" dirty="0" smtClean="0">
              <a:solidFill>
                <a:srgbClr val="66FF33"/>
              </a:solidFill>
            </a:endParaRPr>
          </a:p>
        </p:txBody>
      </p:sp>
      <p:sp>
        <p:nvSpPr>
          <p:cNvPr id="22530" name="Rectangle 2"/>
          <p:cNvSpPr>
            <a:spLocks noGrp="1" noChangeArrowheads="1"/>
          </p:cNvSpPr>
          <p:nvPr>
            <p:ph type="title"/>
          </p:nvPr>
        </p:nvSpPr>
        <p:spPr bwMode="auto">
          <a:xfrm>
            <a:off x="685800" y="179387"/>
            <a:ext cx="7696200" cy="506413"/>
          </a:xfrm>
          <a:noFill/>
          <a:ln w="57150" cmpd="thinThick">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3600" b="1" dirty="0" smtClean="0">
                <a:solidFill>
                  <a:schemeClr val="tx1"/>
                </a:solidFill>
              </a:rPr>
              <a:t>Final Basic Pay Plan</a:t>
            </a:r>
            <a:br>
              <a:rPr lang="en-US" sz="3600" b="1" dirty="0" smtClean="0">
                <a:solidFill>
                  <a:schemeClr val="tx1"/>
                </a:solidFill>
              </a:rPr>
            </a:br>
            <a:r>
              <a:rPr lang="en-US" sz="3600" b="1" dirty="0" smtClean="0">
                <a:solidFill>
                  <a:schemeClr val="tx1"/>
                </a:solidFill>
              </a:rPr>
              <a:t> </a:t>
            </a:r>
            <a:r>
              <a:rPr lang="en-US" sz="3600" b="1" u="sng" dirty="0" smtClean="0">
                <a:solidFill>
                  <a:schemeClr val="tx1"/>
                </a:solidFill>
              </a:rPr>
              <a:t/>
            </a:r>
            <a:br>
              <a:rPr lang="en-US" sz="3600" b="1" u="sng" dirty="0" smtClean="0">
                <a:solidFill>
                  <a:schemeClr val="tx1"/>
                </a:solidFill>
              </a:rPr>
            </a:br>
            <a:endParaRPr lang="en-US" sz="3600" b="1" u="sng" dirty="0" smtClean="0">
              <a:solidFill>
                <a:schemeClr val="tx1"/>
              </a:solidFill>
            </a:endParaRPr>
          </a:p>
        </p:txBody>
      </p:sp>
      <p:sp>
        <p:nvSpPr>
          <p:cNvPr id="22532" name="Rectangle 5"/>
          <p:cNvSpPr>
            <a:spLocks noChangeArrowheads="1"/>
          </p:cNvSpPr>
          <p:nvPr/>
        </p:nvSpPr>
        <p:spPr bwMode="auto">
          <a:xfrm>
            <a:off x="228600" y="4495800"/>
            <a:ext cx="8763000" cy="762000"/>
          </a:xfrm>
          <a:prstGeom prst="rect">
            <a:avLst/>
          </a:prstGeom>
          <a:noFill/>
          <a:ln w="38100" cmpd="dbl">
            <a:solidFill>
              <a:srgbClr val="0000FF"/>
            </a:solidFill>
            <a:miter lim="800000"/>
            <a:headEnd type="none" w="sm" len="sm"/>
            <a:tailEnd type="none" w="sm" len="sm"/>
          </a:ln>
        </p:spPr>
        <p:txBody>
          <a:bodyPr wrap="none" anchor="ctr"/>
          <a:lstStyle/>
          <a:p>
            <a:pPr algn="ctr"/>
            <a:endParaRPr lang="en-US"/>
          </a:p>
        </p:txBody>
      </p:sp>
      <p:sp>
        <p:nvSpPr>
          <p:cNvPr id="6" name="Rectangle 5"/>
          <p:cNvSpPr/>
          <p:nvPr/>
        </p:nvSpPr>
        <p:spPr>
          <a:xfrm>
            <a:off x="1247206" y="5562600"/>
            <a:ext cx="6329169" cy="830997"/>
          </a:xfrm>
          <a:prstGeom prst="rect">
            <a:avLst/>
          </a:prstGeom>
        </p:spPr>
        <p:txBody>
          <a:bodyPr wrap="none">
            <a:spAutoFit/>
          </a:bodyPr>
          <a:lstStyle/>
          <a:p>
            <a:pPr algn="ctr" eaLnBrk="0" hangingPunct="0">
              <a:defRPr/>
            </a:pPr>
            <a:r>
              <a:rPr lang="en-US" sz="2400" dirty="0" smtClean="0"/>
              <a:t>Or just go to</a:t>
            </a:r>
            <a:r>
              <a:rPr lang="en-US" sz="2400" b="1" dirty="0" smtClean="0"/>
              <a:t> http://myarmybenefits.us.army.mil</a:t>
            </a:r>
          </a:p>
          <a:p>
            <a:pPr algn="ctr" eaLnBrk="0" hangingPunct="0">
              <a:defRPr/>
            </a:pPr>
            <a:r>
              <a:rPr lang="en-US" sz="2400" b="1" dirty="0" smtClean="0"/>
              <a:t> </a:t>
            </a:r>
            <a:r>
              <a:rPr lang="en-US" sz="2400" dirty="0" smtClean="0"/>
              <a:t>for your personal retirement calculation</a:t>
            </a:r>
            <a:endParaRPr lang="en-US" sz="2400" dirty="0"/>
          </a:p>
        </p:txBody>
      </p:sp>
      <p:sp>
        <p:nvSpPr>
          <p:cNvPr id="7" name="Rectangle 6"/>
          <p:cNvSpPr/>
          <p:nvPr/>
        </p:nvSpPr>
        <p:spPr>
          <a:xfrm>
            <a:off x="3276600" y="1143000"/>
            <a:ext cx="2526974" cy="400110"/>
          </a:xfrm>
          <a:prstGeom prst="rect">
            <a:avLst/>
          </a:prstGeom>
        </p:spPr>
        <p:txBody>
          <a:bodyPr wrap="none">
            <a:spAutoFit/>
          </a:bodyPr>
          <a:lstStyle/>
          <a:p>
            <a:r>
              <a:rPr lang="en-US" sz="2000" b="1" dirty="0" smtClean="0">
                <a:solidFill>
                  <a:schemeClr val="tx1"/>
                </a:solidFill>
              </a:rPr>
              <a:t> (DIEMS Pre 8 Sep 80)</a:t>
            </a:r>
            <a:r>
              <a:rPr lang="en-US" sz="2000" b="1" dirty="0" smtClean="0"/>
              <a:t> </a:t>
            </a:r>
            <a:endParaRPr lang="en-US" sz="2000" dirty="0"/>
          </a:p>
        </p:txBody>
      </p:sp>
      <p:sp>
        <p:nvSpPr>
          <p:cNvPr id="9" name="Oval 8"/>
          <p:cNvSpPr/>
          <p:nvPr/>
        </p:nvSpPr>
        <p:spPr>
          <a:xfrm>
            <a:off x="8534400" y="1066800"/>
            <a:ext cx="533400" cy="304800"/>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3</a:t>
            </a:r>
            <a:endParaRPr lang="en-US" sz="1400" b="1" dirty="0">
              <a:solidFill>
                <a:schemeClr val="tx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2590800" y="152400"/>
            <a:ext cx="3962400" cy="533400"/>
          </a:xfrm>
          <a:noFill/>
          <a:ln w="57150" cmpd="thinThick">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3600" b="1" dirty="0" smtClean="0">
                <a:solidFill>
                  <a:schemeClr val="tx1"/>
                </a:solidFill>
              </a:rPr>
              <a:t>High-36 Pay Plan  </a:t>
            </a:r>
            <a:br>
              <a:rPr lang="en-US" sz="3600" b="1" dirty="0" smtClean="0">
                <a:solidFill>
                  <a:schemeClr val="tx1"/>
                </a:solidFill>
              </a:rPr>
            </a:br>
            <a:r>
              <a:rPr lang="en-US" sz="3600" b="1" dirty="0" smtClean="0">
                <a:solidFill>
                  <a:schemeClr val="tx1"/>
                </a:solidFill>
              </a:rPr>
              <a:t>   </a:t>
            </a:r>
            <a:r>
              <a:rPr lang="en-US" sz="3600" b="1" u="sng" dirty="0" smtClean="0">
                <a:solidFill>
                  <a:schemeClr val="tx1"/>
                </a:solidFill>
              </a:rPr>
              <a:t/>
            </a:r>
            <a:br>
              <a:rPr lang="en-US" sz="3600" b="1" u="sng" dirty="0" smtClean="0">
                <a:solidFill>
                  <a:schemeClr val="tx1"/>
                </a:solidFill>
              </a:rPr>
            </a:br>
            <a:r>
              <a:rPr lang="en-US" sz="3600" u="sng" dirty="0" smtClean="0">
                <a:solidFill>
                  <a:schemeClr val="tx1"/>
                </a:solidFill>
              </a:rPr>
              <a:t>         </a:t>
            </a:r>
          </a:p>
        </p:txBody>
      </p:sp>
      <p:sp>
        <p:nvSpPr>
          <p:cNvPr id="23555" name="Rectangle 3"/>
          <p:cNvSpPr>
            <a:spLocks noGrp="1" noChangeArrowheads="1"/>
          </p:cNvSpPr>
          <p:nvPr>
            <p:ph type="subTitle" idx="4294967295"/>
          </p:nvPr>
        </p:nvSpPr>
        <p:spPr bwMode="auto">
          <a:xfrm>
            <a:off x="228600" y="1752600"/>
            <a:ext cx="8839200" cy="3886200"/>
          </a:xfrm>
          <a:prstGeom prst="rect">
            <a:avLst/>
          </a:prstGeom>
          <a:noFill/>
          <a:ln>
            <a:miter lim="800000"/>
            <a:headEnd/>
            <a:tailEnd/>
          </a:ln>
        </p:spPr>
        <p:txBody>
          <a:bodyPr>
            <a:noAutofit/>
          </a:bodyPr>
          <a:lstStyle/>
          <a:p>
            <a:pPr marL="0" indent="0" algn="ctr" eaLnBrk="1" hangingPunct="1">
              <a:lnSpc>
                <a:spcPct val="80000"/>
              </a:lnSpc>
              <a:buFontTx/>
              <a:buNone/>
            </a:pPr>
            <a:r>
              <a:rPr lang="en-US" sz="2400" b="1" dirty="0" smtClean="0"/>
              <a:t>RETIRED PAY =</a:t>
            </a:r>
            <a:r>
              <a:rPr lang="en-US" sz="2800" b="1" dirty="0" smtClean="0"/>
              <a:t> </a:t>
            </a:r>
            <a:r>
              <a:rPr lang="en-US" sz="2000" b="1" dirty="0" smtClean="0"/>
              <a:t>(Years of creditable service x 2-1/2%) x </a:t>
            </a:r>
          </a:p>
          <a:p>
            <a:pPr marL="0" indent="0" algn="ctr" eaLnBrk="1" hangingPunct="1">
              <a:lnSpc>
                <a:spcPct val="80000"/>
              </a:lnSpc>
              <a:buFontTx/>
              <a:buNone/>
            </a:pPr>
            <a:r>
              <a:rPr lang="en-US" sz="2000" b="1" dirty="0" smtClean="0"/>
              <a:t>average of highest 36 months basic pay</a:t>
            </a:r>
          </a:p>
          <a:p>
            <a:pPr marL="0" indent="0" algn="ctr" eaLnBrk="1" hangingPunct="1">
              <a:lnSpc>
                <a:spcPct val="40000"/>
              </a:lnSpc>
              <a:buFontTx/>
              <a:buNone/>
            </a:pPr>
            <a:endParaRPr lang="en-US" sz="2800" dirty="0" smtClean="0"/>
          </a:p>
          <a:p>
            <a:pPr marL="0" indent="0" eaLnBrk="1" hangingPunct="1">
              <a:lnSpc>
                <a:spcPct val="80000"/>
              </a:lnSpc>
              <a:buClr>
                <a:schemeClr val="tx1"/>
              </a:buClr>
            </a:pPr>
            <a:r>
              <a:rPr lang="en-US" sz="2400" dirty="0" smtClean="0"/>
              <a:t> Typically an average of the </a:t>
            </a:r>
            <a:r>
              <a:rPr lang="en-US" sz="2400" u="sng" dirty="0" smtClean="0"/>
              <a:t>last</a:t>
            </a:r>
            <a:r>
              <a:rPr lang="en-US" sz="2400" dirty="0" smtClean="0"/>
              <a:t> 36 months</a:t>
            </a:r>
          </a:p>
          <a:p>
            <a:pPr marL="0" indent="0" eaLnBrk="1" hangingPunct="1">
              <a:lnSpc>
                <a:spcPct val="80000"/>
              </a:lnSpc>
              <a:buClr>
                <a:schemeClr val="tx1"/>
              </a:buClr>
            </a:pPr>
            <a:endParaRPr lang="en-US" sz="900" dirty="0" smtClean="0"/>
          </a:p>
          <a:p>
            <a:pPr marL="0" indent="0" eaLnBrk="1" hangingPunct="1">
              <a:lnSpc>
                <a:spcPct val="80000"/>
              </a:lnSpc>
              <a:buClr>
                <a:schemeClr val="tx1"/>
              </a:buClr>
            </a:pPr>
            <a:r>
              <a:rPr lang="en-US" sz="2400" dirty="0" smtClean="0"/>
              <a:t> Commissioned service requirement</a:t>
            </a:r>
          </a:p>
          <a:p>
            <a:pPr marL="0" indent="0" eaLnBrk="1" hangingPunct="1">
              <a:lnSpc>
                <a:spcPct val="80000"/>
              </a:lnSpc>
              <a:buClr>
                <a:schemeClr val="tx1"/>
              </a:buClr>
            </a:pPr>
            <a:endParaRPr lang="en-US" sz="900" dirty="0" smtClean="0"/>
          </a:p>
          <a:p>
            <a:pPr marL="0" indent="0" eaLnBrk="1" hangingPunct="1">
              <a:lnSpc>
                <a:spcPct val="80000"/>
              </a:lnSpc>
              <a:buClr>
                <a:schemeClr val="tx1"/>
              </a:buClr>
            </a:pPr>
            <a:r>
              <a:rPr lang="en-US" sz="2400" dirty="0" smtClean="0"/>
              <a:t> Percentage multipliers can now exceed 100%</a:t>
            </a:r>
          </a:p>
          <a:p>
            <a:pPr marL="0" indent="0" eaLnBrk="1" hangingPunct="1">
              <a:lnSpc>
                <a:spcPct val="80000"/>
              </a:lnSpc>
              <a:buClr>
                <a:schemeClr val="tx1"/>
              </a:buClr>
            </a:pPr>
            <a:endParaRPr lang="en-US" sz="900" dirty="0" smtClean="0"/>
          </a:p>
          <a:p>
            <a:pPr marL="0" indent="0" eaLnBrk="1" hangingPunct="1">
              <a:lnSpc>
                <a:spcPct val="80000"/>
              </a:lnSpc>
              <a:buClr>
                <a:schemeClr val="tx1"/>
              </a:buClr>
            </a:pPr>
            <a:r>
              <a:rPr lang="en-US" sz="2400" dirty="0" smtClean="0">
                <a:solidFill>
                  <a:srgbClr val="FF0000"/>
                </a:solidFill>
              </a:rPr>
              <a:t> Full COLAs</a:t>
            </a:r>
          </a:p>
          <a:p>
            <a:pPr marL="0" indent="0" eaLnBrk="1" hangingPunct="1">
              <a:lnSpc>
                <a:spcPct val="80000"/>
              </a:lnSpc>
              <a:buClr>
                <a:schemeClr val="tx1"/>
              </a:buClr>
            </a:pPr>
            <a:endParaRPr lang="en-US" sz="1200" dirty="0" smtClean="0">
              <a:solidFill>
                <a:srgbClr val="FF0000"/>
              </a:solidFill>
            </a:endParaRPr>
          </a:p>
          <a:p>
            <a:pPr marL="0" indent="0" eaLnBrk="1" hangingPunct="1">
              <a:lnSpc>
                <a:spcPct val="80000"/>
              </a:lnSpc>
              <a:buFontTx/>
              <a:buNone/>
            </a:pPr>
            <a:r>
              <a:rPr lang="en-US" sz="2000" i="1" dirty="0" smtClean="0">
                <a:solidFill>
                  <a:schemeClr val="accent2"/>
                </a:solidFill>
              </a:rPr>
              <a:t>  </a:t>
            </a:r>
            <a:r>
              <a:rPr lang="en-US" sz="2000" b="1" dirty="0" smtClean="0"/>
              <a:t>Years of service</a:t>
            </a:r>
            <a:r>
              <a:rPr lang="en-US" sz="2000" dirty="0" smtClean="0"/>
              <a:t>       </a:t>
            </a:r>
            <a:r>
              <a:rPr lang="en-US" sz="2000" b="1" u="sng" dirty="0" smtClean="0"/>
              <a:t>20    21     22   23      24   25      26   27      28   29      30  thru  40</a:t>
            </a:r>
          </a:p>
          <a:p>
            <a:pPr marL="0" indent="0" eaLnBrk="1" hangingPunct="1">
              <a:lnSpc>
                <a:spcPct val="80000"/>
              </a:lnSpc>
              <a:buFontTx/>
              <a:buNone/>
            </a:pPr>
            <a:r>
              <a:rPr lang="en-US" sz="2000" dirty="0" smtClean="0"/>
              <a:t>  </a:t>
            </a:r>
            <a:r>
              <a:rPr lang="en-US" sz="2000" b="1" dirty="0" smtClean="0"/>
              <a:t>High-3 Multiplier</a:t>
            </a:r>
            <a:r>
              <a:rPr lang="en-US" sz="2000" dirty="0" smtClean="0"/>
              <a:t> %</a:t>
            </a:r>
            <a:r>
              <a:rPr lang="en-US" sz="2000" b="1" dirty="0" smtClean="0">
                <a:solidFill>
                  <a:srgbClr val="FF0000"/>
                </a:solidFill>
              </a:rPr>
              <a:t>50    52.5 55   57.5   60   62.6   65  67.5   70   72.5     75 - 100</a:t>
            </a:r>
          </a:p>
          <a:p>
            <a:pPr marL="0" indent="0" eaLnBrk="1" hangingPunct="1">
              <a:lnSpc>
                <a:spcPct val="80000"/>
              </a:lnSpc>
              <a:buClr>
                <a:schemeClr val="tx1"/>
              </a:buClr>
            </a:pPr>
            <a:endParaRPr lang="en-US" sz="2400" dirty="0" smtClean="0">
              <a:solidFill>
                <a:srgbClr val="FF0000"/>
              </a:solidFill>
            </a:endParaRPr>
          </a:p>
          <a:p>
            <a:pPr marL="0" indent="0" eaLnBrk="1" hangingPunct="1">
              <a:lnSpc>
                <a:spcPct val="80000"/>
              </a:lnSpc>
              <a:buFontTx/>
              <a:buNone/>
            </a:pPr>
            <a:r>
              <a:rPr lang="en-US" sz="2000" dirty="0" smtClean="0"/>
              <a:t>                                   </a:t>
            </a:r>
            <a:endParaRPr lang="en-US" sz="2000" dirty="0" smtClean="0">
              <a:solidFill>
                <a:schemeClr val="accent2"/>
              </a:solidFill>
            </a:endParaRPr>
          </a:p>
        </p:txBody>
      </p:sp>
      <p:sp>
        <p:nvSpPr>
          <p:cNvPr id="23556" name="Rectangle 5"/>
          <p:cNvSpPr>
            <a:spLocks noChangeArrowheads="1"/>
          </p:cNvSpPr>
          <p:nvPr/>
        </p:nvSpPr>
        <p:spPr bwMode="auto">
          <a:xfrm>
            <a:off x="304800" y="4648200"/>
            <a:ext cx="8610600" cy="838200"/>
          </a:xfrm>
          <a:prstGeom prst="rect">
            <a:avLst/>
          </a:prstGeom>
          <a:noFill/>
          <a:ln w="38100" cmpd="dbl">
            <a:solidFill>
              <a:srgbClr val="0000FF"/>
            </a:solidFill>
            <a:miter lim="800000"/>
            <a:headEnd type="none" w="sm" len="sm"/>
            <a:tailEnd type="none" w="sm" len="sm"/>
          </a:ln>
        </p:spPr>
        <p:txBody>
          <a:bodyPr wrap="none" anchor="ctr"/>
          <a:lstStyle/>
          <a:p>
            <a:pPr algn="ctr"/>
            <a:endParaRPr lang="en-US"/>
          </a:p>
        </p:txBody>
      </p:sp>
      <p:sp>
        <p:nvSpPr>
          <p:cNvPr id="23557" name="Text Box 8"/>
          <p:cNvSpPr txBox="1">
            <a:spLocks noChangeArrowheads="1"/>
          </p:cNvSpPr>
          <p:nvPr/>
        </p:nvSpPr>
        <p:spPr bwMode="auto">
          <a:xfrm>
            <a:off x="381000" y="1143000"/>
            <a:ext cx="8229600" cy="400752"/>
          </a:xfrm>
          <a:prstGeom prst="rect">
            <a:avLst/>
          </a:prstGeom>
          <a:noFill/>
          <a:ln w="9525" algn="ctr">
            <a:noFill/>
            <a:miter lim="800000"/>
            <a:headEnd/>
            <a:tailEnd/>
          </a:ln>
        </p:spPr>
        <p:txBody>
          <a:bodyPr lIns="92075" tIns="46038" rIns="92075" bIns="46038">
            <a:spAutoFit/>
          </a:bodyPr>
          <a:lstStyle/>
          <a:p>
            <a:pPr algn="ctr"/>
            <a:r>
              <a:rPr lang="en-US" sz="2000" b="1" dirty="0"/>
              <a:t>(DIEMS between 8 Sep 80 and 31 Jul </a:t>
            </a:r>
            <a:r>
              <a:rPr lang="en-US" sz="2000" b="1" dirty="0" smtClean="0"/>
              <a:t>86 </a:t>
            </a:r>
            <a:r>
              <a:rPr lang="en-US" sz="2000" b="1" u="sng" dirty="0"/>
              <a:t>and</a:t>
            </a:r>
            <a:r>
              <a:rPr lang="en-US" sz="2000" b="1" dirty="0"/>
              <a:t> DIEMS on or post  1 Aug 86)</a:t>
            </a:r>
          </a:p>
        </p:txBody>
      </p:sp>
      <p:sp>
        <p:nvSpPr>
          <p:cNvPr id="7" name="Rectangle 6"/>
          <p:cNvSpPr/>
          <p:nvPr/>
        </p:nvSpPr>
        <p:spPr>
          <a:xfrm>
            <a:off x="1247206" y="5715000"/>
            <a:ext cx="6329169" cy="830997"/>
          </a:xfrm>
          <a:prstGeom prst="rect">
            <a:avLst/>
          </a:prstGeom>
        </p:spPr>
        <p:txBody>
          <a:bodyPr wrap="none">
            <a:spAutoFit/>
          </a:bodyPr>
          <a:lstStyle/>
          <a:p>
            <a:pPr algn="ctr" eaLnBrk="0" hangingPunct="0">
              <a:defRPr/>
            </a:pPr>
            <a:r>
              <a:rPr lang="en-US" sz="2400" dirty="0" smtClean="0"/>
              <a:t>Or just go to</a:t>
            </a:r>
            <a:r>
              <a:rPr lang="en-US" sz="2400" b="1" dirty="0" smtClean="0"/>
              <a:t> http://myarmybenefits.us.army.mil</a:t>
            </a:r>
          </a:p>
          <a:p>
            <a:pPr algn="ctr" eaLnBrk="0" hangingPunct="0">
              <a:defRPr/>
            </a:pPr>
            <a:r>
              <a:rPr lang="en-US" sz="2400" b="1" dirty="0" smtClean="0"/>
              <a:t> </a:t>
            </a:r>
            <a:r>
              <a:rPr lang="en-US" sz="2400" dirty="0" smtClean="0"/>
              <a:t>for your personal retirement calculation</a:t>
            </a:r>
            <a:endParaRPr lang="en-US" sz="2400" dirty="0"/>
          </a:p>
        </p:txBody>
      </p:sp>
      <p:sp>
        <p:nvSpPr>
          <p:cNvPr id="9" name="Oval 8"/>
          <p:cNvSpPr/>
          <p:nvPr/>
        </p:nvSpPr>
        <p:spPr>
          <a:xfrm>
            <a:off x="8534400" y="1066800"/>
            <a:ext cx="533400" cy="304800"/>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4</a:t>
            </a:r>
            <a:endParaRPr lang="en-US" sz="1400" b="1" dirty="0">
              <a:solidFill>
                <a:schemeClr val="tx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685800" y="152400"/>
            <a:ext cx="8077200" cy="487362"/>
          </a:xfrm>
          <a:noFill/>
          <a:ln w="57150" cmpd="thinThick">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3600" b="1" dirty="0" smtClean="0">
                <a:solidFill>
                  <a:schemeClr val="tx1"/>
                </a:solidFill>
              </a:rPr>
              <a:t>High-36 or REDUX Plan </a:t>
            </a:r>
            <a:r>
              <a:rPr lang="en-US" sz="3600" b="1" u="sng" dirty="0" smtClean="0">
                <a:solidFill>
                  <a:schemeClr val="tx1"/>
                </a:solidFill>
              </a:rPr>
              <a:t/>
            </a:r>
            <a:br>
              <a:rPr lang="en-US" sz="3600" b="1" u="sng" dirty="0" smtClean="0">
                <a:solidFill>
                  <a:schemeClr val="tx1"/>
                </a:solidFill>
              </a:rPr>
            </a:br>
            <a:endParaRPr lang="en-US" sz="3600" b="1" dirty="0" smtClean="0">
              <a:solidFill>
                <a:schemeClr val="tx1"/>
              </a:solidFill>
            </a:endParaRPr>
          </a:p>
        </p:txBody>
      </p:sp>
      <p:sp>
        <p:nvSpPr>
          <p:cNvPr id="24579" name="Rectangle 3"/>
          <p:cNvSpPr>
            <a:spLocks noGrp="1" noChangeArrowheads="1"/>
          </p:cNvSpPr>
          <p:nvPr>
            <p:ph type="subTitle" idx="4294967295"/>
          </p:nvPr>
        </p:nvSpPr>
        <p:spPr bwMode="auto">
          <a:xfrm>
            <a:off x="304800" y="1538288"/>
            <a:ext cx="8610600" cy="5014912"/>
          </a:xfrm>
          <a:prstGeom prst="rect">
            <a:avLst/>
          </a:prstGeom>
          <a:noFill/>
          <a:ln>
            <a:miter lim="800000"/>
            <a:headEnd/>
            <a:tailEnd/>
          </a:ln>
        </p:spPr>
        <p:txBody>
          <a:bodyPr/>
          <a:lstStyle/>
          <a:p>
            <a:pPr marL="0" indent="0" algn="ctr" eaLnBrk="1" hangingPunct="1">
              <a:lnSpc>
                <a:spcPct val="80000"/>
              </a:lnSpc>
              <a:buFontTx/>
              <a:buNone/>
            </a:pPr>
            <a:r>
              <a:rPr lang="en-US" sz="2400" b="1" dirty="0" smtClean="0"/>
              <a:t>RETIRED PAY = (Years of creditable service x 2-1/2/%) minus 1% for each year &lt; 30 years x average of highest 36 months of basic pay</a:t>
            </a:r>
          </a:p>
          <a:p>
            <a:pPr marL="0" indent="0" algn="ctr" eaLnBrk="1" hangingPunct="1">
              <a:lnSpc>
                <a:spcPct val="80000"/>
              </a:lnSpc>
              <a:buFontTx/>
              <a:buNone/>
            </a:pPr>
            <a:endParaRPr lang="en-US" sz="1400" dirty="0" smtClean="0"/>
          </a:p>
          <a:p>
            <a:pPr marL="0" indent="0" eaLnBrk="1" hangingPunct="1">
              <a:lnSpc>
                <a:spcPct val="80000"/>
              </a:lnSpc>
            </a:pPr>
            <a:r>
              <a:rPr lang="en-US" sz="2400" dirty="0" smtClean="0"/>
              <a:t> 2% per yr thru 20 yrs; 3.5% from 20-30 yrs; 2.5% thereafter</a:t>
            </a:r>
          </a:p>
          <a:p>
            <a:pPr marL="0" indent="0" eaLnBrk="1" hangingPunct="1">
              <a:lnSpc>
                <a:spcPct val="80000"/>
              </a:lnSpc>
            </a:pPr>
            <a:endParaRPr lang="en-US" sz="600" dirty="0" smtClean="0"/>
          </a:p>
          <a:p>
            <a:pPr marL="0" indent="0" eaLnBrk="1" hangingPunct="1">
              <a:lnSpc>
                <a:spcPct val="80000"/>
              </a:lnSpc>
            </a:pPr>
            <a:r>
              <a:rPr lang="en-US" sz="2400" dirty="0" smtClean="0"/>
              <a:t> $30K Career Status Bonus (CSB) - 15th year</a:t>
            </a:r>
          </a:p>
          <a:p>
            <a:pPr marL="0" indent="0" eaLnBrk="1" hangingPunct="1">
              <a:lnSpc>
                <a:spcPct val="80000"/>
              </a:lnSpc>
            </a:pPr>
            <a:endParaRPr lang="en-US" sz="600" dirty="0" smtClean="0"/>
          </a:p>
          <a:p>
            <a:pPr marL="0" indent="0" eaLnBrk="1" hangingPunct="1">
              <a:lnSpc>
                <a:spcPct val="80000"/>
              </a:lnSpc>
              <a:buClr>
                <a:schemeClr val="tx1"/>
              </a:buClr>
            </a:pPr>
            <a:r>
              <a:rPr lang="en-US" sz="2400" dirty="0" smtClean="0"/>
              <a:t> Percentage multipliers can now exceed 100%</a:t>
            </a:r>
          </a:p>
          <a:p>
            <a:pPr marL="0" indent="0" eaLnBrk="1" hangingPunct="1">
              <a:lnSpc>
                <a:spcPct val="80000"/>
              </a:lnSpc>
              <a:buClr>
                <a:schemeClr val="tx1"/>
              </a:buClr>
            </a:pPr>
            <a:endParaRPr lang="en-US" sz="600" dirty="0" smtClean="0"/>
          </a:p>
          <a:p>
            <a:pPr marL="0" indent="0" eaLnBrk="1" hangingPunct="1">
              <a:lnSpc>
                <a:spcPct val="80000"/>
              </a:lnSpc>
              <a:buClr>
                <a:schemeClr val="tx1"/>
              </a:buClr>
            </a:pPr>
            <a:r>
              <a:rPr lang="en-US" sz="2400" dirty="0" smtClean="0">
                <a:solidFill>
                  <a:schemeClr val="accent1"/>
                </a:solidFill>
              </a:rPr>
              <a:t> </a:t>
            </a:r>
            <a:r>
              <a:rPr lang="en-US" sz="2400" dirty="0" smtClean="0">
                <a:solidFill>
                  <a:srgbClr val="FF0000"/>
                </a:solidFill>
              </a:rPr>
              <a:t>COLA minus 1%; one-time catch-up COLA at 62; COLA minus 1%</a:t>
            </a:r>
          </a:p>
          <a:p>
            <a:pPr marL="0" indent="0" eaLnBrk="1" hangingPunct="1">
              <a:lnSpc>
                <a:spcPct val="80000"/>
              </a:lnSpc>
              <a:buClr>
                <a:schemeClr val="tx1"/>
              </a:buClr>
              <a:buNone/>
            </a:pPr>
            <a:r>
              <a:rPr lang="en-US" sz="2400" dirty="0">
                <a:solidFill>
                  <a:srgbClr val="FF0000"/>
                </a:solidFill>
              </a:rPr>
              <a:t> </a:t>
            </a:r>
            <a:r>
              <a:rPr lang="en-US" sz="2400" dirty="0" smtClean="0">
                <a:solidFill>
                  <a:srgbClr val="FF0000"/>
                </a:solidFill>
              </a:rPr>
              <a:t>  after if you chose CSB payment</a:t>
            </a:r>
          </a:p>
          <a:p>
            <a:pPr marL="0" indent="0" eaLnBrk="1" hangingPunct="1">
              <a:lnSpc>
                <a:spcPct val="80000"/>
              </a:lnSpc>
              <a:buFontTx/>
              <a:buNone/>
            </a:pPr>
            <a:endParaRPr lang="en-US" sz="1200" u="sng" dirty="0" smtClean="0">
              <a:solidFill>
                <a:schemeClr val="accent2"/>
              </a:solidFill>
            </a:endParaRPr>
          </a:p>
          <a:p>
            <a:pPr marL="0" indent="0" eaLnBrk="1" hangingPunct="1">
              <a:lnSpc>
                <a:spcPct val="80000"/>
              </a:lnSpc>
              <a:buFontTx/>
              <a:buNone/>
            </a:pPr>
            <a:r>
              <a:rPr lang="en-US" sz="2000" b="1" dirty="0" smtClean="0"/>
              <a:t>Years of service</a:t>
            </a:r>
            <a:r>
              <a:rPr lang="en-US" sz="2000" dirty="0" smtClean="0"/>
              <a:t>         </a:t>
            </a:r>
            <a:r>
              <a:rPr lang="en-US" sz="2000" b="1" u="sng" dirty="0" smtClean="0"/>
              <a:t>20    21     22    23     24    25     26    27     28    29     30 thru 40</a:t>
            </a:r>
          </a:p>
          <a:p>
            <a:pPr marL="0" indent="0" eaLnBrk="1" hangingPunct="1">
              <a:lnSpc>
                <a:spcPct val="80000"/>
              </a:lnSpc>
              <a:buFontTx/>
              <a:buNone/>
            </a:pPr>
            <a:r>
              <a:rPr lang="en-US" sz="2000" b="1" dirty="0" smtClean="0"/>
              <a:t>REDUX Multiplier %</a:t>
            </a:r>
            <a:r>
              <a:rPr lang="en-US" sz="2000" dirty="0" smtClean="0"/>
              <a:t> </a:t>
            </a:r>
            <a:r>
              <a:rPr lang="en-US" sz="2000" b="1" dirty="0" smtClean="0">
                <a:solidFill>
                  <a:srgbClr val="FF0000"/>
                </a:solidFill>
              </a:rPr>
              <a:t>40   43.5   47   50.5   54  57.5   61   64.5  68   71.5    75 - 100</a:t>
            </a:r>
          </a:p>
          <a:p>
            <a:pPr marL="0" indent="0" eaLnBrk="1" hangingPunct="1">
              <a:lnSpc>
                <a:spcPct val="80000"/>
              </a:lnSpc>
              <a:buFontTx/>
              <a:buNone/>
            </a:pPr>
            <a:r>
              <a:rPr lang="en-US" sz="2000" b="1" dirty="0" smtClean="0"/>
              <a:t>High-3/Final </a:t>
            </a:r>
            <a:r>
              <a:rPr lang="en-US" sz="2000" b="1" dirty="0" err="1" smtClean="0"/>
              <a:t>Mult</a:t>
            </a:r>
            <a:r>
              <a:rPr lang="en-US" sz="2000" b="1" dirty="0" smtClean="0"/>
              <a:t>. %</a:t>
            </a:r>
            <a:r>
              <a:rPr lang="en-US" sz="2000" b="1" dirty="0" smtClean="0">
                <a:solidFill>
                  <a:srgbClr val="FF0000"/>
                </a:solidFill>
              </a:rPr>
              <a:t>50   52.5  55   57.5   60  62.5   65   67.5   70   72.5    75 - 100</a:t>
            </a:r>
          </a:p>
          <a:p>
            <a:pPr marL="0" indent="0" eaLnBrk="1" hangingPunct="1">
              <a:lnSpc>
                <a:spcPct val="80000"/>
              </a:lnSpc>
              <a:buClr>
                <a:schemeClr val="tx1"/>
              </a:buClr>
              <a:buFontTx/>
              <a:buNone/>
            </a:pPr>
            <a:endParaRPr lang="en-US" sz="2000" u="sng" dirty="0" smtClean="0">
              <a:solidFill>
                <a:schemeClr val="accent2"/>
              </a:solidFill>
            </a:endParaRPr>
          </a:p>
          <a:p>
            <a:pPr marL="0" indent="0" algn="ctr" eaLnBrk="1" hangingPunct="1">
              <a:lnSpc>
                <a:spcPct val="80000"/>
              </a:lnSpc>
              <a:buFontTx/>
              <a:buNone/>
            </a:pPr>
            <a:endParaRPr lang="en-US" sz="1800" u="sng" dirty="0" smtClean="0">
              <a:solidFill>
                <a:schemeClr val="accent2"/>
              </a:solidFill>
              <a:hlinkClick r:id="rId3"/>
            </a:endParaRPr>
          </a:p>
          <a:p>
            <a:pPr marL="0" indent="0" eaLnBrk="1" hangingPunct="1">
              <a:lnSpc>
                <a:spcPct val="80000"/>
              </a:lnSpc>
              <a:buFontTx/>
              <a:buNone/>
            </a:pPr>
            <a:endParaRPr lang="en-US" sz="2000" i="1" dirty="0" smtClean="0">
              <a:solidFill>
                <a:schemeClr val="accent2"/>
              </a:solidFill>
            </a:endParaRPr>
          </a:p>
        </p:txBody>
      </p:sp>
      <p:sp>
        <p:nvSpPr>
          <p:cNvPr id="24580" name="Rectangle 4"/>
          <p:cNvSpPr>
            <a:spLocks noChangeArrowheads="1"/>
          </p:cNvSpPr>
          <p:nvPr/>
        </p:nvSpPr>
        <p:spPr bwMode="auto">
          <a:xfrm>
            <a:off x="228600" y="4614334"/>
            <a:ext cx="8686800" cy="1066800"/>
          </a:xfrm>
          <a:prstGeom prst="rect">
            <a:avLst/>
          </a:prstGeom>
          <a:noFill/>
          <a:ln w="38100" cmpd="dbl">
            <a:solidFill>
              <a:srgbClr val="0000FF"/>
            </a:solidFill>
            <a:miter lim="800000"/>
            <a:headEnd type="none" w="sm" len="sm"/>
            <a:tailEnd type="none" w="sm" len="sm"/>
          </a:ln>
        </p:spPr>
        <p:txBody>
          <a:bodyPr wrap="none" anchor="ctr"/>
          <a:lstStyle/>
          <a:p>
            <a:pPr algn="ctr"/>
            <a:endParaRPr lang="en-US"/>
          </a:p>
        </p:txBody>
      </p:sp>
      <p:sp>
        <p:nvSpPr>
          <p:cNvPr id="24581" name="Text Box 8"/>
          <p:cNvSpPr txBox="1">
            <a:spLocks noChangeArrowheads="1"/>
          </p:cNvSpPr>
          <p:nvPr/>
        </p:nvSpPr>
        <p:spPr bwMode="auto">
          <a:xfrm>
            <a:off x="2449995" y="1066800"/>
            <a:ext cx="3970959" cy="400752"/>
          </a:xfrm>
          <a:prstGeom prst="rect">
            <a:avLst/>
          </a:prstGeom>
          <a:noFill/>
          <a:ln w="9525" algn="ctr">
            <a:noFill/>
            <a:miter lim="800000"/>
            <a:headEnd/>
            <a:tailEnd/>
          </a:ln>
        </p:spPr>
        <p:txBody>
          <a:bodyPr wrap="none" lIns="92075" tIns="46038" rIns="92075" bIns="46038">
            <a:spAutoFit/>
          </a:bodyPr>
          <a:lstStyle/>
          <a:p>
            <a:pPr algn="ctr"/>
            <a:r>
              <a:rPr lang="en-US" sz="2000" b="1" dirty="0"/>
              <a:t>(DIEMS post – 1 Aug 86 – “Choice”)</a:t>
            </a:r>
            <a:r>
              <a:rPr lang="en-US" sz="2000" dirty="0"/>
              <a:t> </a:t>
            </a:r>
          </a:p>
        </p:txBody>
      </p:sp>
      <p:sp>
        <p:nvSpPr>
          <p:cNvPr id="7" name="Rectangle 6"/>
          <p:cNvSpPr/>
          <p:nvPr/>
        </p:nvSpPr>
        <p:spPr>
          <a:xfrm>
            <a:off x="1247206" y="5791200"/>
            <a:ext cx="6329169" cy="830997"/>
          </a:xfrm>
          <a:prstGeom prst="rect">
            <a:avLst/>
          </a:prstGeom>
        </p:spPr>
        <p:txBody>
          <a:bodyPr wrap="none">
            <a:spAutoFit/>
          </a:bodyPr>
          <a:lstStyle/>
          <a:p>
            <a:pPr algn="ctr" eaLnBrk="0" hangingPunct="0">
              <a:defRPr/>
            </a:pPr>
            <a:r>
              <a:rPr lang="en-US" sz="2400" dirty="0" smtClean="0"/>
              <a:t>Or just go to</a:t>
            </a:r>
            <a:r>
              <a:rPr lang="en-US" sz="2400" b="1" dirty="0" smtClean="0"/>
              <a:t> http://myarmybenefits.us.army.mil</a:t>
            </a:r>
          </a:p>
          <a:p>
            <a:pPr algn="ctr" eaLnBrk="0" hangingPunct="0">
              <a:defRPr/>
            </a:pPr>
            <a:r>
              <a:rPr lang="en-US" sz="2400" b="1" dirty="0" smtClean="0"/>
              <a:t> </a:t>
            </a:r>
            <a:r>
              <a:rPr lang="en-US" sz="2400" dirty="0" smtClean="0"/>
              <a:t>for your personal retirement calculation</a:t>
            </a:r>
            <a:endParaRPr lang="en-US" sz="2400" dirty="0"/>
          </a:p>
        </p:txBody>
      </p:sp>
      <p:sp>
        <p:nvSpPr>
          <p:cNvPr id="10" name="Oval 9"/>
          <p:cNvSpPr/>
          <p:nvPr/>
        </p:nvSpPr>
        <p:spPr>
          <a:xfrm>
            <a:off x="8534400" y="1066800"/>
            <a:ext cx="533400" cy="304800"/>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5</a:t>
            </a:r>
            <a:endParaRPr lang="en-US" sz="1400" b="1" dirty="0">
              <a:solidFill>
                <a:schemeClr val="tx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901700" y="76200"/>
            <a:ext cx="7239000" cy="487362"/>
          </a:xfrm>
          <a:noFill/>
          <a:ln w="57150" cmpd="thinThick">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z="4000" b="1" dirty="0" smtClean="0">
                <a:solidFill>
                  <a:schemeClr val="tx1"/>
                </a:solidFill>
              </a:rPr>
              <a:t>Purpose</a:t>
            </a:r>
          </a:p>
        </p:txBody>
      </p:sp>
      <p:sp>
        <p:nvSpPr>
          <p:cNvPr id="12291" name="Rectangle 3"/>
          <p:cNvSpPr>
            <a:spLocks noGrp="1" noChangeArrowheads="1"/>
          </p:cNvSpPr>
          <p:nvPr>
            <p:ph type="subTitle" idx="4294967295"/>
          </p:nvPr>
        </p:nvSpPr>
        <p:spPr bwMode="auto">
          <a:xfrm>
            <a:off x="406400" y="2171700"/>
            <a:ext cx="8229600" cy="1333500"/>
          </a:xfrm>
          <a:prstGeom prst="rect">
            <a:avLst/>
          </a:prstGeom>
          <a:noFill/>
          <a:ln>
            <a:miter lim="800000"/>
            <a:headEnd/>
            <a:tailEnd/>
          </a:ln>
        </p:spPr>
        <p:txBody>
          <a:bodyPr>
            <a:noAutofit/>
          </a:bodyPr>
          <a:lstStyle/>
          <a:p>
            <a:pPr marL="0" indent="0" algn="ctr" eaLnBrk="1" hangingPunct="1">
              <a:buFontTx/>
              <a:buNone/>
            </a:pPr>
            <a:r>
              <a:rPr lang="en-US" dirty="0" smtClean="0"/>
              <a:t>To provide an overview of  the planning needed</a:t>
            </a:r>
          </a:p>
          <a:p>
            <a:pPr marL="0" indent="0" algn="ctr" eaLnBrk="1" hangingPunct="1">
              <a:buFontTx/>
              <a:buNone/>
            </a:pPr>
            <a:r>
              <a:rPr lang="en-US" dirty="0" smtClean="0"/>
              <a:t> to prepare for retirement.</a:t>
            </a:r>
          </a:p>
          <a:p>
            <a:pPr marL="0" indent="0" algn="ctr" eaLnBrk="1" hangingPunct="1">
              <a:buFontTx/>
              <a:buNone/>
            </a:pPr>
            <a:r>
              <a:rPr lang="en-US" dirty="0" smtClean="0"/>
              <a:t>	</a:t>
            </a:r>
          </a:p>
        </p:txBody>
      </p:sp>
      <p:sp>
        <p:nvSpPr>
          <p:cNvPr id="12292" name="Rectangle 5"/>
          <p:cNvSpPr>
            <a:spLocks noChangeArrowheads="1"/>
          </p:cNvSpPr>
          <p:nvPr/>
        </p:nvSpPr>
        <p:spPr bwMode="auto">
          <a:xfrm>
            <a:off x="1117600" y="4572000"/>
            <a:ext cx="6807200" cy="1384995"/>
          </a:xfrm>
          <a:prstGeom prst="rect">
            <a:avLst/>
          </a:prstGeom>
          <a:noFill/>
          <a:ln w="9525">
            <a:noFill/>
            <a:miter lim="800000"/>
            <a:headEnd/>
            <a:tailEnd/>
          </a:ln>
        </p:spPr>
        <p:txBody>
          <a:bodyPr>
            <a:spAutoFit/>
          </a:bodyPr>
          <a:lstStyle/>
          <a:p>
            <a:pPr algn="ctr"/>
            <a:r>
              <a:rPr lang="en-US" sz="2800" dirty="0"/>
              <a:t>NOTE: This briefing is not designed to replace the Army </a:t>
            </a:r>
            <a:r>
              <a:rPr lang="en-US" sz="2800" dirty="0" smtClean="0"/>
              <a:t>Pre-Retirement Briefing provided by Retirement Services Officers!</a:t>
            </a:r>
            <a:endParaRPr lang="en-US" sz="28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shortened page.jpg"/>
          <p:cNvPicPr>
            <a:picLocks noChangeAspect="1"/>
          </p:cNvPicPr>
          <p:nvPr/>
        </p:nvPicPr>
        <p:blipFill>
          <a:blip r:embed="rId3" cstate="print"/>
          <a:srcRect b="3375"/>
          <a:stretch>
            <a:fillRect/>
          </a:stretch>
        </p:blipFill>
        <p:spPr bwMode="auto">
          <a:xfrm>
            <a:off x="142875" y="1106941"/>
            <a:ext cx="3257550" cy="5446259"/>
          </a:xfrm>
          <a:prstGeom prst="rect">
            <a:avLst/>
          </a:prstGeom>
          <a:noFill/>
          <a:ln w="9525">
            <a:noFill/>
            <a:miter lim="800000"/>
            <a:headEnd/>
            <a:tailEnd/>
          </a:ln>
        </p:spPr>
      </p:pic>
      <p:sp>
        <p:nvSpPr>
          <p:cNvPr id="16387" name="Text Box 2"/>
          <p:cNvSpPr txBox="1">
            <a:spLocks noChangeArrowheads="1"/>
          </p:cNvSpPr>
          <p:nvPr/>
        </p:nvSpPr>
        <p:spPr bwMode="auto">
          <a:xfrm>
            <a:off x="1111250" y="152400"/>
            <a:ext cx="6889750" cy="584775"/>
          </a:xfrm>
          <a:prstGeom prst="rect">
            <a:avLst/>
          </a:prstGeom>
          <a:noFill/>
          <a:ln w="9525">
            <a:noFill/>
            <a:miter lim="800000"/>
            <a:headEnd/>
            <a:tailEnd/>
          </a:ln>
        </p:spPr>
        <p:txBody>
          <a:bodyPr>
            <a:spAutoFit/>
          </a:bodyPr>
          <a:lstStyle/>
          <a:p>
            <a:pPr algn="ctr"/>
            <a:r>
              <a:rPr lang="en-US" sz="3200" b="1" dirty="0" err="1">
                <a:latin typeface="+mj-lt"/>
              </a:rPr>
              <a:t>MyArmyBenefits</a:t>
            </a:r>
            <a:r>
              <a:rPr lang="en-US" sz="3200" b="1" dirty="0">
                <a:latin typeface="+mj-lt"/>
              </a:rPr>
              <a:t> </a:t>
            </a:r>
          </a:p>
        </p:txBody>
      </p:sp>
      <p:sp>
        <p:nvSpPr>
          <p:cNvPr id="16388" name="Oval 19"/>
          <p:cNvSpPr>
            <a:spLocks noChangeArrowheads="1"/>
          </p:cNvSpPr>
          <p:nvPr/>
        </p:nvSpPr>
        <p:spPr bwMode="auto">
          <a:xfrm>
            <a:off x="527050" y="1595437"/>
            <a:ext cx="304800" cy="304800"/>
          </a:xfrm>
          <a:prstGeom prst="ellipse">
            <a:avLst/>
          </a:prstGeom>
          <a:solidFill>
            <a:srgbClr val="FFFFFF"/>
          </a:solidFill>
          <a:ln w="9525">
            <a:solidFill>
              <a:schemeClr val="tx1"/>
            </a:solidFill>
            <a:round/>
            <a:headEnd/>
            <a:tailEnd/>
          </a:ln>
        </p:spPr>
        <p:txBody>
          <a:bodyPr wrap="none" anchor="ctr"/>
          <a:lstStyle/>
          <a:p>
            <a:pPr algn="ctr" eaLnBrk="0" hangingPunct="0">
              <a:spcBef>
                <a:spcPct val="50000"/>
              </a:spcBef>
            </a:pPr>
            <a:r>
              <a:rPr lang="en-US" dirty="0">
                <a:latin typeface="+mj-lt"/>
              </a:rPr>
              <a:t>1</a:t>
            </a:r>
          </a:p>
        </p:txBody>
      </p:sp>
      <p:sp>
        <p:nvSpPr>
          <p:cNvPr id="16389" name="Oval 20"/>
          <p:cNvSpPr>
            <a:spLocks noChangeArrowheads="1"/>
          </p:cNvSpPr>
          <p:nvPr/>
        </p:nvSpPr>
        <p:spPr bwMode="auto">
          <a:xfrm>
            <a:off x="1055688" y="1595437"/>
            <a:ext cx="304800" cy="304800"/>
          </a:xfrm>
          <a:prstGeom prst="ellipse">
            <a:avLst/>
          </a:prstGeom>
          <a:solidFill>
            <a:srgbClr val="FFFFFF"/>
          </a:solidFill>
          <a:ln w="9525">
            <a:solidFill>
              <a:schemeClr val="tx1"/>
            </a:solidFill>
            <a:round/>
            <a:headEnd/>
            <a:tailEnd/>
          </a:ln>
        </p:spPr>
        <p:txBody>
          <a:bodyPr wrap="none" anchor="ctr"/>
          <a:lstStyle/>
          <a:p>
            <a:pPr algn="ctr" eaLnBrk="0" hangingPunct="0">
              <a:spcBef>
                <a:spcPct val="50000"/>
              </a:spcBef>
            </a:pPr>
            <a:r>
              <a:rPr lang="en-US" dirty="0">
                <a:latin typeface="+mj-lt"/>
              </a:rPr>
              <a:t>2</a:t>
            </a:r>
          </a:p>
        </p:txBody>
      </p:sp>
      <p:sp>
        <p:nvSpPr>
          <p:cNvPr id="16390" name="Oval 21"/>
          <p:cNvSpPr>
            <a:spLocks noChangeArrowheads="1"/>
          </p:cNvSpPr>
          <p:nvPr/>
        </p:nvSpPr>
        <p:spPr bwMode="auto">
          <a:xfrm>
            <a:off x="3146425" y="1662112"/>
            <a:ext cx="304800" cy="304800"/>
          </a:xfrm>
          <a:prstGeom prst="ellipse">
            <a:avLst/>
          </a:prstGeom>
          <a:solidFill>
            <a:srgbClr val="FFFFFF"/>
          </a:solidFill>
          <a:ln w="9525">
            <a:solidFill>
              <a:schemeClr val="tx1"/>
            </a:solidFill>
            <a:round/>
            <a:headEnd/>
            <a:tailEnd/>
          </a:ln>
        </p:spPr>
        <p:txBody>
          <a:bodyPr wrap="none" anchor="ctr"/>
          <a:lstStyle/>
          <a:p>
            <a:pPr algn="ctr" eaLnBrk="0" hangingPunct="0">
              <a:spcBef>
                <a:spcPct val="50000"/>
              </a:spcBef>
            </a:pPr>
            <a:r>
              <a:rPr lang="en-US" dirty="0">
                <a:latin typeface="+mj-lt"/>
              </a:rPr>
              <a:t>4</a:t>
            </a:r>
          </a:p>
        </p:txBody>
      </p:sp>
      <p:sp>
        <p:nvSpPr>
          <p:cNvPr id="13" name="Rectangle 23"/>
          <p:cNvSpPr>
            <a:spLocks noChangeArrowheads="1"/>
          </p:cNvSpPr>
          <p:nvPr/>
        </p:nvSpPr>
        <p:spPr bwMode="auto">
          <a:xfrm>
            <a:off x="3762375" y="1371600"/>
            <a:ext cx="4772025" cy="3733800"/>
          </a:xfrm>
          <a:prstGeom prst="rect">
            <a:avLst/>
          </a:prstGeom>
          <a:noFill/>
          <a:ln w="9525">
            <a:noFill/>
            <a:miter lim="800000"/>
            <a:headEnd/>
            <a:tailEnd/>
          </a:ln>
        </p:spPr>
        <p:txBody>
          <a:bodyPr lIns="0" tIns="0" rIns="0" bIns="0"/>
          <a:lstStyle/>
          <a:p>
            <a:pPr marL="228600" indent="-228600" algn="l" eaLnBrk="0" hangingPunct="0">
              <a:spcAft>
                <a:spcPct val="20000"/>
              </a:spcAft>
              <a:buSzPct val="100000"/>
              <a:buFont typeface="Arial" pitchFamily="34" charset="0"/>
              <a:buChar char="•"/>
              <a:defRPr/>
            </a:pPr>
            <a:r>
              <a:rPr lang="en-US" sz="1600" b="1" dirty="0">
                <a:latin typeface="+mj-lt"/>
                <a:cs typeface="+mn-cs"/>
              </a:rPr>
              <a:t>Benefit Library </a:t>
            </a:r>
          </a:p>
          <a:p>
            <a:pPr marL="571500" lvl="1" indent="-279400" algn="l" eaLnBrk="0" hangingPunct="0">
              <a:spcAft>
                <a:spcPts val="0"/>
              </a:spcAft>
              <a:buSzPct val="100000"/>
              <a:buFont typeface="Arial" pitchFamily="34" charset="0"/>
              <a:buChar char="•"/>
              <a:defRPr/>
            </a:pPr>
            <a:r>
              <a:rPr lang="en-US" sz="1600" b="1" dirty="0">
                <a:solidFill>
                  <a:srgbClr val="FF0000"/>
                </a:solidFill>
                <a:latin typeface="+mj-lt"/>
                <a:cs typeface="Times New Roman" pitchFamily="18" charset="0"/>
              </a:rPr>
              <a:t>Federal Fact Sheets</a:t>
            </a:r>
          </a:p>
          <a:p>
            <a:pPr marL="571500" lvl="1" indent="-279400" algn="l" eaLnBrk="0" hangingPunct="0">
              <a:spcAft>
                <a:spcPts val="0"/>
              </a:spcAft>
              <a:buSzPct val="100000"/>
              <a:buFont typeface="Arial" pitchFamily="34" charset="0"/>
              <a:buChar char="•"/>
              <a:defRPr/>
            </a:pPr>
            <a:r>
              <a:rPr lang="en-US" sz="1600" b="1" dirty="0">
                <a:solidFill>
                  <a:srgbClr val="FF0000"/>
                </a:solidFill>
                <a:latin typeface="+mj-lt"/>
                <a:cs typeface="Times New Roman" pitchFamily="18" charset="0"/>
              </a:rPr>
              <a:t>State and Territory Benefits Fact Sheets</a:t>
            </a:r>
          </a:p>
          <a:p>
            <a:pPr marL="571500" lvl="1" indent="-279400" algn="l" eaLnBrk="0" hangingPunct="0">
              <a:spcAft>
                <a:spcPts val="0"/>
              </a:spcAft>
              <a:buSzPct val="100000"/>
              <a:buFont typeface="Arial" pitchFamily="34" charset="0"/>
              <a:buChar char="•"/>
              <a:defRPr/>
            </a:pPr>
            <a:r>
              <a:rPr lang="en-US" sz="1600" b="1" dirty="0">
                <a:solidFill>
                  <a:srgbClr val="FF0000"/>
                </a:solidFill>
                <a:latin typeface="+mj-lt"/>
                <a:cs typeface="Times New Roman" pitchFamily="18" charset="0"/>
              </a:rPr>
              <a:t>Resource Locators</a:t>
            </a:r>
          </a:p>
          <a:p>
            <a:pPr marL="228600" indent="-228600" algn="l" eaLnBrk="0" hangingPunct="0">
              <a:spcAft>
                <a:spcPct val="20000"/>
              </a:spcAft>
              <a:buSzPct val="100000"/>
              <a:buFont typeface="Arial" pitchFamily="34" charset="0"/>
              <a:buChar char="•"/>
              <a:defRPr/>
            </a:pPr>
            <a:r>
              <a:rPr lang="en-US" sz="1600" b="1" dirty="0">
                <a:latin typeface="+mj-lt"/>
                <a:cs typeface="+mn-cs"/>
              </a:rPr>
              <a:t>Benefit Calculators </a:t>
            </a:r>
          </a:p>
          <a:p>
            <a:pPr marL="571500" lvl="1" indent="-279400" algn="l" eaLnBrk="0" hangingPunct="0">
              <a:spcAft>
                <a:spcPts val="0"/>
              </a:spcAft>
              <a:buSzPct val="100000"/>
              <a:buFont typeface="Arial" pitchFamily="34" charset="0"/>
              <a:buChar char="•"/>
              <a:defRPr/>
            </a:pPr>
            <a:r>
              <a:rPr lang="en-US" sz="1600" b="1" dirty="0">
                <a:solidFill>
                  <a:srgbClr val="FF0000"/>
                </a:solidFill>
                <a:latin typeface="+mj-lt"/>
                <a:cs typeface="Times New Roman" pitchFamily="18" charset="0"/>
              </a:rPr>
              <a:t>Retirement</a:t>
            </a:r>
          </a:p>
          <a:p>
            <a:pPr marL="571500" lvl="1" indent="-279400" algn="l" eaLnBrk="0" hangingPunct="0">
              <a:spcAft>
                <a:spcPts val="0"/>
              </a:spcAft>
              <a:buSzPct val="100000"/>
              <a:buFont typeface="Arial" pitchFamily="34" charset="0"/>
              <a:buChar char="•"/>
              <a:defRPr/>
            </a:pPr>
            <a:r>
              <a:rPr lang="en-US" sz="1600" b="1" dirty="0">
                <a:solidFill>
                  <a:srgbClr val="FF0000"/>
                </a:solidFill>
                <a:latin typeface="+mj-lt"/>
                <a:cs typeface="Times New Roman" pitchFamily="18" charset="0"/>
              </a:rPr>
              <a:t>Survivor Benefits</a:t>
            </a:r>
          </a:p>
          <a:p>
            <a:pPr marL="571500" lvl="1" indent="-279400" algn="l" eaLnBrk="0" hangingPunct="0">
              <a:spcAft>
                <a:spcPts val="0"/>
              </a:spcAft>
              <a:buSzPct val="100000"/>
              <a:buFont typeface="Arial" pitchFamily="34" charset="0"/>
              <a:buChar char="•"/>
              <a:defRPr/>
            </a:pPr>
            <a:r>
              <a:rPr lang="en-US" sz="1600" dirty="0">
                <a:latin typeface="+mj-lt"/>
                <a:cs typeface="Times New Roman" pitchFamily="18" charset="0"/>
              </a:rPr>
              <a:t>Deployment Calculator</a:t>
            </a:r>
          </a:p>
          <a:p>
            <a:pPr marL="228600" indent="-228600" algn="l" eaLnBrk="0" hangingPunct="0">
              <a:spcAft>
                <a:spcPct val="20000"/>
              </a:spcAft>
              <a:buSzPct val="100000"/>
              <a:buFont typeface="Arial" pitchFamily="34" charset="0"/>
              <a:buChar char="•"/>
              <a:defRPr/>
            </a:pPr>
            <a:r>
              <a:rPr lang="en-US" sz="1600" b="1" dirty="0">
                <a:latin typeface="+mj-lt"/>
                <a:cs typeface="+mn-cs"/>
              </a:rPr>
              <a:t>Benefits Help Desk Operations </a:t>
            </a:r>
          </a:p>
          <a:p>
            <a:pPr marL="228600" indent="-228600" algn="l" eaLnBrk="0" hangingPunct="0">
              <a:spcAft>
                <a:spcPct val="20000"/>
              </a:spcAft>
              <a:buSzPct val="100000"/>
              <a:buFont typeface="Arial" pitchFamily="34" charset="0"/>
              <a:buChar char="•"/>
              <a:defRPr/>
            </a:pPr>
            <a:r>
              <a:rPr lang="en-US" sz="1600" b="1" dirty="0">
                <a:latin typeface="+mj-lt"/>
                <a:cs typeface="+mn-cs"/>
              </a:rPr>
              <a:t>Wounded Warrior Special Module </a:t>
            </a:r>
            <a:endParaRPr lang="en-US" sz="1600" b="1" dirty="0" smtClean="0">
              <a:latin typeface="+mj-lt"/>
              <a:cs typeface="+mn-cs"/>
            </a:endParaRPr>
          </a:p>
          <a:p>
            <a:pPr marL="571500" lvl="1" indent="-279400" algn="l" eaLnBrk="0" hangingPunct="0">
              <a:spcAft>
                <a:spcPts val="0"/>
              </a:spcAft>
              <a:buSzPct val="100000"/>
              <a:buFont typeface="Arial" pitchFamily="34" charset="0"/>
              <a:buChar char="•"/>
              <a:defRPr/>
            </a:pPr>
            <a:r>
              <a:rPr lang="en-US" sz="1600" dirty="0" smtClean="0">
                <a:latin typeface="+mj-lt"/>
                <a:cs typeface="Times New Roman" pitchFamily="18" charset="0"/>
              </a:rPr>
              <a:t>Wounded Warrior / DRE Calculator</a:t>
            </a:r>
          </a:p>
          <a:p>
            <a:pPr marL="571500" lvl="1" indent="-279400" algn="l" eaLnBrk="0" hangingPunct="0">
              <a:spcAft>
                <a:spcPts val="0"/>
              </a:spcAft>
              <a:buSzPct val="100000"/>
              <a:buFont typeface="Arial" pitchFamily="34" charset="0"/>
              <a:buChar char="•"/>
              <a:defRPr/>
            </a:pPr>
            <a:r>
              <a:rPr lang="en-US" sz="1600" dirty="0" smtClean="0">
                <a:latin typeface="+mj-lt"/>
                <a:cs typeface="Times New Roman" pitchFamily="18" charset="0"/>
              </a:rPr>
              <a:t>Sustaining </a:t>
            </a:r>
            <a:r>
              <a:rPr lang="en-US" sz="1600" dirty="0">
                <a:latin typeface="+mj-lt"/>
                <a:cs typeface="Times New Roman" pitchFamily="18" charset="0"/>
              </a:rPr>
              <a:t>Income Calculator</a:t>
            </a:r>
          </a:p>
          <a:p>
            <a:pPr marL="228600" indent="-228600" algn="l" eaLnBrk="0" hangingPunct="0">
              <a:spcAft>
                <a:spcPct val="20000"/>
              </a:spcAft>
              <a:buSzPct val="100000"/>
              <a:buFont typeface="Arial" pitchFamily="34" charset="0"/>
              <a:buChar char="•"/>
              <a:defRPr/>
            </a:pPr>
            <a:r>
              <a:rPr lang="en-US" sz="1600" b="1" dirty="0">
                <a:latin typeface="+mj-lt"/>
                <a:cs typeface="+mn-cs"/>
              </a:rPr>
              <a:t>Casualty Operations Special Module </a:t>
            </a:r>
            <a:endParaRPr lang="en-US" sz="1600" b="1" dirty="0" smtClean="0">
              <a:latin typeface="+mj-lt"/>
              <a:cs typeface="+mn-cs"/>
            </a:endParaRPr>
          </a:p>
          <a:p>
            <a:pPr marL="571500" lvl="1" indent="-279400" algn="l" eaLnBrk="0" hangingPunct="0">
              <a:spcAft>
                <a:spcPts val="0"/>
              </a:spcAft>
              <a:buSzPct val="100000"/>
              <a:buFont typeface="Arial" pitchFamily="34" charset="0"/>
              <a:buChar char="•"/>
              <a:defRPr/>
            </a:pPr>
            <a:r>
              <a:rPr lang="en-US" sz="1600" dirty="0" smtClean="0">
                <a:latin typeface="+mj-lt"/>
                <a:cs typeface="Times New Roman" pitchFamily="18" charset="0"/>
              </a:rPr>
              <a:t>Survivor Benefits Report</a:t>
            </a:r>
          </a:p>
          <a:p>
            <a:pPr marL="685800" lvl="1" indent="-279400" algn="l">
              <a:spcAft>
                <a:spcPct val="15000"/>
              </a:spcAft>
              <a:buClr>
                <a:srgbClr val="FF3300"/>
              </a:buClr>
              <a:buFont typeface="Arial" pitchFamily="34" charset="0"/>
              <a:buNone/>
              <a:defRPr/>
            </a:pPr>
            <a:endParaRPr lang="en-US" sz="1400" dirty="0">
              <a:latin typeface="+mj-lt"/>
              <a:cs typeface="Arial" charset="0"/>
            </a:endParaRPr>
          </a:p>
          <a:p>
            <a:pPr marL="228600" indent="-228600" algn="l">
              <a:spcAft>
                <a:spcPct val="15000"/>
              </a:spcAft>
              <a:buClr>
                <a:schemeClr val="accent1"/>
              </a:buClr>
              <a:buSzPct val="90000"/>
              <a:buFont typeface="Wingdings" pitchFamily="2" charset="2"/>
              <a:buChar char="n"/>
              <a:defRPr/>
            </a:pPr>
            <a:endParaRPr lang="en-US" dirty="0">
              <a:latin typeface="+mj-lt"/>
              <a:cs typeface="Arial" charset="0"/>
            </a:endParaRPr>
          </a:p>
        </p:txBody>
      </p:sp>
      <p:sp>
        <p:nvSpPr>
          <p:cNvPr id="16392" name="Oval 21"/>
          <p:cNvSpPr>
            <a:spLocks noChangeArrowheads="1"/>
          </p:cNvSpPr>
          <p:nvPr/>
        </p:nvSpPr>
        <p:spPr bwMode="auto">
          <a:xfrm>
            <a:off x="3157538" y="1981200"/>
            <a:ext cx="304800" cy="304800"/>
          </a:xfrm>
          <a:prstGeom prst="ellipse">
            <a:avLst/>
          </a:prstGeom>
          <a:solidFill>
            <a:srgbClr val="FFFFFF"/>
          </a:solidFill>
          <a:ln w="9525">
            <a:solidFill>
              <a:schemeClr val="tx1"/>
            </a:solidFill>
            <a:round/>
            <a:headEnd/>
            <a:tailEnd/>
          </a:ln>
        </p:spPr>
        <p:txBody>
          <a:bodyPr wrap="none" anchor="ctr"/>
          <a:lstStyle/>
          <a:p>
            <a:pPr algn="ctr" eaLnBrk="0" hangingPunct="0">
              <a:spcBef>
                <a:spcPct val="50000"/>
              </a:spcBef>
            </a:pPr>
            <a:r>
              <a:rPr lang="en-US" dirty="0">
                <a:latin typeface="+mj-lt"/>
              </a:rPr>
              <a:t>5</a:t>
            </a:r>
          </a:p>
        </p:txBody>
      </p:sp>
      <p:sp>
        <p:nvSpPr>
          <p:cNvPr id="16393" name="Oval 19"/>
          <p:cNvSpPr>
            <a:spLocks noChangeArrowheads="1"/>
          </p:cNvSpPr>
          <p:nvPr/>
        </p:nvSpPr>
        <p:spPr bwMode="auto">
          <a:xfrm>
            <a:off x="1617663" y="1600200"/>
            <a:ext cx="304800" cy="304800"/>
          </a:xfrm>
          <a:prstGeom prst="ellipse">
            <a:avLst/>
          </a:prstGeom>
          <a:solidFill>
            <a:srgbClr val="FFFFFF"/>
          </a:solidFill>
          <a:ln w="9525">
            <a:solidFill>
              <a:schemeClr val="tx1"/>
            </a:solidFill>
            <a:round/>
            <a:headEnd/>
            <a:tailEnd/>
          </a:ln>
        </p:spPr>
        <p:txBody>
          <a:bodyPr wrap="none" anchor="ctr"/>
          <a:lstStyle/>
          <a:p>
            <a:pPr algn="ctr" eaLnBrk="0" hangingPunct="0">
              <a:spcBef>
                <a:spcPct val="50000"/>
              </a:spcBef>
            </a:pPr>
            <a:r>
              <a:rPr lang="en-US">
                <a:latin typeface="+mj-lt"/>
              </a:rPr>
              <a:t>3</a:t>
            </a:r>
          </a:p>
        </p:txBody>
      </p:sp>
      <p:sp>
        <p:nvSpPr>
          <p:cNvPr id="16394" name="Rectangle 17"/>
          <p:cNvSpPr>
            <a:spLocks noChangeArrowheads="1"/>
          </p:cNvSpPr>
          <p:nvPr/>
        </p:nvSpPr>
        <p:spPr bwMode="auto">
          <a:xfrm>
            <a:off x="3581400" y="5257800"/>
            <a:ext cx="4733925" cy="1152525"/>
          </a:xfrm>
          <a:prstGeom prst="rect">
            <a:avLst/>
          </a:prstGeom>
          <a:solidFill>
            <a:srgbClr val="DDDDDD"/>
          </a:solidFill>
          <a:ln w="9525">
            <a:solidFill>
              <a:schemeClr val="tx1"/>
            </a:solidFill>
            <a:miter lim="800000"/>
            <a:headEnd/>
            <a:tailEnd/>
          </a:ln>
        </p:spPr>
        <p:txBody>
          <a:bodyPr anchor="ctr"/>
          <a:lstStyle/>
          <a:p>
            <a:pPr algn="ctr" eaLnBrk="0" hangingPunct="0"/>
            <a:r>
              <a:rPr lang="en-US" sz="2000" b="1" u="sng" dirty="0">
                <a:latin typeface="+mj-lt"/>
              </a:rPr>
              <a:t>http://myarmybenefits.us.army.mil </a:t>
            </a:r>
          </a:p>
          <a:p>
            <a:pPr algn="ctr" eaLnBrk="0" hangingPunct="0"/>
            <a:r>
              <a:rPr lang="en-US" sz="1400" dirty="0">
                <a:latin typeface="+mj-lt"/>
              </a:rPr>
              <a:t>Links directly to DEERS information through AKO Single Sign On Authentication. Content available in English and Spanish with click of button</a:t>
            </a:r>
          </a:p>
        </p:txBody>
      </p:sp>
      <p:sp>
        <p:nvSpPr>
          <p:cNvPr id="11" name="Oval 19"/>
          <p:cNvSpPr>
            <a:spLocks noChangeArrowheads="1"/>
          </p:cNvSpPr>
          <p:nvPr/>
        </p:nvSpPr>
        <p:spPr bwMode="auto">
          <a:xfrm>
            <a:off x="5257800" y="1295400"/>
            <a:ext cx="304800" cy="304800"/>
          </a:xfrm>
          <a:prstGeom prst="ellipse">
            <a:avLst/>
          </a:prstGeom>
          <a:solidFill>
            <a:srgbClr val="FFFFFF"/>
          </a:solidFill>
          <a:ln w="9525">
            <a:solidFill>
              <a:schemeClr val="tx1"/>
            </a:solidFill>
            <a:round/>
            <a:headEnd/>
            <a:tailEnd/>
          </a:ln>
        </p:spPr>
        <p:txBody>
          <a:bodyPr wrap="none" anchor="ctr"/>
          <a:lstStyle/>
          <a:p>
            <a:pPr algn="ctr" eaLnBrk="0" hangingPunct="0">
              <a:spcBef>
                <a:spcPct val="50000"/>
              </a:spcBef>
            </a:pPr>
            <a:r>
              <a:rPr lang="en-US" dirty="0">
                <a:latin typeface="+mj-lt"/>
              </a:rPr>
              <a:t>1</a:t>
            </a:r>
          </a:p>
        </p:txBody>
      </p:sp>
      <p:sp>
        <p:nvSpPr>
          <p:cNvPr id="14" name="Oval 21"/>
          <p:cNvSpPr>
            <a:spLocks noChangeArrowheads="1"/>
          </p:cNvSpPr>
          <p:nvPr/>
        </p:nvSpPr>
        <p:spPr bwMode="auto">
          <a:xfrm>
            <a:off x="6902970" y="3657600"/>
            <a:ext cx="304800" cy="304800"/>
          </a:xfrm>
          <a:prstGeom prst="ellipse">
            <a:avLst/>
          </a:prstGeom>
          <a:solidFill>
            <a:srgbClr val="FFFFFF"/>
          </a:solidFill>
          <a:ln w="9525">
            <a:solidFill>
              <a:schemeClr val="tx1"/>
            </a:solidFill>
            <a:round/>
            <a:headEnd/>
            <a:tailEnd/>
          </a:ln>
        </p:spPr>
        <p:txBody>
          <a:bodyPr wrap="none" anchor="ctr"/>
          <a:lstStyle/>
          <a:p>
            <a:pPr algn="ctr" eaLnBrk="0" hangingPunct="0">
              <a:spcBef>
                <a:spcPct val="50000"/>
              </a:spcBef>
            </a:pPr>
            <a:r>
              <a:rPr lang="en-US" dirty="0">
                <a:latin typeface="+mj-lt"/>
              </a:rPr>
              <a:t>4</a:t>
            </a:r>
          </a:p>
        </p:txBody>
      </p:sp>
      <p:sp>
        <p:nvSpPr>
          <p:cNvPr id="15" name="Oval 21"/>
          <p:cNvSpPr>
            <a:spLocks noChangeArrowheads="1"/>
          </p:cNvSpPr>
          <p:nvPr/>
        </p:nvSpPr>
        <p:spPr bwMode="auto">
          <a:xfrm>
            <a:off x="7131570" y="4419600"/>
            <a:ext cx="304800" cy="304800"/>
          </a:xfrm>
          <a:prstGeom prst="ellipse">
            <a:avLst/>
          </a:prstGeom>
          <a:solidFill>
            <a:srgbClr val="FFFFFF"/>
          </a:solidFill>
          <a:ln w="9525">
            <a:solidFill>
              <a:schemeClr val="tx1"/>
            </a:solidFill>
            <a:round/>
            <a:headEnd/>
            <a:tailEnd/>
          </a:ln>
        </p:spPr>
        <p:txBody>
          <a:bodyPr wrap="none" anchor="ctr"/>
          <a:lstStyle/>
          <a:p>
            <a:pPr algn="ctr" eaLnBrk="0" hangingPunct="0">
              <a:spcBef>
                <a:spcPct val="50000"/>
              </a:spcBef>
            </a:pPr>
            <a:r>
              <a:rPr lang="en-US" dirty="0">
                <a:latin typeface="+mj-lt"/>
              </a:rPr>
              <a:t>5</a:t>
            </a:r>
          </a:p>
        </p:txBody>
      </p:sp>
      <p:sp>
        <p:nvSpPr>
          <p:cNvPr id="16" name="Oval 19"/>
          <p:cNvSpPr>
            <a:spLocks noChangeArrowheads="1"/>
          </p:cNvSpPr>
          <p:nvPr/>
        </p:nvSpPr>
        <p:spPr bwMode="auto">
          <a:xfrm>
            <a:off x="6629400" y="3352800"/>
            <a:ext cx="304800" cy="304800"/>
          </a:xfrm>
          <a:prstGeom prst="ellipse">
            <a:avLst/>
          </a:prstGeom>
          <a:solidFill>
            <a:srgbClr val="FFFFFF"/>
          </a:solidFill>
          <a:ln w="9525">
            <a:solidFill>
              <a:schemeClr val="tx1"/>
            </a:solidFill>
            <a:round/>
            <a:headEnd/>
            <a:tailEnd/>
          </a:ln>
        </p:spPr>
        <p:txBody>
          <a:bodyPr wrap="none" anchor="ctr"/>
          <a:lstStyle/>
          <a:p>
            <a:pPr algn="ctr" eaLnBrk="0" hangingPunct="0">
              <a:spcBef>
                <a:spcPct val="50000"/>
              </a:spcBef>
            </a:pPr>
            <a:r>
              <a:rPr lang="en-US" dirty="0">
                <a:latin typeface="+mj-lt"/>
              </a:rPr>
              <a:t>3</a:t>
            </a:r>
          </a:p>
        </p:txBody>
      </p:sp>
      <p:sp>
        <p:nvSpPr>
          <p:cNvPr id="17" name="Oval 20"/>
          <p:cNvSpPr>
            <a:spLocks noChangeArrowheads="1"/>
          </p:cNvSpPr>
          <p:nvPr/>
        </p:nvSpPr>
        <p:spPr bwMode="auto">
          <a:xfrm>
            <a:off x="5638800" y="2392180"/>
            <a:ext cx="304800" cy="304800"/>
          </a:xfrm>
          <a:prstGeom prst="ellipse">
            <a:avLst/>
          </a:prstGeom>
          <a:solidFill>
            <a:srgbClr val="FFFFFF"/>
          </a:solidFill>
          <a:ln w="9525">
            <a:solidFill>
              <a:schemeClr val="tx1"/>
            </a:solidFill>
            <a:round/>
            <a:headEnd/>
            <a:tailEnd/>
          </a:ln>
        </p:spPr>
        <p:txBody>
          <a:bodyPr wrap="none" anchor="ctr"/>
          <a:lstStyle/>
          <a:p>
            <a:pPr algn="ctr" eaLnBrk="0" hangingPunct="0">
              <a:spcBef>
                <a:spcPct val="50000"/>
              </a:spcBef>
            </a:pPr>
            <a:r>
              <a:rPr lang="en-US" dirty="0">
                <a:latin typeface="+mj-lt"/>
              </a:rPr>
              <a:t>2</a:t>
            </a:r>
          </a:p>
        </p:txBody>
      </p:sp>
      <p:sp>
        <p:nvSpPr>
          <p:cNvPr id="20" name="Oval 19"/>
          <p:cNvSpPr/>
          <p:nvPr/>
        </p:nvSpPr>
        <p:spPr>
          <a:xfrm>
            <a:off x="8534400" y="1066800"/>
            <a:ext cx="533400" cy="304800"/>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8</a:t>
            </a:r>
            <a:endParaRPr lang="en-US" sz="1400" b="1" dirty="0">
              <a:solidFill>
                <a:schemeClr val="tx1"/>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p:cNvSpPr txBox="1">
            <a:spLocks noChangeArrowheads="1"/>
          </p:cNvSpPr>
          <p:nvPr/>
        </p:nvSpPr>
        <p:spPr bwMode="auto">
          <a:xfrm>
            <a:off x="228600" y="1295400"/>
            <a:ext cx="8763000" cy="4770438"/>
          </a:xfrm>
          <a:prstGeom prst="rect">
            <a:avLst/>
          </a:prstGeom>
          <a:noFill/>
          <a:ln w="9525">
            <a:noFill/>
            <a:miter lim="800000"/>
            <a:headEnd/>
            <a:tailEnd/>
          </a:ln>
        </p:spPr>
        <p:txBody>
          <a:bodyPr>
            <a:spAutoFit/>
          </a:bodyPr>
          <a:lstStyle/>
          <a:p>
            <a:pPr algn="ctr"/>
            <a:r>
              <a:rPr lang="en-US" sz="4800" dirty="0"/>
              <a:t>Retirement Planning</a:t>
            </a:r>
          </a:p>
          <a:p>
            <a:pPr algn="ctr"/>
            <a:r>
              <a:rPr lang="en-US" sz="4800" dirty="0"/>
              <a:t>Step 3</a:t>
            </a:r>
          </a:p>
          <a:p>
            <a:pPr algn="ctr"/>
            <a:r>
              <a:rPr lang="en-US" sz="4800" dirty="0"/>
              <a:t> </a:t>
            </a:r>
          </a:p>
          <a:p>
            <a:pPr algn="ctr"/>
            <a:r>
              <a:rPr lang="en-US" sz="4000" dirty="0"/>
              <a:t> Contact your Army Career and Alumni Program (ACAP) office for assistance in preparing for a career after military service</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bwMode="auto">
          <a:xfrm>
            <a:off x="838200" y="152400"/>
            <a:ext cx="8229600" cy="487362"/>
          </a:xfrm>
          <a:prstGeom prst="rect">
            <a:avLst/>
          </a:prstGeom>
          <a:noFill/>
          <a:ln w="57150" cmpd="thinThick">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3600" b="1" dirty="0" smtClean="0">
                <a:solidFill>
                  <a:schemeClr val="tx1"/>
                </a:solidFill>
              </a:rPr>
              <a:t> Army Career and Alumni Program (ACAP)</a:t>
            </a:r>
            <a:br>
              <a:rPr lang="en-US" sz="3600" b="1" dirty="0" smtClean="0">
                <a:solidFill>
                  <a:schemeClr val="tx1"/>
                </a:solidFill>
              </a:rPr>
            </a:br>
            <a:endParaRPr lang="en-US" sz="3600" b="1" dirty="0" smtClean="0">
              <a:solidFill>
                <a:schemeClr val="accent1"/>
              </a:solidFill>
            </a:endParaRPr>
          </a:p>
        </p:txBody>
      </p:sp>
      <p:sp>
        <p:nvSpPr>
          <p:cNvPr id="56323" name="Rectangle 5"/>
          <p:cNvSpPr>
            <a:spLocks noGrp="1" noChangeArrowheads="1"/>
          </p:cNvSpPr>
          <p:nvPr>
            <p:ph type="subTitle" idx="4294967295"/>
          </p:nvPr>
        </p:nvSpPr>
        <p:spPr bwMode="auto">
          <a:xfrm>
            <a:off x="457200" y="1600200"/>
            <a:ext cx="8382000" cy="4724400"/>
          </a:xfrm>
          <a:prstGeom prst="rect">
            <a:avLst/>
          </a:prstGeom>
          <a:noFill/>
          <a:ln>
            <a:miter lim="800000"/>
            <a:headEnd/>
            <a:tailEnd/>
          </a:ln>
        </p:spPr>
        <p:txBody>
          <a:bodyPr>
            <a:noAutofit/>
          </a:bodyPr>
          <a:lstStyle/>
          <a:p>
            <a:pPr marL="0" indent="0" eaLnBrk="1" hangingPunct="1">
              <a:lnSpc>
                <a:spcPct val="90000"/>
              </a:lnSpc>
              <a:buClr>
                <a:schemeClr val="tx1"/>
              </a:buClr>
            </a:pPr>
            <a:r>
              <a:rPr lang="en-US" sz="2400" dirty="0" smtClean="0"/>
              <a:t> You may initiate the ACAP process 24 months before retirement.</a:t>
            </a:r>
          </a:p>
          <a:p>
            <a:pPr marL="0" indent="0" eaLnBrk="1" hangingPunct="1">
              <a:lnSpc>
                <a:spcPct val="90000"/>
              </a:lnSpc>
              <a:buClr>
                <a:schemeClr val="tx1"/>
              </a:buClr>
            </a:pPr>
            <a:r>
              <a:rPr lang="en-US" sz="2400" dirty="0" smtClean="0">
                <a:solidFill>
                  <a:srgbClr val="FF0000"/>
                </a:solidFill>
              </a:rPr>
              <a:t> </a:t>
            </a:r>
            <a:r>
              <a:rPr lang="en-US" sz="2400" dirty="0" smtClean="0"/>
              <a:t>You </a:t>
            </a:r>
            <a:r>
              <a:rPr lang="en-US" sz="2400" dirty="0" smtClean="0">
                <a:solidFill>
                  <a:srgbClr val="FF0000"/>
                </a:solidFill>
              </a:rPr>
              <a:t>MUST</a:t>
            </a:r>
            <a:r>
              <a:rPr lang="en-US" sz="2400" dirty="0" smtClean="0"/>
              <a:t> complete the mandatory Pre-Separation Counseling </a:t>
            </a:r>
          </a:p>
          <a:p>
            <a:pPr marL="0" indent="0" eaLnBrk="1" hangingPunct="1">
              <a:lnSpc>
                <a:spcPct val="90000"/>
              </a:lnSpc>
              <a:buClr>
                <a:schemeClr val="tx1"/>
              </a:buClr>
              <a:buNone/>
            </a:pPr>
            <a:r>
              <a:rPr lang="en-US" sz="2400" dirty="0"/>
              <a:t> </a:t>
            </a:r>
            <a:r>
              <a:rPr lang="en-US" sz="2400" dirty="0" smtClean="0"/>
              <a:t> at least 12 months prior to your effective retirement date</a:t>
            </a:r>
            <a:r>
              <a:rPr lang="en-US" sz="2400" dirty="0"/>
              <a:t>.</a:t>
            </a:r>
            <a:endParaRPr lang="en-US" sz="2400" dirty="0" smtClean="0"/>
          </a:p>
          <a:p>
            <a:pPr marL="0" indent="0" eaLnBrk="1" hangingPunct="1">
              <a:lnSpc>
                <a:spcPct val="90000"/>
              </a:lnSpc>
              <a:buClr>
                <a:schemeClr val="tx1"/>
              </a:buClr>
            </a:pPr>
            <a:r>
              <a:rPr lang="en-US" sz="2400" dirty="0" smtClean="0"/>
              <a:t> Benefit for retirees – eligible for ACAP services on a space-available basis for life</a:t>
            </a:r>
          </a:p>
          <a:p>
            <a:pPr marL="0" indent="0" eaLnBrk="1" hangingPunct="1">
              <a:lnSpc>
                <a:spcPct val="90000"/>
              </a:lnSpc>
              <a:buClr>
                <a:schemeClr val="tx1"/>
              </a:buClr>
            </a:pPr>
            <a:r>
              <a:rPr lang="en-US" sz="2400" dirty="0" smtClean="0"/>
              <a:t> Consists of:</a:t>
            </a:r>
          </a:p>
          <a:p>
            <a:pPr marL="457200" lvl="1" indent="0" eaLnBrk="1" hangingPunct="1">
              <a:lnSpc>
                <a:spcPct val="90000"/>
              </a:lnSpc>
              <a:buClr>
                <a:schemeClr val="accent1"/>
              </a:buClr>
              <a:buFont typeface="Wingdings" pitchFamily="2" charset="2"/>
              <a:buNone/>
            </a:pPr>
            <a:r>
              <a:rPr lang="en-US" sz="2400" dirty="0" smtClean="0"/>
              <a:t>- Pre-separation counseling </a:t>
            </a:r>
          </a:p>
          <a:p>
            <a:pPr marL="457200" lvl="1" indent="0" eaLnBrk="1" hangingPunct="1">
              <a:lnSpc>
                <a:spcPct val="90000"/>
              </a:lnSpc>
              <a:buClr>
                <a:schemeClr val="accent1"/>
              </a:buClr>
              <a:buFont typeface="Wingdings" pitchFamily="2" charset="2"/>
              <a:buNone/>
            </a:pPr>
            <a:r>
              <a:rPr lang="en-US" sz="2400" dirty="0" smtClean="0"/>
              <a:t>- Job assistance workshops</a:t>
            </a:r>
          </a:p>
          <a:p>
            <a:pPr marL="457200" lvl="1" indent="0" eaLnBrk="1" hangingPunct="1">
              <a:lnSpc>
                <a:spcPct val="90000"/>
              </a:lnSpc>
              <a:buClr>
                <a:schemeClr val="accent1"/>
              </a:buClr>
              <a:buFont typeface="Wingdings" pitchFamily="2" charset="2"/>
              <a:buNone/>
            </a:pPr>
            <a:r>
              <a:rPr lang="en-US" sz="2400" dirty="0" smtClean="0"/>
              <a:t>- Individual counseling</a:t>
            </a:r>
          </a:p>
          <a:p>
            <a:pPr marL="457200" lvl="1" indent="0" eaLnBrk="1" hangingPunct="1">
              <a:lnSpc>
                <a:spcPct val="90000"/>
              </a:lnSpc>
              <a:buClr>
                <a:schemeClr val="accent1"/>
              </a:buClr>
              <a:buFont typeface="Wingdings" pitchFamily="2" charset="2"/>
              <a:buNone/>
            </a:pPr>
            <a:r>
              <a:rPr lang="en-US" sz="2400" dirty="0" smtClean="0"/>
              <a:t>- Job search resources</a:t>
            </a:r>
          </a:p>
          <a:p>
            <a:pPr marL="0" indent="0" eaLnBrk="1" hangingPunct="1">
              <a:lnSpc>
                <a:spcPct val="90000"/>
              </a:lnSpc>
              <a:buClr>
                <a:schemeClr val="tx1"/>
              </a:buClr>
            </a:pPr>
            <a:r>
              <a:rPr lang="en-US" sz="2400" dirty="0" smtClean="0"/>
              <a:t> ACAP Home Page:</a:t>
            </a:r>
            <a:r>
              <a:rPr lang="en-US" sz="2400" dirty="0" smtClean="0">
                <a:solidFill>
                  <a:schemeClr val="accent1"/>
                </a:solidFill>
              </a:rPr>
              <a:t> </a:t>
            </a:r>
            <a:r>
              <a:rPr lang="en-US" sz="2400" b="1" dirty="0" smtClean="0"/>
              <a:t>http://www.acap.army.mil</a:t>
            </a:r>
          </a:p>
          <a:p>
            <a:pPr marL="0" indent="0" algn="ctr" eaLnBrk="1" hangingPunct="1">
              <a:lnSpc>
                <a:spcPct val="90000"/>
              </a:lnSpc>
              <a:buFontTx/>
              <a:buNone/>
            </a:pPr>
            <a:endParaRPr lang="en-US" sz="2800" dirty="0" smtClean="0">
              <a:solidFill>
                <a:schemeClr val="accent1"/>
              </a:solidFill>
            </a:endParaRPr>
          </a:p>
        </p:txBody>
      </p:sp>
      <p:pic>
        <p:nvPicPr>
          <p:cNvPr id="56324" name="Picture 17" descr="z34m4hzf[1]"/>
          <p:cNvPicPr>
            <a:picLocks noChangeAspect="1" noChangeArrowheads="1"/>
          </p:cNvPicPr>
          <p:nvPr/>
        </p:nvPicPr>
        <p:blipFill>
          <a:blip r:embed="rId3" cstate="print"/>
          <a:srcRect/>
          <a:stretch>
            <a:fillRect/>
          </a:stretch>
        </p:blipFill>
        <p:spPr bwMode="auto">
          <a:xfrm>
            <a:off x="5715000" y="3505200"/>
            <a:ext cx="2209800" cy="1676400"/>
          </a:xfrm>
          <a:prstGeom prst="rect">
            <a:avLst/>
          </a:prstGeom>
          <a:noFill/>
          <a:ln w="9525">
            <a:noFill/>
            <a:miter lim="800000"/>
            <a:headEnd/>
            <a:tailEnd/>
          </a:ln>
        </p:spPr>
      </p:pic>
      <p:sp>
        <p:nvSpPr>
          <p:cNvPr id="5" name="Oval 4"/>
          <p:cNvSpPr/>
          <p:nvPr/>
        </p:nvSpPr>
        <p:spPr>
          <a:xfrm>
            <a:off x="8534400" y="1066800"/>
            <a:ext cx="533400" cy="304800"/>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13</a:t>
            </a:r>
            <a:endParaRPr lang="en-US" sz="1400" b="1" dirty="0">
              <a:solidFill>
                <a:schemeClr val="tx1"/>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
          <p:cNvSpPr txBox="1">
            <a:spLocks noChangeArrowheads="1"/>
          </p:cNvSpPr>
          <p:nvPr/>
        </p:nvSpPr>
        <p:spPr bwMode="auto">
          <a:xfrm>
            <a:off x="228600" y="1295400"/>
            <a:ext cx="8763000" cy="3540125"/>
          </a:xfrm>
          <a:prstGeom prst="rect">
            <a:avLst/>
          </a:prstGeom>
          <a:noFill/>
          <a:ln w="9525">
            <a:noFill/>
            <a:miter lim="800000"/>
            <a:headEnd/>
            <a:tailEnd/>
          </a:ln>
        </p:spPr>
        <p:txBody>
          <a:bodyPr>
            <a:spAutoFit/>
          </a:bodyPr>
          <a:lstStyle/>
          <a:p>
            <a:pPr algn="ctr"/>
            <a:r>
              <a:rPr lang="en-US" sz="4800" dirty="0"/>
              <a:t>Retirement Planning</a:t>
            </a:r>
          </a:p>
          <a:p>
            <a:pPr algn="ctr"/>
            <a:r>
              <a:rPr lang="en-US" sz="4800" dirty="0"/>
              <a:t>Step 4</a:t>
            </a:r>
          </a:p>
          <a:p>
            <a:pPr algn="ctr"/>
            <a:r>
              <a:rPr lang="en-US" sz="4800" dirty="0"/>
              <a:t> </a:t>
            </a:r>
          </a:p>
          <a:p>
            <a:pPr algn="ctr"/>
            <a:r>
              <a:rPr lang="en-US" sz="4000" dirty="0" smtClean="0"/>
              <a:t>Schedule </a:t>
            </a:r>
            <a:r>
              <a:rPr lang="en-US" sz="4000" dirty="0"/>
              <a:t>your </a:t>
            </a:r>
          </a:p>
          <a:p>
            <a:pPr algn="ctr"/>
            <a:r>
              <a:rPr lang="en-US" sz="4000" dirty="0" smtClean="0"/>
              <a:t>retirement physical</a:t>
            </a:r>
            <a:endParaRPr lang="en-US" sz="40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2286000" y="152400"/>
            <a:ext cx="4572000" cy="411163"/>
          </a:xfrm>
          <a:noFill/>
          <a:ln w="57150" cmpd="thinThick">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3600" b="1" dirty="0" smtClean="0">
                <a:solidFill>
                  <a:schemeClr val="tx1"/>
                </a:solidFill>
              </a:rPr>
              <a:t>Retirement Physical</a:t>
            </a:r>
          </a:p>
        </p:txBody>
      </p:sp>
      <p:sp>
        <p:nvSpPr>
          <p:cNvPr id="29699" name="Rectangle 3"/>
          <p:cNvSpPr>
            <a:spLocks noGrp="1" noChangeArrowheads="1"/>
          </p:cNvSpPr>
          <p:nvPr>
            <p:ph type="subTitle" idx="4294967295"/>
          </p:nvPr>
        </p:nvSpPr>
        <p:spPr bwMode="auto">
          <a:xfrm>
            <a:off x="609600" y="1828800"/>
            <a:ext cx="8001000" cy="4495800"/>
          </a:xfrm>
          <a:prstGeom prst="rect">
            <a:avLst/>
          </a:prstGeom>
          <a:noFill/>
          <a:ln>
            <a:miter lim="800000"/>
            <a:headEnd/>
            <a:tailEnd/>
          </a:ln>
        </p:spPr>
        <p:txBody>
          <a:bodyPr/>
          <a:lstStyle/>
          <a:p>
            <a:pPr marL="0" indent="0" eaLnBrk="1" hangingPunct="1">
              <a:lnSpc>
                <a:spcPct val="90000"/>
              </a:lnSpc>
              <a:buClr>
                <a:schemeClr val="tx1"/>
              </a:buClr>
            </a:pPr>
            <a:r>
              <a:rPr lang="en-US" sz="2400" dirty="0" smtClean="0"/>
              <a:t>  Army requires a retirement physical</a:t>
            </a:r>
          </a:p>
          <a:p>
            <a:pPr marL="0" indent="0" eaLnBrk="1" hangingPunct="1">
              <a:lnSpc>
                <a:spcPct val="90000"/>
              </a:lnSpc>
              <a:buClr>
                <a:schemeClr val="tx1"/>
              </a:buClr>
            </a:pPr>
            <a:endParaRPr lang="en-US" sz="800" dirty="0" smtClean="0"/>
          </a:p>
          <a:p>
            <a:pPr marL="0" indent="0" eaLnBrk="1" hangingPunct="1">
              <a:lnSpc>
                <a:spcPct val="90000"/>
              </a:lnSpc>
              <a:buClr>
                <a:schemeClr val="tx1"/>
              </a:buClr>
            </a:pPr>
            <a:r>
              <a:rPr lang="en-US" sz="2400" dirty="0" smtClean="0"/>
              <a:t>  No more than 4 months, no less than 1 month, before</a:t>
            </a:r>
          </a:p>
          <a:p>
            <a:pPr marL="0" indent="0" eaLnBrk="1" hangingPunct="1">
              <a:lnSpc>
                <a:spcPct val="90000"/>
              </a:lnSpc>
              <a:buClr>
                <a:schemeClr val="accent1"/>
              </a:buClr>
              <a:buFont typeface="Wingdings" pitchFamily="2" charset="2"/>
              <a:buNone/>
            </a:pPr>
            <a:r>
              <a:rPr lang="en-US" sz="2400" dirty="0" smtClean="0"/>
              <a:t>   retirement </a:t>
            </a:r>
            <a:r>
              <a:rPr lang="en-US" sz="2400" u="sng" dirty="0" smtClean="0"/>
              <a:t>or</a:t>
            </a:r>
            <a:r>
              <a:rPr lang="en-US" sz="2400" dirty="0" smtClean="0"/>
              <a:t> start of transition leave</a:t>
            </a:r>
          </a:p>
          <a:p>
            <a:pPr marL="0" indent="0" eaLnBrk="1" hangingPunct="1">
              <a:lnSpc>
                <a:spcPct val="90000"/>
              </a:lnSpc>
              <a:buClr>
                <a:schemeClr val="accent1"/>
              </a:buClr>
              <a:buFont typeface="Wingdings" pitchFamily="2" charset="2"/>
              <a:buNone/>
            </a:pPr>
            <a:endParaRPr lang="en-US" sz="800" dirty="0" smtClean="0"/>
          </a:p>
          <a:p>
            <a:pPr marL="0" indent="0" eaLnBrk="1" hangingPunct="1">
              <a:lnSpc>
                <a:spcPct val="90000"/>
              </a:lnSpc>
              <a:buClr>
                <a:schemeClr val="tx1"/>
              </a:buClr>
            </a:pPr>
            <a:r>
              <a:rPr lang="en-US" sz="2400" dirty="0" smtClean="0"/>
              <a:t>  Your last record of active duty health</a:t>
            </a:r>
          </a:p>
          <a:p>
            <a:pPr marL="0" indent="0" eaLnBrk="1" hangingPunct="1">
              <a:lnSpc>
                <a:spcPct val="90000"/>
              </a:lnSpc>
              <a:buClr>
                <a:schemeClr val="tx1"/>
              </a:buClr>
            </a:pPr>
            <a:endParaRPr lang="en-US" sz="800" dirty="0" smtClean="0"/>
          </a:p>
          <a:p>
            <a:pPr marL="0" indent="0" eaLnBrk="1" hangingPunct="1">
              <a:lnSpc>
                <a:spcPct val="90000"/>
              </a:lnSpc>
              <a:buClr>
                <a:schemeClr val="tx1"/>
              </a:buClr>
            </a:pPr>
            <a:r>
              <a:rPr lang="en-US" sz="2400" dirty="0" smtClean="0"/>
              <a:t>  Assists with claim for VA service-connected disability</a:t>
            </a:r>
          </a:p>
          <a:p>
            <a:pPr marL="0" indent="0" eaLnBrk="1" hangingPunct="1">
              <a:lnSpc>
                <a:spcPct val="90000"/>
              </a:lnSpc>
              <a:buClr>
                <a:schemeClr val="tx1"/>
              </a:buClr>
              <a:buFontTx/>
              <a:buNone/>
            </a:pPr>
            <a:endParaRPr lang="en-US" sz="2400" dirty="0" smtClean="0"/>
          </a:p>
          <a:p>
            <a:pPr marL="0" indent="0" eaLnBrk="1" hangingPunct="1">
              <a:lnSpc>
                <a:spcPct val="90000"/>
              </a:lnSpc>
              <a:buClr>
                <a:schemeClr val="tx1"/>
              </a:buClr>
              <a:buFontTx/>
              <a:buNone/>
            </a:pPr>
            <a:r>
              <a:rPr lang="en-US" sz="1800" dirty="0" smtClean="0"/>
              <a:t>NOTE:  Use the results of your retirement physical to apply for VA disability benefits under the Benefits Delivery at Discharge (BDD) Program while you are still on active duty.  VA goal is to start disability payments within 60 -120 days of retirement.  Visit the VA web site at </a:t>
            </a:r>
            <a:r>
              <a:rPr lang="en-US" sz="1800" b="1" dirty="0" smtClean="0"/>
              <a:t>http://www.va.gov </a:t>
            </a:r>
            <a:r>
              <a:rPr lang="en-US" sz="1800" dirty="0" smtClean="0"/>
              <a:t>or call 1-800-827-1000 </a:t>
            </a:r>
          </a:p>
          <a:p>
            <a:pPr marL="0" indent="0" eaLnBrk="1" hangingPunct="1">
              <a:lnSpc>
                <a:spcPct val="90000"/>
              </a:lnSpc>
              <a:buClr>
                <a:schemeClr val="tx1"/>
              </a:buClr>
              <a:buFontTx/>
              <a:buNone/>
            </a:pPr>
            <a:endParaRPr lang="en-US" sz="2400" dirty="0" smtClean="0"/>
          </a:p>
        </p:txBody>
      </p:sp>
      <p:pic>
        <p:nvPicPr>
          <p:cNvPr id="29700" name="Picture 4" descr="j0198568"/>
          <p:cNvPicPr>
            <a:picLocks noChangeAspect="1" noChangeArrowheads="1"/>
          </p:cNvPicPr>
          <p:nvPr/>
        </p:nvPicPr>
        <p:blipFill>
          <a:blip r:embed="rId3" cstate="print"/>
          <a:srcRect/>
          <a:stretch>
            <a:fillRect/>
          </a:stretch>
        </p:blipFill>
        <p:spPr bwMode="auto">
          <a:xfrm>
            <a:off x="6781800" y="1143000"/>
            <a:ext cx="1752600" cy="990600"/>
          </a:xfrm>
          <a:prstGeom prst="rect">
            <a:avLst/>
          </a:prstGeom>
          <a:noFill/>
          <a:ln w="9525">
            <a:noFill/>
            <a:miter lim="800000"/>
            <a:headEnd/>
            <a:tailEnd/>
          </a:ln>
        </p:spPr>
      </p:pic>
      <p:sp>
        <p:nvSpPr>
          <p:cNvPr id="5" name="Oval 4"/>
          <p:cNvSpPr/>
          <p:nvPr/>
        </p:nvSpPr>
        <p:spPr>
          <a:xfrm>
            <a:off x="8534400" y="1066800"/>
            <a:ext cx="533400" cy="304800"/>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15</a:t>
            </a:r>
            <a:endParaRPr lang="en-US" sz="1400" b="1" dirty="0">
              <a:solidFill>
                <a:schemeClr val="tx1"/>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1752600" y="152400"/>
            <a:ext cx="5562600" cy="533400"/>
          </a:xfrm>
          <a:noFill/>
          <a:ln w="57150" cmpd="thinThick">
            <a:miter lim="800000"/>
            <a:headEnd/>
            <a:tailEnd/>
          </a:ln>
        </p:spPr>
        <p:txBody>
          <a:bodyPr vert="horz" wrap="square" lIns="90488" tIns="44450" rIns="90488" bIns="44450" numCol="1" anchor="ctr" anchorCtr="0" compatLnSpc="1">
            <a:prstTxWarp prst="textNoShape">
              <a:avLst/>
            </a:prstTxWarp>
            <a:noAutofit/>
          </a:bodyPr>
          <a:lstStyle/>
          <a:p>
            <a:pPr eaLnBrk="1" hangingPunct="1"/>
            <a:r>
              <a:rPr lang="en-US" sz="3600" b="1" dirty="0" smtClean="0">
                <a:solidFill>
                  <a:schemeClr val="tx1"/>
                </a:solidFill>
              </a:rPr>
              <a:t>TRICARE--An Overview</a:t>
            </a:r>
          </a:p>
        </p:txBody>
      </p:sp>
      <p:sp>
        <p:nvSpPr>
          <p:cNvPr id="2052" name="Rectangle 3"/>
          <p:cNvSpPr>
            <a:spLocks noGrp="1" noChangeArrowheads="1"/>
          </p:cNvSpPr>
          <p:nvPr>
            <p:ph type="body" sz="half" idx="1"/>
          </p:nvPr>
        </p:nvSpPr>
        <p:spPr bwMode="auto">
          <a:xfrm>
            <a:off x="304800" y="1371600"/>
            <a:ext cx="8610600" cy="5334000"/>
          </a:xfrm>
          <a:noFill/>
          <a:ln w="12700">
            <a:miter lim="800000"/>
            <a:headEnd/>
            <a:tailEnd/>
          </a:ln>
        </p:spPr>
        <p:txBody>
          <a:bodyPr vert="horz" wrap="square" lIns="90488" tIns="44450" rIns="90488" bIns="44450" numCol="1" anchor="t" anchorCtr="0" compatLnSpc="1">
            <a:prstTxWarp prst="textNoShape">
              <a:avLst/>
            </a:prstTxWarp>
            <a:normAutofit lnSpcReduction="10000"/>
          </a:bodyPr>
          <a:lstStyle/>
          <a:p>
            <a:pPr eaLnBrk="1" hangingPunct="1">
              <a:lnSpc>
                <a:spcPct val="90000"/>
              </a:lnSpc>
              <a:buClr>
                <a:schemeClr val="tx1"/>
              </a:buClr>
            </a:pPr>
            <a:r>
              <a:rPr lang="en-US" sz="2400" u="sng" dirty="0" smtClean="0"/>
              <a:t>When On Active Duty</a:t>
            </a:r>
            <a:r>
              <a:rPr lang="en-US" sz="2400" dirty="0" smtClean="0"/>
              <a:t>:</a:t>
            </a:r>
            <a:r>
              <a:rPr lang="en-US" sz="1800" dirty="0" smtClean="0"/>
              <a:t> </a:t>
            </a:r>
          </a:p>
          <a:p>
            <a:pPr lvl="1" eaLnBrk="1" hangingPunct="1">
              <a:lnSpc>
                <a:spcPct val="90000"/>
              </a:lnSpc>
            </a:pPr>
            <a:r>
              <a:rPr lang="en-US" sz="2000" dirty="0" smtClean="0"/>
              <a:t>you are enrolled in TRICARE Prime and pay no fees </a:t>
            </a:r>
          </a:p>
          <a:p>
            <a:pPr lvl="1" eaLnBrk="1" hangingPunct="1">
              <a:lnSpc>
                <a:spcPct val="90000"/>
              </a:lnSpc>
            </a:pPr>
            <a:r>
              <a:rPr lang="en-US" sz="2000" dirty="0" smtClean="0"/>
              <a:t>your family members pay no enrollment fees, but must choose a TRICARE option and apply for enrollment in TRICARE Prime </a:t>
            </a:r>
          </a:p>
          <a:p>
            <a:pPr eaLnBrk="1" hangingPunct="1">
              <a:lnSpc>
                <a:spcPct val="90000"/>
              </a:lnSpc>
              <a:buFontTx/>
              <a:buNone/>
            </a:pPr>
            <a:endParaRPr lang="en-US" sz="800" dirty="0" smtClean="0"/>
          </a:p>
          <a:p>
            <a:pPr eaLnBrk="1" hangingPunct="1">
              <a:lnSpc>
                <a:spcPct val="90000"/>
              </a:lnSpc>
              <a:buClr>
                <a:schemeClr val="tx1"/>
              </a:buClr>
            </a:pPr>
            <a:r>
              <a:rPr lang="en-US" sz="2400" u="sng" dirty="0" smtClean="0"/>
              <a:t>When Retired</a:t>
            </a:r>
            <a:r>
              <a:rPr lang="en-US" sz="2400" dirty="0" smtClean="0"/>
              <a:t>:  You and your family have 4 choices for health care --</a:t>
            </a:r>
          </a:p>
          <a:p>
            <a:pPr lvl="1" eaLnBrk="1" hangingPunct="1">
              <a:lnSpc>
                <a:spcPct val="90000"/>
              </a:lnSpc>
            </a:pPr>
            <a:r>
              <a:rPr lang="en-US" sz="2000" b="1" u="sng" dirty="0" smtClean="0"/>
              <a:t>TRICARE Prime</a:t>
            </a:r>
            <a:r>
              <a:rPr lang="en-US" sz="2000" dirty="0" smtClean="0"/>
              <a:t> -- MTFs are principal source of health care </a:t>
            </a:r>
          </a:p>
          <a:p>
            <a:pPr lvl="2" eaLnBrk="1" hangingPunct="1">
              <a:lnSpc>
                <a:spcPct val="90000"/>
              </a:lnSpc>
              <a:buClr>
                <a:schemeClr val="tx1"/>
              </a:buClr>
              <a:buFont typeface="Wingdings" pitchFamily="2" charset="2"/>
              <a:buChar char="v"/>
            </a:pPr>
            <a:r>
              <a:rPr lang="en-US" sz="1800" dirty="0" smtClean="0"/>
              <a:t>fee is $538.56 per family or $269.28 per individual (annually)</a:t>
            </a:r>
          </a:p>
          <a:p>
            <a:pPr lvl="1" eaLnBrk="1" hangingPunct="1">
              <a:lnSpc>
                <a:spcPct val="90000"/>
              </a:lnSpc>
            </a:pPr>
            <a:r>
              <a:rPr lang="en-US" sz="2000" b="1" u="sng" dirty="0" smtClean="0"/>
              <a:t>TRICARE Extra</a:t>
            </a:r>
            <a:r>
              <a:rPr lang="en-US" sz="2000" dirty="0" smtClean="0"/>
              <a:t> -- the “preferred provider” option</a:t>
            </a:r>
          </a:p>
          <a:p>
            <a:pPr lvl="2" eaLnBrk="1" hangingPunct="1">
              <a:lnSpc>
                <a:spcPct val="90000"/>
              </a:lnSpc>
              <a:buClr>
                <a:schemeClr val="tx1"/>
              </a:buClr>
              <a:buFont typeface="Wingdings" pitchFamily="2" charset="2"/>
              <a:buChar char="v"/>
            </a:pPr>
            <a:r>
              <a:rPr lang="en-US" sz="1800" dirty="0" smtClean="0"/>
              <a:t>no enrollment fee, but deductible and co-payments apply</a:t>
            </a:r>
          </a:p>
          <a:p>
            <a:pPr lvl="1" eaLnBrk="1" hangingPunct="1">
              <a:lnSpc>
                <a:spcPct val="90000"/>
              </a:lnSpc>
            </a:pPr>
            <a:r>
              <a:rPr lang="en-US" sz="2000" b="1" u="sng" dirty="0" smtClean="0"/>
              <a:t>TRICARE Standard</a:t>
            </a:r>
            <a:r>
              <a:rPr lang="en-US" sz="2000" dirty="0" smtClean="0"/>
              <a:t> -- “fee-for-service” option </a:t>
            </a:r>
          </a:p>
          <a:p>
            <a:pPr lvl="2" eaLnBrk="1" hangingPunct="1">
              <a:lnSpc>
                <a:spcPct val="90000"/>
              </a:lnSpc>
              <a:buClr>
                <a:schemeClr val="tx1"/>
              </a:buClr>
              <a:buFont typeface="Wingdings" pitchFamily="2" charset="2"/>
              <a:buChar char="v"/>
            </a:pPr>
            <a:r>
              <a:rPr lang="en-US" sz="1800" dirty="0" smtClean="0"/>
              <a:t>no enrollment fee, but deductible and co-payments</a:t>
            </a:r>
          </a:p>
          <a:p>
            <a:pPr lvl="1">
              <a:lnSpc>
                <a:spcPct val="90000"/>
              </a:lnSpc>
            </a:pPr>
            <a:r>
              <a:rPr lang="en-US" sz="2000" b="1" u="sng" dirty="0" smtClean="0"/>
              <a:t>TRICARE Young Adult</a:t>
            </a:r>
            <a:r>
              <a:rPr lang="en-US" sz="2000" dirty="0" smtClean="0"/>
              <a:t> – for children between 23 and 26 </a:t>
            </a:r>
          </a:p>
          <a:p>
            <a:pPr lvl="2">
              <a:lnSpc>
                <a:spcPct val="90000"/>
              </a:lnSpc>
              <a:buClr>
                <a:schemeClr val="tx1"/>
              </a:buClr>
              <a:buFont typeface="Wingdings" pitchFamily="2" charset="2"/>
              <a:buChar char="v"/>
            </a:pPr>
            <a:r>
              <a:rPr lang="en-US" sz="1800" dirty="0" smtClean="0"/>
              <a:t>Not subsidized by the Federal Government</a:t>
            </a:r>
          </a:p>
          <a:p>
            <a:pPr lvl="1" eaLnBrk="1" hangingPunct="1">
              <a:lnSpc>
                <a:spcPct val="90000"/>
              </a:lnSpc>
              <a:buClr>
                <a:schemeClr val="tx1"/>
              </a:buClr>
              <a:buFont typeface="Arial" pitchFamily="34" charset="0"/>
              <a:buChar char="‒"/>
            </a:pPr>
            <a:r>
              <a:rPr lang="en-US" sz="2000" dirty="0" smtClean="0"/>
              <a:t>See your nearest TRICARE Health Benefits Advisor for more details</a:t>
            </a:r>
          </a:p>
          <a:p>
            <a:pPr lvl="2" eaLnBrk="1" hangingPunct="1">
              <a:lnSpc>
                <a:spcPct val="90000"/>
              </a:lnSpc>
              <a:buClr>
                <a:schemeClr val="tx1"/>
              </a:buClr>
              <a:buFont typeface="Wingdings" pitchFamily="2" charset="2"/>
              <a:buChar char="v"/>
            </a:pPr>
            <a:endParaRPr lang="en-US" sz="800" i="1" dirty="0" smtClean="0">
              <a:solidFill>
                <a:schemeClr val="accent2"/>
              </a:solidFill>
            </a:endParaRPr>
          </a:p>
          <a:p>
            <a:pPr algn="ctr" eaLnBrk="1" hangingPunct="1">
              <a:lnSpc>
                <a:spcPct val="90000"/>
              </a:lnSpc>
              <a:buFontTx/>
              <a:buNone/>
            </a:pPr>
            <a:r>
              <a:rPr lang="en-US" sz="2400" i="1" dirty="0" smtClean="0">
                <a:solidFill>
                  <a:schemeClr val="accent2"/>
                </a:solidFill>
              </a:rPr>
              <a:t> </a:t>
            </a:r>
            <a:r>
              <a:rPr lang="en-US" sz="2000" dirty="0" smtClean="0"/>
              <a:t>Detailed TRICARE information available at </a:t>
            </a:r>
            <a:r>
              <a:rPr lang="en-US" sz="2000" b="1" dirty="0" smtClean="0"/>
              <a:t>http://www.tricare.mil</a:t>
            </a:r>
            <a:endParaRPr lang="en-US" sz="2000" b="1" u="sng" dirty="0" smtClean="0"/>
          </a:p>
          <a:p>
            <a:pPr lvl="2" eaLnBrk="1" hangingPunct="1">
              <a:lnSpc>
                <a:spcPct val="90000"/>
              </a:lnSpc>
              <a:buFontTx/>
              <a:buNone/>
            </a:pPr>
            <a:endParaRPr lang="en-US" sz="1400" dirty="0" smtClean="0"/>
          </a:p>
        </p:txBody>
      </p:sp>
      <p:graphicFrame>
        <p:nvGraphicFramePr>
          <p:cNvPr id="2050" name="Object 6"/>
          <p:cNvGraphicFramePr>
            <a:graphicFrameLocks noChangeAspect="1"/>
          </p:cNvGraphicFramePr>
          <p:nvPr>
            <p:ph sz="half" idx="2"/>
          </p:nvPr>
        </p:nvGraphicFramePr>
        <p:xfrm>
          <a:off x="6705600" y="1295400"/>
          <a:ext cx="1371600" cy="457200"/>
        </p:xfrm>
        <a:graphic>
          <a:graphicData uri="http://schemas.openxmlformats.org/presentationml/2006/ole">
            <p:oleObj spid="_x0000_s2050" name="Photo Editor Photo" r:id="rId4" imgW="2742857" imgH="1600000" progId="">
              <p:embed/>
            </p:oleObj>
          </a:graphicData>
        </a:graphic>
      </p:graphicFrame>
      <p:sp>
        <p:nvSpPr>
          <p:cNvPr id="2053" name="Rectangle 11"/>
          <p:cNvSpPr>
            <a:spLocks noChangeArrowheads="1"/>
          </p:cNvSpPr>
          <p:nvPr/>
        </p:nvSpPr>
        <p:spPr bwMode="auto">
          <a:xfrm>
            <a:off x="1126672" y="6019800"/>
            <a:ext cx="7010400" cy="533400"/>
          </a:xfrm>
          <a:prstGeom prst="rect">
            <a:avLst/>
          </a:prstGeom>
          <a:noFill/>
          <a:ln w="57150" cmpd="thinThick">
            <a:solidFill>
              <a:schemeClr val="accent2"/>
            </a:solidFill>
            <a:miter lim="800000"/>
            <a:headEnd type="none" w="sm" len="sm"/>
            <a:tailEnd type="none" w="sm" len="sm"/>
          </a:ln>
        </p:spPr>
        <p:txBody>
          <a:bodyPr wrap="none" anchor="ctr"/>
          <a:lstStyle/>
          <a:p>
            <a:pPr algn="ctr"/>
            <a:endParaRPr lang="en-US"/>
          </a:p>
        </p:txBody>
      </p:sp>
      <p:sp>
        <p:nvSpPr>
          <p:cNvPr id="6" name="Oval 5"/>
          <p:cNvSpPr/>
          <p:nvPr/>
        </p:nvSpPr>
        <p:spPr>
          <a:xfrm>
            <a:off x="8534400" y="1066800"/>
            <a:ext cx="533400" cy="304800"/>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15</a:t>
            </a:r>
            <a:endParaRPr lang="en-US" sz="1400" b="1" dirty="0">
              <a:solidFill>
                <a:schemeClr val="tx1"/>
              </a:solidFill>
            </a:endParaRPr>
          </a:p>
        </p:txBody>
      </p:sp>
    </p:spTree>
  </p:cSld>
  <p:clrMapOvr>
    <a:masterClrMapping/>
  </p:clrMapOvr>
  <p:transition>
    <p:sndAc>
      <p:end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subTitle" idx="4294967295"/>
          </p:nvPr>
        </p:nvSpPr>
        <p:spPr bwMode="auto">
          <a:xfrm>
            <a:off x="457200" y="1600200"/>
            <a:ext cx="8534400" cy="4419600"/>
          </a:xfrm>
          <a:prstGeom prst="rect">
            <a:avLst/>
          </a:prstGeom>
          <a:ln>
            <a:miter lim="800000"/>
            <a:headEnd/>
            <a:tailEnd/>
          </a:ln>
        </p:spPr>
        <p:txBody>
          <a:bodyPr>
            <a:normAutofit lnSpcReduction="10000"/>
          </a:bodyPr>
          <a:lstStyle/>
          <a:p>
            <a:pPr marL="0" indent="0" eaLnBrk="1" hangingPunct="1">
              <a:lnSpc>
                <a:spcPct val="80000"/>
              </a:lnSpc>
              <a:buFontTx/>
              <a:buNone/>
              <a:defRPr/>
            </a:pPr>
            <a:r>
              <a:rPr lang="en-US" sz="2400" b="1" i="1" u="sng" dirty="0" smtClean="0"/>
              <a:t>Who Is Eligible</a:t>
            </a:r>
            <a:r>
              <a:rPr lang="en-US" sz="2400" i="1" dirty="0" smtClean="0"/>
              <a:t>:</a:t>
            </a:r>
            <a:endParaRPr lang="en-US" sz="2000" i="1" dirty="0" smtClean="0"/>
          </a:p>
          <a:p>
            <a:pPr marL="457200" lvl="1" indent="0" eaLnBrk="1" hangingPunct="1">
              <a:lnSpc>
                <a:spcPct val="80000"/>
              </a:lnSpc>
              <a:buFont typeface="Calibri" pitchFamily="34" charset="0"/>
              <a:buChar char="–"/>
              <a:defRPr/>
            </a:pPr>
            <a:r>
              <a:rPr lang="en-US" sz="1800" dirty="0" smtClean="0"/>
              <a:t> </a:t>
            </a:r>
            <a:r>
              <a:rPr lang="en-US" sz="2000" dirty="0" smtClean="0"/>
              <a:t>Retirees of any age</a:t>
            </a:r>
          </a:p>
          <a:p>
            <a:pPr marL="457200" lvl="1" indent="0" eaLnBrk="1" hangingPunct="1">
              <a:lnSpc>
                <a:spcPct val="80000"/>
              </a:lnSpc>
              <a:buFont typeface="Calibri" pitchFamily="34" charset="0"/>
              <a:buChar char="–"/>
              <a:defRPr/>
            </a:pPr>
            <a:r>
              <a:rPr lang="en-US" sz="2000" dirty="0" smtClean="0"/>
              <a:t> Gray Area Reserve retirees, not yet age 60</a:t>
            </a:r>
          </a:p>
          <a:p>
            <a:pPr marL="457200" lvl="1" indent="0" eaLnBrk="1" hangingPunct="1">
              <a:lnSpc>
                <a:spcPct val="80000"/>
              </a:lnSpc>
              <a:buFont typeface="Calibri" pitchFamily="34" charset="0"/>
              <a:buChar char="–"/>
              <a:defRPr/>
            </a:pPr>
            <a:r>
              <a:rPr lang="en-US" sz="2000" dirty="0" smtClean="0"/>
              <a:t> Spouses, </a:t>
            </a:r>
            <a:r>
              <a:rPr lang="en-US" sz="2000" dirty="0" err="1" smtClean="0"/>
              <a:t>unremarried</a:t>
            </a:r>
            <a:r>
              <a:rPr lang="en-US" sz="2000" dirty="0" smtClean="0"/>
              <a:t> surviving spouses, and eligible children of both</a:t>
            </a:r>
          </a:p>
          <a:p>
            <a:pPr marL="457200" lvl="1" indent="0" eaLnBrk="1" hangingPunct="1">
              <a:lnSpc>
                <a:spcPct val="80000"/>
              </a:lnSpc>
              <a:buFont typeface="Calibri" pitchFamily="34" charset="0"/>
              <a:buChar char="–"/>
              <a:defRPr/>
            </a:pPr>
            <a:r>
              <a:rPr lang="en-US" sz="2000" dirty="0"/>
              <a:t> </a:t>
            </a:r>
            <a:r>
              <a:rPr lang="en-US" sz="2000" dirty="0" smtClean="0"/>
              <a:t>  groups</a:t>
            </a:r>
            <a:r>
              <a:rPr lang="en-US" sz="2000" b="1" dirty="0" smtClean="0"/>
              <a:t> </a:t>
            </a:r>
          </a:p>
          <a:p>
            <a:pPr marL="457200" lvl="1" indent="0" eaLnBrk="1" hangingPunct="1">
              <a:lnSpc>
                <a:spcPct val="30000"/>
              </a:lnSpc>
              <a:defRPr/>
            </a:pPr>
            <a:endParaRPr lang="en-US" sz="1800" dirty="0" smtClean="0"/>
          </a:p>
          <a:p>
            <a:pPr marL="457200" lvl="1" indent="0" eaLnBrk="1" hangingPunct="1">
              <a:lnSpc>
                <a:spcPct val="30000"/>
              </a:lnSpc>
              <a:defRPr/>
            </a:pPr>
            <a:endParaRPr lang="en-US" sz="1800" dirty="0" smtClean="0"/>
          </a:p>
          <a:p>
            <a:pPr marL="0" indent="0" eaLnBrk="1" hangingPunct="1">
              <a:lnSpc>
                <a:spcPct val="80000"/>
              </a:lnSpc>
              <a:buFontTx/>
              <a:buNone/>
              <a:defRPr/>
            </a:pPr>
            <a:r>
              <a:rPr lang="en-US" sz="2400" b="1" i="1" u="sng" dirty="0" smtClean="0"/>
              <a:t>Where Available</a:t>
            </a:r>
            <a:r>
              <a:rPr lang="en-US" sz="2400" b="1" i="1" dirty="0" smtClean="0"/>
              <a:t>:</a:t>
            </a:r>
            <a:r>
              <a:rPr lang="en-US" sz="2800" b="1" i="1" dirty="0" smtClean="0"/>
              <a:t> </a:t>
            </a:r>
          </a:p>
          <a:p>
            <a:pPr marL="457200" lvl="1" indent="0" eaLnBrk="1" hangingPunct="1">
              <a:lnSpc>
                <a:spcPct val="80000"/>
              </a:lnSpc>
              <a:defRPr/>
            </a:pPr>
            <a:r>
              <a:rPr lang="en-US" sz="2000" b="1" dirty="0" smtClean="0"/>
              <a:t> </a:t>
            </a:r>
            <a:r>
              <a:rPr lang="en-US" sz="2000" dirty="0" smtClean="0"/>
              <a:t>U.S., Puerto Rico, Canada, U.S. Virgin Islands, Guam, American Samoa, the Commonwealth of the Northern Mariana Islands, and Overseas TRDP</a:t>
            </a:r>
          </a:p>
          <a:p>
            <a:pPr marL="457200" lvl="1" indent="0" eaLnBrk="1" hangingPunct="1">
              <a:lnSpc>
                <a:spcPct val="30000"/>
              </a:lnSpc>
              <a:buFontTx/>
              <a:buNone/>
              <a:defRPr/>
            </a:pPr>
            <a:endParaRPr lang="en-US" sz="1800" dirty="0" smtClean="0"/>
          </a:p>
          <a:p>
            <a:pPr marL="457200" lvl="1" indent="0" eaLnBrk="1" hangingPunct="1">
              <a:lnSpc>
                <a:spcPct val="30000"/>
              </a:lnSpc>
              <a:buFontTx/>
              <a:buNone/>
              <a:defRPr/>
            </a:pPr>
            <a:endParaRPr lang="en-US" sz="1800" dirty="0" smtClean="0"/>
          </a:p>
          <a:p>
            <a:pPr marL="457200" lvl="1" indent="0" eaLnBrk="1" hangingPunct="1">
              <a:lnSpc>
                <a:spcPct val="30000"/>
              </a:lnSpc>
              <a:buFontTx/>
              <a:buNone/>
              <a:defRPr/>
            </a:pPr>
            <a:endParaRPr lang="en-US" sz="1800" dirty="0" smtClean="0"/>
          </a:p>
          <a:p>
            <a:pPr marL="0" indent="0" eaLnBrk="1" hangingPunct="1">
              <a:lnSpc>
                <a:spcPct val="80000"/>
              </a:lnSpc>
              <a:buFontTx/>
              <a:buNone/>
              <a:defRPr/>
            </a:pPr>
            <a:r>
              <a:rPr lang="en-US" sz="2400" b="1" i="1" u="sng" dirty="0" smtClean="0"/>
              <a:t>Cost</a:t>
            </a:r>
            <a:r>
              <a:rPr lang="en-US" sz="2400" b="1" i="1" dirty="0" smtClean="0"/>
              <a:t>:</a:t>
            </a:r>
          </a:p>
          <a:p>
            <a:pPr marL="457200" lvl="1" indent="0" eaLnBrk="1" hangingPunct="1">
              <a:lnSpc>
                <a:spcPct val="80000"/>
              </a:lnSpc>
              <a:defRPr/>
            </a:pPr>
            <a:r>
              <a:rPr lang="en-US" sz="2000" b="1" dirty="0" smtClean="0"/>
              <a:t> </a:t>
            </a:r>
            <a:r>
              <a:rPr lang="en-US" sz="2000" dirty="0" smtClean="0"/>
              <a:t>Dependent on location; monthly rates $25-$120  </a:t>
            </a:r>
          </a:p>
          <a:p>
            <a:pPr marL="457200" lvl="1" indent="0" eaLnBrk="1" hangingPunct="1">
              <a:lnSpc>
                <a:spcPct val="80000"/>
              </a:lnSpc>
              <a:defRPr/>
            </a:pPr>
            <a:r>
              <a:rPr lang="en-US" sz="2000" dirty="0" smtClean="0">
                <a:solidFill>
                  <a:srgbClr val="FF0000"/>
                </a:solidFill>
              </a:rPr>
              <a:t> Costs borne by participant; no government subsidy</a:t>
            </a:r>
          </a:p>
          <a:p>
            <a:pPr marL="457200" lvl="1" indent="0" eaLnBrk="1" hangingPunct="1">
              <a:lnSpc>
                <a:spcPct val="80000"/>
              </a:lnSpc>
              <a:defRPr/>
            </a:pPr>
            <a:r>
              <a:rPr lang="en-US" sz="2000" dirty="0" smtClean="0">
                <a:solidFill>
                  <a:sysClr val="windowText" lastClr="000000"/>
                </a:solidFill>
              </a:rPr>
              <a:t> Must enroll within 120 days after retirement to skip the 12-month waiting</a:t>
            </a:r>
          </a:p>
          <a:p>
            <a:pPr marL="400050" lvl="1" indent="0" eaLnBrk="1" hangingPunct="1">
              <a:lnSpc>
                <a:spcPct val="85000"/>
              </a:lnSpc>
              <a:buClr>
                <a:schemeClr val="tx1"/>
              </a:buClr>
              <a:buFontTx/>
              <a:buNone/>
              <a:defRPr/>
            </a:pPr>
            <a:r>
              <a:rPr lang="en-US" sz="2000" dirty="0" smtClean="0"/>
              <a:t>    period </a:t>
            </a:r>
          </a:p>
          <a:p>
            <a:pPr marL="457200" lvl="1" indent="0" eaLnBrk="1" hangingPunct="1">
              <a:lnSpc>
                <a:spcPct val="80000"/>
              </a:lnSpc>
              <a:defRPr/>
            </a:pPr>
            <a:endParaRPr lang="en-US" sz="1800" dirty="0" smtClean="0"/>
          </a:p>
          <a:p>
            <a:pPr marL="0" indent="0" algn="ctr" eaLnBrk="1" hangingPunct="1">
              <a:lnSpc>
                <a:spcPct val="80000"/>
              </a:lnSpc>
              <a:buFontTx/>
              <a:buNone/>
              <a:defRPr/>
            </a:pPr>
            <a:endParaRPr lang="en-US" sz="1800" dirty="0" smtClean="0"/>
          </a:p>
          <a:p>
            <a:pPr marL="0" indent="0" algn="ctr" eaLnBrk="1" hangingPunct="1">
              <a:lnSpc>
                <a:spcPct val="80000"/>
              </a:lnSpc>
              <a:buFontTx/>
              <a:buNone/>
              <a:defRPr/>
            </a:pPr>
            <a:endParaRPr lang="en-US" sz="2400" dirty="0" smtClean="0">
              <a:solidFill>
                <a:schemeClr val="accent1"/>
              </a:solidFill>
            </a:endParaRPr>
          </a:p>
        </p:txBody>
      </p:sp>
      <p:sp>
        <p:nvSpPr>
          <p:cNvPr id="30723" name="Line 3"/>
          <p:cNvSpPr>
            <a:spLocks noChangeShapeType="1"/>
          </p:cNvSpPr>
          <p:nvPr/>
        </p:nvSpPr>
        <p:spPr bwMode="auto">
          <a:xfrm flipH="1" flipV="1">
            <a:off x="8035925" y="1447800"/>
            <a:ext cx="11113" cy="0"/>
          </a:xfrm>
          <a:prstGeom prst="line">
            <a:avLst/>
          </a:prstGeom>
          <a:noFill/>
          <a:ln w="4763">
            <a:solidFill>
              <a:srgbClr val="000000"/>
            </a:solidFill>
            <a:round/>
            <a:headEnd/>
            <a:tailEnd/>
          </a:ln>
        </p:spPr>
        <p:txBody>
          <a:bodyPr/>
          <a:lstStyle/>
          <a:p>
            <a:endParaRPr lang="en-US"/>
          </a:p>
        </p:txBody>
      </p:sp>
      <p:sp>
        <p:nvSpPr>
          <p:cNvPr id="30724" name="Text Box 4"/>
          <p:cNvSpPr txBox="1">
            <a:spLocks noChangeArrowheads="1"/>
          </p:cNvSpPr>
          <p:nvPr/>
        </p:nvSpPr>
        <p:spPr bwMode="auto">
          <a:xfrm>
            <a:off x="990600" y="152400"/>
            <a:ext cx="7315200" cy="646331"/>
          </a:xfrm>
          <a:prstGeom prst="rect">
            <a:avLst/>
          </a:prstGeom>
          <a:noFill/>
          <a:ln w="57150" cmpd="thinThick">
            <a:noFill/>
            <a:miter lim="800000"/>
            <a:headEnd type="none" w="sm" len="sm"/>
            <a:tailEnd type="none" w="sm" len="sm"/>
          </a:ln>
        </p:spPr>
        <p:txBody>
          <a:bodyPr>
            <a:spAutoFit/>
          </a:bodyPr>
          <a:lstStyle/>
          <a:p>
            <a:pPr algn="ctr" eaLnBrk="0" hangingPunct="0"/>
            <a:r>
              <a:rPr lang="en-US" sz="3600" b="1" dirty="0"/>
              <a:t>TRICARE Retiree Dental Plan</a:t>
            </a:r>
            <a:endParaRPr lang="en-US" sz="3600" dirty="0"/>
          </a:p>
        </p:txBody>
      </p:sp>
      <p:grpSp>
        <p:nvGrpSpPr>
          <p:cNvPr id="2" name="Group 8"/>
          <p:cNvGrpSpPr>
            <a:grpSpLocks/>
          </p:cNvGrpSpPr>
          <p:nvPr/>
        </p:nvGrpSpPr>
        <p:grpSpPr bwMode="auto">
          <a:xfrm>
            <a:off x="1447800" y="6019800"/>
            <a:ext cx="7315200" cy="533400"/>
            <a:chOff x="1219200" y="6172200"/>
            <a:chExt cx="7315200" cy="533400"/>
          </a:xfrm>
        </p:grpSpPr>
        <p:sp>
          <p:nvSpPr>
            <p:cNvPr id="30727" name="Rectangle 4"/>
            <p:cNvSpPr>
              <a:spLocks noChangeArrowheads="1"/>
            </p:cNvSpPr>
            <p:nvPr/>
          </p:nvSpPr>
          <p:spPr bwMode="auto">
            <a:xfrm>
              <a:off x="3048000" y="6172200"/>
              <a:ext cx="3581400" cy="533400"/>
            </a:xfrm>
            <a:prstGeom prst="rect">
              <a:avLst/>
            </a:prstGeom>
            <a:noFill/>
            <a:ln w="57150" cmpd="thinThick">
              <a:solidFill>
                <a:schemeClr val="accent2"/>
              </a:solidFill>
              <a:miter lim="800000"/>
              <a:headEnd type="none" w="sm" len="sm"/>
              <a:tailEnd type="none" w="sm" len="sm"/>
            </a:ln>
          </p:spPr>
          <p:txBody>
            <a:bodyPr wrap="none" anchor="ctr"/>
            <a:lstStyle/>
            <a:p>
              <a:pPr algn="ctr"/>
              <a:endParaRPr lang="en-US"/>
            </a:p>
          </p:txBody>
        </p:sp>
        <p:sp>
          <p:nvSpPr>
            <p:cNvPr id="30728" name="Rectangle 7"/>
            <p:cNvSpPr>
              <a:spLocks noChangeArrowheads="1"/>
            </p:cNvSpPr>
            <p:nvPr/>
          </p:nvSpPr>
          <p:spPr bwMode="auto">
            <a:xfrm>
              <a:off x="1219200" y="6290846"/>
              <a:ext cx="7315200" cy="395173"/>
            </a:xfrm>
            <a:prstGeom prst="rect">
              <a:avLst/>
            </a:prstGeom>
            <a:noFill/>
            <a:ln w="9525">
              <a:noFill/>
              <a:miter lim="800000"/>
              <a:headEnd/>
              <a:tailEnd/>
            </a:ln>
          </p:spPr>
          <p:txBody>
            <a:bodyPr>
              <a:spAutoFit/>
            </a:bodyPr>
            <a:lstStyle/>
            <a:p>
              <a:pPr algn="ctr">
                <a:lnSpc>
                  <a:spcPct val="80000"/>
                </a:lnSpc>
              </a:pPr>
              <a:r>
                <a:rPr lang="en-US" sz="2400" b="1" dirty="0"/>
                <a:t>http://www.DDPdelta.org </a:t>
              </a:r>
              <a:endParaRPr lang="en-US" sz="2400" b="1" u="sng" dirty="0"/>
            </a:p>
          </p:txBody>
        </p:sp>
      </p:grpSp>
      <p:sp>
        <p:nvSpPr>
          <p:cNvPr id="8" name="Oval 7"/>
          <p:cNvSpPr/>
          <p:nvPr/>
        </p:nvSpPr>
        <p:spPr>
          <a:xfrm>
            <a:off x="8534400" y="1066800"/>
            <a:ext cx="533400" cy="304800"/>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20</a:t>
            </a:r>
            <a:endParaRPr lang="en-US" sz="1400" b="1" dirty="0">
              <a:solidFill>
                <a:schemeClr val="tx1"/>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381000" y="1371600"/>
            <a:ext cx="8839200" cy="5562600"/>
          </a:xfrm>
          <a:prstGeom prst="rect">
            <a:avLst/>
          </a:prstGeom>
          <a:noFill/>
          <a:ln w="9525">
            <a:noFill/>
            <a:miter lim="800000"/>
            <a:headEnd/>
            <a:tailEnd/>
          </a:ln>
        </p:spPr>
        <p:txBody>
          <a:bodyPr lIns="92075" tIns="46038" rIns="92075" bIns="46038"/>
          <a:lstStyle/>
          <a:p>
            <a:pPr marL="342900" indent="-342900">
              <a:spcAft>
                <a:spcPct val="20000"/>
              </a:spcAft>
              <a:buClr>
                <a:schemeClr val="tx1"/>
              </a:buClr>
              <a:buFont typeface="Arial" pitchFamily="34" charset="0"/>
              <a:buChar char="•"/>
              <a:tabLst>
                <a:tab pos="685800" algn="l"/>
              </a:tabLst>
              <a:defRPr/>
            </a:pPr>
            <a:r>
              <a:rPr lang="en-US" sz="2400" b="1" dirty="0"/>
              <a:t>VA rates disabilities 0% - 100%</a:t>
            </a:r>
          </a:p>
          <a:p>
            <a:pPr marL="742950" lvl="1" indent="-171450">
              <a:spcAft>
                <a:spcPct val="20000"/>
              </a:spcAft>
              <a:buClr>
                <a:schemeClr val="tx1"/>
              </a:buClr>
              <a:buFontTx/>
              <a:buChar char="–"/>
              <a:tabLst>
                <a:tab pos="685800" algn="l"/>
              </a:tabLst>
              <a:defRPr/>
            </a:pPr>
            <a:r>
              <a:rPr lang="en-US" sz="2000" dirty="0"/>
              <a:t> Each % has an assigned dollar amount</a:t>
            </a:r>
          </a:p>
          <a:p>
            <a:pPr marL="742950" lvl="1" indent="-171450">
              <a:spcAft>
                <a:spcPct val="20000"/>
              </a:spcAft>
              <a:buClr>
                <a:schemeClr val="tx1"/>
              </a:buClr>
              <a:buFontTx/>
              <a:buChar char="–"/>
              <a:tabLst>
                <a:tab pos="685800" algn="l"/>
              </a:tabLst>
              <a:defRPr/>
            </a:pPr>
            <a:r>
              <a:rPr lang="en-US" sz="2000" dirty="0"/>
              <a:t> </a:t>
            </a:r>
            <a:r>
              <a:rPr lang="en-US" sz="2000" dirty="0" smtClean="0"/>
              <a:t>2013 basic rates:  </a:t>
            </a:r>
            <a:r>
              <a:rPr lang="en-US" sz="2000" dirty="0"/>
              <a:t>from $</a:t>
            </a:r>
            <a:r>
              <a:rPr lang="en-US" sz="2000" dirty="0" smtClean="0"/>
              <a:t>129 </a:t>
            </a:r>
            <a:r>
              <a:rPr lang="en-US" sz="2000" dirty="0"/>
              <a:t>(10%) to $</a:t>
            </a:r>
            <a:r>
              <a:rPr lang="en-US" sz="2000" dirty="0" smtClean="0"/>
              <a:t>2816 </a:t>
            </a:r>
            <a:r>
              <a:rPr lang="en-US" sz="2000" dirty="0"/>
              <a:t>(100%)</a:t>
            </a:r>
          </a:p>
          <a:p>
            <a:pPr marL="742950" lvl="1" indent="-171450">
              <a:spcAft>
                <a:spcPct val="20000"/>
              </a:spcAft>
              <a:buClr>
                <a:schemeClr val="tx1"/>
              </a:buClr>
              <a:buFontTx/>
              <a:buChar char="–"/>
              <a:tabLst>
                <a:tab pos="685800" algn="l"/>
              </a:tabLst>
              <a:defRPr/>
            </a:pPr>
            <a:r>
              <a:rPr lang="en-US" sz="2000" dirty="0"/>
              <a:t> Free VA medical care for service-connected conditions</a:t>
            </a:r>
          </a:p>
          <a:p>
            <a:pPr marL="342900" indent="-342900">
              <a:spcAft>
                <a:spcPct val="20000"/>
              </a:spcAft>
              <a:buClr>
                <a:schemeClr val="tx1"/>
              </a:buClr>
              <a:buFont typeface="Arial" pitchFamily="34" charset="0"/>
              <a:buChar char="•"/>
              <a:tabLst>
                <a:tab pos="685800" algn="l"/>
              </a:tabLst>
              <a:defRPr/>
            </a:pPr>
            <a:r>
              <a:rPr lang="en-US" sz="2400" b="1" dirty="0"/>
              <a:t>Monthly payments</a:t>
            </a:r>
          </a:p>
          <a:p>
            <a:pPr marL="742950" lvl="1" indent="-171450">
              <a:spcAft>
                <a:spcPct val="20000"/>
              </a:spcAft>
              <a:buClr>
                <a:schemeClr val="tx1"/>
              </a:buClr>
              <a:buFontTx/>
              <a:buChar char="–"/>
              <a:tabLst>
                <a:tab pos="685800" algn="l"/>
              </a:tabLst>
              <a:defRPr/>
            </a:pPr>
            <a:r>
              <a:rPr lang="en-US" sz="2000" dirty="0"/>
              <a:t> Begin at 10% (CAN be 0% disabled)</a:t>
            </a:r>
          </a:p>
          <a:p>
            <a:pPr marL="742950" lvl="1" indent="-171450">
              <a:spcAft>
                <a:spcPct val="20000"/>
              </a:spcAft>
              <a:buClr>
                <a:schemeClr val="tx1"/>
              </a:buClr>
              <a:buFontTx/>
              <a:buChar char="–"/>
              <a:tabLst>
                <a:tab pos="685800" algn="l"/>
              </a:tabLst>
              <a:defRPr/>
            </a:pPr>
            <a:r>
              <a:rPr lang="en-US" sz="2000" dirty="0"/>
              <a:t> Tax-free</a:t>
            </a:r>
          </a:p>
          <a:p>
            <a:pPr marL="742950" lvl="1" indent="-171450">
              <a:spcAft>
                <a:spcPct val="20000"/>
              </a:spcAft>
              <a:buClr>
                <a:schemeClr val="tx1"/>
              </a:buClr>
              <a:buFontTx/>
              <a:buChar char="–"/>
              <a:tabLst>
                <a:tab pos="685800" algn="l"/>
              </a:tabLst>
              <a:defRPr/>
            </a:pPr>
            <a:r>
              <a:rPr lang="en-US" sz="2000" dirty="0"/>
              <a:t> 30% &amp; higher = Extra dependent allowance</a:t>
            </a:r>
          </a:p>
          <a:p>
            <a:pPr marL="742950" lvl="1" indent="-171450">
              <a:spcAft>
                <a:spcPct val="20000"/>
              </a:spcAft>
              <a:buClr>
                <a:schemeClr val="tx1"/>
              </a:buClr>
              <a:buFontTx/>
              <a:buChar char="–"/>
              <a:tabLst>
                <a:tab pos="685800" algn="l"/>
              </a:tabLst>
              <a:defRPr/>
            </a:pPr>
            <a:r>
              <a:rPr lang="en-US" sz="2000" dirty="0"/>
              <a:t> </a:t>
            </a:r>
            <a:r>
              <a:rPr lang="en-US" sz="2000" i="1" dirty="0"/>
              <a:t>For retirees </a:t>
            </a:r>
            <a:r>
              <a:rPr lang="en-US" sz="2000" i="1" u="sng" dirty="0"/>
              <a:t>&lt;50% </a:t>
            </a:r>
            <a:r>
              <a:rPr lang="en-US" sz="2000" i="1" dirty="0"/>
              <a:t>disabled, </a:t>
            </a:r>
            <a:r>
              <a:rPr lang="en-US" sz="2000" dirty="0"/>
              <a:t>offsets </a:t>
            </a:r>
            <a:r>
              <a:rPr lang="en-US" sz="2000" dirty="0" smtClean="0"/>
              <a:t>military </a:t>
            </a:r>
            <a:r>
              <a:rPr lang="en-US" sz="2000" dirty="0"/>
              <a:t>retired pay $ for $</a:t>
            </a:r>
          </a:p>
          <a:p>
            <a:pPr marL="228600" indent="-228600">
              <a:spcAft>
                <a:spcPct val="20000"/>
              </a:spcAft>
              <a:buClr>
                <a:schemeClr val="tx1"/>
              </a:buClr>
              <a:buFont typeface="Arial" pitchFamily="34" charset="0"/>
              <a:buChar char="•"/>
              <a:tabLst>
                <a:tab pos="685800" algn="l"/>
              </a:tabLst>
              <a:defRPr/>
            </a:pPr>
            <a:r>
              <a:rPr lang="en-US" sz="2400" b="1" dirty="0"/>
              <a:t>Combat Related Special </a:t>
            </a:r>
            <a:r>
              <a:rPr lang="en-US" sz="2400" b="1" dirty="0" smtClean="0"/>
              <a:t>Compensation </a:t>
            </a:r>
            <a:r>
              <a:rPr lang="en-US" sz="2000" b="1" dirty="0" smtClean="0"/>
              <a:t>(https://www.hrc.army.mil/TAGD/CRSC)</a:t>
            </a:r>
            <a:endParaRPr lang="en-US" sz="2000" b="1" dirty="0"/>
          </a:p>
          <a:p>
            <a:pPr marL="228600" indent="-228600">
              <a:spcAft>
                <a:spcPct val="20000"/>
              </a:spcAft>
              <a:buClr>
                <a:schemeClr val="tx1"/>
              </a:buClr>
              <a:buFont typeface="Arial" pitchFamily="34" charset="0"/>
              <a:buChar char="•"/>
              <a:tabLst>
                <a:tab pos="685800" algn="l"/>
              </a:tabLst>
              <a:defRPr/>
            </a:pPr>
            <a:r>
              <a:rPr lang="en-US" sz="2400" b="1" dirty="0"/>
              <a:t>Concurrent Retirement and Disability </a:t>
            </a:r>
            <a:r>
              <a:rPr lang="en-US" sz="2400" b="1" dirty="0" smtClean="0"/>
              <a:t>Pay </a:t>
            </a:r>
            <a:r>
              <a:rPr lang="en-US" sz="2000" b="1" dirty="0" smtClean="0"/>
              <a:t>(http://www.dfas.mil/retiredmilitary/disability/crdp.html)</a:t>
            </a:r>
            <a:endParaRPr lang="en-US" sz="2000" b="1" dirty="0"/>
          </a:p>
          <a:p>
            <a:pPr marL="742950" lvl="1" indent="-171450">
              <a:spcAft>
                <a:spcPct val="20000"/>
              </a:spcAft>
              <a:buClr>
                <a:schemeClr val="tx1"/>
              </a:buClr>
              <a:buFontTx/>
              <a:buChar char="•"/>
              <a:tabLst>
                <a:tab pos="685800" algn="l"/>
              </a:tabLst>
              <a:defRPr/>
            </a:pPr>
            <a:endParaRPr lang="en-US" sz="2000" dirty="0"/>
          </a:p>
        </p:txBody>
      </p:sp>
      <p:sp>
        <p:nvSpPr>
          <p:cNvPr id="31747" name="Rectangle 2"/>
          <p:cNvSpPr>
            <a:spLocks noGrp="1" noChangeArrowheads="1"/>
          </p:cNvSpPr>
          <p:nvPr>
            <p:ph type="title"/>
          </p:nvPr>
        </p:nvSpPr>
        <p:spPr bwMode="auto">
          <a:xfrm>
            <a:off x="304800" y="0"/>
            <a:ext cx="9067800" cy="914400"/>
          </a:xfrm>
          <a:noFill/>
          <a:ln w="57150" cmpd="thinThick">
            <a:miter lim="800000"/>
            <a:headEnd/>
            <a:tailEnd/>
          </a:ln>
        </p:spPr>
        <p:txBody>
          <a:bodyPr vert="horz" wrap="square" lIns="91440" tIns="45720" rIns="91440" bIns="45720" numCol="1" anchor="ctr" anchorCtr="0" compatLnSpc="1">
            <a:prstTxWarp prst="textNoShape">
              <a:avLst/>
            </a:prstTxWarp>
            <a:normAutofit fontScale="90000"/>
          </a:bodyPr>
          <a:lstStyle/>
          <a:p>
            <a:pPr defTabSz="933450" eaLnBrk="1" hangingPunct="1"/>
            <a:r>
              <a:rPr lang="en-US" sz="3200" b="1" dirty="0" smtClean="0">
                <a:solidFill>
                  <a:schemeClr val="tx1"/>
                </a:solidFill>
              </a:rPr>
              <a:t>VA Compensation for </a:t>
            </a:r>
            <a:br>
              <a:rPr lang="en-US" sz="3200" b="1" dirty="0" smtClean="0">
                <a:solidFill>
                  <a:schemeClr val="tx1"/>
                </a:solidFill>
              </a:rPr>
            </a:br>
            <a:r>
              <a:rPr lang="en-US" sz="3200" b="1" dirty="0" smtClean="0">
                <a:solidFill>
                  <a:schemeClr val="tx1"/>
                </a:solidFill>
              </a:rPr>
              <a:t>Service-Connected Disability</a:t>
            </a:r>
          </a:p>
        </p:txBody>
      </p:sp>
      <p:pic>
        <p:nvPicPr>
          <p:cNvPr id="31748" name="Picture 3"/>
          <p:cNvPicPr>
            <a:picLocks noChangeArrowheads="1"/>
          </p:cNvPicPr>
          <p:nvPr/>
        </p:nvPicPr>
        <p:blipFill>
          <a:blip r:embed="rId3" cstate="print"/>
          <a:srcRect/>
          <a:stretch>
            <a:fillRect/>
          </a:stretch>
        </p:blipFill>
        <p:spPr bwMode="auto">
          <a:xfrm>
            <a:off x="7559675" y="1981200"/>
            <a:ext cx="1203325" cy="2209800"/>
          </a:xfrm>
          <a:prstGeom prst="rect">
            <a:avLst/>
          </a:prstGeom>
          <a:noFill/>
          <a:ln w="9525">
            <a:noFill/>
            <a:miter lim="800000"/>
            <a:headEnd/>
            <a:tailEnd/>
          </a:ln>
        </p:spPr>
      </p:pic>
      <p:sp>
        <p:nvSpPr>
          <p:cNvPr id="5" name="Oval 4"/>
          <p:cNvSpPr/>
          <p:nvPr/>
        </p:nvSpPr>
        <p:spPr>
          <a:xfrm>
            <a:off x="8534400" y="1066800"/>
            <a:ext cx="533400" cy="304800"/>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22</a:t>
            </a:r>
            <a:endParaRPr lang="en-US" sz="1400" b="1" dirty="0">
              <a:solidFill>
                <a:schemeClr val="tx1"/>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Autofit/>
          </a:bodyPr>
          <a:lstStyle/>
          <a:p>
            <a:r>
              <a:rPr lang="en-US" sz="3600" b="1" dirty="0" smtClean="0">
                <a:solidFill>
                  <a:schemeClr val="tx1"/>
                </a:solidFill>
              </a:rPr>
              <a:t>CRSC &amp; CRDP Comparison</a:t>
            </a:r>
            <a:endParaRPr lang="en-US" sz="3600" b="1" dirty="0">
              <a:solidFill>
                <a:schemeClr val="tx1"/>
              </a:solidFill>
            </a:endParaRPr>
          </a:p>
        </p:txBody>
      </p:sp>
      <p:graphicFrame>
        <p:nvGraphicFramePr>
          <p:cNvPr id="5" name="Content Placeholder 4"/>
          <p:cNvGraphicFramePr>
            <a:graphicFrameLocks noGrp="1"/>
          </p:cNvGraphicFramePr>
          <p:nvPr>
            <p:ph sz="half" idx="2"/>
          </p:nvPr>
        </p:nvGraphicFramePr>
        <p:xfrm>
          <a:off x="457200" y="1295400"/>
          <a:ext cx="8229600" cy="4968240"/>
        </p:xfrm>
        <a:graphic>
          <a:graphicData uri="http://schemas.openxmlformats.org/drawingml/2006/table">
            <a:tbl>
              <a:tblPr firstRow="1" bandRow="1">
                <a:tableStyleId>{9D7B26C5-4107-4FEC-AEDC-1716B250A1EF}</a:tableStyleId>
              </a:tblPr>
              <a:tblGrid>
                <a:gridCol w="4114800"/>
                <a:gridCol w="4114800"/>
              </a:tblGrid>
              <a:tr h="370840">
                <a:tc>
                  <a:txBody>
                    <a:bodyPr/>
                    <a:lstStyle/>
                    <a:p>
                      <a:pPr algn="ctr"/>
                      <a:r>
                        <a:rPr lang="en-US" sz="2400" dirty="0" smtClean="0"/>
                        <a:t>Combat-Related</a:t>
                      </a:r>
                      <a:r>
                        <a:rPr lang="en-US" sz="2400" baseline="0" dirty="0" smtClean="0"/>
                        <a:t> Special Compensation</a:t>
                      </a:r>
                      <a:endParaRPr lang="en-US" sz="2400" dirty="0">
                        <a:solidFill>
                          <a:schemeClr val="tx1"/>
                        </a:solidFill>
                        <a:latin typeface="+mj-lt"/>
                      </a:endParaRPr>
                    </a:p>
                  </a:txBody>
                  <a:tcPr/>
                </a:tc>
                <a:tc>
                  <a:txBody>
                    <a:bodyPr/>
                    <a:lstStyle/>
                    <a:p>
                      <a:pPr algn="ctr"/>
                      <a:r>
                        <a:rPr lang="en-US" sz="2400" dirty="0" smtClean="0"/>
                        <a:t>Concurrent </a:t>
                      </a:r>
                      <a:r>
                        <a:rPr lang="en-US" sz="2400" dirty="0" smtClean="0"/>
                        <a:t>Retired </a:t>
                      </a:r>
                      <a:r>
                        <a:rPr lang="en-US" sz="2400" dirty="0" smtClean="0"/>
                        <a:t>and Disability Pay</a:t>
                      </a:r>
                      <a:endParaRPr lang="en-US" sz="2400" dirty="0">
                        <a:solidFill>
                          <a:schemeClr val="tx1"/>
                        </a:solidFill>
                        <a:latin typeface="+mj-lt"/>
                      </a:endParaRPr>
                    </a:p>
                  </a:txBody>
                  <a:tcPr/>
                </a:tc>
              </a:tr>
              <a:tr h="370840">
                <a:tc>
                  <a:txBody>
                    <a:bodyPr/>
                    <a:lstStyle/>
                    <a:p>
                      <a:r>
                        <a:rPr lang="en-US" dirty="0" smtClean="0"/>
                        <a:t>Must apply</a:t>
                      </a:r>
                      <a:r>
                        <a:rPr lang="en-US" baseline="0" dirty="0" smtClean="0"/>
                        <a:t> to HRC</a:t>
                      </a:r>
                      <a:endParaRPr lang="en-US" dirty="0">
                        <a:latin typeface="+mj-lt"/>
                      </a:endParaRPr>
                    </a:p>
                  </a:txBody>
                  <a:tcPr/>
                </a:tc>
                <a:tc>
                  <a:txBody>
                    <a:bodyPr/>
                    <a:lstStyle/>
                    <a:p>
                      <a:r>
                        <a:rPr lang="en-US" dirty="0" smtClean="0"/>
                        <a:t>No application: DFAS &amp; VA bump files</a:t>
                      </a:r>
                      <a:endParaRPr lang="en-US" dirty="0">
                        <a:latin typeface="+mj-lt"/>
                      </a:endParaRPr>
                    </a:p>
                  </a:txBody>
                  <a:tcPr/>
                </a:tc>
              </a:tr>
              <a:tr h="370840">
                <a:tc>
                  <a:txBody>
                    <a:bodyPr/>
                    <a:lstStyle/>
                    <a:p>
                      <a:r>
                        <a:rPr lang="en-US" dirty="0" smtClean="0"/>
                        <a:t>10%-100% disability</a:t>
                      </a:r>
                      <a:r>
                        <a:rPr lang="en-US" baseline="0" dirty="0" smtClean="0"/>
                        <a:t> rating</a:t>
                      </a:r>
                      <a:endParaRPr lang="en-US" dirty="0">
                        <a:latin typeface="+mj-lt"/>
                      </a:endParaRPr>
                    </a:p>
                  </a:txBody>
                  <a:tcPr/>
                </a:tc>
                <a:tc>
                  <a:txBody>
                    <a:bodyPr/>
                    <a:lstStyle/>
                    <a:p>
                      <a:r>
                        <a:rPr lang="en-US" dirty="0" smtClean="0"/>
                        <a:t>50%-100% disability rating</a:t>
                      </a:r>
                      <a:endParaRPr lang="en-US" dirty="0">
                        <a:latin typeface="+mj-lt"/>
                      </a:endParaRPr>
                    </a:p>
                  </a:txBody>
                  <a:tcPr/>
                </a:tc>
              </a:tr>
              <a:tr h="370840">
                <a:tc>
                  <a:txBody>
                    <a:bodyPr/>
                    <a:lstStyle/>
                    <a:p>
                      <a:r>
                        <a:rPr lang="en-US" dirty="0" smtClean="0"/>
                        <a:t>Not taxable; not divisible in divorce</a:t>
                      </a:r>
                      <a:endParaRPr lang="en-US" dirty="0">
                        <a:latin typeface="+mj-lt"/>
                      </a:endParaRPr>
                    </a:p>
                  </a:txBody>
                  <a:tcPr/>
                </a:tc>
                <a:tc>
                  <a:txBody>
                    <a:bodyPr/>
                    <a:lstStyle/>
                    <a:p>
                      <a:r>
                        <a:rPr lang="en-US" dirty="0" smtClean="0"/>
                        <a:t>Taxable; divisible in divorce</a:t>
                      </a:r>
                      <a:endParaRPr lang="en-US" dirty="0">
                        <a:latin typeface="+mj-lt"/>
                      </a:endParaRPr>
                    </a:p>
                  </a:txBody>
                  <a:tcPr/>
                </a:tc>
              </a:tr>
              <a:tr h="370840">
                <a:tc>
                  <a:txBody>
                    <a:bodyPr/>
                    <a:lstStyle/>
                    <a:p>
                      <a:r>
                        <a:rPr lang="en-US" dirty="0" smtClean="0"/>
                        <a:t>Combat-related disabilities</a:t>
                      </a:r>
                      <a:endParaRPr lang="en-US" dirty="0">
                        <a:latin typeface="+mj-lt"/>
                      </a:endParaRPr>
                    </a:p>
                  </a:txBody>
                  <a:tcPr/>
                </a:tc>
                <a:tc>
                  <a:txBody>
                    <a:bodyPr/>
                    <a:lstStyle/>
                    <a:p>
                      <a:r>
                        <a:rPr lang="en-US" dirty="0" smtClean="0"/>
                        <a:t>Service-connected disabilities</a:t>
                      </a:r>
                      <a:endParaRPr lang="en-US" dirty="0">
                        <a:latin typeface="+mj-lt"/>
                      </a:endParaRPr>
                    </a:p>
                  </a:txBody>
                  <a:tcPr/>
                </a:tc>
              </a:tr>
              <a:tr h="370840">
                <a:tc>
                  <a:txBody>
                    <a:bodyPr/>
                    <a:lstStyle/>
                    <a:p>
                      <a:pPr lvl="1">
                        <a:buFont typeface="Arial" pitchFamily="34" charset="0"/>
                        <a:buChar char="•"/>
                      </a:pPr>
                      <a:r>
                        <a:rPr lang="en-US" dirty="0" smtClean="0"/>
                        <a:t> Armed conflict (e.g. </a:t>
                      </a:r>
                      <a:r>
                        <a:rPr lang="en-US" dirty="0" smtClean="0"/>
                        <a:t>Purple Heart)</a:t>
                      </a:r>
                      <a:endParaRPr lang="en-US" dirty="0">
                        <a:latin typeface="+mj-lt"/>
                      </a:endParaRPr>
                    </a:p>
                  </a:txBody>
                  <a:tcPr>
                    <a:solidFill>
                      <a:schemeClr val="bg1"/>
                    </a:solidFill>
                  </a:tcPr>
                </a:tc>
                <a:tc>
                  <a:txBody>
                    <a:bodyPr/>
                    <a:lstStyle/>
                    <a:p>
                      <a:r>
                        <a:rPr lang="en-US" dirty="0" smtClean="0"/>
                        <a:t>Retired pay is restored</a:t>
                      </a:r>
                      <a:endParaRPr lang="en-US" dirty="0">
                        <a:latin typeface="+mj-lt"/>
                      </a:endParaRPr>
                    </a:p>
                  </a:txBody>
                  <a:tcPr>
                    <a:solidFill>
                      <a:schemeClr val="bg1"/>
                    </a:solidFill>
                  </a:tcPr>
                </a:tc>
              </a:tr>
              <a:tr h="370840">
                <a:tc>
                  <a:txBody>
                    <a:bodyPr/>
                    <a:lstStyle/>
                    <a:p>
                      <a:pPr lvl="1">
                        <a:buFont typeface="Arial" pitchFamily="34" charset="0"/>
                        <a:buChar char="•"/>
                      </a:pPr>
                      <a:r>
                        <a:rPr lang="en-US" dirty="0" smtClean="0"/>
                        <a:t> Simulated</a:t>
                      </a:r>
                      <a:r>
                        <a:rPr lang="en-US" baseline="0" dirty="0" smtClean="0"/>
                        <a:t> combat (e.g. FTX)</a:t>
                      </a:r>
                      <a:endParaRPr lang="en-US" dirty="0">
                        <a:latin typeface="+mj-lt"/>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10-year phase-in, 2005 – 2014</a:t>
                      </a:r>
                      <a:endParaRPr lang="en-US" sz="1800" kern="1200" dirty="0" smtClean="0">
                        <a:solidFill>
                          <a:schemeClr val="dk1"/>
                        </a:solidFill>
                        <a:latin typeface="+mj-lt"/>
                        <a:ea typeface="+mn-ea"/>
                        <a:cs typeface="+mn-cs"/>
                      </a:endParaRPr>
                    </a:p>
                  </a:txBody>
                  <a:tcPr>
                    <a:solidFill>
                      <a:schemeClr val="bg1"/>
                    </a:solidFill>
                  </a:tcPr>
                </a:tc>
              </a:tr>
              <a:tr h="370840">
                <a:tc>
                  <a:txBody>
                    <a:bodyPr/>
                    <a:lstStyle/>
                    <a:p>
                      <a:pPr lvl="1">
                        <a:buFont typeface="Arial" pitchFamily="34" charset="0"/>
                        <a:buChar char="•"/>
                      </a:pPr>
                      <a:r>
                        <a:rPr lang="en-US" dirty="0" smtClean="0"/>
                        <a:t> Hazardous service (e.g. parachute</a:t>
                      </a:r>
                      <a:r>
                        <a:rPr lang="en-US" baseline="0" dirty="0" smtClean="0"/>
                        <a:t> duty)</a:t>
                      </a:r>
                      <a:endParaRPr lang="en-US" dirty="0">
                        <a:latin typeface="+mj-lt"/>
                      </a:endParaRPr>
                    </a:p>
                  </a:txBody>
                  <a:tcPr>
                    <a:solidFill>
                      <a:schemeClr val="bg1"/>
                    </a:solidFill>
                  </a:tcPr>
                </a:tc>
                <a:tc>
                  <a:txBody>
                    <a:bodyPr/>
                    <a:lstStyle/>
                    <a:p>
                      <a:endParaRPr lang="en-US" dirty="0">
                        <a:latin typeface="+mj-lt"/>
                      </a:endParaRPr>
                    </a:p>
                  </a:txBody>
                  <a:tcPr>
                    <a:solidFill>
                      <a:schemeClr val="bg1"/>
                    </a:solidFill>
                  </a:tcPr>
                </a:tc>
              </a:tr>
              <a:tr h="370840">
                <a:tc>
                  <a:txBody>
                    <a:bodyPr/>
                    <a:lstStyle/>
                    <a:p>
                      <a:pPr lvl="1">
                        <a:buFont typeface="Arial" pitchFamily="34" charset="0"/>
                        <a:buChar char="•"/>
                      </a:pPr>
                      <a:r>
                        <a:rPr lang="en-US" dirty="0" smtClean="0"/>
                        <a:t> Instrumentalities</a:t>
                      </a:r>
                      <a:r>
                        <a:rPr lang="en-US" baseline="0" dirty="0" smtClean="0"/>
                        <a:t> of war (e.g. combat </a:t>
                      </a:r>
                      <a:r>
                        <a:rPr lang="en-US" baseline="0" dirty="0" smtClean="0"/>
                        <a:t>vehicles, Agent Orange)</a:t>
                      </a:r>
                      <a:endParaRPr lang="en-US" dirty="0">
                        <a:latin typeface="+mj-lt"/>
                      </a:endParaRPr>
                    </a:p>
                  </a:txBody>
                  <a:tcPr/>
                </a:tc>
                <a:tc>
                  <a:txBody>
                    <a:bodyPr/>
                    <a:lstStyle/>
                    <a:p>
                      <a:endParaRPr lang="en-US" dirty="0">
                        <a:latin typeface="+mj-lt"/>
                      </a:endParaRPr>
                    </a:p>
                  </a:txBody>
                  <a:tcPr/>
                </a:tc>
              </a:tr>
              <a:tr h="370840">
                <a:tc>
                  <a:txBody>
                    <a:bodyPr/>
                    <a:lstStyle/>
                    <a:p>
                      <a:r>
                        <a:rPr lang="en-US" dirty="0" smtClean="0"/>
                        <a:t>http://www.crsc.army.mil</a:t>
                      </a:r>
                      <a:endParaRPr lang="en-US" dirty="0">
                        <a:latin typeface="+mj-lt"/>
                      </a:endParaRPr>
                    </a:p>
                  </a:txBody>
                  <a:tcPr/>
                </a:tc>
                <a:tc>
                  <a:txBody>
                    <a:bodyPr/>
                    <a:lstStyle/>
                    <a:p>
                      <a:r>
                        <a:rPr lang="en-US" dirty="0" smtClean="0"/>
                        <a:t>http://www.dfas.mil/retiredmilitary/ disability/crdp.html</a:t>
                      </a:r>
                      <a:endParaRPr lang="en-US" dirty="0">
                        <a:latin typeface="+mj-lt"/>
                      </a:endParaRPr>
                    </a:p>
                  </a:txBody>
                  <a:tcPr/>
                </a:tc>
              </a:tr>
            </a:tbl>
          </a:graphicData>
        </a:graphic>
      </p:graphicFrame>
      <p:pic>
        <p:nvPicPr>
          <p:cNvPr id="9" name="Picture 1"/>
          <p:cNvPicPr>
            <a:picLocks noChangeAspect="1" noChangeArrowheads="1"/>
          </p:cNvPicPr>
          <p:nvPr/>
        </p:nvPicPr>
        <p:blipFill>
          <a:blip r:embed="rId2" cstate="print"/>
          <a:srcRect/>
          <a:stretch>
            <a:fillRect/>
          </a:stretch>
        </p:blipFill>
        <p:spPr bwMode="auto">
          <a:xfrm>
            <a:off x="8458200" y="5715000"/>
            <a:ext cx="544606" cy="925830"/>
          </a:xfrm>
          <a:prstGeom prst="rect">
            <a:avLst/>
          </a:prstGeom>
          <a:noFill/>
          <a:ln w="9525">
            <a:noFill/>
            <a:miter lim="800000"/>
            <a:headEnd/>
            <a:tailEnd/>
          </a:ln>
        </p:spPr>
      </p:pic>
      <p:cxnSp>
        <p:nvCxnSpPr>
          <p:cNvPr id="7" name="Straight Connector 6"/>
          <p:cNvCxnSpPr/>
          <p:nvPr/>
        </p:nvCxnSpPr>
        <p:spPr>
          <a:xfrm>
            <a:off x="4419600" y="1295400"/>
            <a:ext cx="76200" cy="495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8534400" y="1066800"/>
            <a:ext cx="533400" cy="304800"/>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7</a:t>
            </a:r>
            <a:endParaRPr lang="en-US" sz="1400" b="1" dirty="0">
              <a:solidFill>
                <a:schemeClr val="tx1"/>
              </a:solidFill>
            </a:endParaRPr>
          </a:p>
        </p:txBody>
      </p:sp>
    </p:spTree>
  </p:cSld>
  <p:clrMapOvr>
    <a:masterClrMapping/>
  </p:clrMapOvr>
  <p:transition>
    <p:sndAc>
      <p:end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865187" y="152400"/>
            <a:ext cx="7364413" cy="609600"/>
          </a:xfrm>
          <a:noFill/>
          <a:ln w="57150" cmpd="thinThick">
            <a:miter lim="800000"/>
            <a:headEnd/>
            <a:tailEnd/>
          </a:ln>
        </p:spPr>
        <p:txBody>
          <a:bodyPr vert="horz" wrap="square" lIns="92075" tIns="46038" rIns="92075" bIns="46038" numCol="1" anchor="ctr" anchorCtr="0" compatLnSpc="1">
            <a:prstTxWarp prst="textNoShape">
              <a:avLst/>
            </a:prstTxWarp>
            <a:noAutofit/>
          </a:bodyPr>
          <a:lstStyle/>
          <a:p>
            <a:pPr eaLnBrk="1" hangingPunct="1"/>
            <a:r>
              <a:rPr lang="en-US" sz="3600" b="1" dirty="0" smtClean="0">
                <a:solidFill>
                  <a:schemeClr val="tx1"/>
                </a:solidFill>
              </a:rPr>
              <a:t>Post 9/11 GI Bill Transferability</a:t>
            </a:r>
          </a:p>
        </p:txBody>
      </p:sp>
      <p:sp>
        <p:nvSpPr>
          <p:cNvPr id="32771" name="Rectangle 3"/>
          <p:cNvSpPr>
            <a:spLocks noGrp="1" noChangeArrowheads="1"/>
          </p:cNvSpPr>
          <p:nvPr>
            <p:ph type="body" sz="half" idx="1"/>
          </p:nvPr>
        </p:nvSpPr>
        <p:spPr bwMode="auto">
          <a:xfrm>
            <a:off x="76200" y="1295400"/>
            <a:ext cx="8991600" cy="5334000"/>
          </a:xfrm>
          <a:noFill/>
          <a:ln>
            <a:miter lim="800000"/>
            <a:headEnd/>
            <a:tailEnd/>
          </a:ln>
        </p:spPr>
        <p:txBody>
          <a:bodyPr vert="horz" wrap="square" lIns="91440" tIns="45720" rIns="91440" bIns="45720" numCol="1" anchor="t" anchorCtr="0" compatLnSpc="1">
            <a:prstTxWarp prst="textNoShape">
              <a:avLst/>
            </a:prstTxWarp>
            <a:normAutofit/>
          </a:bodyPr>
          <a:lstStyle/>
          <a:p>
            <a:r>
              <a:rPr lang="en-US" sz="2400" dirty="0" smtClean="0"/>
              <a:t>A member on/after 1 AUG 09, who is eligible for the Post-9/11 GI Bill, and</a:t>
            </a:r>
          </a:p>
          <a:p>
            <a:pPr lvl="1"/>
            <a:r>
              <a:rPr lang="en-US" sz="2000" dirty="0" smtClean="0"/>
              <a:t>Has &gt;6 yrs of service on the date of election and agrees to serve 4 more years from the date of election, or</a:t>
            </a:r>
          </a:p>
          <a:p>
            <a:pPr lvl="1"/>
            <a:r>
              <a:rPr lang="en-US" sz="2000" dirty="0" smtClean="0"/>
              <a:t>Has &gt;10 yrs of service on the date of election, is precluded by policy or law from committing to 4 more years, and agrees to serve for the maximum time allowed by such policy or law.</a:t>
            </a:r>
          </a:p>
          <a:p>
            <a:r>
              <a:rPr lang="en-US" sz="2400" dirty="0" smtClean="0"/>
              <a:t>Active duty members anticipating at least a 20% service-connected disability rating, should first determine benefits entitled to under the Vocational Rehabilitation and Employment </a:t>
            </a:r>
            <a:r>
              <a:rPr lang="en-US" sz="2400" dirty="0" err="1" smtClean="0"/>
              <a:t>VetSuccess</a:t>
            </a:r>
            <a:r>
              <a:rPr lang="en-US" sz="2400" dirty="0" smtClean="0"/>
              <a:t> Program (Chapter 31). </a:t>
            </a:r>
            <a:r>
              <a:rPr lang="en-US" sz="2400" i="1" dirty="0" smtClean="0"/>
              <a:t> </a:t>
            </a:r>
          </a:p>
        </p:txBody>
      </p:sp>
      <p:sp>
        <p:nvSpPr>
          <p:cNvPr id="9" name="Rectangle 4"/>
          <p:cNvSpPr>
            <a:spLocks noChangeArrowheads="1"/>
          </p:cNvSpPr>
          <p:nvPr/>
        </p:nvSpPr>
        <p:spPr bwMode="auto">
          <a:xfrm>
            <a:off x="1981200" y="5323582"/>
            <a:ext cx="6324600" cy="1229618"/>
          </a:xfrm>
          <a:prstGeom prst="rect">
            <a:avLst/>
          </a:prstGeom>
          <a:noFill/>
          <a:ln w="57150" cmpd="thinThick">
            <a:solidFill>
              <a:schemeClr val="accent2"/>
            </a:solidFill>
            <a:miter lim="800000"/>
            <a:headEnd type="none" w="sm" len="sm"/>
            <a:tailEnd type="none" w="sm" len="sm"/>
          </a:ln>
        </p:spPr>
        <p:txBody>
          <a:bodyPr wrap="none" anchor="ctr"/>
          <a:lstStyle/>
          <a:p>
            <a:pPr algn="ctr"/>
            <a:endParaRPr lang="en-US"/>
          </a:p>
        </p:txBody>
      </p:sp>
      <p:sp>
        <p:nvSpPr>
          <p:cNvPr id="10" name="Rectangle 7"/>
          <p:cNvSpPr>
            <a:spLocks noChangeArrowheads="1"/>
          </p:cNvSpPr>
          <p:nvPr/>
        </p:nvSpPr>
        <p:spPr bwMode="auto">
          <a:xfrm>
            <a:off x="2057400" y="5387082"/>
            <a:ext cx="6248400" cy="1077218"/>
          </a:xfrm>
          <a:prstGeom prst="rect">
            <a:avLst/>
          </a:prstGeom>
          <a:noFill/>
          <a:ln w="9525">
            <a:noFill/>
            <a:miter lim="800000"/>
            <a:headEnd/>
            <a:tailEnd/>
          </a:ln>
        </p:spPr>
        <p:txBody>
          <a:bodyPr wrap="square">
            <a:spAutoFit/>
          </a:bodyPr>
          <a:lstStyle/>
          <a:p>
            <a:r>
              <a:rPr lang="en-US" sz="1600" u="sng" dirty="0" smtClean="0"/>
              <a:t>DOD:</a:t>
            </a:r>
            <a:r>
              <a:rPr lang="en-US" sz="1600" dirty="0" smtClean="0"/>
              <a:t> </a:t>
            </a:r>
            <a:r>
              <a:rPr lang="en-US" sz="1600" b="1" dirty="0" smtClean="0"/>
              <a:t>http://www.defense.gov/home/features/2009/0409_gibill/ </a:t>
            </a:r>
            <a:endParaRPr lang="en-US" sz="1600" dirty="0" smtClean="0"/>
          </a:p>
          <a:p>
            <a:r>
              <a:rPr lang="en-US" sz="1600" dirty="0" smtClean="0"/>
              <a:t>   </a:t>
            </a:r>
            <a:r>
              <a:rPr lang="en-US" sz="1600" u="sng" dirty="0" smtClean="0"/>
              <a:t>VA:</a:t>
            </a:r>
            <a:r>
              <a:rPr lang="en-US" sz="1600" dirty="0" smtClean="0"/>
              <a:t>  </a:t>
            </a:r>
            <a:r>
              <a:rPr lang="en-US" sz="1600" b="1" dirty="0" smtClean="0"/>
              <a:t>http://www.gibill.va.gov/</a:t>
            </a:r>
          </a:p>
          <a:p>
            <a:r>
              <a:rPr lang="en-US" sz="1600" dirty="0" smtClean="0"/>
              <a:t>          VA vocational and employment counseling 1-800-827-1000</a:t>
            </a:r>
          </a:p>
          <a:p>
            <a:r>
              <a:rPr lang="en-US" sz="1600" dirty="0" smtClean="0"/>
              <a:t>          VA education benefits specialist 1-888-GIBILL-1 (1-888-442-4551)</a:t>
            </a:r>
            <a:endParaRPr lang="en-US" sz="1600" dirty="0"/>
          </a:p>
        </p:txBody>
      </p:sp>
      <p:sp>
        <p:nvSpPr>
          <p:cNvPr id="6" name="Oval 5"/>
          <p:cNvSpPr/>
          <p:nvPr/>
        </p:nvSpPr>
        <p:spPr>
          <a:xfrm>
            <a:off x="8534400" y="1066800"/>
            <a:ext cx="533400" cy="304800"/>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23</a:t>
            </a:r>
            <a:endParaRPr lang="en-US" sz="1400" b="1" dirty="0">
              <a:solidFill>
                <a:schemeClr val="tx1"/>
              </a:solidFill>
            </a:endParaRPr>
          </a:p>
        </p:txBody>
      </p:sp>
    </p:spTree>
  </p:cSld>
  <p:clrMapOvr>
    <a:masterClrMapping/>
  </p:clrMapOvr>
  <p:transition>
    <p:sndAc>
      <p:end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066800" y="1905000"/>
          <a:ext cx="6858000" cy="3830150"/>
        </p:xfrm>
        <a:graphic>
          <a:graphicData uri="http://schemas.openxmlformats.org/presentationml/2006/ole">
            <p:oleObj spid="_x0000_s1026" name="Acrobat Document" r:id="rId3" imgW="11668116" imgH="7553281" progId="AcroExch.Document.7">
              <p:embed/>
            </p:oleObj>
          </a:graphicData>
        </a:graphic>
      </p:graphicFrame>
      <p:sp>
        <p:nvSpPr>
          <p:cNvPr id="1027" name="TextBox 3"/>
          <p:cNvSpPr txBox="1">
            <a:spLocks noChangeArrowheads="1"/>
          </p:cNvSpPr>
          <p:nvPr/>
        </p:nvSpPr>
        <p:spPr bwMode="auto">
          <a:xfrm>
            <a:off x="457200" y="152400"/>
            <a:ext cx="8686800" cy="646331"/>
          </a:xfrm>
          <a:prstGeom prst="rect">
            <a:avLst/>
          </a:prstGeom>
          <a:noFill/>
          <a:ln w="9525">
            <a:noFill/>
            <a:miter lim="800000"/>
            <a:headEnd/>
            <a:tailEnd/>
          </a:ln>
        </p:spPr>
        <p:txBody>
          <a:bodyPr>
            <a:spAutoFit/>
          </a:bodyPr>
          <a:lstStyle/>
          <a:p>
            <a:pPr algn="ctr"/>
            <a:r>
              <a:rPr lang="en-US" sz="3600" b="1" dirty="0"/>
              <a:t>Retirement is a Process, NOT an </a:t>
            </a:r>
            <a:r>
              <a:rPr lang="en-US" sz="3600" b="1" dirty="0" smtClean="0"/>
              <a:t>Event!</a:t>
            </a:r>
            <a:endParaRPr lang="en-US" sz="3600" b="1"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1905000" y="152400"/>
            <a:ext cx="5257800" cy="609600"/>
          </a:xfrm>
          <a:noFill/>
          <a:ln w="57150" cmpd="thinThick">
            <a:miter lim="800000"/>
            <a:headEnd/>
            <a:tailEnd/>
          </a:ln>
        </p:spPr>
        <p:txBody>
          <a:bodyPr vert="horz" wrap="square" lIns="92075" tIns="46038" rIns="92075" bIns="46038" numCol="1" anchor="ctr" anchorCtr="0" compatLnSpc="1">
            <a:prstTxWarp prst="textNoShape">
              <a:avLst/>
            </a:prstTxWarp>
            <a:noAutofit/>
          </a:bodyPr>
          <a:lstStyle/>
          <a:p>
            <a:pPr eaLnBrk="1" hangingPunct="1"/>
            <a:r>
              <a:rPr lang="en-US" sz="3600" b="1" dirty="0" smtClean="0">
                <a:solidFill>
                  <a:schemeClr val="tx1"/>
                </a:solidFill>
              </a:rPr>
              <a:t>VA Information Sources</a:t>
            </a:r>
          </a:p>
        </p:txBody>
      </p:sp>
      <p:sp>
        <p:nvSpPr>
          <p:cNvPr id="32771" name="Rectangle 3"/>
          <p:cNvSpPr>
            <a:spLocks noGrp="1" noChangeArrowheads="1"/>
          </p:cNvSpPr>
          <p:nvPr>
            <p:ph type="body" sz="half" idx="1"/>
          </p:nvPr>
        </p:nvSpPr>
        <p:spPr bwMode="auto">
          <a:xfrm>
            <a:off x="304800" y="1447800"/>
            <a:ext cx="8839200" cy="5334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buFontTx/>
              <a:buNone/>
              <a:tabLst>
                <a:tab pos="857250" algn="l"/>
              </a:tabLst>
            </a:pPr>
            <a:r>
              <a:rPr lang="en-US" sz="2400" i="1" dirty="0" smtClean="0"/>
              <a:t>	</a:t>
            </a:r>
            <a:r>
              <a:rPr lang="en-US" sz="2400" i="1" u="sng" dirty="0" smtClean="0"/>
              <a:t>Online</a:t>
            </a:r>
            <a:r>
              <a:rPr lang="en-US" sz="2400" i="1" dirty="0" smtClean="0"/>
              <a:t>:</a:t>
            </a:r>
            <a:r>
              <a:rPr lang="en-US" sz="2800" i="1" dirty="0" smtClean="0"/>
              <a:t> </a:t>
            </a:r>
          </a:p>
          <a:p>
            <a:pPr lvl="1" eaLnBrk="1" hangingPunct="1">
              <a:lnSpc>
                <a:spcPct val="80000"/>
              </a:lnSpc>
              <a:buClr>
                <a:schemeClr val="tx1"/>
              </a:buClr>
              <a:buFontTx/>
              <a:buChar char="•"/>
              <a:tabLst>
                <a:tab pos="857250" algn="l"/>
              </a:tabLst>
            </a:pPr>
            <a:r>
              <a:rPr lang="en-US" sz="1800" b="1" dirty="0" smtClean="0"/>
              <a:t>http://www.va.gov</a:t>
            </a:r>
          </a:p>
          <a:p>
            <a:pPr lvl="1" eaLnBrk="1" hangingPunct="1">
              <a:lnSpc>
                <a:spcPct val="80000"/>
              </a:lnSpc>
              <a:buClr>
                <a:schemeClr val="tx1"/>
              </a:buClr>
              <a:buFontTx/>
              <a:buChar char="•"/>
              <a:tabLst>
                <a:tab pos="857250" algn="l"/>
              </a:tabLst>
            </a:pPr>
            <a:r>
              <a:rPr lang="en-US" sz="1800" b="1" dirty="0" smtClean="0"/>
              <a:t>https://www.ebenefits.va.gov/ebenefits-portal/ebenefits.portal</a:t>
            </a:r>
          </a:p>
          <a:p>
            <a:pPr lvl="1" eaLnBrk="1" hangingPunct="1">
              <a:lnSpc>
                <a:spcPct val="80000"/>
              </a:lnSpc>
              <a:buClr>
                <a:schemeClr val="tx1"/>
              </a:buClr>
              <a:buFontTx/>
              <a:buChar char="•"/>
              <a:tabLst>
                <a:tab pos="857250" algn="l"/>
              </a:tabLst>
            </a:pPr>
            <a:r>
              <a:rPr lang="en-US" sz="1800" dirty="0" smtClean="0"/>
              <a:t>Send e-mail inquiries</a:t>
            </a:r>
          </a:p>
          <a:p>
            <a:pPr lvl="1" eaLnBrk="1" hangingPunct="1">
              <a:lnSpc>
                <a:spcPct val="80000"/>
              </a:lnSpc>
              <a:buClr>
                <a:schemeClr val="tx1"/>
              </a:buClr>
              <a:buFontTx/>
              <a:buChar char="•"/>
              <a:tabLst>
                <a:tab pos="857250" algn="l"/>
              </a:tabLst>
            </a:pPr>
            <a:r>
              <a:rPr lang="en-US" sz="1800" dirty="0" smtClean="0"/>
              <a:t>Download forms</a:t>
            </a:r>
          </a:p>
          <a:p>
            <a:pPr lvl="1" eaLnBrk="1" hangingPunct="1">
              <a:lnSpc>
                <a:spcPct val="80000"/>
              </a:lnSpc>
              <a:buClr>
                <a:schemeClr val="tx1"/>
              </a:buClr>
              <a:buFontTx/>
              <a:buChar char="•"/>
              <a:tabLst>
                <a:tab pos="857250" algn="l"/>
              </a:tabLst>
            </a:pPr>
            <a:r>
              <a:rPr lang="en-US" sz="1800" dirty="0" smtClean="0"/>
              <a:t>Get benefits information</a:t>
            </a:r>
          </a:p>
          <a:p>
            <a:pPr lvl="1" eaLnBrk="1" hangingPunct="1">
              <a:lnSpc>
                <a:spcPct val="80000"/>
              </a:lnSpc>
              <a:buClr>
                <a:schemeClr val="tx1"/>
              </a:buClr>
              <a:buFontTx/>
              <a:buChar char="•"/>
              <a:tabLst>
                <a:tab pos="857250" algn="l"/>
              </a:tabLst>
            </a:pPr>
            <a:r>
              <a:rPr lang="en-US" sz="1800" dirty="0" smtClean="0"/>
              <a:t>Apply for benefits</a:t>
            </a:r>
          </a:p>
          <a:p>
            <a:pPr lvl="2" eaLnBrk="1" hangingPunct="1">
              <a:lnSpc>
                <a:spcPct val="50000"/>
              </a:lnSpc>
              <a:tabLst>
                <a:tab pos="857250" algn="l"/>
              </a:tabLst>
            </a:pPr>
            <a:endParaRPr lang="en-US" sz="1800" dirty="0" smtClean="0"/>
          </a:p>
          <a:p>
            <a:pPr eaLnBrk="1" hangingPunct="1">
              <a:lnSpc>
                <a:spcPct val="80000"/>
              </a:lnSpc>
              <a:buFontTx/>
              <a:buNone/>
              <a:tabLst>
                <a:tab pos="857250" algn="l"/>
              </a:tabLst>
            </a:pPr>
            <a:r>
              <a:rPr lang="en-US" sz="2400" i="1" dirty="0" smtClean="0"/>
              <a:t>	</a:t>
            </a:r>
            <a:r>
              <a:rPr lang="en-US" sz="2400" i="1" u="sng" dirty="0" smtClean="0"/>
              <a:t>By Phone</a:t>
            </a:r>
            <a:r>
              <a:rPr lang="en-US" sz="2400" b="1" i="1" dirty="0" smtClean="0"/>
              <a:t>:</a:t>
            </a:r>
          </a:p>
          <a:p>
            <a:pPr lvl="1" eaLnBrk="1" hangingPunct="1">
              <a:lnSpc>
                <a:spcPct val="80000"/>
              </a:lnSpc>
              <a:buClr>
                <a:schemeClr val="tx1"/>
              </a:buClr>
              <a:buFontTx/>
              <a:buChar char="•"/>
              <a:tabLst>
                <a:tab pos="857250" algn="l"/>
              </a:tabLst>
            </a:pPr>
            <a:r>
              <a:rPr lang="en-US" sz="1800" dirty="0" smtClean="0"/>
              <a:t>Benefits:      	1-800-827-1000  </a:t>
            </a:r>
          </a:p>
          <a:p>
            <a:pPr lvl="1" eaLnBrk="1" hangingPunct="1">
              <a:lnSpc>
                <a:spcPct val="80000"/>
              </a:lnSpc>
              <a:buClr>
                <a:schemeClr val="tx1"/>
              </a:buClr>
              <a:buFontTx/>
              <a:buChar char="•"/>
              <a:tabLst>
                <a:tab pos="857250" algn="l"/>
              </a:tabLst>
            </a:pPr>
            <a:r>
              <a:rPr lang="en-US" sz="1800" dirty="0" smtClean="0"/>
              <a:t>Education:  	1-888-GIBILL-1</a:t>
            </a:r>
          </a:p>
          <a:p>
            <a:pPr lvl="1" eaLnBrk="1" hangingPunct="1">
              <a:lnSpc>
                <a:spcPct val="80000"/>
              </a:lnSpc>
              <a:buClr>
                <a:schemeClr val="tx1"/>
              </a:buClr>
              <a:buFontTx/>
              <a:buChar char="•"/>
              <a:tabLst>
                <a:tab pos="857250" algn="l"/>
              </a:tabLst>
            </a:pPr>
            <a:r>
              <a:rPr lang="en-US" sz="1800" dirty="0" smtClean="0"/>
              <a:t>VA  Life Insurance: 	1-800-697-6947</a:t>
            </a:r>
          </a:p>
          <a:p>
            <a:pPr lvl="1" eaLnBrk="1" hangingPunct="1">
              <a:lnSpc>
                <a:spcPct val="80000"/>
              </a:lnSpc>
              <a:buClr>
                <a:schemeClr val="tx1"/>
              </a:buClr>
              <a:buFontTx/>
              <a:buChar char="•"/>
              <a:tabLst>
                <a:tab pos="857250" algn="l"/>
              </a:tabLst>
            </a:pPr>
            <a:r>
              <a:rPr lang="en-US" sz="1800" dirty="0" smtClean="0"/>
              <a:t>SGLI/VGLI:            	1-800-419-1473</a:t>
            </a:r>
          </a:p>
          <a:p>
            <a:pPr lvl="1" eaLnBrk="1" hangingPunct="1">
              <a:lnSpc>
                <a:spcPct val="80000"/>
              </a:lnSpc>
              <a:buClr>
                <a:schemeClr val="tx1"/>
              </a:buClr>
              <a:buFontTx/>
              <a:buChar char="•"/>
              <a:tabLst>
                <a:tab pos="857250" algn="l"/>
              </a:tabLst>
            </a:pPr>
            <a:r>
              <a:rPr lang="en-US" sz="1800" dirty="0" smtClean="0"/>
              <a:t>TDD:         		1-800-829-4833</a:t>
            </a:r>
          </a:p>
          <a:p>
            <a:pPr eaLnBrk="1" hangingPunct="1">
              <a:lnSpc>
                <a:spcPct val="50000"/>
              </a:lnSpc>
              <a:buClr>
                <a:schemeClr val="tx1"/>
              </a:buClr>
              <a:buFont typeface="Wingdings" pitchFamily="2" charset="2"/>
              <a:buChar char="ü"/>
              <a:tabLst>
                <a:tab pos="857250" algn="l"/>
              </a:tabLst>
            </a:pPr>
            <a:endParaRPr lang="en-US" sz="2000" dirty="0" smtClean="0"/>
          </a:p>
          <a:p>
            <a:pPr eaLnBrk="1" hangingPunct="1">
              <a:lnSpc>
                <a:spcPct val="80000"/>
              </a:lnSpc>
              <a:buFontTx/>
              <a:buNone/>
              <a:tabLst>
                <a:tab pos="857250" algn="l"/>
              </a:tabLst>
            </a:pPr>
            <a:r>
              <a:rPr lang="en-US" sz="2400" i="1" dirty="0" smtClean="0"/>
              <a:t>	</a:t>
            </a:r>
            <a:r>
              <a:rPr lang="en-US" sz="2400" i="1" u="sng" dirty="0" smtClean="0"/>
              <a:t>In-Person:</a:t>
            </a:r>
            <a:endParaRPr lang="en-US" sz="2400" b="1" dirty="0" smtClean="0"/>
          </a:p>
          <a:p>
            <a:pPr lvl="1" eaLnBrk="1" hangingPunct="1">
              <a:lnSpc>
                <a:spcPct val="80000"/>
              </a:lnSpc>
              <a:buClr>
                <a:schemeClr val="tx1"/>
              </a:buClr>
              <a:buFontTx/>
              <a:buChar char="•"/>
              <a:tabLst>
                <a:tab pos="857250" algn="l"/>
              </a:tabLst>
            </a:pPr>
            <a:r>
              <a:rPr lang="en-US" sz="1800" i="1" dirty="0" smtClean="0"/>
              <a:t>County VA Director (blue pages of phone book)</a:t>
            </a:r>
          </a:p>
          <a:p>
            <a:pPr eaLnBrk="1" hangingPunct="1">
              <a:lnSpc>
                <a:spcPct val="80000"/>
              </a:lnSpc>
              <a:tabLst>
                <a:tab pos="857250" algn="l"/>
              </a:tabLst>
            </a:pPr>
            <a:endParaRPr lang="en-US" sz="2800" i="1" u="sng" dirty="0" smtClean="0"/>
          </a:p>
        </p:txBody>
      </p:sp>
      <p:pic>
        <p:nvPicPr>
          <p:cNvPr id="32772" name="Picture 5" descr="C:\Users\hillsnc\Pictures\Microsoft Clip Organizer\00290149.wmf"/>
          <p:cNvPicPr>
            <a:picLocks noChangeAspect="1" noChangeArrowheads="1"/>
          </p:cNvPicPr>
          <p:nvPr/>
        </p:nvPicPr>
        <p:blipFill>
          <a:blip r:embed="rId3" cstate="print"/>
          <a:srcRect/>
          <a:stretch>
            <a:fillRect/>
          </a:stretch>
        </p:blipFill>
        <p:spPr bwMode="auto">
          <a:xfrm>
            <a:off x="6019800" y="4408487"/>
            <a:ext cx="1779588" cy="1535113"/>
          </a:xfrm>
          <a:prstGeom prst="rect">
            <a:avLst/>
          </a:prstGeom>
          <a:noFill/>
          <a:ln w="9525">
            <a:noFill/>
            <a:miter lim="800000"/>
            <a:headEnd/>
            <a:tailEnd/>
          </a:ln>
        </p:spPr>
      </p:pic>
      <p:pic>
        <p:nvPicPr>
          <p:cNvPr id="32773" name="Picture 7" descr="C:\Users\hillsnc\Pictures\Microsoft Clip Organizer\00400675.jpg"/>
          <p:cNvPicPr>
            <a:picLocks noChangeAspect="1" noChangeArrowheads="1"/>
          </p:cNvPicPr>
          <p:nvPr/>
        </p:nvPicPr>
        <p:blipFill>
          <a:blip r:embed="rId4" cstate="print"/>
          <a:srcRect/>
          <a:stretch>
            <a:fillRect/>
          </a:stretch>
        </p:blipFill>
        <p:spPr bwMode="auto">
          <a:xfrm>
            <a:off x="5892138" y="2438400"/>
            <a:ext cx="2037425" cy="1371600"/>
          </a:xfrm>
          <a:prstGeom prst="rect">
            <a:avLst/>
          </a:prstGeom>
          <a:noFill/>
          <a:ln w="9525">
            <a:noFill/>
            <a:miter lim="800000"/>
            <a:headEnd/>
            <a:tailEnd/>
          </a:ln>
        </p:spPr>
      </p:pic>
    </p:spTree>
  </p:cSld>
  <p:clrMapOvr>
    <a:masterClrMapping/>
  </p:clrMapOvr>
  <p:transition>
    <p:sndAc>
      <p:end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120"/>
          <p:cNvSpPr>
            <a:spLocks noGrp="1" noChangeArrowheads="1"/>
          </p:cNvSpPr>
          <p:nvPr>
            <p:ph type="title"/>
          </p:nvPr>
        </p:nvSpPr>
        <p:spPr bwMode="auto">
          <a:xfrm>
            <a:off x="609600" y="838200"/>
            <a:ext cx="7772400" cy="1143000"/>
          </a:xfrm>
          <a:noFill/>
          <a:ln w="12700">
            <a:miter lim="800000"/>
            <a:headEnd/>
            <a:tailEnd/>
          </a:ln>
        </p:spPr>
        <p:txBody>
          <a:bodyPr vert="horz" wrap="square" lIns="90488" tIns="44450" rIns="90488" bIns="44450" numCol="1" anchor="ctr" anchorCtr="0" compatLnSpc="1">
            <a:prstTxWarp prst="textNoShape">
              <a:avLst/>
            </a:prstTxWarp>
          </a:bodyPr>
          <a:lstStyle/>
          <a:p>
            <a:pPr eaLnBrk="1" hangingPunct="1"/>
            <a:r>
              <a:rPr lang="en-US" sz="3600" smtClean="0">
                <a:solidFill>
                  <a:schemeClr val="tx1"/>
                </a:solidFill>
              </a:rPr>
              <a:t>RETIRED PAY STOPS</a:t>
            </a:r>
          </a:p>
        </p:txBody>
      </p:sp>
      <p:sp>
        <p:nvSpPr>
          <p:cNvPr id="33795" name="Rectangle 121"/>
          <p:cNvSpPr>
            <a:spLocks noGrp="1" noChangeArrowheads="1"/>
          </p:cNvSpPr>
          <p:nvPr>
            <p:ph type="body" sz="half" idx="1"/>
          </p:nvPr>
        </p:nvSpPr>
        <p:spPr bwMode="auto">
          <a:xfrm>
            <a:off x="0" y="3810000"/>
            <a:ext cx="9144000" cy="2286000"/>
          </a:xfrm>
          <a:noFill/>
          <a:ln w="12700">
            <a:miter lim="800000"/>
            <a:headEnd/>
            <a:tailEnd/>
          </a:ln>
        </p:spPr>
        <p:txBody>
          <a:bodyPr vert="horz" wrap="square" lIns="90488" tIns="44450" rIns="90488" bIns="44450" numCol="1" anchor="t" anchorCtr="0" compatLnSpc="1">
            <a:prstTxWarp prst="textNoShape">
              <a:avLst/>
            </a:prstTxWarp>
            <a:normAutofit lnSpcReduction="10000"/>
          </a:bodyPr>
          <a:lstStyle/>
          <a:p>
            <a:pPr algn="ctr" eaLnBrk="1" hangingPunct="1">
              <a:buFontTx/>
              <a:buNone/>
            </a:pPr>
            <a:r>
              <a:rPr lang="en-US" dirty="0" smtClean="0"/>
              <a:t>WITH THE </a:t>
            </a:r>
            <a:r>
              <a:rPr lang="en-US" u="sng" dirty="0" smtClean="0"/>
              <a:t>DEATH</a:t>
            </a:r>
            <a:r>
              <a:rPr lang="en-US" dirty="0" smtClean="0"/>
              <a:t> </a:t>
            </a:r>
          </a:p>
          <a:p>
            <a:pPr algn="ctr" eaLnBrk="1" hangingPunct="1">
              <a:buFontTx/>
              <a:buNone/>
            </a:pPr>
            <a:r>
              <a:rPr lang="en-US" dirty="0" smtClean="0"/>
              <a:t>OF THE RETIRED SOLDIER </a:t>
            </a:r>
          </a:p>
          <a:p>
            <a:pPr algn="ctr" eaLnBrk="1" hangingPunct="1">
              <a:buFontTx/>
              <a:buNone/>
            </a:pPr>
            <a:r>
              <a:rPr lang="en-US" dirty="0" smtClean="0"/>
              <a:t>UNLESS YOU ELECT THE </a:t>
            </a:r>
          </a:p>
          <a:p>
            <a:pPr algn="ctr" eaLnBrk="1" hangingPunct="1">
              <a:buFontTx/>
              <a:buNone/>
            </a:pPr>
            <a:r>
              <a:rPr lang="en-US" sz="4000" b="1" dirty="0" smtClean="0">
                <a:solidFill>
                  <a:srgbClr val="008000"/>
                </a:solidFill>
              </a:rPr>
              <a:t>SURVIVOR BENEFIT PLAN!</a:t>
            </a:r>
          </a:p>
        </p:txBody>
      </p:sp>
      <p:grpSp>
        <p:nvGrpSpPr>
          <p:cNvPr id="2" name="Group 8"/>
          <p:cNvGrpSpPr>
            <a:grpSpLocks/>
          </p:cNvGrpSpPr>
          <p:nvPr/>
        </p:nvGrpSpPr>
        <p:grpSpPr bwMode="auto">
          <a:xfrm>
            <a:off x="2209800" y="1905000"/>
            <a:ext cx="4673600" cy="1778000"/>
            <a:chOff x="2438400" y="1905000"/>
            <a:chExt cx="4673600" cy="1778000"/>
          </a:xfrm>
        </p:grpSpPr>
        <p:sp>
          <p:nvSpPr>
            <p:cNvPr id="33798" name="Oval 119"/>
            <p:cNvSpPr>
              <a:spLocks noChangeArrowheads="1"/>
            </p:cNvSpPr>
            <p:nvPr/>
          </p:nvSpPr>
          <p:spPr bwMode="auto">
            <a:xfrm>
              <a:off x="2438400" y="1905000"/>
              <a:ext cx="4673600" cy="1778000"/>
            </a:xfrm>
            <a:prstGeom prst="ellipse">
              <a:avLst/>
            </a:prstGeom>
            <a:solidFill>
              <a:schemeClr val="bg1"/>
            </a:solidFill>
            <a:ln w="127000">
              <a:solidFill>
                <a:srgbClr val="FF0000"/>
              </a:solidFill>
              <a:round/>
              <a:headEnd/>
              <a:tailEnd/>
            </a:ln>
          </p:spPr>
          <p:txBody>
            <a:bodyPr wrap="none" anchor="ctr"/>
            <a:lstStyle/>
            <a:p>
              <a:pPr algn="ctr" eaLnBrk="0" hangingPunct="0"/>
              <a:endParaRPr lang="en-US" sz="2400">
                <a:solidFill>
                  <a:srgbClr val="E5405D"/>
                </a:solidFill>
              </a:endParaRPr>
            </a:p>
          </p:txBody>
        </p:sp>
        <p:pic>
          <p:nvPicPr>
            <p:cNvPr id="33799" name="Picture 122"/>
            <p:cNvPicPr>
              <a:picLocks noChangeArrowheads="1"/>
            </p:cNvPicPr>
            <p:nvPr/>
          </p:nvPicPr>
          <p:blipFill>
            <a:blip r:embed="rId3" cstate="print"/>
            <a:srcRect/>
            <a:stretch>
              <a:fillRect/>
            </a:stretch>
          </p:blipFill>
          <p:spPr bwMode="auto">
            <a:xfrm>
              <a:off x="2743200" y="2098675"/>
              <a:ext cx="3822700" cy="1584325"/>
            </a:xfrm>
            <a:prstGeom prst="rect">
              <a:avLst/>
            </a:prstGeom>
            <a:noFill/>
            <a:ln w="12700">
              <a:noFill/>
              <a:miter lim="800000"/>
              <a:headEnd/>
              <a:tailEnd/>
            </a:ln>
          </p:spPr>
        </p:pic>
        <p:sp>
          <p:nvSpPr>
            <p:cNvPr id="33800" name="Line 123"/>
            <p:cNvSpPr>
              <a:spLocks noChangeShapeType="1"/>
            </p:cNvSpPr>
            <p:nvPr/>
          </p:nvSpPr>
          <p:spPr bwMode="auto">
            <a:xfrm flipV="1">
              <a:off x="4191000" y="1990725"/>
              <a:ext cx="1446213" cy="1692275"/>
            </a:xfrm>
            <a:prstGeom prst="line">
              <a:avLst/>
            </a:prstGeom>
            <a:noFill/>
            <a:ln w="76200">
              <a:solidFill>
                <a:srgbClr val="FF0000"/>
              </a:solidFill>
              <a:round/>
              <a:headEnd/>
              <a:tailEnd/>
            </a:ln>
          </p:spPr>
          <p:txBody>
            <a:bodyPr wrap="none" anchor="ctr"/>
            <a:lstStyle/>
            <a:p>
              <a:endParaRPr lang="en-US"/>
            </a:p>
          </p:txBody>
        </p:sp>
      </p:grpSp>
    </p:spTree>
  </p:cSld>
  <p:clrMapOvr>
    <a:masterClrMapping/>
  </p:clrMapOvr>
  <p:transition>
    <p:sndAc>
      <p:end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2707" name="Rectangle 3"/>
          <p:cNvSpPr>
            <a:spLocks noGrp="1" noChangeArrowheads="1"/>
          </p:cNvSpPr>
          <p:nvPr>
            <p:ph type="body" idx="1"/>
          </p:nvPr>
        </p:nvSpPr>
        <p:spPr bwMode="auto">
          <a:xfrm>
            <a:off x="304800" y="1600200"/>
            <a:ext cx="7848600" cy="4510088"/>
          </a:xfrm>
          <a:ln w="12700">
            <a:miter lim="800000"/>
            <a:headEnd/>
            <a:tailEnd/>
          </a:ln>
        </p:spPr>
        <p:txBody>
          <a:bodyPr vert="horz" wrap="square" lIns="90488" tIns="44450" rIns="90488" bIns="44450" numCol="1" anchor="t" anchorCtr="0" compatLnSpc="1">
            <a:prstTxWarp prst="textNoShape">
              <a:avLst/>
            </a:prstTxWarp>
          </a:bodyPr>
          <a:lstStyle/>
          <a:p>
            <a:pPr eaLnBrk="1" hangingPunct="1">
              <a:defRPr/>
            </a:pPr>
            <a:r>
              <a:rPr lang="en-US" sz="2400" dirty="0" smtClean="0">
                <a:latin typeface="+mj-lt"/>
              </a:rPr>
              <a:t>A </a:t>
            </a:r>
            <a:r>
              <a:rPr lang="en-US" sz="2400" b="1" i="1" dirty="0" smtClean="0">
                <a:latin typeface="+mj-lt"/>
              </a:rPr>
              <a:t>LAW</a:t>
            </a:r>
            <a:r>
              <a:rPr lang="en-US" sz="2400" dirty="0" smtClean="0">
                <a:latin typeface="+mj-lt"/>
              </a:rPr>
              <a:t> enacted by Congress in 1972 to </a:t>
            </a:r>
          </a:p>
          <a:p>
            <a:pPr eaLnBrk="1" hangingPunct="1">
              <a:buFontTx/>
              <a:buNone/>
              <a:defRPr/>
            </a:pPr>
            <a:r>
              <a:rPr lang="en-US" sz="2400" dirty="0" smtClean="0">
                <a:latin typeface="+mj-lt"/>
              </a:rPr>
              <a:t>	solve concerns about “destitute widows”</a:t>
            </a:r>
          </a:p>
          <a:p>
            <a:pPr eaLnBrk="1" hangingPunct="1">
              <a:defRPr/>
            </a:pPr>
            <a:endParaRPr lang="en-US" sz="1400" dirty="0" smtClean="0">
              <a:latin typeface="+mj-lt"/>
            </a:endParaRPr>
          </a:p>
          <a:p>
            <a:pPr eaLnBrk="1" hangingPunct="1">
              <a:defRPr/>
            </a:pPr>
            <a:r>
              <a:rPr lang="en-US" sz="2400" dirty="0" smtClean="0">
                <a:latin typeface="+mj-lt"/>
              </a:rPr>
              <a:t>Sole means for Retired Soldiers to leave	  	   a portion of their retired pay to survivors	</a:t>
            </a:r>
          </a:p>
          <a:p>
            <a:pPr eaLnBrk="1" hangingPunct="1">
              <a:defRPr/>
            </a:pPr>
            <a:endParaRPr lang="en-US" sz="1400" dirty="0" smtClean="0">
              <a:latin typeface="+mj-lt"/>
            </a:endParaRPr>
          </a:p>
          <a:p>
            <a:pPr eaLnBrk="1" hangingPunct="1">
              <a:defRPr/>
            </a:pPr>
            <a:r>
              <a:rPr lang="en-US" sz="2400" dirty="0" smtClean="0">
                <a:latin typeface="+mj-lt"/>
              </a:rPr>
              <a:t>The Federal Government pays the premiums while on active duty </a:t>
            </a:r>
          </a:p>
          <a:p>
            <a:pPr eaLnBrk="1" hangingPunct="1">
              <a:defRPr/>
            </a:pPr>
            <a:endParaRPr lang="en-US" sz="1400" dirty="0" smtClean="0">
              <a:latin typeface="+mj-lt"/>
            </a:endParaRPr>
          </a:p>
          <a:p>
            <a:pPr eaLnBrk="1" hangingPunct="1">
              <a:defRPr/>
            </a:pPr>
            <a:r>
              <a:rPr lang="en-US" sz="2400" dirty="0" smtClean="0">
                <a:latin typeface="+mj-lt"/>
              </a:rPr>
              <a:t>Decision at retirement -- begin to share cost</a:t>
            </a:r>
          </a:p>
          <a:p>
            <a:pPr lvl="2" eaLnBrk="1" hangingPunct="1">
              <a:buClr>
                <a:srgbClr val="E5405D"/>
              </a:buClr>
              <a:buSzPct val="75000"/>
              <a:buFont typeface="Wingdings" pitchFamily="2" charset="2"/>
              <a:buNone/>
              <a:defRPr/>
            </a:pPr>
            <a:endParaRPr lang="en-US" dirty="0" smtClean="0">
              <a:latin typeface="+mj-lt"/>
            </a:endParaRPr>
          </a:p>
        </p:txBody>
      </p:sp>
      <p:pic>
        <p:nvPicPr>
          <p:cNvPr id="34819" name="Picture 4" descr="j0174349[1]"/>
          <p:cNvPicPr>
            <a:picLocks noChangeAspect="1" noChangeArrowheads="1"/>
          </p:cNvPicPr>
          <p:nvPr/>
        </p:nvPicPr>
        <p:blipFill>
          <a:blip r:embed="rId3" cstate="print"/>
          <a:srcRect/>
          <a:stretch>
            <a:fillRect/>
          </a:stretch>
        </p:blipFill>
        <p:spPr bwMode="auto">
          <a:xfrm>
            <a:off x="6477000" y="1714500"/>
            <a:ext cx="2355850" cy="2019300"/>
          </a:xfrm>
          <a:prstGeom prst="rect">
            <a:avLst/>
          </a:prstGeom>
          <a:noFill/>
          <a:ln w="9525">
            <a:noFill/>
            <a:miter lim="800000"/>
            <a:headEnd/>
            <a:tailEnd/>
          </a:ln>
        </p:spPr>
      </p:pic>
      <p:sp>
        <p:nvSpPr>
          <p:cNvPr id="34820" name="Rectangle 6"/>
          <p:cNvSpPr>
            <a:spLocks noChangeArrowheads="1"/>
          </p:cNvSpPr>
          <p:nvPr/>
        </p:nvSpPr>
        <p:spPr bwMode="auto">
          <a:xfrm>
            <a:off x="776990" y="152400"/>
            <a:ext cx="7543800" cy="646331"/>
          </a:xfrm>
          <a:prstGeom prst="rect">
            <a:avLst/>
          </a:prstGeom>
          <a:noFill/>
          <a:ln w="12700" cap="sq">
            <a:noFill/>
            <a:miter lim="800000"/>
            <a:headEnd type="none" w="sm" len="sm"/>
            <a:tailEnd type="none" w="sm" len="sm"/>
          </a:ln>
        </p:spPr>
        <p:txBody>
          <a:bodyPr>
            <a:spAutoFit/>
          </a:bodyPr>
          <a:lstStyle/>
          <a:p>
            <a:pPr algn="ctr"/>
            <a:r>
              <a:rPr lang="en-US" sz="3600" b="1" dirty="0"/>
              <a:t>What is the Survivor Benefit Plan?</a:t>
            </a:r>
          </a:p>
        </p:txBody>
      </p:sp>
      <p:sp>
        <p:nvSpPr>
          <p:cNvPr id="5" name="Bevel 4"/>
          <p:cNvSpPr/>
          <p:nvPr/>
        </p:nvSpPr>
        <p:spPr bwMode="auto">
          <a:xfrm>
            <a:off x="1143000" y="5791200"/>
            <a:ext cx="6553200" cy="457200"/>
          </a:xfrm>
          <a:prstGeom prst="bevel">
            <a:avLst/>
          </a:prstGeom>
          <a:solidFill>
            <a:srgbClr val="FFFF00"/>
          </a:solidFill>
          <a:ln w="12700" cap="sq" cmpd="sng" algn="ctr">
            <a:solidFill>
              <a:schemeClr val="tx1"/>
            </a:solidFill>
            <a:prstDash val="solid"/>
            <a:round/>
            <a:headEnd type="none" w="sm" len="sm"/>
            <a:tailEnd type="none" w="sm" len="sm"/>
          </a:ln>
          <a:effectLst/>
        </p:spPr>
        <p:txBody>
          <a:bodyPr wrap="none" anchor="ctr"/>
          <a:lstStyle/>
          <a:p>
            <a:pPr algn="ctr" eaLnBrk="0" hangingPunct="0">
              <a:defRPr/>
            </a:pPr>
            <a:r>
              <a:rPr lang="en-US" sz="2400" b="1" dirty="0">
                <a:latin typeface="+mj-lt"/>
              </a:rPr>
              <a:t>In </a:t>
            </a:r>
            <a:r>
              <a:rPr lang="en-US" sz="2400" b="1" dirty="0" smtClean="0">
                <a:latin typeface="+mj-lt"/>
              </a:rPr>
              <a:t>FY11, 85% </a:t>
            </a:r>
            <a:r>
              <a:rPr lang="en-US" sz="2400" b="1" dirty="0">
                <a:latin typeface="+mj-lt"/>
              </a:rPr>
              <a:t>of retiring Soldiers took SBP </a:t>
            </a:r>
          </a:p>
        </p:txBody>
      </p:sp>
      <p:sp>
        <p:nvSpPr>
          <p:cNvPr id="6" name="Oval 5"/>
          <p:cNvSpPr/>
          <p:nvPr/>
        </p:nvSpPr>
        <p:spPr>
          <a:xfrm>
            <a:off x="8534400" y="1066800"/>
            <a:ext cx="533400" cy="304800"/>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26</a:t>
            </a:r>
            <a:endParaRPr lang="en-US" sz="1400" b="1" dirty="0">
              <a:solidFill>
                <a:schemeClr val="tx1"/>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bd10019_[1]"/>
          <p:cNvPicPr>
            <a:picLocks noChangeAspect="1" noChangeArrowheads="1"/>
          </p:cNvPicPr>
          <p:nvPr/>
        </p:nvPicPr>
        <p:blipFill>
          <a:blip r:embed="rId3" cstate="print"/>
          <a:srcRect/>
          <a:stretch>
            <a:fillRect/>
          </a:stretch>
        </p:blipFill>
        <p:spPr bwMode="auto">
          <a:xfrm>
            <a:off x="304800" y="1447800"/>
            <a:ext cx="2743200" cy="2057400"/>
          </a:xfrm>
          <a:prstGeom prst="rect">
            <a:avLst/>
          </a:prstGeom>
          <a:noFill/>
          <a:ln w="9525">
            <a:noFill/>
            <a:miter lim="800000"/>
            <a:headEnd/>
            <a:tailEnd/>
          </a:ln>
        </p:spPr>
      </p:pic>
      <p:sp>
        <p:nvSpPr>
          <p:cNvPr id="17411" name="Rectangle 6"/>
          <p:cNvSpPr>
            <a:spLocks noChangeArrowheads="1"/>
          </p:cNvSpPr>
          <p:nvPr/>
        </p:nvSpPr>
        <p:spPr bwMode="auto">
          <a:xfrm>
            <a:off x="2218268" y="152400"/>
            <a:ext cx="4648200" cy="646331"/>
          </a:xfrm>
          <a:prstGeom prst="rect">
            <a:avLst/>
          </a:prstGeom>
          <a:noFill/>
          <a:ln w="12700" cap="sq">
            <a:noFill/>
            <a:miter lim="800000"/>
            <a:headEnd type="none" w="sm" len="sm"/>
            <a:tailEnd type="none" w="sm" len="sm"/>
          </a:ln>
        </p:spPr>
        <p:txBody>
          <a:bodyPr wrap="square">
            <a:spAutoFit/>
          </a:bodyPr>
          <a:lstStyle/>
          <a:p>
            <a:pPr algn="r"/>
            <a:r>
              <a:rPr lang="en-US" sz="3600" b="1" dirty="0" smtClean="0">
                <a:latin typeface="+mj-lt"/>
              </a:rPr>
              <a:t>SBP Elections . . .</a:t>
            </a:r>
            <a:endParaRPr lang="en-US" sz="3600" b="1" dirty="0">
              <a:latin typeface="+mj-lt"/>
            </a:endParaRPr>
          </a:p>
        </p:txBody>
      </p:sp>
      <p:sp>
        <p:nvSpPr>
          <p:cNvPr id="1354759" name="Rectangle 7"/>
          <p:cNvSpPr>
            <a:spLocks noChangeArrowheads="1"/>
          </p:cNvSpPr>
          <p:nvPr/>
        </p:nvSpPr>
        <p:spPr bwMode="auto">
          <a:xfrm>
            <a:off x="3505200" y="1447800"/>
            <a:ext cx="5257800" cy="2492990"/>
          </a:xfrm>
          <a:prstGeom prst="rect">
            <a:avLst/>
          </a:prstGeom>
          <a:noFill/>
          <a:ln w="12700" cap="sq">
            <a:noFill/>
            <a:miter lim="800000"/>
            <a:headEnd type="none" w="sm" len="sm"/>
            <a:tailEnd type="none" w="sm" len="sm"/>
          </a:ln>
          <a:effectLst/>
        </p:spPr>
        <p:txBody>
          <a:bodyPr wrap="square">
            <a:spAutoFit/>
          </a:bodyPr>
          <a:lstStyle/>
          <a:p>
            <a:pPr>
              <a:buFontTx/>
              <a:buChar char="•"/>
              <a:defRPr/>
            </a:pPr>
            <a:r>
              <a:rPr lang="en-US" sz="2000" dirty="0">
                <a:latin typeface="+mj-lt"/>
              </a:rPr>
              <a:t>  Must be made </a:t>
            </a:r>
            <a:r>
              <a:rPr lang="en-US" sz="2000" b="1" i="1" u="sng" dirty="0">
                <a:latin typeface="+mj-lt"/>
              </a:rPr>
              <a:t>before</a:t>
            </a:r>
            <a:r>
              <a:rPr lang="en-US" sz="2000" dirty="0">
                <a:latin typeface="+mj-lt"/>
              </a:rPr>
              <a:t> </a:t>
            </a:r>
            <a:r>
              <a:rPr lang="en-US" sz="2000" dirty="0" smtClean="0">
                <a:latin typeface="+mj-lt"/>
              </a:rPr>
              <a:t>retirement</a:t>
            </a:r>
          </a:p>
          <a:p>
            <a:pPr>
              <a:buFontTx/>
              <a:buChar char="•"/>
              <a:defRPr/>
            </a:pPr>
            <a:endParaRPr lang="en-US" sz="800" dirty="0">
              <a:latin typeface="+mj-lt"/>
            </a:endParaRPr>
          </a:p>
          <a:p>
            <a:pPr>
              <a:buFontTx/>
              <a:buChar char="•"/>
              <a:defRPr/>
            </a:pPr>
            <a:r>
              <a:rPr lang="en-US" sz="2000" dirty="0" smtClean="0">
                <a:latin typeface="+mj-lt"/>
              </a:rPr>
              <a:t>  Are generally irrevocable, but </a:t>
            </a:r>
            <a:r>
              <a:rPr lang="en-US" sz="2000" b="1" i="1" u="sng" dirty="0" smtClean="0">
                <a:latin typeface="+mj-lt"/>
              </a:rPr>
              <a:t>may</a:t>
            </a:r>
            <a:r>
              <a:rPr lang="en-US" sz="2000" dirty="0" smtClean="0">
                <a:latin typeface="+mj-lt"/>
              </a:rPr>
              <a:t> </a:t>
            </a:r>
            <a:r>
              <a:rPr lang="en-US" sz="2000" dirty="0">
                <a:latin typeface="+mj-lt"/>
              </a:rPr>
              <a:t>be cancelled with spouse’s concurrence between months 25-36 following </a:t>
            </a:r>
            <a:r>
              <a:rPr lang="en-US" sz="2000" dirty="0" smtClean="0">
                <a:latin typeface="+mj-lt"/>
              </a:rPr>
              <a:t>retirement</a:t>
            </a:r>
          </a:p>
          <a:p>
            <a:pPr>
              <a:buFontTx/>
              <a:buChar char="•"/>
              <a:defRPr/>
            </a:pPr>
            <a:endParaRPr lang="en-US" sz="800" dirty="0" smtClean="0">
              <a:latin typeface="+mj-lt"/>
            </a:endParaRPr>
          </a:p>
          <a:p>
            <a:pPr>
              <a:buFontTx/>
              <a:buChar char="•"/>
              <a:defRPr/>
            </a:pPr>
            <a:r>
              <a:rPr lang="en-US" sz="2000" dirty="0" smtClean="0">
                <a:latin typeface="+mj-lt"/>
              </a:rPr>
              <a:t>  Spouse concurrence is required </a:t>
            </a:r>
            <a:r>
              <a:rPr lang="en-US" sz="2000" b="1" i="1" u="sng" dirty="0" smtClean="0">
                <a:latin typeface="+mj-lt"/>
              </a:rPr>
              <a:t>by law</a:t>
            </a:r>
            <a:r>
              <a:rPr lang="en-US" sz="2000" dirty="0" smtClean="0">
                <a:latin typeface="+mj-lt"/>
              </a:rPr>
              <a:t> if Soldier elects less than maximum SBP coverage for his/her spouse</a:t>
            </a:r>
          </a:p>
        </p:txBody>
      </p:sp>
      <p:sp>
        <p:nvSpPr>
          <p:cNvPr id="6" name="Rectangle 7"/>
          <p:cNvSpPr>
            <a:spLocks noChangeArrowheads="1"/>
          </p:cNvSpPr>
          <p:nvPr/>
        </p:nvSpPr>
        <p:spPr bwMode="auto">
          <a:xfrm>
            <a:off x="1066800" y="4857452"/>
            <a:ext cx="2971800" cy="1384995"/>
          </a:xfrm>
          <a:prstGeom prst="rect">
            <a:avLst/>
          </a:prstGeom>
          <a:noFill/>
          <a:ln w="12700" cap="sq">
            <a:noFill/>
            <a:miter lim="800000"/>
            <a:headEnd type="none" w="sm" len="sm"/>
            <a:tailEnd type="none" w="sm" len="sm"/>
          </a:ln>
        </p:spPr>
        <p:txBody>
          <a:bodyPr wrap="square">
            <a:spAutoFit/>
          </a:bodyPr>
          <a:lstStyle/>
          <a:p>
            <a:pPr>
              <a:buFontTx/>
              <a:buChar char="•"/>
            </a:pPr>
            <a:r>
              <a:rPr lang="en-US" sz="2000" b="1" dirty="0">
                <a:latin typeface="Arial" charset="0"/>
              </a:rPr>
              <a:t>  </a:t>
            </a:r>
            <a:r>
              <a:rPr lang="en-US" sz="2000" dirty="0">
                <a:latin typeface="Arial" charset="0"/>
              </a:rPr>
              <a:t>Spouse </a:t>
            </a:r>
            <a:r>
              <a:rPr lang="en-US" sz="2000" dirty="0" smtClean="0">
                <a:latin typeface="Arial" charset="0"/>
              </a:rPr>
              <a:t>Only		</a:t>
            </a:r>
            <a:endParaRPr lang="en-US" sz="2000" dirty="0">
              <a:latin typeface="Arial" charset="0"/>
            </a:endParaRPr>
          </a:p>
          <a:p>
            <a:pPr>
              <a:buFontTx/>
              <a:buChar char="•"/>
            </a:pPr>
            <a:endParaRPr lang="en-US" sz="1200" dirty="0">
              <a:latin typeface="Arial" charset="0"/>
            </a:endParaRPr>
          </a:p>
          <a:p>
            <a:pPr>
              <a:buFontTx/>
              <a:buChar char="•"/>
            </a:pPr>
            <a:r>
              <a:rPr lang="en-US" sz="2000" dirty="0">
                <a:latin typeface="Arial" charset="0"/>
              </a:rPr>
              <a:t>  Spouse &amp; Children</a:t>
            </a:r>
          </a:p>
          <a:p>
            <a:pPr>
              <a:buFontTx/>
              <a:buChar char="•"/>
            </a:pPr>
            <a:endParaRPr lang="en-US" sz="1200" dirty="0">
              <a:latin typeface="Arial" charset="0"/>
            </a:endParaRPr>
          </a:p>
          <a:p>
            <a:pPr>
              <a:buFontTx/>
              <a:buChar char="•"/>
            </a:pPr>
            <a:r>
              <a:rPr lang="en-US" sz="2000" dirty="0">
                <a:latin typeface="Arial" charset="0"/>
              </a:rPr>
              <a:t>  Children </a:t>
            </a:r>
            <a:r>
              <a:rPr lang="en-US" sz="2000" dirty="0" smtClean="0">
                <a:latin typeface="Arial" charset="0"/>
              </a:rPr>
              <a:t>Only</a:t>
            </a:r>
            <a:endParaRPr lang="en-US" sz="2000" dirty="0">
              <a:latin typeface="Arial" charset="0"/>
            </a:endParaRPr>
          </a:p>
        </p:txBody>
      </p:sp>
      <p:sp>
        <p:nvSpPr>
          <p:cNvPr id="7" name="Rectangle 7"/>
          <p:cNvSpPr>
            <a:spLocks noChangeArrowheads="1"/>
          </p:cNvSpPr>
          <p:nvPr/>
        </p:nvSpPr>
        <p:spPr bwMode="auto">
          <a:xfrm>
            <a:off x="4343400" y="4857452"/>
            <a:ext cx="3962400" cy="1384995"/>
          </a:xfrm>
          <a:prstGeom prst="rect">
            <a:avLst/>
          </a:prstGeom>
          <a:noFill/>
          <a:ln w="12700" cap="sq">
            <a:noFill/>
            <a:miter lim="800000"/>
            <a:headEnd type="none" w="sm" len="sm"/>
            <a:tailEnd type="none" w="sm" len="sm"/>
          </a:ln>
        </p:spPr>
        <p:txBody>
          <a:bodyPr wrap="square">
            <a:spAutoFit/>
          </a:bodyPr>
          <a:lstStyle/>
          <a:p>
            <a:pPr>
              <a:buFontTx/>
              <a:buChar char="•"/>
            </a:pPr>
            <a:r>
              <a:rPr lang="en-US" sz="2000" dirty="0" smtClean="0">
                <a:latin typeface="Arial" charset="0"/>
              </a:rPr>
              <a:t>  Former </a:t>
            </a:r>
            <a:r>
              <a:rPr lang="en-US" sz="2000" dirty="0">
                <a:latin typeface="Arial" charset="0"/>
              </a:rPr>
              <a:t>Spouse Only</a:t>
            </a:r>
          </a:p>
          <a:p>
            <a:pPr>
              <a:buFontTx/>
              <a:buChar char="•"/>
            </a:pPr>
            <a:endParaRPr lang="en-US" sz="1200" dirty="0">
              <a:latin typeface="Arial" charset="0"/>
            </a:endParaRPr>
          </a:p>
          <a:p>
            <a:pPr>
              <a:buFontTx/>
              <a:buChar char="•"/>
            </a:pPr>
            <a:r>
              <a:rPr lang="en-US" sz="2000" dirty="0">
                <a:latin typeface="Arial" charset="0"/>
              </a:rPr>
              <a:t>  Former Spouse &amp; Children</a:t>
            </a:r>
          </a:p>
          <a:p>
            <a:pPr>
              <a:buFontTx/>
              <a:buChar char="•"/>
            </a:pPr>
            <a:endParaRPr lang="en-US" sz="1200" dirty="0">
              <a:latin typeface="Arial" charset="0"/>
            </a:endParaRPr>
          </a:p>
          <a:p>
            <a:pPr>
              <a:buFontTx/>
              <a:buChar char="•"/>
            </a:pPr>
            <a:r>
              <a:rPr lang="en-US" sz="2000" dirty="0">
                <a:latin typeface="Arial" charset="0"/>
              </a:rPr>
              <a:t>  Insurable Interest</a:t>
            </a:r>
            <a:r>
              <a:rPr lang="en-US" sz="2000" b="1" dirty="0">
                <a:latin typeface="Arial" charset="0"/>
              </a:rPr>
              <a:t>	</a:t>
            </a:r>
          </a:p>
        </p:txBody>
      </p:sp>
      <p:sp>
        <p:nvSpPr>
          <p:cNvPr id="8" name="Rectangle 5"/>
          <p:cNvSpPr>
            <a:spLocks noChangeArrowheads="1"/>
          </p:cNvSpPr>
          <p:nvPr/>
        </p:nvSpPr>
        <p:spPr bwMode="auto">
          <a:xfrm>
            <a:off x="1803926" y="4215825"/>
            <a:ext cx="4738798" cy="584775"/>
          </a:xfrm>
          <a:prstGeom prst="rect">
            <a:avLst/>
          </a:prstGeom>
          <a:noFill/>
          <a:ln w="12700" cap="sq">
            <a:noFill/>
            <a:miter lim="800000"/>
            <a:headEnd type="none" w="sm" len="sm"/>
            <a:tailEnd type="none" w="sm" len="sm"/>
          </a:ln>
        </p:spPr>
        <p:txBody>
          <a:bodyPr wrap="none">
            <a:spAutoFit/>
          </a:bodyPr>
          <a:lstStyle/>
          <a:p>
            <a:r>
              <a:rPr lang="en-US" sz="3200" b="1" dirty="0">
                <a:latin typeface="Arial" charset="0"/>
              </a:rPr>
              <a:t>Six Election </a:t>
            </a:r>
            <a:r>
              <a:rPr lang="en-US" sz="3200" b="1" dirty="0" smtClean="0">
                <a:latin typeface="Arial" charset="0"/>
              </a:rPr>
              <a:t>Categories</a:t>
            </a:r>
            <a:endParaRPr lang="en-US" sz="3200" b="1" dirty="0">
              <a:latin typeface="Arial"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1600200" y="0"/>
            <a:ext cx="5715000" cy="914400"/>
          </a:xfrm>
          <a:noFill/>
          <a:ln w="12700">
            <a:miter lim="800000"/>
            <a:headEnd/>
            <a:tailEnd/>
          </a:ln>
        </p:spPr>
        <p:txBody>
          <a:bodyPr vert="horz" wrap="square" lIns="90488" tIns="44450" rIns="90488" bIns="44450" numCol="1" anchor="ctr" anchorCtr="0" compatLnSpc="1">
            <a:prstTxWarp prst="textNoShape">
              <a:avLst/>
            </a:prstTxWarp>
            <a:normAutofit/>
          </a:bodyPr>
          <a:lstStyle/>
          <a:p>
            <a:pPr eaLnBrk="1" hangingPunct="1"/>
            <a:r>
              <a:rPr lang="en-US" sz="3600" b="1" dirty="0" smtClean="0">
                <a:solidFill>
                  <a:schemeClr val="tx1"/>
                </a:solidFill>
              </a:rPr>
              <a:t>       SBP Positives</a:t>
            </a:r>
          </a:p>
        </p:txBody>
      </p:sp>
      <p:sp>
        <p:nvSpPr>
          <p:cNvPr id="88067" name="Rectangle 3"/>
          <p:cNvSpPr>
            <a:spLocks noGrp="1" noChangeArrowheads="1"/>
          </p:cNvSpPr>
          <p:nvPr>
            <p:ph type="body" idx="1"/>
          </p:nvPr>
        </p:nvSpPr>
        <p:spPr bwMode="auto">
          <a:xfrm>
            <a:off x="533400" y="1295400"/>
            <a:ext cx="8153400" cy="5029200"/>
          </a:xfrm>
          <a:ln w="12700">
            <a:miter lim="800000"/>
            <a:headEnd/>
            <a:tailEnd/>
          </a:ln>
        </p:spPr>
        <p:txBody>
          <a:bodyPr vert="horz" wrap="square" lIns="90488" tIns="44450" rIns="90488" bIns="44450" numCol="1" anchor="t" anchorCtr="0" compatLnSpc="1">
            <a:prstTxWarp prst="textNoShape">
              <a:avLst/>
            </a:prstTxWarp>
            <a:noAutofit/>
          </a:bodyPr>
          <a:lstStyle/>
          <a:p>
            <a:pPr eaLnBrk="1" hangingPunct="1">
              <a:lnSpc>
                <a:spcPct val="80000"/>
              </a:lnSpc>
              <a:buClr>
                <a:srgbClr val="FF0000"/>
              </a:buClr>
              <a:defRPr/>
            </a:pPr>
            <a:r>
              <a:rPr lang="en-US" sz="2400" dirty="0" smtClean="0">
                <a:solidFill>
                  <a:srgbClr val="FF0000"/>
                </a:solidFill>
                <a:latin typeface="+mj-lt"/>
              </a:rPr>
              <a:t>Survivors receive 55% of your retired pay</a:t>
            </a:r>
          </a:p>
          <a:p>
            <a:pPr eaLnBrk="1" hangingPunct="1">
              <a:lnSpc>
                <a:spcPct val="80000"/>
              </a:lnSpc>
              <a:buClr>
                <a:srgbClr val="FF0000"/>
              </a:buClr>
              <a:defRPr/>
            </a:pPr>
            <a:endParaRPr lang="en-US" sz="900" dirty="0" smtClean="0">
              <a:solidFill>
                <a:srgbClr val="FF0000"/>
              </a:solidFill>
              <a:latin typeface="+mj-lt"/>
            </a:endParaRPr>
          </a:p>
          <a:p>
            <a:pPr eaLnBrk="1" hangingPunct="1">
              <a:lnSpc>
                <a:spcPct val="80000"/>
              </a:lnSpc>
              <a:buClr>
                <a:srgbClr val="FF0000"/>
              </a:buClr>
              <a:defRPr/>
            </a:pPr>
            <a:r>
              <a:rPr lang="en-US" sz="2400" dirty="0" smtClean="0">
                <a:solidFill>
                  <a:srgbClr val="FF0000"/>
                </a:solidFill>
                <a:latin typeface="+mj-lt"/>
              </a:rPr>
              <a:t>Spouses cannot outlive the annuity</a:t>
            </a:r>
          </a:p>
          <a:p>
            <a:pPr eaLnBrk="1" hangingPunct="1">
              <a:lnSpc>
                <a:spcPct val="80000"/>
              </a:lnSpc>
              <a:buClr>
                <a:srgbClr val="FF0000"/>
              </a:buClr>
              <a:defRPr/>
            </a:pPr>
            <a:endParaRPr lang="en-US" sz="900" dirty="0" smtClean="0">
              <a:solidFill>
                <a:srgbClr val="FF0000"/>
              </a:solidFill>
              <a:latin typeface="+mj-lt"/>
            </a:endParaRPr>
          </a:p>
          <a:p>
            <a:pPr eaLnBrk="1" hangingPunct="1">
              <a:lnSpc>
                <a:spcPct val="80000"/>
              </a:lnSpc>
              <a:buClr>
                <a:srgbClr val="FF0000"/>
              </a:buClr>
              <a:defRPr/>
            </a:pPr>
            <a:r>
              <a:rPr lang="en-US" sz="2400" dirty="0" smtClean="0">
                <a:solidFill>
                  <a:srgbClr val="FF0000"/>
                </a:solidFill>
                <a:latin typeface="+mj-lt"/>
              </a:rPr>
              <a:t>Government pays 50% of the premiums</a:t>
            </a:r>
          </a:p>
          <a:p>
            <a:pPr eaLnBrk="1" hangingPunct="1">
              <a:lnSpc>
                <a:spcPct val="80000"/>
              </a:lnSpc>
              <a:buClr>
                <a:srgbClr val="FF0000"/>
              </a:buClr>
              <a:defRPr/>
            </a:pPr>
            <a:endParaRPr lang="en-US" sz="900" dirty="0" smtClean="0">
              <a:solidFill>
                <a:srgbClr val="FF0000"/>
              </a:solidFill>
              <a:latin typeface="+mj-lt"/>
            </a:endParaRPr>
          </a:p>
          <a:p>
            <a:pPr eaLnBrk="1" hangingPunct="1">
              <a:lnSpc>
                <a:spcPct val="80000"/>
              </a:lnSpc>
              <a:buClr>
                <a:srgbClr val="FF0000"/>
              </a:buClr>
              <a:defRPr/>
            </a:pPr>
            <a:r>
              <a:rPr lang="en-US" sz="2400" dirty="0" smtClean="0">
                <a:solidFill>
                  <a:srgbClr val="FF0000"/>
                </a:solidFill>
                <a:latin typeface="+mj-lt"/>
              </a:rPr>
              <a:t>The annuity grows with inflation (COLA)</a:t>
            </a:r>
          </a:p>
          <a:p>
            <a:pPr eaLnBrk="1" hangingPunct="1">
              <a:lnSpc>
                <a:spcPct val="80000"/>
              </a:lnSpc>
              <a:buClr>
                <a:srgbClr val="FF0000"/>
              </a:buClr>
              <a:defRPr/>
            </a:pPr>
            <a:endParaRPr lang="en-US" sz="900" dirty="0" smtClean="0">
              <a:solidFill>
                <a:srgbClr val="FF0000"/>
              </a:solidFill>
              <a:latin typeface="+mj-lt"/>
            </a:endParaRPr>
          </a:p>
          <a:p>
            <a:pPr eaLnBrk="1" hangingPunct="1">
              <a:lnSpc>
                <a:spcPct val="80000"/>
              </a:lnSpc>
              <a:buClr>
                <a:srgbClr val="FF0000"/>
              </a:buClr>
              <a:defRPr/>
            </a:pPr>
            <a:r>
              <a:rPr lang="en-US" sz="2400" dirty="0" smtClean="0">
                <a:solidFill>
                  <a:srgbClr val="FF0000"/>
                </a:solidFill>
                <a:latin typeface="+mj-lt"/>
              </a:rPr>
              <a:t>Premiums are paid before retired pay taxes are calculated </a:t>
            </a:r>
          </a:p>
          <a:p>
            <a:pPr eaLnBrk="1" hangingPunct="1">
              <a:lnSpc>
                <a:spcPct val="80000"/>
              </a:lnSpc>
              <a:buClr>
                <a:srgbClr val="FF0000"/>
              </a:buClr>
              <a:defRPr/>
            </a:pPr>
            <a:endParaRPr lang="en-US" sz="900" dirty="0" smtClean="0">
              <a:solidFill>
                <a:srgbClr val="FF0000"/>
              </a:solidFill>
              <a:latin typeface="+mj-lt"/>
            </a:endParaRPr>
          </a:p>
          <a:p>
            <a:pPr eaLnBrk="1" hangingPunct="1">
              <a:lnSpc>
                <a:spcPct val="80000"/>
              </a:lnSpc>
              <a:buClr>
                <a:srgbClr val="FF0000"/>
              </a:buClr>
              <a:defRPr/>
            </a:pPr>
            <a:r>
              <a:rPr lang="en-US" sz="2400" dirty="0" smtClean="0">
                <a:solidFill>
                  <a:srgbClr val="FF0000"/>
                </a:solidFill>
                <a:latin typeface="+mj-lt"/>
              </a:rPr>
              <a:t>Age, health, smoking, sex, lifestyle -- not considered</a:t>
            </a:r>
          </a:p>
          <a:p>
            <a:pPr eaLnBrk="1" hangingPunct="1">
              <a:lnSpc>
                <a:spcPct val="80000"/>
              </a:lnSpc>
              <a:buClr>
                <a:srgbClr val="FF0000"/>
              </a:buClr>
              <a:defRPr/>
            </a:pPr>
            <a:endParaRPr lang="en-US" sz="900" dirty="0" smtClean="0">
              <a:latin typeface="+mj-lt"/>
            </a:endParaRPr>
          </a:p>
          <a:p>
            <a:pPr eaLnBrk="1" hangingPunct="1">
              <a:lnSpc>
                <a:spcPct val="80000"/>
              </a:lnSpc>
              <a:defRPr/>
            </a:pPr>
            <a:r>
              <a:rPr lang="en-US" sz="2400" dirty="0" smtClean="0">
                <a:latin typeface="+mj-lt"/>
              </a:rPr>
              <a:t>Flexible:  can terminate between retirement years 2-3</a:t>
            </a:r>
          </a:p>
          <a:p>
            <a:pPr eaLnBrk="1" hangingPunct="1">
              <a:lnSpc>
                <a:spcPct val="80000"/>
              </a:lnSpc>
              <a:defRPr/>
            </a:pPr>
            <a:r>
              <a:rPr lang="en-US" sz="2400" dirty="0" smtClean="0">
                <a:latin typeface="+mj-lt"/>
              </a:rPr>
              <a:t>“Paid-up” after 30 years paying premiums + age 70</a:t>
            </a:r>
          </a:p>
          <a:p>
            <a:pPr eaLnBrk="1" hangingPunct="1">
              <a:lnSpc>
                <a:spcPct val="80000"/>
              </a:lnSpc>
              <a:defRPr/>
            </a:pPr>
            <a:r>
              <a:rPr lang="en-US" sz="2400" dirty="0" smtClean="0">
                <a:latin typeface="+mj-lt"/>
              </a:rPr>
              <a:t>Cost in today’s dollars; benefit in tomorrow’s dollars</a:t>
            </a:r>
          </a:p>
          <a:p>
            <a:pPr eaLnBrk="1" hangingPunct="1">
              <a:lnSpc>
                <a:spcPct val="80000"/>
              </a:lnSpc>
              <a:defRPr/>
            </a:pPr>
            <a:r>
              <a:rPr lang="en-US" sz="2400" dirty="0" smtClean="0">
                <a:latin typeface="+mj-lt"/>
              </a:rPr>
              <a:t>Can only be changed by Congress</a:t>
            </a:r>
          </a:p>
          <a:p>
            <a:pPr eaLnBrk="1" hangingPunct="1">
              <a:lnSpc>
                <a:spcPct val="80000"/>
              </a:lnSpc>
              <a:defRPr/>
            </a:pPr>
            <a:r>
              <a:rPr lang="en-US" sz="2400" dirty="0" smtClean="0">
                <a:latin typeface="+mj-lt"/>
              </a:rPr>
              <a:t>Income safety net; peace of mind</a:t>
            </a:r>
          </a:p>
          <a:p>
            <a:pPr eaLnBrk="1" hangingPunct="1">
              <a:lnSpc>
                <a:spcPct val="80000"/>
              </a:lnSpc>
              <a:defRPr/>
            </a:pPr>
            <a:r>
              <a:rPr lang="en-US" sz="2400" dirty="0" smtClean="0">
                <a:latin typeface="+mj-lt"/>
              </a:rPr>
              <a:t>Every active duty Soldier enrolled at no cost from Day One</a:t>
            </a:r>
          </a:p>
        </p:txBody>
      </p:sp>
      <p:sp>
        <p:nvSpPr>
          <p:cNvPr id="88075" name="Rectangle 11"/>
          <p:cNvSpPr>
            <a:spLocks noChangeArrowheads="1"/>
          </p:cNvSpPr>
          <p:nvPr/>
        </p:nvSpPr>
        <p:spPr bwMode="auto">
          <a:xfrm>
            <a:off x="6629400" y="152400"/>
            <a:ext cx="1143000" cy="1447800"/>
          </a:xfrm>
          <a:prstGeom prst="rect">
            <a:avLst/>
          </a:prstGeom>
          <a:noFill/>
          <a:ln w="12700">
            <a:noFill/>
            <a:miter lim="800000"/>
            <a:headEnd/>
            <a:tailEnd/>
          </a:ln>
          <a:effectLst/>
        </p:spPr>
        <p:txBody>
          <a:bodyPr wrap="none" anchor="ctr"/>
          <a:lstStyle/>
          <a:p>
            <a:pPr algn="ctr" eaLnBrk="0" hangingPunct="0">
              <a:defRPr/>
            </a:pPr>
            <a:endParaRPr lang="en-US" sz="9600" b="1" dirty="0">
              <a:solidFill>
                <a:schemeClr val="accent1"/>
              </a:solidFill>
              <a:effectLst>
                <a:outerShdw blurRad="38100" dist="38100" dir="2700000" algn="tl">
                  <a:srgbClr val="C0C0C0"/>
                </a:outerShdw>
              </a:effectLst>
            </a:endParaRPr>
          </a:p>
        </p:txBody>
      </p:sp>
      <p:sp>
        <p:nvSpPr>
          <p:cNvPr id="88079" name="Rectangle 15"/>
          <p:cNvSpPr>
            <a:spLocks noChangeArrowheads="1"/>
          </p:cNvSpPr>
          <p:nvPr/>
        </p:nvSpPr>
        <p:spPr bwMode="auto">
          <a:xfrm>
            <a:off x="7162800" y="381000"/>
            <a:ext cx="1143000" cy="609600"/>
          </a:xfrm>
          <a:prstGeom prst="rect">
            <a:avLst/>
          </a:prstGeom>
          <a:noFill/>
          <a:ln w="12700">
            <a:noFill/>
            <a:miter lim="800000"/>
            <a:headEnd/>
            <a:tailEnd/>
          </a:ln>
          <a:effectLst/>
        </p:spPr>
        <p:txBody>
          <a:bodyPr wrap="none" anchor="ctr"/>
          <a:lstStyle/>
          <a:p>
            <a:pPr algn="ctr" eaLnBrk="0" hangingPunct="0">
              <a:defRPr/>
            </a:pPr>
            <a:endParaRPr lang="en-US" sz="9600" b="1" dirty="0">
              <a:solidFill>
                <a:schemeClr val="accent1"/>
              </a:solidFill>
              <a:effectLst>
                <a:outerShdw blurRad="38100" dist="38100" dir="2700000" algn="tl">
                  <a:srgbClr val="C0C0C0"/>
                </a:outerShdw>
              </a:effectLst>
            </a:endParaRPr>
          </a:p>
        </p:txBody>
      </p:sp>
      <p:pic>
        <p:nvPicPr>
          <p:cNvPr id="36870" name="Picture 16" descr="j0432620"/>
          <p:cNvPicPr>
            <a:picLocks noChangeAspect="1" noChangeArrowheads="1"/>
          </p:cNvPicPr>
          <p:nvPr/>
        </p:nvPicPr>
        <p:blipFill>
          <a:blip r:embed="rId3" cstate="print"/>
          <a:srcRect/>
          <a:stretch>
            <a:fillRect/>
          </a:stretch>
        </p:blipFill>
        <p:spPr bwMode="auto">
          <a:xfrm>
            <a:off x="6629400" y="990600"/>
            <a:ext cx="1828800" cy="1828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3846670" y="115669"/>
            <a:ext cx="1487330" cy="646331"/>
          </a:xfrm>
          <a:prstGeom prst="rect">
            <a:avLst/>
          </a:prstGeom>
          <a:noFill/>
          <a:ln w="12700" cap="sq">
            <a:noFill/>
            <a:miter lim="800000"/>
            <a:headEnd type="none" w="sm" len="sm"/>
            <a:tailEnd type="none" w="sm" len="sm"/>
          </a:ln>
        </p:spPr>
        <p:txBody>
          <a:bodyPr wrap="none">
            <a:spAutoFit/>
          </a:bodyPr>
          <a:lstStyle/>
          <a:p>
            <a:r>
              <a:rPr lang="en-US" sz="3600" b="1" i="1" dirty="0" smtClean="0">
                <a:latin typeface="+mj-lt"/>
              </a:rPr>
              <a:t>Echoes</a:t>
            </a:r>
            <a:endParaRPr lang="en-US" sz="3600" b="1" i="1" dirty="0">
              <a:latin typeface="+mj-lt"/>
            </a:endParaRPr>
          </a:p>
        </p:txBody>
      </p:sp>
      <p:sp>
        <p:nvSpPr>
          <p:cNvPr id="40963" name="Rectangle 6"/>
          <p:cNvSpPr>
            <a:spLocks noChangeArrowheads="1"/>
          </p:cNvSpPr>
          <p:nvPr/>
        </p:nvSpPr>
        <p:spPr bwMode="auto">
          <a:xfrm>
            <a:off x="466725" y="1440879"/>
            <a:ext cx="8296275" cy="4655121"/>
          </a:xfrm>
          <a:prstGeom prst="rect">
            <a:avLst/>
          </a:prstGeom>
          <a:noFill/>
          <a:ln w="12700" cap="sq">
            <a:noFill/>
            <a:miter lim="800000"/>
            <a:headEnd type="none" w="sm" len="sm"/>
            <a:tailEnd type="none" w="sm" len="sm"/>
          </a:ln>
        </p:spPr>
        <p:txBody>
          <a:bodyPr>
            <a:spAutoFit/>
          </a:bodyPr>
          <a:lstStyle/>
          <a:p>
            <a:pPr>
              <a:buFont typeface="Arial" pitchFamily="34" charset="0"/>
              <a:buChar char="•"/>
              <a:defRPr/>
            </a:pPr>
            <a:r>
              <a:rPr lang="en-US" sz="2800" dirty="0" smtClean="0">
                <a:latin typeface="+mj-lt"/>
                <a:cs typeface="Arial" charset="0"/>
              </a:rPr>
              <a:t> </a:t>
            </a:r>
            <a:r>
              <a:rPr lang="en-US" sz="2400" dirty="0" smtClean="0">
                <a:latin typeface="+mj-lt"/>
                <a:cs typeface="Arial" charset="0"/>
              </a:rPr>
              <a:t>Official Army newsletter for Retired </a:t>
            </a:r>
          </a:p>
          <a:p>
            <a:pPr>
              <a:defRPr/>
            </a:pPr>
            <a:r>
              <a:rPr lang="en-US" sz="2400" dirty="0">
                <a:latin typeface="+mj-lt"/>
                <a:cs typeface="Arial" charset="0"/>
              </a:rPr>
              <a:t> </a:t>
            </a:r>
            <a:r>
              <a:rPr lang="en-US" sz="2400" dirty="0" smtClean="0">
                <a:latin typeface="+mj-lt"/>
                <a:cs typeface="Arial" charset="0"/>
              </a:rPr>
              <a:t>  Soldiers and their Families</a:t>
            </a:r>
          </a:p>
          <a:p>
            <a:pPr>
              <a:buFont typeface="Arial" pitchFamily="34" charset="0"/>
              <a:buChar char="•"/>
              <a:defRPr/>
            </a:pPr>
            <a:endParaRPr lang="en-US" sz="1050" dirty="0" smtClean="0">
              <a:latin typeface="+mj-lt"/>
              <a:cs typeface="Arial" charset="0"/>
            </a:endParaRPr>
          </a:p>
          <a:p>
            <a:pPr>
              <a:buFont typeface="Arial" pitchFamily="34" charset="0"/>
              <a:buChar char="•"/>
              <a:defRPr/>
            </a:pPr>
            <a:r>
              <a:rPr lang="en-US" sz="2400" dirty="0" smtClean="0">
                <a:latin typeface="+mj-lt"/>
                <a:cs typeface="Arial" charset="0"/>
              </a:rPr>
              <a:t> 3 issues/year: </a:t>
            </a:r>
            <a:r>
              <a:rPr lang="en-US" sz="2400" dirty="0">
                <a:latin typeface="+mj-lt"/>
                <a:cs typeface="Arial" charset="0"/>
              </a:rPr>
              <a:t>JAN, MAY, SEP </a:t>
            </a:r>
          </a:p>
          <a:p>
            <a:pPr>
              <a:buFont typeface="Arial" pitchFamily="34" charset="0"/>
              <a:buChar char="•"/>
              <a:defRPr/>
            </a:pPr>
            <a:endParaRPr lang="en-US" sz="1050" dirty="0">
              <a:latin typeface="+mj-lt"/>
              <a:cs typeface="Arial" charset="0"/>
            </a:endParaRPr>
          </a:p>
          <a:p>
            <a:pPr>
              <a:buFont typeface="Arial" pitchFamily="34" charset="0"/>
              <a:buChar char="•"/>
              <a:defRPr/>
            </a:pPr>
            <a:r>
              <a:rPr lang="en-US" sz="2400" dirty="0">
                <a:latin typeface="+mj-lt"/>
                <a:cs typeface="Arial" charset="0"/>
              </a:rPr>
              <a:t> </a:t>
            </a:r>
            <a:r>
              <a:rPr lang="en-US" sz="2400" dirty="0" smtClean="0">
                <a:latin typeface="+mj-lt"/>
                <a:cs typeface="Arial" charset="0"/>
              </a:rPr>
              <a:t>Mailed </a:t>
            </a:r>
            <a:r>
              <a:rPr lang="en-US" sz="2400" dirty="0">
                <a:latin typeface="+mj-lt"/>
                <a:cs typeface="Arial" charset="0"/>
              </a:rPr>
              <a:t>to </a:t>
            </a:r>
            <a:r>
              <a:rPr lang="en-US" sz="2400" b="1" dirty="0" smtClean="0">
                <a:solidFill>
                  <a:srgbClr val="FF0000"/>
                </a:solidFill>
                <a:latin typeface="+mj-lt"/>
                <a:cs typeface="Arial" charset="0"/>
              </a:rPr>
              <a:t>978K</a:t>
            </a:r>
            <a:r>
              <a:rPr lang="en-US" sz="2400" dirty="0" smtClean="0">
                <a:latin typeface="+mj-lt"/>
                <a:cs typeface="Arial" charset="0"/>
              </a:rPr>
              <a:t> </a:t>
            </a:r>
            <a:r>
              <a:rPr lang="en-US" sz="2400" dirty="0">
                <a:latin typeface="+mj-lt"/>
                <a:cs typeface="Arial" charset="0"/>
              </a:rPr>
              <a:t>readers </a:t>
            </a:r>
            <a:r>
              <a:rPr lang="en-US" sz="2400" dirty="0" smtClean="0">
                <a:latin typeface="+mj-lt"/>
                <a:cs typeface="Arial" charset="0"/>
              </a:rPr>
              <a:t>at </a:t>
            </a:r>
            <a:r>
              <a:rPr lang="en-US" sz="2400" dirty="0">
                <a:latin typeface="+mj-lt"/>
                <a:cs typeface="Arial" charset="0"/>
              </a:rPr>
              <a:t>$0.35/reader</a:t>
            </a:r>
          </a:p>
          <a:p>
            <a:pPr>
              <a:buFont typeface="Arial" pitchFamily="34" charset="0"/>
              <a:buChar char="•"/>
              <a:defRPr/>
            </a:pPr>
            <a:endParaRPr lang="en-US" sz="1050" dirty="0">
              <a:latin typeface="+mj-lt"/>
              <a:cs typeface="Arial" charset="0"/>
            </a:endParaRPr>
          </a:p>
          <a:p>
            <a:pPr>
              <a:buFont typeface="Arial" pitchFamily="34" charset="0"/>
              <a:buChar char="•"/>
              <a:defRPr/>
            </a:pPr>
            <a:r>
              <a:rPr lang="en-US" sz="2400" dirty="0">
                <a:latin typeface="+mj-lt"/>
                <a:cs typeface="Arial" charset="0"/>
              </a:rPr>
              <a:t> </a:t>
            </a:r>
            <a:r>
              <a:rPr lang="en-US" sz="2400" dirty="0" smtClean="0">
                <a:latin typeface="+mj-lt"/>
                <a:cs typeface="Arial" charset="0"/>
              </a:rPr>
              <a:t>Emailed </a:t>
            </a:r>
            <a:r>
              <a:rPr lang="en-US" sz="2400" dirty="0">
                <a:latin typeface="+mj-lt"/>
                <a:cs typeface="Arial" charset="0"/>
              </a:rPr>
              <a:t>to </a:t>
            </a:r>
            <a:r>
              <a:rPr lang="en-US" sz="2400" b="1" dirty="0" smtClean="0">
                <a:solidFill>
                  <a:srgbClr val="FF0000"/>
                </a:solidFill>
                <a:latin typeface="+mj-lt"/>
                <a:cs typeface="Arial" charset="0"/>
              </a:rPr>
              <a:t>62K</a:t>
            </a:r>
            <a:r>
              <a:rPr lang="en-US" sz="2400" dirty="0" smtClean="0">
                <a:latin typeface="+mj-lt"/>
                <a:cs typeface="Arial" charset="0"/>
              </a:rPr>
              <a:t> </a:t>
            </a:r>
            <a:r>
              <a:rPr lang="en-US" sz="2400" dirty="0">
                <a:latin typeface="+mj-lt"/>
                <a:cs typeface="Arial" charset="0"/>
              </a:rPr>
              <a:t>readers </a:t>
            </a:r>
            <a:r>
              <a:rPr lang="en-US" sz="2400" dirty="0" smtClean="0">
                <a:latin typeface="+mj-lt"/>
                <a:cs typeface="Arial" charset="0"/>
              </a:rPr>
              <a:t>at </a:t>
            </a:r>
            <a:r>
              <a:rPr lang="en-US" sz="2400" dirty="0">
                <a:latin typeface="+mj-lt"/>
                <a:cs typeface="Arial" charset="0"/>
              </a:rPr>
              <a:t>$0/reader   </a:t>
            </a:r>
          </a:p>
          <a:p>
            <a:pPr>
              <a:buFont typeface="Arial" pitchFamily="34" charset="0"/>
              <a:buChar char="•"/>
              <a:defRPr/>
            </a:pPr>
            <a:endParaRPr lang="en-US" sz="1050" dirty="0">
              <a:latin typeface="+mj-lt"/>
              <a:cs typeface="Arial" charset="0"/>
            </a:endParaRPr>
          </a:p>
          <a:p>
            <a:pPr>
              <a:buFont typeface="Arial" pitchFamily="34" charset="0"/>
              <a:buChar char="•"/>
              <a:defRPr/>
            </a:pPr>
            <a:r>
              <a:rPr lang="en-US" sz="2400" dirty="0">
                <a:latin typeface="+mj-lt"/>
                <a:cs typeface="Arial" charset="0"/>
              </a:rPr>
              <a:t> </a:t>
            </a:r>
            <a:r>
              <a:rPr lang="en-US" sz="2400" dirty="0" smtClean="0">
                <a:cs typeface="Arial" charset="0"/>
              </a:rPr>
              <a:t>Android, iPhone, and iPad apps are </a:t>
            </a:r>
            <a:r>
              <a:rPr lang="en-US" sz="2400" dirty="0" smtClean="0">
                <a:cs typeface="Arial" charset="0"/>
              </a:rPr>
              <a:t>available</a:t>
            </a:r>
          </a:p>
          <a:p>
            <a:pPr>
              <a:defRPr/>
            </a:pPr>
            <a:r>
              <a:rPr lang="en-US" sz="1050" dirty="0" smtClean="0">
                <a:cs typeface="Arial" charset="0"/>
              </a:rPr>
              <a:t> </a:t>
            </a:r>
          </a:p>
          <a:p>
            <a:pPr>
              <a:buFont typeface="Arial" pitchFamily="34" charset="0"/>
              <a:buChar char="•"/>
              <a:defRPr/>
            </a:pPr>
            <a:r>
              <a:rPr lang="en-US" sz="2400" dirty="0" smtClean="0">
                <a:latin typeface="+mj-lt"/>
                <a:cs typeface="Arial" charset="0"/>
              </a:rPr>
              <a:t> Sign </a:t>
            </a:r>
            <a:r>
              <a:rPr lang="en-US" sz="2400" dirty="0">
                <a:latin typeface="+mj-lt"/>
                <a:cs typeface="Arial" charset="0"/>
              </a:rPr>
              <a:t>up for </a:t>
            </a:r>
            <a:r>
              <a:rPr lang="en-US" sz="2400" i="1" dirty="0">
                <a:latin typeface="+mj-lt"/>
                <a:cs typeface="Arial" charset="0"/>
              </a:rPr>
              <a:t>e-Echoes</a:t>
            </a:r>
            <a:r>
              <a:rPr lang="en-US" sz="2400" dirty="0">
                <a:latin typeface="+mj-lt"/>
                <a:cs typeface="Arial" charset="0"/>
              </a:rPr>
              <a:t> at </a:t>
            </a:r>
            <a:r>
              <a:rPr lang="en-US" sz="2400" b="1" dirty="0" smtClean="0">
                <a:latin typeface="+mj-lt"/>
                <a:cs typeface="Arial" charset="0"/>
              </a:rPr>
              <a:t>http</a:t>
            </a:r>
            <a:r>
              <a:rPr lang="en-US" sz="2400" b="1" dirty="0" smtClean="0">
                <a:latin typeface="+mj-lt"/>
                <a:cs typeface="Arial" charset="0"/>
              </a:rPr>
              <a:t>://</a:t>
            </a:r>
            <a:r>
              <a:rPr lang="en-US" sz="2400" b="1" dirty="0" smtClean="0">
                <a:latin typeface="+mj-lt"/>
                <a:cs typeface="Arial" charset="0"/>
              </a:rPr>
              <a:t>www.armyg1.army.mil/rso/echoes_reg.asp.</a:t>
            </a:r>
            <a:r>
              <a:rPr lang="en-US" sz="2400" dirty="0" smtClean="0">
                <a:latin typeface="+mj-lt"/>
                <a:cs typeface="Arial" charset="0"/>
              </a:rPr>
              <a:t>  All </a:t>
            </a:r>
            <a:r>
              <a:rPr lang="en-US" sz="2400" dirty="0" smtClean="0">
                <a:latin typeface="+mj-lt"/>
                <a:cs typeface="Arial" charset="0"/>
              </a:rPr>
              <a:t>retiring </a:t>
            </a:r>
            <a:r>
              <a:rPr lang="en-US" sz="2400" dirty="0" smtClean="0">
                <a:latin typeface="+mj-lt"/>
                <a:cs typeface="Arial" charset="0"/>
              </a:rPr>
              <a:t>Soldiers </a:t>
            </a:r>
            <a:r>
              <a:rPr lang="en-US" sz="2400" b="1" i="1" u="sng" dirty="0" smtClean="0">
                <a:latin typeface="+mj-lt"/>
                <a:cs typeface="Arial" charset="0"/>
              </a:rPr>
              <a:t>must</a:t>
            </a:r>
            <a:r>
              <a:rPr lang="en-US" sz="2400" dirty="0" smtClean="0">
                <a:latin typeface="+mj-lt"/>
                <a:cs typeface="Arial" charset="0"/>
              </a:rPr>
              <a:t> </a:t>
            </a:r>
            <a:r>
              <a:rPr lang="en-US" sz="2400" dirty="0">
                <a:latin typeface="+mj-lt"/>
                <a:cs typeface="Arial" charset="0"/>
              </a:rPr>
              <a:t>sign up for </a:t>
            </a:r>
            <a:r>
              <a:rPr lang="en-US" sz="2400" i="1" dirty="0" smtClean="0">
                <a:latin typeface="+mj-lt"/>
                <a:cs typeface="Arial" charset="0"/>
              </a:rPr>
              <a:t>e-Echoes</a:t>
            </a:r>
            <a:r>
              <a:rPr lang="en-US" sz="2400" dirty="0" smtClean="0">
                <a:latin typeface="+mj-lt"/>
                <a:cs typeface="Arial" charset="0"/>
              </a:rPr>
              <a:t> </a:t>
            </a:r>
            <a:r>
              <a:rPr lang="en-US" sz="2400" dirty="0">
                <a:latin typeface="+mj-lt"/>
                <a:cs typeface="Arial" charset="0"/>
              </a:rPr>
              <a:t>during </a:t>
            </a:r>
            <a:r>
              <a:rPr lang="en-US" sz="2400" dirty="0" smtClean="0">
                <a:latin typeface="+mj-lt"/>
                <a:cs typeface="Arial" charset="0"/>
              </a:rPr>
              <a:t>out processing</a:t>
            </a:r>
            <a:r>
              <a:rPr lang="en-US" sz="2400" dirty="0">
                <a:latin typeface="+mj-lt"/>
                <a:cs typeface="Arial" charset="0"/>
              </a:rPr>
              <a:t>; </a:t>
            </a:r>
            <a:r>
              <a:rPr lang="en-US" sz="2400" dirty="0" smtClean="0">
                <a:latin typeface="+mj-lt"/>
                <a:cs typeface="Arial" charset="0"/>
              </a:rPr>
              <a:t>no </a:t>
            </a:r>
            <a:r>
              <a:rPr lang="en-US" sz="2400" dirty="0" smtClean="0">
                <a:latin typeface="+mj-lt"/>
                <a:cs typeface="Arial" charset="0"/>
              </a:rPr>
              <a:t>longer eligible </a:t>
            </a:r>
            <a:r>
              <a:rPr lang="en-US" sz="2400" dirty="0">
                <a:latin typeface="+mj-lt"/>
                <a:cs typeface="Arial" charset="0"/>
              </a:rPr>
              <a:t>for the </a:t>
            </a:r>
            <a:r>
              <a:rPr lang="en-US" sz="2400" dirty="0" smtClean="0">
                <a:latin typeface="+mj-lt"/>
                <a:cs typeface="Arial" charset="0"/>
              </a:rPr>
              <a:t>hard copy </a:t>
            </a:r>
            <a:r>
              <a:rPr lang="en-US" sz="2400" dirty="0">
                <a:latin typeface="+mj-lt"/>
                <a:cs typeface="Arial" charset="0"/>
              </a:rPr>
              <a:t>edition </a:t>
            </a:r>
          </a:p>
        </p:txBody>
      </p:sp>
      <p:pic>
        <p:nvPicPr>
          <p:cNvPr id="52226" name="Picture 2"/>
          <p:cNvPicPr>
            <a:picLocks noChangeAspect="1" noChangeArrowheads="1"/>
          </p:cNvPicPr>
          <p:nvPr/>
        </p:nvPicPr>
        <p:blipFill>
          <a:blip r:embed="rId3" cstate="print"/>
          <a:srcRect/>
          <a:stretch>
            <a:fillRect/>
          </a:stretch>
        </p:blipFill>
        <p:spPr bwMode="auto">
          <a:xfrm>
            <a:off x="6289685" y="1476375"/>
            <a:ext cx="2625715" cy="3400425"/>
          </a:xfrm>
          <a:prstGeom prst="rect">
            <a:avLst/>
          </a:prstGeom>
          <a:noFill/>
          <a:ln w="9525">
            <a:noFill/>
            <a:miter lim="800000"/>
            <a:headEnd/>
            <a:tailEnd/>
          </a:ln>
        </p:spPr>
      </p:pic>
      <p:sp>
        <p:nvSpPr>
          <p:cNvPr id="5" name="Oval 4"/>
          <p:cNvSpPr/>
          <p:nvPr/>
        </p:nvSpPr>
        <p:spPr>
          <a:xfrm>
            <a:off x="8534400" y="1066800"/>
            <a:ext cx="533400" cy="304800"/>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12</a:t>
            </a:r>
            <a:endParaRPr lang="en-US" sz="1400" b="1" dirty="0">
              <a:solidFill>
                <a:schemeClr val="tx1"/>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04800" y="1371600"/>
            <a:ext cx="8534400" cy="3276600"/>
          </a:xfrm>
          <a:prstGeom prst="rect">
            <a:avLst/>
          </a:prstGeom>
          <a:noFill/>
          <a:ln w="57150">
            <a:noFill/>
            <a:miter lim="800000"/>
            <a:headEnd/>
            <a:tailEnd/>
          </a:ln>
        </p:spPr>
        <p:txBody>
          <a:bodyPr/>
          <a:lstStyle/>
          <a:p>
            <a:pPr marL="342900" indent="-342900">
              <a:buFont typeface="Arial" charset="0"/>
              <a:buChar char="•"/>
            </a:pPr>
            <a:r>
              <a:rPr lang="en-US" sz="2000" dirty="0"/>
              <a:t>Every retiring/Retired Soldier and Family </a:t>
            </a:r>
            <a:r>
              <a:rPr lang="en-US" sz="2000" b="1" u="sng" dirty="0">
                <a:solidFill>
                  <a:srgbClr val="009900"/>
                </a:solidFill>
              </a:rPr>
              <a:t>WORLDWIDE</a:t>
            </a:r>
            <a:r>
              <a:rPr lang="en-US" sz="2000" dirty="0"/>
              <a:t> is supported by an RSO who will answer questions one-on-one</a:t>
            </a:r>
          </a:p>
          <a:p>
            <a:pPr marL="342900" indent="-342900">
              <a:buFont typeface="Arial" charset="0"/>
              <a:buChar char="•"/>
            </a:pPr>
            <a:r>
              <a:rPr lang="en-US" sz="2000" dirty="0"/>
              <a:t>Every RSO gives pre-retirement briefings – dates for group briefings are on their homepages</a:t>
            </a:r>
          </a:p>
        </p:txBody>
      </p:sp>
      <p:sp>
        <p:nvSpPr>
          <p:cNvPr id="37891" name="Rectangle 3"/>
          <p:cNvSpPr>
            <a:spLocks noGrp="1" noChangeArrowheads="1"/>
          </p:cNvSpPr>
          <p:nvPr>
            <p:ph type="title"/>
          </p:nvPr>
        </p:nvSpPr>
        <p:spPr bwMode="auto">
          <a:xfrm>
            <a:off x="304800" y="152400"/>
            <a:ext cx="8610600" cy="685800"/>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en-US" sz="3600" b="1" dirty="0" smtClean="0">
                <a:solidFill>
                  <a:schemeClr val="tx1"/>
                </a:solidFill>
              </a:rPr>
              <a:t>Retirement Services Officers (RSO)</a:t>
            </a:r>
          </a:p>
        </p:txBody>
      </p:sp>
      <p:sp>
        <p:nvSpPr>
          <p:cNvPr id="37892" name="Rectangle 6"/>
          <p:cNvSpPr>
            <a:spLocks noChangeArrowheads="1"/>
          </p:cNvSpPr>
          <p:nvPr/>
        </p:nvSpPr>
        <p:spPr bwMode="auto">
          <a:xfrm>
            <a:off x="381000" y="2801302"/>
            <a:ext cx="8077200" cy="3724096"/>
          </a:xfrm>
          <a:prstGeom prst="rect">
            <a:avLst/>
          </a:prstGeom>
          <a:noFill/>
          <a:ln w="3175">
            <a:noFill/>
            <a:miter lim="800000"/>
            <a:headEnd/>
            <a:tailEnd/>
          </a:ln>
        </p:spPr>
        <p:txBody>
          <a:bodyPr>
            <a:spAutoFit/>
          </a:bodyPr>
          <a:lstStyle/>
          <a:p>
            <a:pPr marL="342900" indent="-342900"/>
            <a:r>
              <a:rPr lang="en-US" sz="2000" b="1" dirty="0"/>
              <a:t>Joint Base Myer-Henderson Hall Pre-Retirement Briefing </a:t>
            </a:r>
            <a:r>
              <a:rPr lang="en-US" sz="2000" dirty="0"/>
              <a:t>held the first Tuesday of each month in Town Hall (Bldg 243), 0800-1200. RSO contact information 703-696-5948, email </a:t>
            </a:r>
            <a:r>
              <a:rPr lang="en-US" sz="2000" dirty="0" smtClean="0">
                <a:hlinkClick r:id="rId3"/>
              </a:rPr>
              <a:t>usarmy.jbmhh.asa.mbx.hrd-rso@mail.mil</a:t>
            </a:r>
            <a:r>
              <a:rPr lang="en-US" sz="2000" dirty="0" smtClean="0"/>
              <a:t> </a:t>
            </a:r>
          </a:p>
          <a:p>
            <a:pPr marL="342900" indent="-342900"/>
            <a:endParaRPr lang="en-US" sz="800" dirty="0"/>
          </a:p>
          <a:p>
            <a:pPr marL="342900" indent="-342900"/>
            <a:r>
              <a:rPr lang="en-US" sz="2000" b="1" dirty="0"/>
              <a:t>Fort Belvoir Pre-Retirement Briefing </a:t>
            </a:r>
            <a:r>
              <a:rPr lang="en-US" sz="2000" dirty="0"/>
              <a:t>held bi-monthly </a:t>
            </a:r>
            <a:r>
              <a:rPr lang="en-US" sz="2000" dirty="0" smtClean="0"/>
              <a:t>(every </a:t>
            </a:r>
            <a:r>
              <a:rPr lang="en-US" sz="2000" dirty="0"/>
              <a:t>second </a:t>
            </a:r>
            <a:r>
              <a:rPr lang="en-US" sz="2000" dirty="0" smtClean="0"/>
              <a:t>Wednesday) at </a:t>
            </a:r>
            <a:r>
              <a:rPr lang="en-US" sz="2000" dirty="0"/>
              <a:t>the Barden Education Center (Bldg 1017), 0800-1200.  RSO contact information </a:t>
            </a:r>
            <a:r>
              <a:rPr lang="en-US" sz="2000" dirty="0" smtClean="0"/>
              <a:t>703-806-4551, email </a:t>
            </a:r>
            <a:r>
              <a:rPr lang="en-US" sz="2000" dirty="0" smtClean="0">
                <a:hlinkClick r:id="rId4"/>
              </a:rPr>
              <a:t>gwendolyn.s.lott.civ@mail.mil</a:t>
            </a:r>
            <a:r>
              <a:rPr lang="en-US" sz="2000" dirty="0" smtClean="0"/>
              <a:t> </a:t>
            </a:r>
          </a:p>
          <a:p>
            <a:pPr marL="342900" indent="-342900"/>
            <a:endParaRPr lang="en-US" sz="800" dirty="0"/>
          </a:p>
          <a:p>
            <a:pPr marL="342900" indent="-342900"/>
            <a:r>
              <a:rPr lang="en-US" sz="2000" b="1" dirty="0"/>
              <a:t>Fort Meade Pre-Retirement Briefing</a:t>
            </a:r>
            <a:r>
              <a:rPr lang="en-US" sz="2000" dirty="0"/>
              <a:t> held the 3</a:t>
            </a:r>
            <a:r>
              <a:rPr lang="en-US" sz="2000" baseline="30000" dirty="0"/>
              <a:t>rd</a:t>
            </a:r>
            <a:r>
              <a:rPr lang="en-US" sz="2000" dirty="0"/>
              <a:t> or 4</a:t>
            </a:r>
            <a:r>
              <a:rPr lang="en-US" sz="2000" baseline="30000" dirty="0"/>
              <a:t>th</a:t>
            </a:r>
            <a:r>
              <a:rPr lang="en-US" sz="2000" dirty="0"/>
              <a:t> Friday each month (check website, reservations required) at Smallwood Hall.  RSO contact information (301) 677-9600, email </a:t>
            </a:r>
            <a:r>
              <a:rPr lang="en-US" sz="2000" dirty="0" smtClean="0">
                <a:hlinkClick r:id="rId5"/>
              </a:rPr>
              <a:t>MeadeRSO@mail.mil</a:t>
            </a:r>
            <a:r>
              <a:rPr lang="en-US" sz="2000" dirty="0" smtClean="0"/>
              <a:t> </a:t>
            </a:r>
            <a:endParaRPr lang="en-US" sz="2000" b="1"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57200" y="1371600"/>
            <a:ext cx="8534400" cy="5153799"/>
          </a:xfrm>
          <a:prstGeom prst="rect">
            <a:avLst/>
          </a:prstGeom>
          <a:noFill/>
          <a:ln w="57150">
            <a:noFill/>
            <a:miter lim="800000"/>
            <a:headEnd/>
            <a:tailEnd/>
          </a:ln>
        </p:spPr>
        <p:txBody>
          <a:bodyPr/>
          <a:lstStyle/>
          <a:p>
            <a:pPr marL="342900" indent="-342900">
              <a:buFont typeface="Arial" charset="0"/>
              <a:buChar char="•"/>
            </a:pPr>
            <a:r>
              <a:rPr lang="en-US" sz="2000" dirty="0"/>
              <a:t>Army G-1 </a:t>
            </a:r>
            <a:r>
              <a:rPr lang="en-US" sz="2000" dirty="0" smtClean="0"/>
              <a:t>Retirement Services Office </a:t>
            </a:r>
            <a:r>
              <a:rPr lang="en-US" sz="2000" dirty="0"/>
              <a:t>Homepage </a:t>
            </a:r>
            <a:r>
              <a:rPr lang="en-US" sz="2000" b="1" dirty="0"/>
              <a:t>http://</a:t>
            </a:r>
            <a:r>
              <a:rPr lang="en-US" sz="2000" b="1" dirty="0" smtClean="0"/>
              <a:t>www.armyg1.army.mil/retire </a:t>
            </a:r>
            <a:endParaRPr lang="en-US" sz="2000" b="1" dirty="0"/>
          </a:p>
          <a:p>
            <a:pPr marL="800100" lvl="1" indent="-342900">
              <a:buFont typeface="Arial" charset="0"/>
              <a:buChar char="–"/>
            </a:pPr>
            <a:r>
              <a:rPr lang="en-US" sz="2000" dirty="0"/>
              <a:t>DA Pre-Retirement Counseling Guide</a:t>
            </a:r>
          </a:p>
          <a:p>
            <a:pPr marL="800100" lvl="1" indent="-342900">
              <a:buFont typeface="Arial" charset="0"/>
              <a:buChar char="–"/>
            </a:pPr>
            <a:r>
              <a:rPr lang="en-US" sz="2000" dirty="0" smtClean="0"/>
              <a:t>USAR &amp; ARNG Non-Regular </a:t>
            </a:r>
            <a:r>
              <a:rPr lang="en-US" sz="2000" dirty="0"/>
              <a:t>Retirement </a:t>
            </a:r>
            <a:r>
              <a:rPr lang="en-US" sz="2000" dirty="0" smtClean="0"/>
              <a:t>Guides </a:t>
            </a:r>
            <a:endParaRPr lang="en-US" sz="2000" dirty="0"/>
          </a:p>
          <a:p>
            <a:pPr marL="800100" lvl="1" indent="-342900">
              <a:buFont typeface="Arial" charset="0"/>
              <a:buChar char="–"/>
            </a:pPr>
            <a:r>
              <a:rPr lang="en-US" sz="2000" dirty="0"/>
              <a:t>DA Survivor Benefit Plan (RCSBP) Briefing</a:t>
            </a:r>
          </a:p>
          <a:p>
            <a:pPr marL="800100" lvl="1" indent="-342900">
              <a:buFont typeface="Arial" charset="0"/>
              <a:buChar char="–"/>
            </a:pPr>
            <a:endParaRPr lang="en-US" sz="1400" dirty="0"/>
          </a:p>
          <a:p>
            <a:pPr marL="342900" indent="-342900">
              <a:buFont typeface="Arial" charset="0"/>
              <a:buChar char="•"/>
            </a:pPr>
            <a:r>
              <a:rPr lang="en-US" sz="2000" dirty="0" err="1" smtClean="0"/>
              <a:t>MyArmyBenefits</a:t>
            </a:r>
            <a:r>
              <a:rPr lang="en-US" sz="2000" dirty="0" smtClean="0"/>
              <a:t> at </a:t>
            </a:r>
            <a:r>
              <a:rPr lang="en-US" sz="2000" b="1" dirty="0" smtClean="0"/>
              <a:t>http://myarmybenefits.us.army.mil/</a:t>
            </a:r>
          </a:p>
          <a:p>
            <a:pPr marL="342900" indent="-342900">
              <a:buFont typeface="Arial" charset="0"/>
              <a:buChar char="•"/>
            </a:pPr>
            <a:endParaRPr lang="en-US" sz="1400" dirty="0" smtClean="0"/>
          </a:p>
          <a:p>
            <a:pPr marL="342900" indent="-342900">
              <a:buFont typeface="Arial" charset="0"/>
              <a:buChar char="•"/>
            </a:pPr>
            <a:r>
              <a:rPr lang="en-US" sz="2000" dirty="0" smtClean="0"/>
              <a:t>Army </a:t>
            </a:r>
            <a:r>
              <a:rPr lang="en-US" sz="2000" dirty="0"/>
              <a:t>Installation Retirement Services Officers (RSOs) </a:t>
            </a:r>
            <a:endParaRPr lang="en-US" sz="2000" dirty="0" smtClean="0"/>
          </a:p>
          <a:p>
            <a:pPr marL="342900" indent="-342900"/>
            <a:r>
              <a:rPr lang="en-US" sz="2000" dirty="0" smtClean="0"/>
              <a:t>	</a:t>
            </a:r>
            <a:r>
              <a:rPr lang="en-US" sz="2000" b="1" dirty="0" smtClean="0"/>
              <a:t>http://www.armyg1.army.mil/rso/rso.asp</a:t>
            </a:r>
            <a:endParaRPr lang="en-US" sz="2000" b="1" dirty="0"/>
          </a:p>
          <a:p>
            <a:pPr marL="342900" indent="-342900">
              <a:buFont typeface="Arial" charset="0"/>
              <a:buChar char="•"/>
            </a:pPr>
            <a:endParaRPr lang="en-US" sz="1400" dirty="0"/>
          </a:p>
          <a:p>
            <a:pPr marL="342900" indent="-342900">
              <a:buFont typeface="Arial" charset="0"/>
              <a:buChar char="•"/>
            </a:pPr>
            <a:r>
              <a:rPr lang="en-US" sz="2000" dirty="0"/>
              <a:t>HRC </a:t>
            </a:r>
            <a:r>
              <a:rPr lang="en-US" sz="2000" dirty="0" smtClean="0"/>
              <a:t>Reserve Retirement Services </a:t>
            </a:r>
            <a:r>
              <a:rPr lang="en-US" sz="2000" b="1" dirty="0" smtClean="0"/>
              <a:t>https://www.hrc.army.mil/TAGD/Reserve%20Retirement%20Services</a:t>
            </a:r>
            <a:r>
              <a:rPr lang="en-US" sz="2000" dirty="0" smtClean="0"/>
              <a:t> </a:t>
            </a:r>
          </a:p>
          <a:p>
            <a:pPr marL="342900" indent="-342900"/>
            <a:endParaRPr lang="en-US" sz="1400" dirty="0"/>
          </a:p>
          <a:p>
            <a:pPr marL="342900" indent="-342900">
              <a:buFont typeface="Arial" charset="0"/>
              <a:buChar char="•"/>
            </a:pPr>
            <a:r>
              <a:rPr lang="en-US" sz="2000" dirty="0" smtClean="0"/>
              <a:t>USAR </a:t>
            </a:r>
            <a:r>
              <a:rPr lang="en-US" sz="2000" dirty="0"/>
              <a:t>Regional Support Command RSOs </a:t>
            </a:r>
            <a:r>
              <a:rPr lang="en-US" sz="2000" dirty="0" smtClean="0"/>
              <a:t>listed at: </a:t>
            </a:r>
            <a:r>
              <a:rPr lang="en-US" sz="2000" b="1" dirty="0" smtClean="0"/>
              <a:t>http://www.armyg1.army.mil/rso/rngr.asp</a:t>
            </a:r>
          </a:p>
          <a:p>
            <a:pPr marL="342900" indent="-342900">
              <a:buFont typeface="Arial" charset="0"/>
              <a:buChar char="•"/>
            </a:pPr>
            <a:endParaRPr lang="en-US" sz="1400" b="1" dirty="0" smtClean="0"/>
          </a:p>
          <a:p>
            <a:pPr marL="342900" indent="-342900">
              <a:buFont typeface="Arial" charset="0"/>
              <a:buChar char="•"/>
            </a:pPr>
            <a:r>
              <a:rPr lang="en-US" sz="2000" dirty="0" smtClean="0"/>
              <a:t>State RSOs can assist National Guard Soldiers</a:t>
            </a:r>
          </a:p>
          <a:p>
            <a:pPr marL="342900" indent="-342900">
              <a:buFont typeface="Arial" charset="0"/>
              <a:buChar char="•"/>
            </a:pPr>
            <a:endParaRPr lang="en-US" sz="2000" b="1" dirty="0" smtClean="0"/>
          </a:p>
          <a:p>
            <a:pPr marL="342900" indent="-342900">
              <a:buFont typeface="Arial" charset="0"/>
              <a:buChar char="•"/>
            </a:pPr>
            <a:endParaRPr lang="en-US" sz="1400" b="1" dirty="0" smtClean="0"/>
          </a:p>
          <a:p>
            <a:pPr marL="800100" lvl="1" indent="-342900">
              <a:buFont typeface="Arial" charset="0"/>
              <a:buChar char="–"/>
            </a:pPr>
            <a:endParaRPr lang="en-US" sz="2000" dirty="0"/>
          </a:p>
          <a:p>
            <a:pPr marL="800100" lvl="1" indent="-342900">
              <a:buFont typeface="Arial" charset="0"/>
              <a:buChar char="–"/>
            </a:pPr>
            <a:endParaRPr lang="en-US" sz="2000" dirty="0"/>
          </a:p>
        </p:txBody>
      </p:sp>
      <p:sp>
        <p:nvSpPr>
          <p:cNvPr id="7" name="Rectangle 3"/>
          <p:cNvSpPr txBox="1">
            <a:spLocks noChangeArrowheads="1"/>
          </p:cNvSpPr>
          <p:nvPr/>
        </p:nvSpPr>
        <p:spPr bwMode="auto">
          <a:xfrm>
            <a:off x="1295400" y="-108858"/>
            <a:ext cx="6629400" cy="609600"/>
          </a:xfrm>
          <a:prstGeom prst="rect">
            <a:avLst/>
          </a:prstGeom>
          <a:noFill/>
          <a:ln>
            <a:miter lim="800000"/>
            <a:headEnd/>
            <a:tailEnd/>
          </a:ln>
        </p:spPr>
        <p:txBody>
          <a:bodyPr/>
          <a:lstStyle/>
          <a:p>
            <a:pPr algn="ctr">
              <a:defRPr/>
            </a:pPr>
            <a:r>
              <a:rPr lang="en-US" sz="3200" b="1" kern="0" dirty="0">
                <a:latin typeface="+mj-lt"/>
                <a:ea typeface="+mj-ea"/>
                <a:cs typeface="+mj-cs"/>
              </a:rPr>
              <a:t>Where Do You  </a:t>
            </a:r>
            <a:br>
              <a:rPr lang="en-US" sz="3200" b="1" kern="0" dirty="0">
                <a:latin typeface="+mj-lt"/>
                <a:ea typeface="+mj-ea"/>
                <a:cs typeface="+mj-cs"/>
              </a:rPr>
            </a:br>
            <a:r>
              <a:rPr lang="en-US" sz="3200" b="1" kern="0" dirty="0">
                <a:latin typeface="+mj-lt"/>
                <a:ea typeface="+mj-ea"/>
                <a:cs typeface="+mj-cs"/>
              </a:rPr>
              <a:t>Find Retirement Information?</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457200" y="1447800"/>
            <a:ext cx="8534400" cy="4485843"/>
          </a:xfrm>
          <a:prstGeom prst="rect">
            <a:avLst/>
          </a:prstGeom>
          <a:noFill/>
          <a:ln w="9525">
            <a:noFill/>
            <a:miter lim="800000"/>
            <a:headEnd/>
            <a:tailEnd/>
          </a:ln>
        </p:spPr>
        <p:txBody>
          <a:bodyPr>
            <a:spAutoFit/>
          </a:bodyPr>
          <a:lstStyle/>
          <a:p>
            <a:r>
              <a:rPr lang="en-US" sz="2400" b="1" u="sng" dirty="0"/>
              <a:t>Army</a:t>
            </a:r>
          </a:p>
          <a:p>
            <a:r>
              <a:rPr lang="en-US" sz="2000" b="1" dirty="0"/>
              <a:t>http://www.armyg1.army.mil/retire</a:t>
            </a:r>
          </a:p>
          <a:p>
            <a:endParaRPr lang="en-US" sz="1050" dirty="0"/>
          </a:p>
          <a:p>
            <a:r>
              <a:rPr lang="en-US" sz="2400" b="1" u="sng" dirty="0"/>
              <a:t>Air Force </a:t>
            </a:r>
          </a:p>
          <a:p>
            <a:r>
              <a:rPr lang="en-US" sz="2000" b="1" dirty="0"/>
              <a:t>http://www.retirees.af.mil/</a:t>
            </a:r>
          </a:p>
          <a:p>
            <a:endParaRPr lang="en-US" sz="1050" dirty="0"/>
          </a:p>
          <a:p>
            <a:r>
              <a:rPr lang="en-US" sz="2400" b="1" u="sng" dirty="0"/>
              <a:t>Navy</a:t>
            </a:r>
          </a:p>
          <a:p>
            <a:r>
              <a:rPr lang="en-US" sz="2000" b="1" dirty="0"/>
              <a:t>http://www.public.navy.mil/bupers-npc/support/retired_activities/ Pages/default.aspx </a:t>
            </a:r>
          </a:p>
          <a:p>
            <a:endParaRPr lang="en-US" sz="1000" dirty="0"/>
          </a:p>
          <a:p>
            <a:r>
              <a:rPr lang="en-US" sz="2400" b="1" u="sng" dirty="0"/>
              <a:t>Marine Corps</a:t>
            </a:r>
          </a:p>
          <a:p>
            <a:r>
              <a:rPr lang="en-US" sz="2000" b="1" dirty="0"/>
              <a:t>https://</a:t>
            </a:r>
            <a:r>
              <a:rPr lang="en-US" sz="2000" b="1" dirty="0" smtClean="0"/>
              <a:t>www.manpower.usmc.mil/portal/page/portal/M_RA_HOME/MM/SR</a:t>
            </a:r>
            <a:r>
              <a:rPr lang="en-US" sz="2000" dirty="0" smtClean="0"/>
              <a:t> </a:t>
            </a:r>
            <a:endParaRPr lang="en-US" sz="2000" dirty="0"/>
          </a:p>
          <a:p>
            <a:r>
              <a:rPr lang="en-US" sz="1050" dirty="0"/>
              <a:t> </a:t>
            </a:r>
          </a:p>
          <a:p>
            <a:r>
              <a:rPr lang="en-US" sz="2400" b="1" u="sng" dirty="0"/>
              <a:t>Coast Guard</a:t>
            </a:r>
          </a:p>
          <a:p>
            <a:r>
              <a:rPr lang="en-US" sz="2000" b="1" dirty="0"/>
              <a:t>http://www.uscg.mil/ppc/ras/ </a:t>
            </a:r>
          </a:p>
        </p:txBody>
      </p:sp>
      <p:sp>
        <p:nvSpPr>
          <p:cNvPr id="39939" name="TextBox 3"/>
          <p:cNvSpPr txBox="1">
            <a:spLocks noChangeArrowheads="1"/>
          </p:cNvSpPr>
          <p:nvPr/>
        </p:nvSpPr>
        <p:spPr bwMode="auto">
          <a:xfrm>
            <a:off x="1617133" y="152400"/>
            <a:ext cx="5867400" cy="646331"/>
          </a:xfrm>
          <a:prstGeom prst="rect">
            <a:avLst/>
          </a:prstGeom>
          <a:noFill/>
          <a:ln w="9525">
            <a:noFill/>
            <a:miter lim="800000"/>
            <a:headEnd/>
            <a:tailEnd/>
          </a:ln>
        </p:spPr>
        <p:txBody>
          <a:bodyPr>
            <a:spAutoFit/>
          </a:bodyPr>
          <a:lstStyle/>
          <a:p>
            <a:pPr algn="ctr"/>
            <a:r>
              <a:rPr lang="en-US" sz="3600" b="1" dirty="0"/>
              <a:t>For more information</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2210" name="Rectangle 2"/>
          <p:cNvSpPr>
            <a:spLocks noGrp="1" noChangeArrowheads="1"/>
          </p:cNvSpPr>
          <p:nvPr>
            <p:ph type="subTitle" idx="4294967295"/>
          </p:nvPr>
        </p:nvSpPr>
        <p:spPr bwMode="auto">
          <a:xfrm>
            <a:off x="3352800" y="2895600"/>
            <a:ext cx="5562600" cy="3276600"/>
          </a:xfrm>
          <a:prstGeom prst="rect">
            <a:avLst/>
          </a:prstGeom>
          <a:ln>
            <a:miter lim="800000"/>
            <a:headEnd/>
            <a:tailEnd/>
          </a:ln>
        </p:spPr>
        <p:txBody>
          <a:bodyPr/>
          <a:lstStyle/>
          <a:p>
            <a:pPr marL="0" indent="0" algn="ctr" eaLnBrk="1" hangingPunct="1">
              <a:lnSpc>
                <a:spcPct val="80000"/>
              </a:lnSpc>
              <a:buFontTx/>
              <a:buNone/>
              <a:defRPr/>
            </a:pPr>
            <a:endParaRPr lang="en-US" sz="4800" dirty="0" smtClean="0">
              <a:effectLst>
                <a:outerShdw blurRad="38100" dist="38100" dir="2700000" algn="tl">
                  <a:srgbClr val="C0C0C0"/>
                </a:outerShdw>
              </a:effectLst>
            </a:endParaRPr>
          </a:p>
          <a:p>
            <a:pPr marL="0" indent="0" algn="ctr" eaLnBrk="1" hangingPunct="1">
              <a:lnSpc>
                <a:spcPct val="80000"/>
              </a:lnSpc>
              <a:buFontTx/>
              <a:buNone/>
              <a:defRPr/>
            </a:pPr>
            <a:endParaRPr lang="en-US" sz="4400" dirty="0" smtClean="0">
              <a:solidFill>
                <a:srgbClr val="C00000"/>
              </a:solidFill>
              <a:effectLst>
                <a:outerShdw blurRad="38100" dist="38100" dir="2700000" algn="tl">
                  <a:srgbClr val="C0C0C0"/>
                </a:outerShdw>
              </a:effectLst>
              <a:latin typeface="Comic Sans MS" pitchFamily="66" charset="0"/>
            </a:endParaRPr>
          </a:p>
          <a:p>
            <a:pPr marL="0" indent="0" algn="ctr" eaLnBrk="1" hangingPunct="1">
              <a:lnSpc>
                <a:spcPct val="80000"/>
              </a:lnSpc>
              <a:buFontTx/>
              <a:buNone/>
              <a:defRPr/>
            </a:pPr>
            <a:r>
              <a:rPr lang="en-US" sz="4400" dirty="0" smtClean="0">
                <a:solidFill>
                  <a:srgbClr val="C00000"/>
                </a:solidFill>
                <a:effectLst>
                  <a:outerShdw blurRad="38100" dist="38100" dir="2700000" algn="tl">
                    <a:srgbClr val="C0C0C0"/>
                  </a:outerShdw>
                </a:effectLst>
                <a:latin typeface="Comic Sans MS" pitchFamily="66" charset="0"/>
              </a:rPr>
              <a:t>QUESTIONS?</a:t>
            </a:r>
            <a:r>
              <a:rPr lang="en-US" sz="2800" i="1" u="sng" dirty="0" smtClean="0">
                <a:effectLst>
                  <a:outerShdw blurRad="38100" dist="38100" dir="2700000" algn="tl">
                    <a:srgbClr val="C0C0C0"/>
                  </a:outerShdw>
                </a:effectLst>
              </a:rPr>
              <a:t> </a:t>
            </a:r>
          </a:p>
          <a:p>
            <a:pPr marL="0" indent="0" algn="ctr" eaLnBrk="1" hangingPunct="1">
              <a:lnSpc>
                <a:spcPct val="80000"/>
              </a:lnSpc>
              <a:buFontTx/>
              <a:buNone/>
              <a:defRPr/>
            </a:pPr>
            <a:endParaRPr lang="en-US" sz="2800" i="1" dirty="0" smtClean="0">
              <a:effectLst>
                <a:outerShdw blurRad="38100" dist="38100" dir="2700000" algn="tl">
                  <a:srgbClr val="C0C0C0"/>
                </a:outerShdw>
              </a:effectLst>
            </a:endParaRPr>
          </a:p>
          <a:p>
            <a:pPr marL="0" indent="0" algn="ctr" eaLnBrk="1" hangingPunct="1">
              <a:lnSpc>
                <a:spcPct val="80000"/>
              </a:lnSpc>
              <a:buFontTx/>
              <a:buNone/>
              <a:defRPr/>
            </a:pPr>
            <a:endParaRPr lang="en-US" sz="2800" i="1" dirty="0" smtClean="0">
              <a:solidFill>
                <a:schemeClr val="accent1"/>
              </a:solidFill>
              <a:effectLst>
                <a:outerShdw blurRad="38100" dist="38100" dir="2700000" algn="tl">
                  <a:srgbClr val="C0C0C0"/>
                </a:outerShdw>
              </a:effectLst>
            </a:endParaRPr>
          </a:p>
          <a:p>
            <a:pPr marL="0" indent="0" algn="ctr" eaLnBrk="1" hangingPunct="1">
              <a:lnSpc>
                <a:spcPct val="80000"/>
              </a:lnSpc>
              <a:buFontTx/>
              <a:buNone/>
              <a:defRPr/>
            </a:pPr>
            <a:r>
              <a:rPr lang="en-US" sz="2400" b="1" i="1" dirty="0" smtClean="0">
                <a:solidFill>
                  <a:srgbClr val="FF0000"/>
                </a:solidFill>
                <a:effectLst>
                  <a:outerShdw blurRad="38100" dist="38100" dir="2700000" algn="tl">
                    <a:srgbClr val="C0C0C0"/>
                  </a:outerShdw>
                </a:effectLst>
              </a:rPr>
              <a:t>  </a:t>
            </a:r>
          </a:p>
          <a:p>
            <a:pPr marL="0" indent="0" algn="ctr" eaLnBrk="1" hangingPunct="1">
              <a:lnSpc>
                <a:spcPct val="80000"/>
              </a:lnSpc>
              <a:buFontTx/>
              <a:buNone/>
              <a:defRPr/>
            </a:pPr>
            <a:endParaRPr lang="en-US" sz="2400" dirty="0" smtClean="0">
              <a:solidFill>
                <a:srgbClr val="FF0000"/>
              </a:solidFill>
            </a:endParaRPr>
          </a:p>
        </p:txBody>
      </p:sp>
      <p:pic>
        <p:nvPicPr>
          <p:cNvPr id="40963" name="Picture 3" descr="j0219104"/>
          <p:cNvPicPr>
            <a:picLocks noChangeAspect="1" noChangeArrowheads="1" noCrop="1"/>
          </p:cNvPicPr>
          <p:nvPr/>
        </p:nvPicPr>
        <p:blipFill>
          <a:blip r:embed="rId3" cstate="print"/>
          <a:srcRect/>
          <a:stretch>
            <a:fillRect/>
          </a:stretch>
        </p:blipFill>
        <p:spPr bwMode="auto">
          <a:xfrm>
            <a:off x="152400" y="1295400"/>
            <a:ext cx="3200400" cy="5181600"/>
          </a:xfrm>
          <a:prstGeom prst="rect">
            <a:avLst/>
          </a:prstGeom>
          <a:noFill/>
          <a:ln w="9525">
            <a:noFill/>
            <a:miter lim="800000"/>
            <a:headEnd/>
            <a:tailEnd/>
          </a:ln>
        </p:spPr>
      </p:pic>
      <p:sp>
        <p:nvSpPr>
          <p:cNvPr id="40964" name="Rectangle 4"/>
          <p:cNvSpPr>
            <a:spLocks noChangeArrowheads="1"/>
          </p:cNvSpPr>
          <p:nvPr/>
        </p:nvSpPr>
        <p:spPr bwMode="auto">
          <a:xfrm>
            <a:off x="3352800" y="3352800"/>
            <a:ext cx="5562600" cy="2590800"/>
          </a:xfrm>
          <a:prstGeom prst="rect">
            <a:avLst/>
          </a:prstGeom>
          <a:noFill/>
          <a:ln w="76200" cmpd="tri">
            <a:noFill/>
            <a:miter lim="800000"/>
            <a:headEnd type="none" w="sm" len="sm"/>
            <a:tailEnd type="none" w="sm" len="sm"/>
          </a:ln>
        </p:spPr>
        <p:txBody>
          <a:bodyPr wrap="none" anchor="ctr"/>
          <a:lstStyle/>
          <a:p>
            <a:pPr algn="ctr"/>
            <a:endParaRPr lang="en-US" dirty="0"/>
          </a:p>
        </p:txBody>
      </p:sp>
      <p:sp>
        <p:nvSpPr>
          <p:cNvPr id="40965" name="Text Box 8"/>
          <p:cNvSpPr txBox="1">
            <a:spLocks noChangeArrowheads="1"/>
          </p:cNvSpPr>
          <p:nvPr/>
        </p:nvSpPr>
        <p:spPr bwMode="auto">
          <a:xfrm>
            <a:off x="4098925" y="822325"/>
            <a:ext cx="184150" cy="396875"/>
          </a:xfrm>
          <a:prstGeom prst="rect">
            <a:avLst/>
          </a:prstGeom>
          <a:noFill/>
          <a:ln w="9525" algn="ctr">
            <a:noFill/>
            <a:miter lim="800000"/>
            <a:headEnd/>
            <a:tailEnd/>
          </a:ln>
        </p:spPr>
        <p:txBody>
          <a:bodyPr wrap="none" lIns="92075" tIns="46038" rIns="92075" bIns="46038">
            <a:spAutoFit/>
          </a:bodyPr>
          <a:lstStyle/>
          <a:p>
            <a:pPr algn="ctr"/>
            <a:endParaRPr lang="en-US" dirty="0"/>
          </a:p>
        </p:txBody>
      </p:sp>
      <p:sp>
        <p:nvSpPr>
          <p:cNvPr id="40966" name="Text Box 9"/>
          <p:cNvSpPr txBox="1">
            <a:spLocks noChangeArrowheads="1"/>
          </p:cNvSpPr>
          <p:nvPr/>
        </p:nvSpPr>
        <p:spPr bwMode="auto">
          <a:xfrm>
            <a:off x="3429000" y="1933575"/>
            <a:ext cx="4343400" cy="1190625"/>
          </a:xfrm>
          <a:prstGeom prst="rect">
            <a:avLst/>
          </a:prstGeom>
          <a:noFill/>
          <a:ln w="9525" algn="ctr">
            <a:noFill/>
            <a:miter lim="800000"/>
            <a:headEnd/>
            <a:tailEnd/>
          </a:ln>
        </p:spPr>
        <p:txBody>
          <a:bodyPr lIns="92075" tIns="46038" rIns="92075" bIns="46038">
            <a:spAutoFit/>
          </a:bodyPr>
          <a:lstStyle/>
          <a:p>
            <a:pPr algn="ctr"/>
            <a:r>
              <a:rPr lang="en-US" sz="3600" b="1" dirty="0"/>
              <a:t>Thank you for your </a:t>
            </a:r>
            <a:r>
              <a:rPr lang="en-US" sz="3600" b="1" dirty="0" smtClean="0"/>
              <a:t>service</a:t>
            </a:r>
            <a:r>
              <a:rPr lang="en-US" sz="3600" b="1" dirty="0"/>
              <a: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219200" y="1828800"/>
            <a:ext cx="5257800" cy="396875"/>
          </a:xfrm>
          <a:prstGeom prst="rect">
            <a:avLst/>
          </a:prstGeom>
          <a:noFill/>
          <a:ln w="12700">
            <a:noFill/>
            <a:miter lim="800000"/>
            <a:headEnd type="none" w="sm" len="sm"/>
            <a:tailEnd type="none" w="sm" len="sm"/>
          </a:ln>
        </p:spPr>
        <p:txBody>
          <a:bodyPr>
            <a:spAutoFit/>
          </a:bodyPr>
          <a:lstStyle/>
          <a:p>
            <a:endParaRPr lang="en-US" sz="2000"/>
          </a:p>
        </p:txBody>
      </p:sp>
      <p:sp>
        <p:nvSpPr>
          <p:cNvPr id="16387" name="Text Box 3"/>
          <p:cNvSpPr txBox="1">
            <a:spLocks noChangeArrowheads="1"/>
          </p:cNvSpPr>
          <p:nvPr/>
        </p:nvSpPr>
        <p:spPr bwMode="auto">
          <a:xfrm>
            <a:off x="3336925" y="3314700"/>
            <a:ext cx="2606675" cy="396875"/>
          </a:xfrm>
          <a:prstGeom prst="rect">
            <a:avLst/>
          </a:prstGeom>
          <a:noFill/>
          <a:ln w="12700">
            <a:noFill/>
            <a:miter lim="800000"/>
            <a:headEnd type="none" w="sm" len="sm"/>
            <a:tailEnd type="none" w="sm" len="sm"/>
          </a:ln>
        </p:spPr>
        <p:txBody>
          <a:bodyPr>
            <a:spAutoFit/>
          </a:bodyPr>
          <a:lstStyle/>
          <a:p>
            <a:endParaRPr lang="en-US" sz="2000"/>
          </a:p>
        </p:txBody>
      </p:sp>
      <p:graphicFrame>
        <p:nvGraphicFramePr>
          <p:cNvPr id="1556486" name="Group 6"/>
          <p:cNvGraphicFramePr>
            <a:graphicFrameLocks noGrp="1"/>
          </p:cNvGraphicFramePr>
          <p:nvPr>
            <p:ph sz="half" idx="2"/>
          </p:nvPr>
        </p:nvGraphicFramePr>
        <p:xfrm>
          <a:off x="1066800" y="838200"/>
          <a:ext cx="7467600" cy="4038600"/>
        </p:xfrm>
        <a:graphic>
          <a:graphicData uri="http://schemas.openxmlformats.org/drawingml/2006/table">
            <a:tbl>
              <a:tblPr/>
              <a:tblGrid>
                <a:gridCol w="1847850"/>
                <a:gridCol w="2732088"/>
                <a:gridCol w="2887662"/>
              </a:tblGrid>
              <a:tr h="8191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mj-lt"/>
                          <a:cs typeface="Times New Roman" pitchFamily="18" charset="0"/>
                        </a:rPr>
                        <a:t>Year</a:t>
                      </a:r>
                      <a:endParaRPr kumimoji="0" lang="en-US" sz="2000" b="0" i="0" u="none" strike="noStrike" cap="none" normalizeH="0" baseline="0" dirty="0" smtClean="0">
                        <a:ln>
                          <a:noFill/>
                        </a:ln>
                        <a:solidFill>
                          <a:schemeClr val="tx1"/>
                        </a:solidFill>
                        <a:effectLst/>
                        <a:latin typeface="+mj-lt"/>
                        <a:cs typeface="Times New Roman" pitchFamily="18" charset="0"/>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mj-lt"/>
                          <a:cs typeface="Times New Roman" pitchFamily="18" charset="0"/>
                        </a:rPr>
                        <a:t>Active Soldiers</a:t>
                      </a:r>
                      <a:endParaRPr kumimoji="0" lang="en-US" sz="2000" b="0" i="0" u="none" strike="noStrike" cap="none" normalizeH="0" baseline="0" dirty="0" smtClean="0">
                        <a:ln>
                          <a:noFill/>
                        </a:ln>
                        <a:solidFill>
                          <a:schemeClr val="tx1"/>
                        </a:solidFill>
                        <a:effectLst/>
                        <a:latin typeface="+mj-lt"/>
                        <a:cs typeface="Times New Roman" pitchFamily="18"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mj-lt"/>
                          <a:cs typeface="Times New Roman" pitchFamily="18" charset="0"/>
                        </a:rPr>
                        <a:t>Retired Soldiers</a:t>
                      </a:r>
                      <a:endParaRPr kumimoji="0" lang="en-US" sz="2000" b="0" i="0" u="none" strike="noStrike" cap="none" normalizeH="0" baseline="0" dirty="0" smtClean="0">
                        <a:ln>
                          <a:noFill/>
                        </a:ln>
                        <a:solidFill>
                          <a:schemeClr val="tx1"/>
                        </a:solidFill>
                        <a:effectLst/>
                        <a:latin typeface="+mj-lt"/>
                        <a:cs typeface="Times New Roman" pitchFamily="18" charset="0"/>
                      </a:endParaRPr>
                    </a:p>
                  </a:txBody>
                  <a:tcPr anchor="b" horzOverflow="overflow">
                    <a:lnL>
                      <a:noFill/>
                    </a:lnL>
                    <a:lnR cap="flat">
                      <a:noFill/>
                    </a:lnR>
                    <a:lnT cap="flat">
                      <a:noFill/>
                    </a:lnT>
                    <a:lnB>
                      <a:noFill/>
                    </a:lnB>
                    <a:lnTlToBr>
                      <a:noFill/>
                    </a:lnTlToBr>
                    <a:lnBlToTr>
                      <a:noFill/>
                    </a:lnBlToTr>
                    <a:noFill/>
                  </a:tcPr>
                </a:tc>
              </a:tr>
              <a:tr h="40005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charset="0"/>
                        </a:rPr>
                        <a:t>1920</a:t>
                      </a:r>
                      <a:endParaRPr kumimoji="0" lang="en-US" sz="2000" b="0" i="0" u="none" strike="noStrike" cap="none" normalizeH="0" baseline="0" dirty="0" smtClean="0">
                        <a:ln>
                          <a:noFill/>
                        </a:ln>
                        <a:solidFill>
                          <a:schemeClr val="tx1"/>
                        </a:solidFill>
                        <a:effectLst/>
                        <a:latin typeface="+mj-lt"/>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charset="0"/>
                        </a:rPr>
                        <a:t>204,000</a:t>
                      </a:r>
                      <a:endParaRPr kumimoji="0" lang="en-US" sz="2000" b="0" i="0" u="none" strike="noStrike" cap="none" normalizeH="0" baseline="0" dirty="0" smtClean="0">
                        <a:ln>
                          <a:noFill/>
                        </a:ln>
                        <a:solidFill>
                          <a:schemeClr val="tx1"/>
                        </a:solidFill>
                        <a:effectLst/>
                        <a:latin typeface="+mj-lt"/>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charset="0"/>
                        </a:rPr>
                        <a:t>6,000</a:t>
                      </a:r>
                      <a:endParaRPr kumimoji="0" lang="en-US" sz="2000" b="0" i="0" u="none" strike="noStrike" cap="none" normalizeH="0" baseline="0" dirty="0" smtClean="0">
                        <a:ln>
                          <a:noFill/>
                        </a:ln>
                        <a:solidFill>
                          <a:schemeClr val="tx1"/>
                        </a:solidFill>
                        <a:effectLst/>
                        <a:latin typeface="+mj-lt"/>
                      </a:endParaRPr>
                    </a:p>
                  </a:txBody>
                  <a:tcPr anchor="b" horzOverflow="overflow">
                    <a:lnL>
                      <a:noFill/>
                    </a:lnL>
                    <a:lnR cap="flat">
                      <a:noFill/>
                    </a:lnR>
                    <a:lnT>
                      <a:noFill/>
                    </a:lnT>
                    <a:lnB>
                      <a:noFill/>
                    </a:lnB>
                    <a:lnTlToBr>
                      <a:noFill/>
                    </a:lnTlToBr>
                    <a:lnBlToTr>
                      <a:noFill/>
                    </a:lnBlToTr>
                    <a:noFill/>
                  </a:tcPr>
                </a:tc>
              </a:tr>
              <a:tr h="3810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charset="0"/>
                        </a:rPr>
                        <a:t>1950</a:t>
                      </a:r>
                      <a:endParaRPr kumimoji="0" lang="en-US" sz="2000" b="0" i="0" u="none" strike="noStrike" cap="none" normalizeH="0" baseline="0" dirty="0" smtClean="0">
                        <a:ln>
                          <a:noFill/>
                        </a:ln>
                        <a:solidFill>
                          <a:schemeClr val="tx1"/>
                        </a:solidFill>
                        <a:effectLst/>
                        <a:latin typeface="+mj-lt"/>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charset="0"/>
                        </a:rPr>
                        <a:t>593,000</a:t>
                      </a:r>
                      <a:endParaRPr kumimoji="0" lang="en-US" sz="2000" b="0" i="0" u="none" strike="noStrike" cap="none" normalizeH="0" baseline="0" dirty="0" smtClean="0">
                        <a:ln>
                          <a:noFill/>
                        </a:ln>
                        <a:solidFill>
                          <a:schemeClr val="tx1"/>
                        </a:solidFill>
                        <a:effectLst/>
                        <a:latin typeface="+mj-lt"/>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charset="0"/>
                        </a:rPr>
                        <a:t>42,000</a:t>
                      </a:r>
                      <a:endParaRPr kumimoji="0" lang="en-US" sz="2000" b="0" i="0" u="none" strike="noStrike" cap="none" normalizeH="0" baseline="0" dirty="0" smtClean="0">
                        <a:ln>
                          <a:noFill/>
                        </a:ln>
                        <a:solidFill>
                          <a:schemeClr val="tx1"/>
                        </a:solidFill>
                        <a:effectLst/>
                        <a:latin typeface="+mj-lt"/>
                      </a:endParaRPr>
                    </a:p>
                  </a:txBody>
                  <a:tcPr anchor="b" horzOverflow="overflow">
                    <a:lnL>
                      <a:noFill/>
                    </a:lnL>
                    <a:lnR cap="flat">
                      <a:noFill/>
                    </a:lnR>
                    <a:lnT>
                      <a:noFill/>
                    </a:lnT>
                    <a:lnB>
                      <a:noFill/>
                    </a:lnB>
                    <a:lnTlToBr>
                      <a:noFill/>
                    </a:lnTlToBr>
                    <a:lnBlToTr>
                      <a:noFill/>
                    </a:lnBlToTr>
                    <a:noFill/>
                  </a:tcPr>
                </a:tc>
              </a:tr>
              <a:tr h="39624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charset="0"/>
                        </a:rPr>
                        <a:t>1960</a:t>
                      </a:r>
                      <a:endParaRPr kumimoji="0" lang="en-US" sz="2000" b="0" i="0" u="none" strike="noStrike" cap="none" normalizeH="0" baseline="0" dirty="0" smtClean="0">
                        <a:ln>
                          <a:noFill/>
                        </a:ln>
                        <a:solidFill>
                          <a:schemeClr val="tx1"/>
                        </a:solidFill>
                        <a:effectLst/>
                        <a:latin typeface="+mj-lt"/>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charset="0"/>
                        </a:rPr>
                        <a:t>873,000</a:t>
                      </a:r>
                      <a:endParaRPr kumimoji="0" lang="en-US" sz="2000" b="0" i="0" u="none" strike="noStrike" cap="none" normalizeH="0" baseline="0" dirty="0" smtClean="0">
                        <a:ln>
                          <a:noFill/>
                        </a:ln>
                        <a:solidFill>
                          <a:schemeClr val="tx1"/>
                        </a:solidFill>
                        <a:effectLst/>
                        <a:latin typeface="+mj-lt"/>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charset="0"/>
                        </a:rPr>
                        <a:t>102,000</a:t>
                      </a:r>
                      <a:endParaRPr kumimoji="0" lang="en-US" sz="2000" b="0" i="0" u="none" strike="noStrike" cap="none" normalizeH="0" baseline="0" dirty="0" smtClean="0">
                        <a:ln>
                          <a:noFill/>
                        </a:ln>
                        <a:solidFill>
                          <a:schemeClr val="tx1"/>
                        </a:solidFill>
                        <a:effectLst/>
                        <a:latin typeface="+mj-lt"/>
                      </a:endParaRPr>
                    </a:p>
                  </a:txBody>
                  <a:tcPr anchor="b" horzOverflow="overflow">
                    <a:lnL>
                      <a:noFill/>
                    </a:lnL>
                    <a:lnR cap="flat">
                      <a:noFill/>
                    </a:lnR>
                    <a:lnT>
                      <a:noFill/>
                    </a:lnT>
                    <a:lnB>
                      <a:noFill/>
                    </a:lnB>
                    <a:lnTlToBr>
                      <a:noFill/>
                    </a:lnTlToBr>
                    <a:lnBlToTr>
                      <a:noFill/>
                    </a:lnBlToTr>
                    <a:noFill/>
                  </a:tcPr>
                </a:tc>
              </a:tr>
              <a:tr h="3810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charset="0"/>
                        </a:rPr>
                        <a:t>1970</a:t>
                      </a:r>
                      <a:endParaRPr kumimoji="0" lang="en-US" sz="2000" b="0" i="0" u="none" strike="noStrike" cap="none" normalizeH="0" baseline="0" dirty="0" smtClean="0">
                        <a:ln>
                          <a:noFill/>
                        </a:ln>
                        <a:solidFill>
                          <a:schemeClr val="tx1"/>
                        </a:solidFill>
                        <a:effectLst/>
                        <a:latin typeface="+mj-lt"/>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charset="0"/>
                        </a:rPr>
                        <a:t>1,323,000</a:t>
                      </a:r>
                      <a:endParaRPr kumimoji="0" lang="en-US" sz="2000" b="0" i="0" u="none" strike="noStrike" cap="none" normalizeH="0" baseline="0" dirty="0" smtClean="0">
                        <a:ln>
                          <a:noFill/>
                        </a:ln>
                        <a:solidFill>
                          <a:schemeClr val="tx1"/>
                        </a:solidFill>
                        <a:effectLst/>
                        <a:latin typeface="+mj-lt"/>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charset="0"/>
                        </a:rPr>
                        <a:t>282,000</a:t>
                      </a:r>
                      <a:endParaRPr kumimoji="0" lang="en-US" sz="2000" b="0" i="0" u="none" strike="noStrike" cap="none" normalizeH="0" baseline="0" dirty="0" smtClean="0">
                        <a:ln>
                          <a:noFill/>
                        </a:ln>
                        <a:solidFill>
                          <a:schemeClr val="tx1"/>
                        </a:solidFill>
                        <a:effectLst/>
                        <a:latin typeface="+mj-lt"/>
                      </a:endParaRPr>
                    </a:p>
                  </a:txBody>
                  <a:tcPr anchor="b" horzOverflow="overflow">
                    <a:lnL>
                      <a:noFill/>
                    </a:lnL>
                    <a:lnR cap="flat">
                      <a:noFill/>
                    </a:lnR>
                    <a:lnT>
                      <a:noFill/>
                    </a:lnT>
                    <a:lnB>
                      <a:noFill/>
                    </a:lnB>
                    <a:lnTlToBr>
                      <a:noFill/>
                    </a:lnTlToBr>
                    <a:lnBlToTr>
                      <a:noFill/>
                    </a:lnBlToTr>
                    <a:noFill/>
                  </a:tcPr>
                </a:tc>
              </a:tr>
              <a:tr h="44196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charset="0"/>
                        </a:rPr>
                        <a:t>1980</a:t>
                      </a:r>
                      <a:endParaRPr kumimoji="0" lang="en-US" sz="2000" b="0" i="0" u="none" strike="noStrike" cap="none" normalizeH="0" baseline="0" dirty="0" smtClean="0">
                        <a:ln>
                          <a:noFill/>
                        </a:ln>
                        <a:solidFill>
                          <a:schemeClr val="tx1"/>
                        </a:solidFill>
                        <a:effectLst/>
                        <a:latin typeface="+mj-lt"/>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charset="0"/>
                        </a:rPr>
                        <a:t>777,000</a:t>
                      </a:r>
                      <a:endParaRPr kumimoji="0" lang="en-US" sz="2000" b="0" i="0" u="none" strike="noStrike" cap="none" normalizeH="0" baseline="0" dirty="0" smtClean="0">
                        <a:ln>
                          <a:noFill/>
                        </a:ln>
                        <a:solidFill>
                          <a:schemeClr val="tx1"/>
                        </a:solidFill>
                        <a:effectLst/>
                        <a:latin typeface="+mj-lt"/>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charset="0"/>
                        </a:rPr>
                        <a:t>425,000</a:t>
                      </a:r>
                      <a:endParaRPr kumimoji="0" lang="en-US" sz="2000" b="0" i="0" u="none" strike="noStrike" cap="none" normalizeH="0" baseline="0" dirty="0" smtClean="0">
                        <a:ln>
                          <a:noFill/>
                        </a:ln>
                        <a:solidFill>
                          <a:schemeClr val="tx1"/>
                        </a:solidFill>
                        <a:effectLst/>
                        <a:latin typeface="+mj-lt"/>
                      </a:endParaRPr>
                    </a:p>
                  </a:txBody>
                  <a:tcPr anchor="b" horzOverflow="overflow">
                    <a:lnL>
                      <a:noFill/>
                    </a:lnL>
                    <a:lnR cap="flat">
                      <a:noFill/>
                    </a:lnR>
                    <a:lnT>
                      <a:noFill/>
                    </a:lnT>
                    <a:lnB>
                      <a:noFill/>
                    </a:lnB>
                    <a:lnTlToBr>
                      <a:noFill/>
                    </a:lnTlToBr>
                    <a:lnBlToTr>
                      <a:noFill/>
                    </a:lnBlToTr>
                    <a:noFill/>
                  </a:tcPr>
                </a:tc>
              </a:tr>
              <a:tr h="3810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charset="0"/>
                        </a:rPr>
                        <a:t>1990</a:t>
                      </a:r>
                      <a:endParaRPr kumimoji="0" lang="en-US" sz="2000" b="0" i="0" u="none" strike="noStrike" cap="none" normalizeH="0" baseline="0" dirty="0" smtClean="0">
                        <a:ln>
                          <a:noFill/>
                        </a:ln>
                        <a:solidFill>
                          <a:schemeClr val="tx1"/>
                        </a:solidFill>
                        <a:effectLst/>
                        <a:latin typeface="+mj-lt"/>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charset="0"/>
                        </a:rPr>
                        <a:t>732,000</a:t>
                      </a:r>
                      <a:endParaRPr kumimoji="0" lang="en-US" sz="2000" b="0" i="0" u="none" strike="noStrike" cap="none" normalizeH="0" baseline="0" dirty="0" smtClean="0">
                        <a:ln>
                          <a:noFill/>
                        </a:ln>
                        <a:solidFill>
                          <a:schemeClr val="tx1"/>
                        </a:solidFill>
                        <a:effectLst/>
                        <a:latin typeface="+mj-lt"/>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charset="0"/>
                        </a:rPr>
                        <a:t>489,000</a:t>
                      </a:r>
                      <a:endParaRPr kumimoji="0" lang="en-US" sz="2000" b="0" i="0" u="none" strike="noStrike" cap="none" normalizeH="0" baseline="0" dirty="0" smtClean="0">
                        <a:ln>
                          <a:noFill/>
                        </a:ln>
                        <a:solidFill>
                          <a:schemeClr val="tx1"/>
                        </a:solidFill>
                        <a:effectLst/>
                        <a:latin typeface="+mj-lt"/>
                      </a:endParaRPr>
                    </a:p>
                  </a:txBody>
                  <a:tcPr anchor="b" horzOverflow="overflow">
                    <a:lnL>
                      <a:noFill/>
                    </a:lnL>
                    <a:lnR cap="flat">
                      <a:noFill/>
                    </a:lnR>
                    <a:lnT>
                      <a:noFill/>
                    </a:lnT>
                    <a:lnB>
                      <a:noFill/>
                    </a:lnB>
                    <a:lnTlToBr>
                      <a:noFill/>
                    </a:lnTlToBr>
                    <a:lnBlToTr>
                      <a:noFill/>
                    </a:lnBlToTr>
                    <a:noFill/>
                  </a:tcPr>
                </a:tc>
              </a:tr>
              <a:tr h="24384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rPr>
                        <a:t>2000</a:t>
                      </a:r>
                    </a:p>
                  </a:txBody>
                  <a:tcPr anchor="b"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rPr>
                        <a:t>482,000</a:t>
                      </a: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rPr>
                        <a:t>526,000</a:t>
                      </a:r>
                    </a:p>
                  </a:txBody>
                  <a:tcPr anchor="b" horzOverflow="overflow">
                    <a:lnL>
                      <a:noFill/>
                    </a:lnL>
                    <a:lnR cap="flat">
                      <a:noFill/>
                    </a:lnR>
                    <a:lnT>
                      <a:noFill/>
                    </a:lnT>
                    <a:lnB cap="flat">
                      <a:noFill/>
                    </a:lnB>
                    <a:lnTlToBr>
                      <a:noFill/>
                    </a:lnTlToBr>
                    <a:lnBlToTr>
                      <a:noFill/>
                    </a:lnBlToTr>
                    <a:noFill/>
                  </a:tcPr>
                </a:tc>
              </a:tr>
              <a:tr h="24384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rPr>
                        <a:t>2010</a:t>
                      </a:r>
                      <a:endParaRPr kumimoji="0" lang="en-US" sz="2000" b="0" i="0" u="none" strike="noStrike" cap="none" normalizeH="0" baseline="0" dirty="0" smtClean="0">
                        <a:ln>
                          <a:noFill/>
                        </a:ln>
                        <a:solidFill>
                          <a:schemeClr val="tx1"/>
                        </a:solidFill>
                        <a:effectLst/>
                        <a:latin typeface="+mj-lt"/>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rPr>
                        <a:t>562,000</a:t>
                      </a:r>
                      <a:endParaRPr kumimoji="0" lang="en-US" sz="2000" b="0" i="0" u="none" strike="noStrike" cap="none" normalizeH="0" baseline="0" dirty="0" smtClean="0">
                        <a:ln>
                          <a:noFill/>
                        </a:ln>
                        <a:solidFill>
                          <a:schemeClr val="tx1"/>
                        </a:solidFill>
                        <a:effectLst/>
                        <a:latin typeface="+mj-lt"/>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rPr>
                        <a:t>847,000</a:t>
                      </a:r>
                      <a:endParaRPr kumimoji="0" lang="en-US" sz="2000" b="0" i="0" u="none" strike="noStrike" cap="none" normalizeH="0" baseline="0" dirty="0" smtClean="0">
                        <a:ln>
                          <a:noFill/>
                        </a:ln>
                        <a:solidFill>
                          <a:schemeClr val="tx1"/>
                        </a:solidFill>
                        <a:effectLst/>
                        <a:latin typeface="+mj-lt"/>
                      </a:endParaRPr>
                    </a:p>
                  </a:txBody>
                  <a:tcPr anchor="b" horzOverflow="overflow">
                    <a:lnL>
                      <a:noFill/>
                    </a:lnL>
                    <a:lnR cap="flat">
                      <a:noFill/>
                    </a:lnR>
                    <a:lnT>
                      <a:noFill/>
                    </a:lnT>
                    <a:lnB cap="flat">
                      <a:noFill/>
                    </a:lnB>
                    <a:lnTlToBr>
                      <a:noFill/>
                    </a:lnTlToBr>
                    <a:lnBlToTr>
                      <a:noFill/>
                    </a:lnBlToTr>
                    <a:noFill/>
                  </a:tcPr>
                </a:tc>
              </a:tr>
            </a:tbl>
          </a:graphicData>
        </a:graphic>
      </p:graphicFrame>
      <p:pic>
        <p:nvPicPr>
          <p:cNvPr id="8194" name="Picture 2"/>
          <p:cNvPicPr>
            <a:picLocks noChangeAspect="1" noChangeArrowheads="1"/>
          </p:cNvPicPr>
          <p:nvPr/>
        </p:nvPicPr>
        <p:blipFill>
          <a:blip r:embed="rId3" cstate="print"/>
          <a:srcRect/>
          <a:stretch>
            <a:fillRect/>
          </a:stretch>
        </p:blipFill>
        <p:spPr bwMode="auto">
          <a:xfrm>
            <a:off x="5638800" y="5000094"/>
            <a:ext cx="3505200" cy="1857906"/>
          </a:xfrm>
          <a:prstGeom prst="rect">
            <a:avLst/>
          </a:prstGeom>
          <a:noFill/>
          <a:ln w="9525">
            <a:noFill/>
            <a:miter lim="800000"/>
            <a:headEnd/>
            <a:tailEnd/>
          </a:ln>
        </p:spPr>
      </p:pic>
      <p:sp>
        <p:nvSpPr>
          <p:cNvPr id="9" name="Rectangle 2"/>
          <p:cNvSpPr>
            <a:spLocks noGrp="1" noChangeArrowheads="1"/>
          </p:cNvSpPr>
          <p:nvPr>
            <p:ph type="title"/>
          </p:nvPr>
        </p:nvSpPr>
        <p:spPr bwMode="auto">
          <a:xfrm>
            <a:off x="1143000" y="152400"/>
            <a:ext cx="6777038" cy="609600"/>
          </a:xfrm>
          <a:noFill/>
          <a:ln w="57150" cmpd="thinThick">
            <a:noFill/>
            <a:miter lim="800000"/>
            <a:headEnd/>
            <a:tailEnd/>
          </a:ln>
        </p:spPr>
        <p:txBody>
          <a:bodyPr vert="horz" wrap="square" lIns="91440" tIns="45720" rIns="91440" bIns="45720" numCol="1" anchor="t" anchorCtr="0" compatLnSpc="1">
            <a:prstTxWarp prst="textNoShape">
              <a:avLst/>
            </a:prstTxWarp>
            <a:noAutofit/>
          </a:bodyPr>
          <a:lstStyle/>
          <a:p>
            <a:r>
              <a:rPr lang="en-US" sz="3600" b="1" dirty="0" smtClean="0">
                <a:solidFill>
                  <a:schemeClr val="tx1"/>
                </a:solidFill>
              </a:rPr>
              <a:t>Population Served -- Growing</a:t>
            </a:r>
          </a:p>
        </p:txBody>
      </p:sp>
      <p:sp>
        <p:nvSpPr>
          <p:cNvPr id="10" name="Rectangle 9"/>
          <p:cNvSpPr/>
          <p:nvPr/>
        </p:nvSpPr>
        <p:spPr>
          <a:xfrm>
            <a:off x="990600" y="5410200"/>
            <a:ext cx="3657600" cy="830997"/>
          </a:xfrm>
          <a:prstGeom prst="rect">
            <a:avLst/>
          </a:prstGeom>
          <a:ln w="28575" cmpd="thickThin">
            <a:solidFill>
              <a:schemeClr val="tx2"/>
            </a:solidFill>
          </a:ln>
        </p:spPr>
        <p:txBody>
          <a:bodyPr wrap="square">
            <a:spAutoFit/>
          </a:bodyPr>
          <a:lstStyle/>
          <a:p>
            <a:pPr algn="ctr"/>
            <a:r>
              <a:rPr lang="en-US" sz="1600" b="1" dirty="0" smtClean="0">
                <a:latin typeface="+mj-lt"/>
              </a:rPr>
              <a:t>In FY11, the Army paid $17.1 Billion in retired and annuity pay to </a:t>
            </a:r>
          </a:p>
          <a:p>
            <a:pPr algn="ctr"/>
            <a:r>
              <a:rPr lang="en-US" sz="1600" b="1" dirty="0" smtClean="0">
                <a:latin typeface="+mj-lt"/>
              </a:rPr>
              <a:t>Retired Soldiers and surviving spouses</a:t>
            </a:r>
            <a:endParaRPr lang="en-US" sz="1600" b="1" dirty="0">
              <a:latin typeface="+mj-lt"/>
            </a:endParaRPr>
          </a:p>
        </p:txBody>
      </p:sp>
      <p:grpSp>
        <p:nvGrpSpPr>
          <p:cNvPr id="2" name="Group 15"/>
          <p:cNvGrpSpPr/>
          <p:nvPr/>
        </p:nvGrpSpPr>
        <p:grpSpPr>
          <a:xfrm>
            <a:off x="1958758" y="3429000"/>
            <a:ext cx="1667372" cy="959322"/>
            <a:chOff x="2048000" y="4621422"/>
            <a:chExt cx="1667372" cy="959322"/>
          </a:xfrm>
        </p:grpSpPr>
        <p:sp>
          <p:nvSpPr>
            <p:cNvPr id="11" name="Isosceles Triangle 10"/>
            <p:cNvSpPr/>
            <p:nvPr/>
          </p:nvSpPr>
          <p:spPr bwMode="auto">
            <a:xfrm>
              <a:off x="2667000" y="5181600"/>
              <a:ext cx="304800" cy="1524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2" name="Rectangle 11"/>
            <p:cNvSpPr/>
            <p:nvPr/>
          </p:nvSpPr>
          <p:spPr bwMode="auto">
            <a:xfrm rot="726875">
              <a:off x="2133600" y="5105400"/>
              <a:ext cx="1447800" cy="76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3" name="TextBox 12"/>
            <p:cNvSpPr txBox="1"/>
            <p:nvPr/>
          </p:nvSpPr>
          <p:spPr>
            <a:xfrm rot="847927">
              <a:off x="2974464" y="4827393"/>
              <a:ext cx="740908" cy="430887"/>
            </a:xfrm>
            <a:prstGeom prst="rect">
              <a:avLst/>
            </a:prstGeom>
            <a:noFill/>
          </p:spPr>
          <p:txBody>
            <a:bodyPr wrap="none" rtlCol="0">
              <a:spAutoFit/>
            </a:bodyPr>
            <a:lstStyle/>
            <a:p>
              <a:r>
                <a:rPr lang="en-US" sz="1100" b="1" dirty="0" smtClean="0">
                  <a:latin typeface="+mj-lt"/>
                </a:rPr>
                <a:t>Retired </a:t>
              </a:r>
            </a:p>
            <a:p>
              <a:r>
                <a:rPr lang="en-US" sz="1100" b="1" dirty="0" smtClean="0">
                  <a:latin typeface="+mj-lt"/>
                </a:rPr>
                <a:t>Soldiers</a:t>
              </a:r>
              <a:endParaRPr lang="en-US" sz="1100" b="1" dirty="0">
                <a:latin typeface="+mj-lt"/>
              </a:endParaRPr>
            </a:p>
          </p:txBody>
        </p:sp>
        <p:sp>
          <p:nvSpPr>
            <p:cNvPr id="14" name="TextBox 13"/>
            <p:cNvSpPr txBox="1"/>
            <p:nvPr/>
          </p:nvSpPr>
          <p:spPr>
            <a:xfrm rot="847927">
              <a:off x="2048000" y="4621422"/>
              <a:ext cx="740908" cy="430887"/>
            </a:xfrm>
            <a:prstGeom prst="rect">
              <a:avLst/>
            </a:prstGeom>
            <a:noFill/>
          </p:spPr>
          <p:txBody>
            <a:bodyPr wrap="none" rtlCol="0">
              <a:spAutoFit/>
            </a:bodyPr>
            <a:lstStyle/>
            <a:p>
              <a:r>
                <a:rPr lang="en-US" sz="1100" b="1" dirty="0" smtClean="0">
                  <a:latin typeface="+mj-lt"/>
                </a:rPr>
                <a:t>Active </a:t>
              </a:r>
            </a:p>
            <a:p>
              <a:r>
                <a:rPr lang="en-US" sz="1100" b="1" dirty="0" smtClean="0">
                  <a:latin typeface="+mj-lt"/>
                </a:rPr>
                <a:t>Soldiers</a:t>
              </a:r>
              <a:endParaRPr lang="en-US" sz="1100" b="1" dirty="0">
                <a:latin typeface="+mj-lt"/>
              </a:endParaRPr>
            </a:p>
          </p:txBody>
        </p:sp>
        <p:sp>
          <p:nvSpPr>
            <p:cNvPr id="15" name="Rectangle 14"/>
            <p:cNvSpPr/>
            <p:nvPr/>
          </p:nvSpPr>
          <p:spPr>
            <a:xfrm>
              <a:off x="2556155" y="5303745"/>
              <a:ext cx="524503" cy="276999"/>
            </a:xfrm>
            <a:prstGeom prst="rect">
              <a:avLst/>
            </a:prstGeom>
          </p:spPr>
          <p:txBody>
            <a:bodyPr wrap="none">
              <a:spAutoFit/>
            </a:bodyPr>
            <a:lstStyle/>
            <a:p>
              <a:pPr eaLnBrk="0" hangingPunct="0"/>
              <a:r>
                <a:rPr lang="en-US" sz="1200" b="1" dirty="0" smtClean="0">
                  <a:latin typeface="+mj-lt"/>
                </a:rPr>
                <a:t>1993</a:t>
              </a:r>
            </a:p>
          </p:txBody>
        </p:sp>
      </p:grpSp>
    </p:spTree>
  </p:cSld>
  <p:clrMapOvr>
    <a:masterClrMapping/>
  </p:clrMapOvr>
  <p:transition>
    <p:sndAc>
      <p:end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143000" y="-152400"/>
            <a:ext cx="6781800" cy="1143000"/>
          </a:xfrm>
        </p:spPr>
        <p:txBody>
          <a:bodyPr>
            <a:normAutofit/>
          </a:bodyPr>
          <a:lstStyle/>
          <a:p>
            <a:pPr algn="ctr"/>
            <a:r>
              <a:rPr lang="en-US" sz="3600" b="1" dirty="0" smtClean="0">
                <a:effectLst/>
              </a:rPr>
              <a:t>Requesting MMPAs from DFAS</a:t>
            </a:r>
            <a:endParaRPr lang="en-US" sz="3600" b="1" dirty="0"/>
          </a:p>
        </p:txBody>
      </p:sp>
      <p:sp>
        <p:nvSpPr>
          <p:cNvPr id="8" name="TextBox 7"/>
          <p:cNvSpPr txBox="1"/>
          <p:nvPr/>
        </p:nvSpPr>
        <p:spPr>
          <a:xfrm>
            <a:off x="228600" y="1143000"/>
            <a:ext cx="8686800" cy="5632311"/>
          </a:xfrm>
          <a:prstGeom prst="rect">
            <a:avLst/>
          </a:prstGeom>
          <a:noFill/>
        </p:spPr>
        <p:txBody>
          <a:bodyPr wrap="square" rtlCol="0">
            <a:spAutoFit/>
          </a:bodyPr>
          <a:lstStyle/>
          <a:p>
            <a:pPr>
              <a:buClr>
                <a:schemeClr val="accent1"/>
              </a:buClr>
            </a:pPr>
            <a:r>
              <a:rPr lang="en-US" sz="2400" dirty="0" smtClean="0"/>
              <a:t> Soldiers who need supporting documentation for duty performed can request their Master Military Pay Account (MMPA) print outs from DFAS.   Requests can be emailed (best method), faxed, or </a:t>
            </a:r>
            <a:r>
              <a:rPr lang="en-US" sz="2400" smtClean="0"/>
              <a:t>snail mailed:</a:t>
            </a:r>
            <a:endParaRPr lang="en-US" sz="2400" dirty="0" smtClean="0"/>
          </a:p>
          <a:p>
            <a:pPr marL="0" lvl="4">
              <a:buClr>
                <a:schemeClr val="accent1"/>
              </a:buClr>
            </a:pPr>
            <a:endParaRPr lang="en-US" sz="2400" dirty="0" smtClean="0"/>
          </a:p>
          <a:p>
            <a:pPr marL="0" lvl="4">
              <a:buClr>
                <a:schemeClr val="accent1"/>
              </a:buClr>
            </a:pPr>
            <a:r>
              <a:rPr lang="en-US" sz="2400" dirty="0" smtClean="0"/>
              <a:t>Email:  </a:t>
            </a:r>
            <a:r>
              <a:rPr lang="en-US" sz="2400" dirty="0" smtClean="0">
                <a:hlinkClick r:id="rId3"/>
              </a:rPr>
              <a:t>ampo-verify-les@dfas.mil</a:t>
            </a:r>
            <a:endParaRPr lang="en-US" sz="2400" dirty="0" smtClean="0"/>
          </a:p>
          <a:p>
            <a:r>
              <a:rPr lang="en-US" sz="2400" dirty="0" smtClean="0"/>
              <a:t>Fax:  (317) 275-0123</a:t>
            </a:r>
          </a:p>
          <a:p>
            <a:r>
              <a:rPr lang="en-US" sz="2400" dirty="0" smtClean="0"/>
              <a:t>Mailing Address:</a:t>
            </a:r>
          </a:p>
          <a:p>
            <a:r>
              <a:rPr lang="en-US" sz="2400" dirty="0" smtClean="0"/>
              <a:t>DFAS Indianapolis</a:t>
            </a:r>
          </a:p>
          <a:p>
            <a:r>
              <a:rPr lang="en-US" sz="2400" dirty="0" smtClean="0"/>
              <a:t>Army Military Pay Operations</a:t>
            </a:r>
          </a:p>
          <a:p>
            <a:r>
              <a:rPr lang="en-US" sz="2400" dirty="0" smtClean="0"/>
              <a:t>Verifications Section – LES team</a:t>
            </a:r>
          </a:p>
          <a:p>
            <a:r>
              <a:rPr lang="en-US" sz="2400" dirty="0" smtClean="0"/>
              <a:t>8899 E. 56</a:t>
            </a:r>
            <a:r>
              <a:rPr lang="en-US" sz="2400" baseline="30000" dirty="0" smtClean="0"/>
              <a:t>th</a:t>
            </a:r>
            <a:r>
              <a:rPr lang="en-US" sz="2400" dirty="0" smtClean="0"/>
              <a:t> St</a:t>
            </a:r>
          </a:p>
          <a:p>
            <a:r>
              <a:rPr lang="en-US" sz="2400" dirty="0" smtClean="0"/>
              <a:t>Indianapolis, IN  46235 </a:t>
            </a:r>
          </a:p>
          <a:p>
            <a:pPr>
              <a:buClr>
                <a:schemeClr val="accent1"/>
              </a:buClr>
              <a:buFont typeface="Arial" pitchFamily="34" charset="0"/>
              <a:buChar char="•"/>
            </a:pPr>
            <a:endParaRPr lang="en-US" sz="2400" dirty="0" smtClean="0"/>
          </a:p>
          <a:p>
            <a:pPr>
              <a:buClr>
                <a:schemeClr val="accent1"/>
              </a:buClr>
              <a:buFont typeface="Arial" pitchFamily="34" charset="0"/>
              <a:buChar char="•"/>
            </a:pP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1143000"/>
          </a:xfrm>
        </p:spPr>
        <p:txBody>
          <a:bodyPr>
            <a:noAutofit/>
          </a:bodyPr>
          <a:lstStyle/>
          <a:p>
            <a:r>
              <a:rPr lang="en-US" sz="3200" b="1" dirty="0" smtClean="0"/>
              <a:t> Early Age Reduced Retirement</a:t>
            </a:r>
            <a:endParaRPr lang="en-US" sz="3200" b="1" dirty="0"/>
          </a:p>
        </p:txBody>
      </p:sp>
      <p:graphicFrame>
        <p:nvGraphicFramePr>
          <p:cNvPr id="66562" name="Object 2"/>
          <p:cNvGraphicFramePr>
            <a:graphicFrameLocks noChangeAspect="1"/>
          </p:cNvGraphicFramePr>
          <p:nvPr/>
        </p:nvGraphicFramePr>
        <p:xfrm>
          <a:off x="152400" y="1295400"/>
          <a:ext cx="8305800" cy="5314860"/>
        </p:xfrm>
        <a:graphic>
          <a:graphicData uri="http://schemas.openxmlformats.org/presentationml/2006/ole">
            <p:oleObj spid="_x0000_s52226" name="Document" r:id="rId4" imgW="8389478" imgH="5902388" progId="Word.Document.12">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pPr>
              <a:defRPr/>
            </a:pPr>
            <a:r>
              <a:rPr lang="en-US" sz="3600" b="1" dirty="0" smtClean="0">
                <a:ln w="11430"/>
              </a:rPr>
              <a:t>Apply for Non-Regular Retired </a:t>
            </a:r>
            <a:r>
              <a:rPr lang="en-US" sz="3600" b="1" dirty="0" smtClean="0">
                <a:ln w="11430"/>
              </a:rPr>
              <a:t>Pay</a:t>
            </a:r>
            <a:endParaRPr lang="en-US" sz="3600" b="1" dirty="0"/>
          </a:p>
        </p:txBody>
      </p:sp>
      <p:sp>
        <p:nvSpPr>
          <p:cNvPr id="3" name="TextBox 2"/>
          <p:cNvSpPr txBox="1"/>
          <p:nvPr/>
        </p:nvSpPr>
        <p:spPr>
          <a:xfrm>
            <a:off x="0" y="990600"/>
            <a:ext cx="8686800" cy="7848302"/>
          </a:xfrm>
          <a:prstGeom prst="rect">
            <a:avLst/>
          </a:prstGeom>
          <a:noFill/>
        </p:spPr>
        <p:txBody>
          <a:bodyPr wrap="square" rtlCol="0">
            <a:spAutoFit/>
          </a:bodyPr>
          <a:lstStyle/>
          <a:p>
            <a:endParaRPr lang="en-US" dirty="0" smtClean="0"/>
          </a:p>
          <a:p>
            <a:r>
              <a:rPr lang="en-US" b="1" dirty="0" smtClean="0">
                <a:solidFill>
                  <a:srgbClr val="FF0000"/>
                </a:solidFill>
              </a:rPr>
              <a:t>When do you submit:  </a:t>
            </a:r>
            <a:r>
              <a:rPr lang="en-US" dirty="0" smtClean="0"/>
              <a:t>Normally no earlier than 9 months and not later than 90 days prior to the date retired pay is to start (usually your 60</a:t>
            </a:r>
            <a:r>
              <a:rPr lang="en-US" baseline="30000" dirty="0" smtClean="0"/>
              <a:t>th</a:t>
            </a:r>
            <a:r>
              <a:rPr lang="en-US" dirty="0" smtClean="0"/>
              <a:t> birthday) </a:t>
            </a:r>
          </a:p>
          <a:p>
            <a:endParaRPr lang="en-US" dirty="0" smtClean="0"/>
          </a:p>
          <a:p>
            <a:r>
              <a:rPr lang="en-US" dirty="0" smtClean="0"/>
              <a:t> </a:t>
            </a:r>
            <a:r>
              <a:rPr lang="en-US" b="1" dirty="0" smtClean="0">
                <a:solidFill>
                  <a:srgbClr val="FF0000"/>
                </a:solidFill>
              </a:rPr>
              <a:t>What do I send to apply for retired pay?</a:t>
            </a:r>
          </a:p>
          <a:p>
            <a:pPr lvl="1"/>
            <a:r>
              <a:rPr lang="en-US" dirty="0" smtClean="0"/>
              <a:t>         DD Form 108 (Application for Retired Pay)</a:t>
            </a:r>
          </a:p>
          <a:p>
            <a:pPr lvl="2"/>
            <a:r>
              <a:rPr lang="en-US" dirty="0" smtClean="0"/>
              <a:t>DD Form 2656 (Data for Retired Pay Benefits)</a:t>
            </a:r>
          </a:p>
          <a:p>
            <a:pPr lvl="2"/>
            <a:r>
              <a:rPr lang="en-US" dirty="0" smtClean="0"/>
              <a:t>SF 1199a (Direct Deposit Form)</a:t>
            </a:r>
          </a:p>
          <a:p>
            <a:pPr lvl="2"/>
            <a:r>
              <a:rPr lang="en-US" dirty="0" smtClean="0"/>
              <a:t>AHRC-249-E or NGB Form 23C (Retirement Point Statements for Retired Pay) </a:t>
            </a:r>
          </a:p>
          <a:p>
            <a:pPr lvl="2"/>
            <a:r>
              <a:rPr lang="en-US" dirty="0" smtClean="0"/>
              <a:t>Copy of your NOE (20 year or 15 year)</a:t>
            </a:r>
          </a:p>
          <a:p>
            <a:pPr lvl="2"/>
            <a:r>
              <a:rPr lang="en-US" dirty="0" smtClean="0"/>
              <a:t>DD Form 2656-5 RCSBP Election Certificate (if applicable)</a:t>
            </a:r>
          </a:p>
          <a:p>
            <a:endParaRPr lang="en-US" dirty="0" smtClean="0"/>
          </a:p>
          <a:p>
            <a:r>
              <a:rPr lang="en-US" b="1" dirty="0" smtClean="0">
                <a:solidFill>
                  <a:srgbClr val="FF0000"/>
                </a:solidFill>
              </a:rPr>
              <a:t>What additional documentation should I send?</a:t>
            </a:r>
          </a:p>
          <a:p>
            <a:pPr lvl="1"/>
            <a:r>
              <a:rPr lang="en-US" dirty="0" smtClean="0"/>
              <a:t>-Any forms showing changes to your RCSBP election </a:t>
            </a:r>
          </a:p>
          <a:p>
            <a:pPr lvl="2"/>
            <a:r>
              <a:rPr lang="en-US" dirty="0" smtClean="0"/>
              <a:t>DD 2656-6, DD 2656-1,  automatic election forms, divorce decrees, marriage certificates, birth certificates, adoption papers</a:t>
            </a:r>
          </a:p>
          <a:p>
            <a:pPr lvl="1"/>
            <a:r>
              <a:rPr lang="en-US" dirty="0" smtClean="0"/>
              <a:t>-Documents to support reduced age retirement (if applicable)</a:t>
            </a:r>
          </a:p>
          <a:p>
            <a:pPr lvl="2"/>
            <a:r>
              <a:rPr lang="en-US" dirty="0" smtClean="0"/>
              <a:t>DD 214s, DD 215s, DD 220, Mobilization Orders, LES</a:t>
            </a:r>
          </a:p>
          <a:p>
            <a:pPr lvl="1"/>
            <a:r>
              <a:rPr lang="en-US" dirty="0" smtClean="0"/>
              <a:t>-Orders showing highest grade/rank held and administrative reduction (if applicable)</a:t>
            </a:r>
          </a:p>
          <a:p>
            <a:pPr lvl="1"/>
            <a:r>
              <a:rPr lang="en-US" dirty="0" smtClean="0"/>
              <a:t>-Copy of approved waiver to serve beyond age 60 (if applicable). </a:t>
            </a:r>
          </a:p>
          <a:p>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a:p>
            <a:pPr marL="342900" indent="-342900"/>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647885"/>
            <a:ext cx="8686800" cy="3785652"/>
          </a:xfrm>
          <a:prstGeom prst="rect">
            <a:avLst/>
          </a:prstGeom>
        </p:spPr>
        <p:txBody>
          <a:bodyPr wrap="square">
            <a:spAutoFit/>
          </a:bodyPr>
          <a:lstStyle/>
          <a:p>
            <a:pPr marL="342900" indent="-342900"/>
            <a:r>
              <a:rPr lang="en-US" sz="2400" dirty="0" smtClean="0"/>
              <a:t>Must apply for retired pay by submitting an application to:</a:t>
            </a:r>
          </a:p>
          <a:p>
            <a:pPr marL="342900" indent="-342900"/>
            <a:endParaRPr lang="en-US" sz="2400" dirty="0" smtClean="0"/>
          </a:p>
          <a:p>
            <a:pPr marL="342900" indent="-342900"/>
            <a:r>
              <a:rPr lang="en-US" sz="2400" dirty="0" smtClean="0"/>
              <a:t>HUMAN RESOURCES CENTER OF EXCELLENCE (ATTN: AHRC-PDP-TR)</a:t>
            </a:r>
          </a:p>
          <a:p>
            <a:pPr marL="342900" indent="-342900"/>
            <a:r>
              <a:rPr lang="en-US" sz="2400" dirty="0" smtClean="0"/>
              <a:t>1600 SPEARHEAD DIVISION AVENUE</a:t>
            </a:r>
          </a:p>
          <a:p>
            <a:pPr marL="342900" indent="-342900"/>
            <a:r>
              <a:rPr lang="en-US" sz="2400" dirty="0" smtClean="0"/>
              <a:t>DEPT 482</a:t>
            </a:r>
          </a:p>
          <a:p>
            <a:pPr marL="342900" indent="-342900"/>
            <a:r>
              <a:rPr lang="en-US" sz="2400" dirty="0" smtClean="0"/>
              <a:t>FT. KNOX, KY 40122-5402</a:t>
            </a:r>
          </a:p>
          <a:p>
            <a:pPr marL="342900" indent="-342900"/>
            <a:endParaRPr lang="en-US" sz="2400" dirty="0" smtClean="0"/>
          </a:p>
          <a:p>
            <a:pPr marL="342900" indent="-342900"/>
            <a:r>
              <a:rPr lang="en-US" sz="2400" b="1" i="1" dirty="0" smtClean="0">
                <a:solidFill>
                  <a:srgbClr val="FF0000"/>
                </a:solidFill>
              </a:rPr>
              <a:t>Note: Reserve retirement eligible Soldiers are mailed an</a:t>
            </a:r>
          </a:p>
          <a:p>
            <a:pPr marL="342900" indent="-342900"/>
            <a:r>
              <a:rPr lang="en-US" sz="2400" b="1" i="1" dirty="0" smtClean="0">
                <a:solidFill>
                  <a:srgbClr val="FF0000"/>
                </a:solidFill>
              </a:rPr>
              <a:t>application packet during the month prior to their 59</a:t>
            </a:r>
            <a:r>
              <a:rPr lang="en-US" sz="2400" b="1" i="1" baseline="30000" dirty="0" smtClean="0">
                <a:solidFill>
                  <a:srgbClr val="FF0000"/>
                </a:solidFill>
              </a:rPr>
              <a:t>th</a:t>
            </a:r>
            <a:r>
              <a:rPr lang="en-US" sz="2400" b="1" i="1" dirty="0" smtClean="0">
                <a:solidFill>
                  <a:srgbClr val="FF0000"/>
                </a:solidFill>
              </a:rPr>
              <a:t> birthday. It</a:t>
            </a:r>
          </a:p>
          <a:p>
            <a:pPr marL="342900" indent="-342900"/>
            <a:r>
              <a:rPr lang="en-US" sz="2400" b="1" i="1" dirty="0" smtClean="0">
                <a:solidFill>
                  <a:srgbClr val="FF0000"/>
                </a:solidFill>
              </a:rPr>
              <a:t>is your responsibility to make sure HRC has your current address.</a:t>
            </a:r>
            <a:r>
              <a:rPr lang="en-US" sz="2400" dirty="0" smtClean="0"/>
              <a:t>	</a:t>
            </a:r>
            <a:endParaRPr lang="en-US" sz="2400" dirty="0"/>
          </a:p>
        </p:txBody>
      </p:sp>
      <p:sp>
        <p:nvSpPr>
          <p:cNvPr id="6" name="Rectangle 5"/>
          <p:cNvSpPr/>
          <p:nvPr/>
        </p:nvSpPr>
        <p:spPr>
          <a:xfrm>
            <a:off x="1066800" y="76200"/>
            <a:ext cx="8153400" cy="646331"/>
          </a:xfrm>
          <a:prstGeom prst="rect">
            <a:avLst/>
          </a:prstGeom>
        </p:spPr>
        <p:txBody>
          <a:bodyPr wrap="square">
            <a:spAutoFit/>
          </a:bodyPr>
          <a:lstStyle/>
          <a:p>
            <a:r>
              <a:rPr lang="en-US" sz="3600" b="1" dirty="0" smtClean="0">
                <a:ln w="11430"/>
              </a:rPr>
              <a:t>Apply for Non-Regular Retired Pay (cont</a:t>
            </a:r>
            <a:r>
              <a:rPr lang="en-US" sz="3600" b="1" dirty="0" smtClean="0">
                <a:ln w="11430"/>
              </a:rPr>
              <a:t>)</a:t>
            </a:r>
            <a:endParaRPr lang="en-US" sz="36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xplosion 2 13"/>
          <p:cNvSpPr/>
          <p:nvPr/>
        </p:nvSpPr>
        <p:spPr>
          <a:xfrm rot="21241137">
            <a:off x="6475413" y="819917"/>
            <a:ext cx="2627312" cy="1016000"/>
          </a:xfrm>
          <a:prstGeom prst="irregularSeal2">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latin typeface="Arial Narrow" pitchFamily="34" charset="0"/>
              </a:rPr>
              <a:t>About 28,000 Soldiers retire each year</a:t>
            </a:r>
            <a:endParaRPr lang="en-US" sz="1200" b="1" dirty="0">
              <a:latin typeface="Arial Narrow" pitchFamily="34" charset="0"/>
            </a:endParaRPr>
          </a:p>
        </p:txBody>
      </p:sp>
      <p:sp>
        <p:nvSpPr>
          <p:cNvPr id="5" name="Rectangle 5"/>
          <p:cNvSpPr>
            <a:spLocks noChangeArrowheads="1"/>
          </p:cNvSpPr>
          <p:nvPr/>
        </p:nvSpPr>
        <p:spPr bwMode="auto">
          <a:xfrm>
            <a:off x="1435100" y="177225"/>
            <a:ext cx="6261100" cy="646331"/>
          </a:xfrm>
          <a:prstGeom prst="rect">
            <a:avLst/>
          </a:prstGeom>
          <a:noFill/>
          <a:ln w="12700" cap="sq">
            <a:noFill/>
            <a:miter lim="800000"/>
            <a:headEnd type="none" w="sm" len="sm"/>
            <a:tailEnd type="none" w="sm" len="sm"/>
          </a:ln>
          <a:effectLst/>
        </p:spPr>
        <p:txBody>
          <a:bodyPr wrap="square">
            <a:spAutoFit/>
          </a:bodyPr>
          <a:lstStyle/>
          <a:p>
            <a:pPr algn="ctr">
              <a:defRPr/>
            </a:pPr>
            <a:r>
              <a:rPr lang="en-US" sz="3600" b="1" dirty="0">
                <a:latin typeface="+mj-lt"/>
                <a:cs typeface="+mn-cs"/>
              </a:rPr>
              <a:t>Army Retirement </a:t>
            </a:r>
            <a:r>
              <a:rPr lang="en-US" sz="3600" b="1" dirty="0" smtClean="0">
                <a:latin typeface="+mj-lt"/>
                <a:cs typeface="+mn-cs"/>
              </a:rPr>
              <a:t>Services</a:t>
            </a:r>
            <a:endParaRPr lang="en-US" sz="3600" b="1" dirty="0">
              <a:latin typeface="+mj-lt"/>
              <a:cs typeface="+mn-cs"/>
            </a:endParaRPr>
          </a:p>
        </p:txBody>
      </p:sp>
      <p:sp>
        <p:nvSpPr>
          <p:cNvPr id="16388" name="Left Brace 7"/>
          <p:cNvSpPr>
            <a:spLocks/>
          </p:cNvSpPr>
          <p:nvPr/>
        </p:nvSpPr>
        <p:spPr bwMode="auto">
          <a:xfrm rot="-5400000">
            <a:off x="2832100" y="1220788"/>
            <a:ext cx="231775" cy="3429000"/>
          </a:xfrm>
          <a:prstGeom prst="leftBrace">
            <a:avLst>
              <a:gd name="adj1" fmla="val 8288"/>
              <a:gd name="adj2" fmla="val 50000"/>
            </a:avLst>
          </a:prstGeom>
          <a:solidFill>
            <a:schemeClr val="bg1"/>
          </a:solidFill>
          <a:ln w="9525" algn="ctr">
            <a:solidFill>
              <a:schemeClr val="tx1"/>
            </a:solidFill>
            <a:round/>
            <a:headEnd/>
            <a:tailEnd/>
          </a:ln>
        </p:spPr>
        <p:txBody>
          <a:bodyPr wrap="none" lIns="0" tIns="0" rIns="0" bIns="0" anchor="ctr"/>
          <a:lstStyle/>
          <a:p>
            <a:pPr algn="ctr"/>
            <a:endParaRPr lang="en-US" sz="1800"/>
          </a:p>
        </p:txBody>
      </p:sp>
      <p:sp>
        <p:nvSpPr>
          <p:cNvPr id="16389" name="Left Brace 10"/>
          <p:cNvSpPr>
            <a:spLocks/>
          </p:cNvSpPr>
          <p:nvPr/>
        </p:nvSpPr>
        <p:spPr bwMode="auto">
          <a:xfrm rot="-5400000">
            <a:off x="6177756" y="1747044"/>
            <a:ext cx="217488" cy="2362200"/>
          </a:xfrm>
          <a:prstGeom prst="leftBrace">
            <a:avLst>
              <a:gd name="adj1" fmla="val 8347"/>
              <a:gd name="adj2" fmla="val 50000"/>
            </a:avLst>
          </a:prstGeom>
          <a:solidFill>
            <a:schemeClr val="bg1"/>
          </a:solidFill>
          <a:ln w="9525" algn="ctr">
            <a:solidFill>
              <a:schemeClr val="tx1"/>
            </a:solidFill>
            <a:round/>
            <a:headEnd/>
            <a:tailEnd/>
          </a:ln>
        </p:spPr>
        <p:txBody>
          <a:bodyPr wrap="none" lIns="0" tIns="0" rIns="0" bIns="0" anchor="ctr"/>
          <a:lstStyle/>
          <a:p>
            <a:pPr algn="ctr"/>
            <a:endParaRPr lang="en-US" sz="1800"/>
          </a:p>
        </p:txBody>
      </p:sp>
      <p:sp>
        <p:nvSpPr>
          <p:cNvPr id="12" name="Rectangle 5"/>
          <p:cNvSpPr>
            <a:spLocks noChangeArrowheads="1"/>
          </p:cNvSpPr>
          <p:nvPr/>
        </p:nvSpPr>
        <p:spPr bwMode="auto">
          <a:xfrm>
            <a:off x="1052513" y="2971800"/>
            <a:ext cx="4129087" cy="2708434"/>
          </a:xfrm>
          <a:prstGeom prst="rect">
            <a:avLst/>
          </a:prstGeom>
          <a:noFill/>
          <a:ln w="12700" cap="sq">
            <a:noFill/>
            <a:miter lim="800000"/>
            <a:headEnd type="none" w="sm" len="sm"/>
            <a:tailEnd type="none" w="sm" len="sm"/>
          </a:ln>
          <a:effectLst/>
        </p:spPr>
        <p:txBody>
          <a:bodyPr>
            <a:spAutoFit/>
          </a:bodyPr>
          <a:lstStyle/>
          <a:p>
            <a:pPr>
              <a:defRPr/>
            </a:pPr>
            <a:r>
              <a:rPr lang="en-US" sz="2400" b="1" u="sng" dirty="0">
                <a:latin typeface="+mj-lt"/>
                <a:cs typeface="+mn-cs"/>
              </a:rPr>
              <a:t>Pre-Retirement Policy</a:t>
            </a:r>
          </a:p>
          <a:p>
            <a:pPr>
              <a:buFont typeface="Arial" pitchFamily="34" charset="0"/>
              <a:buChar char="•"/>
              <a:defRPr/>
            </a:pPr>
            <a:r>
              <a:rPr lang="en-US" sz="1800" dirty="0">
                <a:latin typeface="+mj-lt"/>
                <a:cs typeface="+mn-cs"/>
              </a:rPr>
              <a:t> </a:t>
            </a:r>
            <a:r>
              <a:rPr lang="en-US" sz="1600" dirty="0" smtClean="0">
                <a:latin typeface="+mj-lt"/>
                <a:cs typeface="+mn-cs"/>
              </a:rPr>
              <a:t>120 </a:t>
            </a:r>
            <a:r>
              <a:rPr lang="en-US" sz="1600" dirty="0">
                <a:latin typeface="+mj-lt"/>
                <a:cs typeface="+mn-cs"/>
              </a:rPr>
              <a:t>Retirement Services </a:t>
            </a:r>
            <a:r>
              <a:rPr lang="en-US" sz="1600" dirty="0" smtClean="0">
                <a:latin typeface="+mj-lt"/>
                <a:cs typeface="+mn-cs"/>
              </a:rPr>
              <a:t>Officers</a:t>
            </a:r>
          </a:p>
          <a:p>
            <a:pPr>
              <a:buFont typeface="Arial" pitchFamily="34" charset="0"/>
              <a:buChar char="•"/>
              <a:defRPr/>
            </a:pPr>
            <a:r>
              <a:rPr lang="en-US" sz="1600" dirty="0" smtClean="0">
                <a:latin typeface="+mj-lt"/>
              </a:rPr>
              <a:t> USAR/ARNG Initiatives</a:t>
            </a:r>
            <a:endParaRPr lang="en-US" sz="1600" dirty="0">
              <a:latin typeface="+mj-lt"/>
              <a:cs typeface="+mn-cs"/>
            </a:endParaRPr>
          </a:p>
          <a:p>
            <a:pPr>
              <a:buFont typeface="Arial" pitchFamily="34" charset="0"/>
              <a:buChar char="•"/>
              <a:defRPr/>
            </a:pPr>
            <a:r>
              <a:rPr lang="en-US" sz="1600" dirty="0">
                <a:latin typeface="+mj-lt"/>
                <a:cs typeface="+mn-cs"/>
              </a:rPr>
              <a:t> Active Duty Death </a:t>
            </a:r>
            <a:r>
              <a:rPr lang="en-US" sz="1600" dirty="0" smtClean="0">
                <a:latin typeface="+mj-lt"/>
                <a:cs typeface="+mn-cs"/>
              </a:rPr>
              <a:t>SBP</a:t>
            </a:r>
          </a:p>
          <a:p>
            <a:pPr>
              <a:buFont typeface="Arial" pitchFamily="34" charset="0"/>
              <a:buChar char="•"/>
              <a:defRPr/>
            </a:pPr>
            <a:r>
              <a:rPr lang="en-US" sz="1600" dirty="0" smtClean="0">
                <a:latin typeface="+mj-lt"/>
              </a:rPr>
              <a:t> </a:t>
            </a:r>
            <a:r>
              <a:rPr lang="en-US" sz="1600" dirty="0" err="1" smtClean="0">
                <a:latin typeface="+mj-lt"/>
              </a:rPr>
              <a:t>MyArmyBenefits</a:t>
            </a:r>
            <a:r>
              <a:rPr lang="en-US" sz="1600" dirty="0" smtClean="0">
                <a:latin typeface="+mj-lt"/>
              </a:rPr>
              <a:t> Website</a:t>
            </a:r>
            <a:endParaRPr lang="en-US" sz="1600" dirty="0">
              <a:latin typeface="+mj-lt"/>
              <a:cs typeface="+mn-cs"/>
            </a:endParaRPr>
          </a:p>
          <a:p>
            <a:pPr>
              <a:buFont typeface="Arial" pitchFamily="34" charset="0"/>
              <a:buChar char="•"/>
              <a:defRPr/>
            </a:pPr>
            <a:r>
              <a:rPr lang="en-US" sz="1600" dirty="0">
                <a:latin typeface="+mj-lt"/>
                <a:cs typeface="+mn-cs"/>
              </a:rPr>
              <a:t> Pre-Retirement Counseling</a:t>
            </a:r>
          </a:p>
          <a:p>
            <a:pPr>
              <a:buFont typeface="Arial" pitchFamily="34" charset="0"/>
              <a:buChar char="•"/>
              <a:defRPr/>
            </a:pPr>
            <a:r>
              <a:rPr lang="en-US" sz="1600" dirty="0">
                <a:latin typeface="+mj-lt"/>
                <a:cs typeface="+mn-cs"/>
              </a:rPr>
              <a:t> </a:t>
            </a:r>
            <a:r>
              <a:rPr lang="en-US" sz="1600" dirty="0" smtClean="0">
                <a:latin typeface="+mj-lt"/>
                <a:cs typeface="+mn-cs"/>
              </a:rPr>
              <a:t>SBP/RCSBP </a:t>
            </a:r>
            <a:r>
              <a:rPr lang="en-US" sz="1600" dirty="0">
                <a:latin typeface="+mj-lt"/>
                <a:cs typeface="+mn-cs"/>
              </a:rPr>
              <a:t>Counseling</a:t>
            </a:r>
          </a:p>
          <a:p>
            <a:pPr>
              <a:buFont typeface="Arial" pitchFamily="34" charset="0"/>
              <a:buChar char="•"/>
              <a:defRPr/>
            </a:pPr>
            <a:r>
              <a:rPr lang="en-US" sz="1600" dirty="0">
                <a:latin typeface="+mj-lt"/>
                <a:cs typeface="+mn-cs"/>
              </a:rPr>
              <a:t> Retiring Soldier Commendation  </a:t>
            </a:r>
          </a:p>
          <a:p>
            <a:pPr>
              <a:defRPr/>
            </a:pPr>
            <a:r>
              <a:rPr lang="en-US" sz="1600" dirty="0">
                <a:latin typeface="+mj-lt"/>
                <a:cs typeface="+mn-cs"/>
              </a:rPr>
              <a:t>  </a:t>
            </a:r>
            <a:r>
              <a:rPr lang="en-US" sz="1600" dirty="0" smtClean="0">
                <a:latin typeface="+mj-lt"/>
                <a:cs typeface="+mn-cs"/>
              </a:rPr>
              <a:t>Program</a:t>
            </a:r>
            <a:endParaRPr lang="en-US" sz="1600" dirty="0">
              <a:latin typeface="+mj-lt"/>
            </a:endParaRPr>
          </a:p>
          <a:p>
            <a:pPr>
              <a:buFont typeface="Arial" pitchFamily="34" charset="0"/>
              <a:buChar char="•"/>
              <a:defRPr/>
            </a:pPr>
            <a:r>
              <a:rPr lang="en-US" sz="1600" dirty="0" smtClean="0">
                <a:latin typeface="+mj-lt"/>
                <a:cs typeface="+mn-cs"/>
              </a:rPr>
              <a:t> SBP Counselor Certification</a:t>
            </a:r>
          </a:p>
        </p:txBody>
      </p:sp>
      <p:sp>
        <p:nvSpPr>
          <p:cNvPr id="16392" name="Left Brace 14"/>
          <p:cNvSpPr>
            <a:spLocks/>
          </p:cNvSpPr>
          <p:nvPr/>
        </p:nvSpPr>
        <p:spPr bwMode="auto">
          <a:xfrm rot="-5400000">
            <a:off x="4376739" y="2328862"/>
            <a:ext cx="314325" cy="6934202"/>
          </a:xfrm>
          <a:prstGeom prst="leftBrace">
            <a:avLst>
              <a:gd name="adj1" fmla="val 8395"/>
              <a:gd name="adj2" fmla="val 50000"/>
            </a:avLst>
          </a:prstGeom>
          <a:solidFill>
            <a:schemeClr val="bg1"/>
          </a:solidFill>
          <a:ln w="9525" algn="ctr">
            <a:solidFill>
              <a:schemeClr val="tx1"/>
            </a:solidFill>
            <a:round/>
            <a:headEnd/>
            <a:tailEnd/>
          </a:ln>
        </p:spPr>
        <p:txBody>
          <a:bodyPr wrap="none" lIns="0" tIns="0" rIns="0" bIns="0" anchor="ctr"/>
          <a:lstStyle/>
          <a:p>
            <a:pPr algn="ctr"/>
            <a:endParaRPr lang="en-US" sz="1800"/>
          </a:p>
        </p:txBody>
      </p:sp>
      <p:sp>
        <p:nvSpPr>
          <p:cNvPr id="16" name="Rectangle 5"/>
          <p:cNvSpPr>
            <a:spLocks noChangeArrowheads="1"/>
          </p:cNvSpPr>
          <p:nvPr/>
        </p:nvSpPr>
        <p:spPr bwMode="auto">
          <a:xfrm>
            <a:off x="1441450" y="5852565"/>
            <a:ext cx="6192721" cy="430887"/>
          </a:xfrm>
          <a:prstGeom prst="rect">
            <a:avLst/>
          </a:prstGeom>
          <a:noFill/>
          <a:ln w="12700" cap="sq">
            <a:noFill/>
            <a:miter lim="800000"/>
            <a:headEnd type="none" w="sm" len="sm"/>
            <a:tailEnd type="none" w="sm" len="sm"/>
          </a:ln>
          <a:effectLst/>
        </p:spPr>
        <p:txBody>
          <a:bodyPr wrap="none">
            <a:spAutoFit/>
          </a:bodyPr>
          <a:lstStyle/>
          <a:p>
            <a:pPr>
              <a:defRPr/>
            </a:pPr>
            <a:r>
              <a:rPr lang="en-US" sz="2200" b="1" dirty="0">
                <a:latin typeface="+mj-lt"/>
                <a:cs typeface="+mn-cs"/>
              </a:rPr>
              <a:t>AR 600-8-7 – “Retirement Services Program</a:t>
            </a:r>
            <a:r>
              <a:rPr lang="en-US" sz="2200" b="1" i="1" dirty="0">
                <a:latin typeface="+mj-lt"/>
                <a:cs typeface="+mn-cs"/>
              </a:rPr>
              <a:t>”</a:t>
            </a:r>
          </a:p>
        </p:txBody>
      </p:sp>
      <p:graphicFrame>
        <p:nvGraphicFramePr>
          <p:cNvPr id="22" name="Group 37"/>
          <p:cNvGraphicFramePr>
            <a:graphicFrameLocks noGrp="1"/>
          </p:cNvGraphicFramePr>
          <p:nvPr>
            <p:ph sz="half" idx="2"/>
          </p:nvPr>
        </p:nvGraphicFramePr>
        <p:xfrm>
          <a:off x="1219200" y="1702222"/>
          <a:ext cx="7391400" cy="1193378"/>
        </p:xfrm>
        <a:graphic>
          <a:graphicData uri="http://schemas.openxmlformats.org/drawingml/2006/table">
            <a:tbl>
              <a:tblPr/>
              <a:tblGrid>
                <a:gridCol w="1179479"/>
                <a:gridCol w="1179479"/>
                <a:gridCol w="1179479"/>
                <a:gridCol w="1490763"/>
                <a:gridCol w="1371600"/>
                <a:gridCol w="990600"/>
              </a:tblGrid>
              <a:tr h="75745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Active</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a:t>
                      </a:r>
                      <a:r>
                        <a:rPr kumimoji="0" lang="en-US" sz="1800" b="0" i="0" u="sng" strike="noStrike" cap="none" normalizeH="0" baseline="0" dirty="0" smtClean="0">
                          <a:ln>
                            <a:noFill/>
                          </a:ln>
                          <a:solidFill>
                            <a:schemeClr val="tx1"/>
                          </a:solidFill>
                          <a:effectLst/>
                          <a:latin typeface="Arial" charset="0"/>
                          <a:cs typeface="Arial" charset="0"/>
                        </a:rPr>
                        <a:t>Army </a:t>
                      </a:r>
                      <a:endParaRPr kumimoji="0" lang="en-US" sz="1800" b="0" i="0" u="sng"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tx1"/>
                          </a:solidFill>
                          <a:effectLst/>
                          <a:latin typeface="Arial" charset="0"/>
                          <a:cs typeface="Arial" charset="0"/>
                        </a:rPr>
                        <a:t>ARNG</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tx1"/>
                          </a:solidFill>
                          <a:effectLst/>
                          <a:latin typeface="Arial" pitchFamily="34" charset="0"/>
                          <a:cs typeface="Arial" pitchFamily="34" charset="0"/>
                        </a:rPr>
                        <a:t>USAR</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Retired</a:t>
                      </a:r>
                      <a:r>
                        <a:rPr kumimoji="0" lang="en-US" sz="1800" b="0" i="0" u="sng" strike="noStrike" cap="none" normalizeH="0" baseline="0" dirty="0" smtClean="0">
                          <a:ln>
                            <a:noFill/>
                          </a:ln>
                          <a:solidFill>
                            <a:schemeClr val="tx1"/>
                          </a:solidFill>
                          <a:effectLst/>
                          <a:latin typeface="Arial" charset="0"/>
                          <a:cs typeface="Arial" charset="0"/>
                        </a:rPr>
                        <a:t> </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a:t>
                      </a:r>
                      <a:r>
                        <a:rPr kumimoji="0" lang="en-US" sz="1800" b="0" i="0" u="sng" strike="noStrike" cap="none" normalizeH="0" baseline="0" dirty="0" smtClean="0">
                          <a:ln>
                            <a:noFill/>
                          </a:ln>
                          <a:solidFill>
                            <a:schemeClr val="tx1"/>
                          </a:solidFill>
                          <a:effectLst/>
                          <a:latin typeface="Arial" charset="0"/>
                          <a:cs typeface="Arial" charset="0"/>
                        </a:rPr>
                        <a:t>Soldiers</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Surviving </a:t>
                      </a:r>
                      <a:r>
                        <a:rPr kumimoji="0" lang="en-US" sz="1800" b="0" i="0" u="sng" strike="noStrike" cap="none" normalizeH="0" baseline="0" dirty="0" smtClean="0">
                          <a:ln>
                            <a:noFill/>
                          </a:ln>
                          <a:solidFill>
                            <a:schemeClr val="tx1"/>
                          </a:solidFill>
                          <a:effectLst/>
                          <a:latin typeface="Arial" pitchFamily="34" charset="0"/>
                          <a:cs typeface="Arial" pitchFamily="34" charset="0"/>
                        </a:rPr>
                        <a:t>Spouses</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tx1"/>
                          </a:solidFill>
                          <a:effectLst/>
                          <a:latin typeface="Arial" pitchFamily="34" charset="0"/>
                          <a:cs typeface="Arial" pitchFamily="34" charset="0"/>
                        </a:rPr>
                        <a:t>Total</a:t>
                      </a:r>
                    </a:p>
                  </a:txBody>
                  <a:tcPr anchor="b" horzOverflow="overflow">
                    <a:lnL>
                      <a:noFill/>
                    </a:lnL>
                    <a:lnR>
                      <a:noFill/>
                    </a:lnR>
                    <a:lnT>
                      <a:noFill/>
                    </a:lnT>
                    <a:lnB>
                      <a:noFill/>
                    </a:lnB>
                    <a:lnTlToBr>
                      <a:noFill/>
                    </a:lnTlToBr>
                    <a:lnBlToTr>
                      <a:noFill/>
                    </a:lnBlToTr>
                    <a:noFill/>
                  </a:tcPr>
                </a:tc>
              </a:tr>
              <a:tr h="4359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546,057</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358,078</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201,166</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865,117</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237,207</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2.21M</a:t>
                      </a:r>
                    </a:p>
                  </a:txBody>
                  <a:tcPr anchor="b" horzOverflow="overflow">
                    <a:lnL>
                      <a:noFill/>
                    </a:lnL>
                    <a:lnR>
                      <a:noFill/>
                    </a:lnR>
                    <a:lnT>
                      <a:noFill/>
                    </a:lnT>
                    <a:lnB>
                      <a:noFill/>
                    </a:lnB>
                    <a:lnTlToBr>
                      <a:noFill/>
                    </a:lnTlToBr>
                    <a:lnBlToTr>
                      <a:noFill/>
                    </a:lnBlToTr>
                    <a:noFill/>
                  </a:tcPr>
                </a:tc>
              </a:tr>
            </a:tbl>
          </a:graphicData>
        </a:graphic>
      </p:graphicFrame>
      <p:sp>
        <p:nvSpPr>
          <p:cNvPr id="23" name="Rectangle 22"/>
          <p:cNvSpPr/>
          <p:nvPr/>
        </p:nvSpPr>
        <p:spPr>
          <a:xfrm>
            <a:off x="-36981" y="1996190"/>
            <a:ext cx="1377300" cy="923330"/>
          </a:xfrm>
          <a:prstGeom prst="rect">
            <a:avLst/>
          </a:prstGeom>
        </p:spPr>
        <p:txBody>
          <a:bodyPr wrap="none">
            <a:spAutoFit/>
          </a:bodyPr>
          <a:lstStyle/>
          <a:p>
            <a:pPr algn="ctr">
              <a:defRPr/>
            </a:pPr>
            <a:r>
              <a:rPr lang="en-US" sz="1800" b="1" dirty="0" smtClean="0">
                <a:latin typeface="+mj-lt"/>
              </a:rPr>
              <a:t>2013 </a:t>
            </a:r>
            <a:endParaRPr lang="en-US" sz="1800" b="1" dirty="0">
              <a:latin typeface="+mj-lt"/>
            </a:endParaRPr>
          </a:p>
          <a:p>
            <a:pPr algn="ctr">
              <a:defRPr/>
            </a:pPr>
            <a:r>
              <a:rPr lang="en-US" sz="1800" b="1" dirty="0">
                <a:latin typeface="+mj-lt"/>
              </a:rPr>
              <a:t>Population</a:t>
            </a:r>
          </a:p>
          <a:p>
            <a:pPr algn="ctr">
              <a:defRPr/>
            </a:pPr>
            <a:r>
              <a:rPr lang="en-US" sz="1800" b="1" dirty="0">
                <a:latin typeface="+mj-lt"/>
              </a:rPr>
              <a:t> Served</a:t>
            </a:r>
          </a:p>
        </p:txBody>
      </p:sp>
      <p:sp>
        <p:nvSpPr>
          <p:cNvPr id="24" name="Rectangle 23"/>
          <p:cNvSpPr/>
          <p:nvPr/>
        </p:nvSpPr>
        <p:spPr>
          <a:xfrm>
            <a:off x="3657600" y="6400800"/>
            <a:ext cx="4800600" cy="369332"/>
          </a:xfrm>
          <a:prstGeom prst="rect">
            <a:avLst/>
          </a:prstGeom>
        </p:spPr>
        <p:txBody>
          <a:bodyPr wrap="square">
            <a:spAutoFit/>
          </a:bodyPr>
          <a:lstStyle/>
          <a:p>
            <a:pPr>
              <a:defRPr/>
            </a:pPr>
            <a:r>
              <a:rPr lang="en-US" sz="1800" b="1" u="sng" dirty="0">
                <a:latin typeface="+mj-lt"/>
              </a:rPr>
              <a:t>http://</a:t>
            </a:r>
            <a:r>
              <a:rPr lang="en-US" sz="1800" b="1" u="sng" dirty="0" smtClean="0">
                <a:latin typeface="+mj-lt"/>
              </a:rPr>
              <a:t>www.armyg1.army.mil/retire</a:t>
            </a:r>
            <a:endParaRPr lang="en-US" sz="1800" b="1" u="sng" dirty="0">
              <a:latin typeface="+mj-lt"/>
            </a:endParaRPr>
          </a:p>
        </p:txBody>
      </p:sp>
      <p:grpSp>
        <p:nvGrpSpPr>
          <p:cNvPr id="2" name="Group 9"/>
          <p:cNvGrpSpPr>
            <a:grpSpLocks/>
          </p:cNvGrpSpPr>
          <p:nvPr/>
        </p:nvGrpSpPr>
        <p:grpSpPr bwMode="auto">
          <a:xfrm>
            <a:off x="0" y="1066800"/>
            <a:ext cx="1727334" cy="826581"/>
            <a:chOff x="96" y="480"/>
            <a:chExt cx="1728" cy="782"/>
          </a:xfrm>
        </p:grpSpPr>
        <p:sp>
          <p:nvSpPr>
            <p:cNvPr id="16410" name="Text Box 4"/>
            <p:cNvSpPr txBox="1">
              <a:spLocks noChangeArrowheads="1"/>
            </p:cNvSpPr>
            <p:nvPr/>
          </p:nvSpPr>
          <p:spPr bwMode="auto">
            <a:xfrm>
              <a:off x="96" y="528"/>
              <a:ext cx="1728" cy="655"/>
            </a:xfrm>
            <a:prstGeom prst="rect">
              <a:avLst/>
            </a:prstGeom>
            <a:noFill/>
            <a:ln w="12700" cap="sq">
              <a:noFill/>
              <a:miter lim="800000"/>
              <a:headEnd type="none" w="sm" len="sm"/>
              <a:tailEnd type="none" w="sm" len="sm"/>
            </a:ln>
          </p:spPr>
          <p:txBody>
            <a:bodyPr>
              <a:spAutoFit/>
            </a:bodyPr>
            <a:lstStyle/>
            <a:p>
              <a:pPr algn="ctr"/>
              <a:r>
                <a:rPr lang="en-US" sz="1300" b="1" dirty="0">
                  <a:solidFill>
                    <a:srgbClr val="78027E"/>
                  </a:solidFill>
                  <a:latin typeface="Arial Rounded MT Bold" pitchFamily="34" charset="0"/>
                </a:rPr>
                <a:t>An Army </a:t>
              </a:r>
            </a:p>
            <a:p>
              <a:pPr algn="ctr"/>
              <a:r>
                <a:rPr lang="en-US" sz="1300" b="1" dirty="0">
                  <a:solidFill>
                    <a:srgbClr val="78027E"/>
                  </a:solidFill>
                  <a:latin typeface="Arial Rounded MT Bold" pitchFamily="34" charset="0"/>
                </a:rPr>
                <a:t>Program </a:t>
              </a:r>
            </a:p>
            <a:p>
              <a:pPr algn="ctr"/>
              <a:r>
                <a:rPr lang="en-US" sz="1300" b="1" dirty="0">
                  <a:solidFill>
                    <a:srgbClr val="78027E"/>
                  </a:solidFill>
                  <a:latin typeface="Arial Rounded MT Bold" pitchFamily="34" charset="0"/>
                </a:rPr>
                <a:t>Since 1955</a:t>
              </a:r>
            </a:p>
          </p:txBody>
        </p:sp>
        <p:sp>
          <p:nvSpPr>
            <p:cNvPr id="16411" name="Oval 5"/>
            <p:cNvSpPr>
              <a:spLocks noChangeArrowheads="1"/>
            </p:cNvSpPr>
            <p:nvPr/>
          </p:nvSpPr>
          <p:spPr bwMode="auto">
            <a:xfrm>
              <a:off x="240" y="480"/>
              <a:ext cx="1440" cy="782"/>
            </a:xfrm>
            <a:prstGeom prst="ellipse">
              <a:avLst/>
            </a:prstGeom>
            <a:noFill/>
            <a:ln w="38100" cap="sq" cmpd="dbl">
              <a:solidFill>
                <a:srgbClr val="78027E"/>
              </a:solidFill>
              <a:round/>
              <a:headEnd type="none" w="sm" len="sm"/>
              <a:tailEnd type="none" w="sm" len="sm"/>
            </a:ln>
          </p:spPr>
          <p:txBody>
            <a:bodyPr wrap="none" anchor="ctr"/>
            <a:lstStyle/>
            <a:p>
              <a:endParaRPr lang="en-US" sz="2400"/>
            </a:p>
          </p:txBody>
        </p:sp>
      </p:grpSp>
      <p:sp>
        <p:nvSpPr>
          <p:cNvPr id="17" name="Rectangle 16"/>
          <p:cNvSpPr/>
          <p:nvPr/>
        </p:nvSpPr>
        <p:spPr>
          <a:xfrm>
            <a:off x="1884363" y="1074003"/>
            <a:ext cx="4572000" cy="830997"/>
          </a:xfrm>
          <a:prstGeom prst="rect">
            <a:avLst/>
          </a:prstGeom>
        </p:spPr>
        <p:txBody>
          <a:bodyPr>
            <a:spAutoFit/>
          </a:bodyPr>
          <a:lstStyle/>
          <a:p>
            <a:pPr algn="ctr">
              <a:defRPr/>
            </a:pPr>
            <a:r>
              <a:rPr lang="en-US" sz="2400" b="1" i="1" dirty="0" smtClean="0">
                <a:solidFill>
                  <a:srgbClr val="FF0000"/>
                </a:solidFill>
                <a:latin typeface="+mj-lt"/>
              </a:rPr>
              <a:t>Retirement is a </a:t>
            </a:r>
            <a:r>
              <a:rPr lang="en-US" sz="2400" b="1" i="1" u="sng" dirty="0" smtClean="0">
                <a:solidFill>
                  <a:srgbClr val="FF0000"/>
                </a:solidFill>
                <a:latin typeface="+mj-lt"/>
              </a:rPr>
              <a:t>Process</a:t>
            </a:r>
            <a:r>
              <a:rPr lang="en-US" sz="2400" b="1" i="1" dirty="0" smtClean="0">
                <a:solidFill>
                  <a:srgbClr val="FF0000"/>
                </a:solidFill>
                <a:latin typeface="+mj-lt"/>
              </a:rPr>
              <a:t>; </a:t>
            </a:r>
          </a:p>
          <a:p>
            <a:pPr algn="ctr">
              <a:defRPr/>
            </a:pPr>
            <a:r>
              <a:rPr lang="en-US" sz="2400" b="1" i="1" dirty="0" smtClean="0">
                <a:solidFill>
                  <a:srgbClr val="FF0000"/>
                </a:solidFill>
                <a:latin typeface="+mj-lt"/>
              </a:rPr>
              <a:t>NOT an Event!</a:t>
            </a:r>
            <a:endParaRPr lang="en-US" sz="2400" b="1" i="1" dirty="0">
              <a:solidFill>
                <a:srgbClr val="FF0000"/>
              </a:solidFill>
              <a:latin typeface="+mj-lt"/>
            </a:endParaRPr>
          </a:p>
        </p:txBody>
      </p:sp>
      <p:sp>
        <p:nvSpPr>
          <p:cNvPr id="13" name="Rectangle 5"/>
          <p:cNvSpPr>
            <a:spLocks noChangeArrowheads="1"/>
          </p:cNvSpPr>
          <p:nvPr/>
        </p:nvSpPr>
        <p:spPr bwMode="auto">
          <a:xfrm>
            <a:off x="4724400" y="2992597"/>
            <a:ext cx="4462953" cy="2677656"/>
          </a:xfrm>
          <a:prstGeom prst="rect">
            <a:avLst/>
          </a:prstGeom>
          <a:noFill/>
          <a:ln w="12700" cap="sq">
            <a:noFill/>
            <a:miter lim="800000"/>
            <a:headEnd type="none" w="sm" len="sm"/>
            <a:tailEnd type="none" w="sm" len="sm"/>
          </a:ln>
          <a:effectLst/>
        </p:spPr>
        <p:txBody>
          <a:bodyPr wrap="none">
            <a:spAutoFit/>
          </a:bodyPr>
          <a:lstStyle/>
          <a:p>
            <a:pPr>
              <a:defRPr/>
            </a:pPr>
            <a:r>
              <a:rPr lang="en-US" sz="2400" b="1" u="sng" dirty="0">
                <a:latin typeface="+mj-lt"/>
                <a:cs typeface="+mn-cs"/>
              </a:rPr>
              <a:t>Post-Retirement Policy</a:t>
            </a:r>
          </a:p>
          <a:p>
            <a:pPr>
              <a:buFont typeface="Arial" pitchFamily="34" charset="0"/>
              <a:buChar char="•"/>
              <a:defRPr/>
            </a:pPr>
            <a:r>
              <a:rPr lang="en-US" sz="1600" dirty="0">
                <a:latin typeface="+mj-lt"/>
                <a:cs typeface="+mn-cs"/>
              </a:rPr>
              <a:t> Lifetime benefits advice </a:t>
            </a:r>
            <a:r>
              <a:rPr lang="en-US" sz="1600" dirty="0" smtClean="0">
                <a:latin typeface="+mj-lt"/>
                <a:cs typeface="+mn-cs"/>
              </a:rPr>
              <a:t>&amp; </a:t>
            </a:r>
            <a:r>
              <a:rPr lang="en-US" sz="1600" dirty="0">
                <a:latin typeface="+mj-lt"/>
                <a:cs typeface="+mn-cs"/>
              </a:rPr>
              <a:t>support </a:t>
            </a:r>
          </a:p>
          <a:p>
            <a:pPr>
              <a:buFont typeface="Arial" pitchFamily="34" charset="0"/>
              <a:buChar char="•"/>
              <a:defRPr/>
            </a:pPr>
            <a:r>
              <a:rPr lang="en-US" sz="1600" dirty="0">
                <a:latin typeface="+mj-lt"/>
                <a:cs typeface="+mn-cs"/>
              </a:rPr>
              <a:t> Survivor Benefit Plan (SBP</a:t>
            </a:r>
            <a:r>
              <a:rPr lang="en-US" sz="1600" dirty="0" smtClean="0">
                <a:latin typeface="+mj-lt"/>
                <a:cs typeface="+mn-cs"/>
              </a:rPr>
              <a:t>)</a:t>
            </a:r>
          </a:p>
          <a:p>
            <a:pPr>
              <a:buFont typeface="Arial" pitchFamily="34" charset="0"/>
              <a:buChar char="•"/>
              <a:defRPr/>
            </a:pPr>
            <a:r>
              <a:rPr lang="en-US" sz="1600" dirty="0" smtClean="0">
                <a:latin typeface="+mj-lt"/>
                <a:cs typeface="+mn-cs"/>
              </a:rPr>
              <a:t> Annuity for Certain Military Surviving Spouses</a:t>
            </a:r>
          </a:p>
          <a:p>
            <a:pPr>
              <a:buFont typeface="Arial" pitchFamily="34" charset="0"/>
              <a:buChar char="•"/>
              <a:defRPr/>
            </a:pPr>
            <a:r>
              <a:rPr lang="en-US" sz="1600" i="1" dirty="0" smtClean="0">
                <a:latin typeface="+mj-lt"/>
              </a:rPr>
              <a:t> Army </a:t>
            </a:r>
            <a:r>
              <a:rPr lang="en-US" sz="1600" i="1" dirty="0" smtClean="0">
                <a:latin typeface="+mj-lt"/>
                <a:cs typeface="+mn-cs"/>
              </a:rPr>
              <a:t>Echoes </a:t>
            </a:r>
            <a:r>
              <a:rPr lang="en-US" sz="1600" dirty="0">
                <a:latin typeface="+mj-lt"/>
                <a:cs typeface="+mn-cs"/>
              </a:rPr>
              <a:t>Newsletter</a:t>
            </a:r>
          </a:p>
          <a:p>
            <a:pPr>
              <a:buFont typeface="Arial" pitchFamily="34" charset="0"/>
              <a:buChar char="•"/>
              <a:defRPr/>
            </a:pPr>
            <a:r>
              <a:rPr lang="en-US" sz="1600" dirty="0">
                <a:latin typeface="+mj-lt"/>
                <a:cs typeface="+mn-cs"/>
              </a:rPr>
              <a:t> </a:t>
            </a:r>
            <a:r>
              <a:rPr lang="en-US" sz="1600" dirty="0" smtClean="0">
                <a:latin typeface="+mj-lt"/>
                <a:cs typeface="+mn-cs"/>
              </a:rPr>
              <a:t>CSA &amp; Installation Retiree </a:t>
            </a:r>
            <a:r>
              <a:rPr lang="en-US" sz="1600" dirty="0">
                <a:latin typeface="+mj-lt"/>
                <a:cs typeface="+mn-cs"/>
              </a:rPr>
              <a:t>Councils</a:t>
            </a:r>
          </a:p>
          <a:p>
            <a:pPr>
              <a:buFont typeface="Arial" pitchFamily="34" charset="0"/>
              <a:buChar char="•"/>
              <a:defRPr/>
            </a:pPr>
            <a:r>
              <a:rPr lang="en-US" sz="1600" dirty="0">
                <a:latin typeface="+mj-lt"/>
                <a:cs typeface="+mn-cs"/>
              </a:rPr>
              <a:t> Retiree Appreciation </a:t>
            </a:r>
            <a:r>
              <a:rPr lang="en-US" sz="1600" dirty="0" smtClean="0">
                <a:latin typeface="+mj-lt"/>
                <a:cs typeface="+mn-cs"/>
              </a:rPr>
              <a:t>Days</a:t>
            </a:r>
          </a:p>
          <a:p>
            <a:pPr>
              <a:buFont typeface="Arial" pitchFamily="34" charset="0"/>
              <a:buChar char="•"/>
              <a:defRPr/>
            </a:pPr>
            <a:r>
              <a:rPr lang="en-US" sz="1600" dirty="0" smtClean="0">
                <a:latin typeface="+mj-lt"/>
              </a:rPr>
              <a:t> Strategic communications &amp; websites</a:t>
            </a:r>
          </a:p>
          <a:p>
            <a:pPr>
              <a:buFont typeface="Arial" pitchFamily="34" charset="0"/>
              <a:buChar char="•"/>
              <a:defRPr/>
            </a:pPr>
            <a:r>
              <a:rPr lang="en-US" sz="1600" smtClean="0">
                <a:latin typeface="+mj-lt"/>
                <a:cs typeface="+mn-cs"/>
              </a:rPr>
              <a:t> AAFES/DeCA/AFRH  </a:t>
            </a:r>
            <a:r>
              <a:rPr lang="en-US" sz="1600" dirty="0" smtClean="0">
                <a:latin typeface="+mj-lt"/>
                <a:cs typeface="+mn-cs"/>
              </a:rPr>
              <a:t>Advisory Boards</a:t>
            </a:r>
          </a:p>
          <a:p>
            <a:pPr>
              <a:buFont typeface="Arial" pitchFamily="34" charset="0"/>
              <a:buChar char="•"/>
              <a:defRPr/>
            </a:pPr>
            <a:r>
              <a:rPr lang="en-US" sz="1600" dirty="0" smtClean="0">
                <a:latin typeface="+mj-lt"/>
              </a:rPr>
              <a:t> Army Family Action Plan GOSC</a:t>
            </a:r>
            <a:endParaRPr lang="en-US" sz="1400" dirty="0">
              <a:latin typeface="+mj-lt"/>
              <a:cs typeface="+mn-cs"/>
            </a:endParaRPr>
          </a:p>
        </p:txBody>
      </p:sp>
    </p:spTree>
  </p:cSld>
  <p:clrMapOvr>
    <a:masterClrMapping/>
  </p:clrMapOvr>
  <p:transition>
    <p:sndAc>
      <p:end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p:cNvSpPr txBox="1">
            <a:spLocks noChangeArrowheads="1"/>
          </p:cNvSpPr>
          <p:nvPr/>
        </p:nvSpPr>
        <p:spPr bwMode="auto">
          <a:xfrm>
            <a:off x="228600" y="1295400"/>
            <a:ext cx="8763000" cy="3970338"/>
          </a:xfrm>
          <a:prstGeom prst="rect">
            <a:avLst/>
          </a:prstGeom>
          <a:noFill/>
          <a:ln w="9525">
            <a:noFill/>
            <a:miter lim="800000"/>
            <a:headEnd/>
            <a:tailEnd/>
          </a:ln>
        </p:spPr>
        <p:txBody>
          <a:bodyPr>
            <a:spAutoFit/>
          </a:bodyPr>
          <a:lstStyle/>
          <a:p>
            <a:pPr algn="ctr"/>
            <a:r>
              <a:rPr lang="en-US" sz="4800" dirty="0"/>
              <a:t>Throughout Your Retirement Planning</a:t>
            </a:r>
          </a:p>
          <a:p>
            <a:pPr algn="ctr"/>
            <a:r>
              <a:rPr lang="en-US" sz="2800" dirty="0"/>
              <a:t> </a:t>
            </a:r>
          </a:p>
          <a:p>
            <a:pPr lvl="1">
              <a:buFont typeface="Arial" charset="0"/>
              <a:buChar char="•"/>
            </a:pPr>
            <a:r>
              <a:rPr lang="en-US" sz="3200" dirty="0"/>
              <a:t> Gather and study information needed to make critical retirement decisions </a:t>
            </a:r>
          </a:p>
          <a:p>
            <a:pPr lvl="1">
              <a:buFont typeface="Arial" charset="0"/>
              <a:buChar char="•"/>
            </a:pPr>
            <a:endParaRPr lang="en-US" sz="3200" dirty="0"/>
          </a:p>
          <a:p>
            <a:pPr lvl="1">
              <a:buFont typeface="Arial" charset="0"/>
              <a:buChar char="•"/>
            </a:pPr>
            <a:r>
              <a:rPr lang="en-US" sz="3200" dirty="0"/>
              <a:t> Discuss the information with your </a:t>
            </a:r>
            <a:r>
              <a:rPr lang="en-US" sz="3200" u="sng" dirty="0"/>
              <a:t>family</a:t>
            </a:r>
            <a:r>
              <a:rPr lang="en-US" sz="3200" dirty="0"/>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
          <p:cNvSpPr txBox="1">
            <a:spLocks noChangeArrowheads="1"/>
          </p:cNvSpPr>
          <p:nvPr/>
        </p:nvSpPr>
        <p:spPr bwMode="auto">
          <a:xfrm>
            <a:off x="228600" y="2057400"/>
            <a:ext cx="8763000" cy="2924175"/>
          </a:xfrm>
          <a:prstGeom prst="rect">
            <a:avLst/>
          </a:prstGeom>
          <a:noFill/>
          <a:ln w="9525">
            <a:noFill/>
            <a:miter lim="800000"/>
            <a:headEnd/>
            <a:tailEnd/>
          </a:ln>
        </p:spPr>
        <p:txBody>
          <a:bodyPr>
            <a:spAutoFit/>
          </a:bodyPr>
          <a:lstStyle/>
          <a:p>
            <a:pPr algn="ctr"/>
            <a:r>
              <a:rPr lang="en-US" sz="4800" dirty="0"/>
              <a:t>Retirement Planning</a:t>
            </a:r>
          </a:p>
          <a:p>
            <a:pPr algn="ctr"/>
            <a:r>
              <a:rPr lang="en-US" sz="4800" dirty="0"/>
              <a:t>Step 1</a:t>
            </a:r>
          </a:p>
          <a:p>
            <a:pPr algn="ctr"/>
            <a:r>
              <a:rPr lang="en-US" sz="4800" dirty="0"/>
              <a:t> </a:t>
            </a:r>
          </a:p>
          <a:p>
            <a:pPr algn="ctr"/>
            <a:r>
              <a:rPr lang="en-US" sz="4000" dirty="0"/>
              <a:t>  Submit for Retirement</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0050" name="Rectangle 2"/>
          <p:cNvSpPr>
            <a:spLocks noChangeArrowheads="1"/>
          </p:cNvSpPr>
          <p:nvPr/>
        </p:nvSpPr>
        <p:spPr bwMode="auto">
          <a:xfrm>
            <a:off x="381000" y="1066800"/>
            <a:ext cx="8534400" cy="5383525"/>
          </a:xfrm>
          <a:prstGeom prst="rect">
            <a:avLst/>
          </a:prstGeom>
          <a:noFill/>
          <a:ln w="12700">
            <a:noFill/>
            <a:miter lim="800000"/>
            <a:headEnd/>
            <a:tailEnd/>
          </a:ln>
          <a:effectLst/>
        </p:spPr>
        <p:txBody>
          <a:bodyPr wrap="square" lIns="90488" tIns="44450" rIns="90488" bIns="44450">
            <a:spAutoFit/>
          </a:bodyPr>
          <a:lstStyle/>
          <a:p>
            <a:pPr eaLnBrk="0" hangingPunct="0">
              <a:buClr>
                <a:schemeClr val="tx1"/>
              </a:buClr>
              <a:buFontTx/>
              <a:buChar char="•"/>
              <a:defRPr/>
            </a:pPr>
            <a:r>
              <a:rPr lang="en-US" sz="1800" b="1" i="1" dirty="0">
                <a:solidFill>
                  <a:schemeClr val="accent1"/>
                </a:solidFill>
              </a:rPr>
              <a:t> </a:t>
            </a:r>
            <a:r>
              <a:rPr lang="en-US" sz="2400" b="1" i="1" dirty="0"/>
              <a:t>How</a:t>
            </a:r>
            <a:r>
              <a:rPr lang="en-US" sz="1800" b="1" i="1" dirty="0"/>
              <a:t> </a:t>
            </a:r>
            <a:r>
              <a:rPr lang="en-US" sz="1800" b="1" i="1" dirty="0">
                <a:solidFill>
                  <a:srgbClr val="280049"/>
                </a:solidFill>
              </a:rPr>
              <a:t> </a:t>
            </a:r>
            <a:endParaRPr lang="en-US" sz="1800" b="1" dirty="0">
              <a:solidFill>
                <a:srgbClr val="280049"/>
              </a:solidFill>
            </a:endParaRPr>
          </a:p>
          <a:p>
            <a:pPr eaLnBrk="0" hangingPunct="0">
              <a:defRPr/>
            </a:pPr>
            <a:r>
              <a:rPr lang="en-US" sz="1800" dirty="0">
                <a:solidFill>
                  <a:srgbClr val="280049"/>
                </a:solidFill>
              </a:rPr>
              <a:t>    </a:t>
            </a:r>
            <a:r>
              <a:rPr lang="en-US" sz="2000" dirty="0"/>
              <a:t>- Officer - Chapter 6, AR 600-8-24, dated </a:t>
            </a:r>
            <a:r>
              <a:rPr lang="en-US" sz="2000" dirty="0" smtClean="0"/>
              <a:t>12 April 2006</a:t>
            </a:r>
            <a:endParaRPr lang="en-US" sz="2000" dirty="0"/>
          </a:p>
          <a:p>
            <a:pPr eaLnBrk="0" hangingPunct="0">
              <a:defRPr/>
            </a:pPr>
            <a:r>
              <a:rPr lang="en-US" sz="2000" dirty="0"/>
              <a:t>    - Enlisted - Chapter 12, AR 635-200, dated 6 Jun 2005</a:t>
            </a:r>
          </a:p>
          <a:p>
            <a:pPr eaLnBrk="0" hangingPunct="0">
              <a:buClr>
                <a:schemeClr val="tx1"/>
              </a:buClr>
              <a:buFontTx/>
              <a:buChar char="•"/>
              <a:defRPr/>
            </a:pPr>
            <a:r>
              <a:rPr lang="en-US" sz="1800" b="1" i="1" dirty="0" smtClean="0">
                <a:solidFill>
                  <a:schemeClr val="accent1"/>
                </a:solidFill>
              </a:rPr>
              <a:t> </a:t>
            </a:r>
            <a:r>
              <a:rPr lang="en-US" sz="2400" b="1" i="1" dirty="0" smtClean="0"/>
              <a:t>When</a:t>
            </a:r>
            <a:r>
              <a:rPr lang="en-US" sz="2400" i="1" dirty="0" smtClean="0"/>
              <a:t> </a:t>
            </a:r>
            <a:endParaRPr lang="en-US" sz="2400" dirty="0"/>
          </a:p>
          <a:p>
            <a:pPr eaLnBrk="0" hangingPunct="0">
              <a:defRPr/>
            </a:pPr>
            <a:r>
              <a:rPr lang="en-US" sz="1800" dirty="0">
                <a:solidFill>
                  <a:srgbClr val="280049"/>
                </a:solidFill>
              </a:rPr>
              <a:t>    </a:t>
            </a:r>
            <a:r>
              <a:rPr lang="en-US" sz="2000" dirty="0"/>
              <a:t>- Maximum:  12 months before desired retirement date</a:t>
            </a:r>
          </a:p>
          <a:p>
            <a:pPr eaLnBrk="0" hangingPunct="0">
              <a:defRPr/>
            </a:pPr>
            <a:r>
              <a:rPr lang="en-US" sz="2000" dirty="0"/>
              <a:t>    - Minimum:  </a:t>
            </a:r>
            <a:r>
              <a:rPr lang="en-US" sz="2000" dirty="0" smtClean="0"/>
              <a:t> All </a:t>
            </a:r>
            <a:r>
              <a:rPr lang="en-US" sz="2000" dirty="0"/>
              <a:t>Officers </a:t>
            </a:r>
            <a:r>
              <a:rPr lang="en-US" sz="2000" dirty="0" smtClean="0"/>
              <a:t>– </a:t>
            </a:r>
            <a:r>
              <a:rPr lang="en-US" sz="2000" dirty="0"/>
              <a:t>9</a:t>
            </a:r>
            <a:r>
              <a:rPr lang="en-US" sz="2000" dirty="0">
                <a:effectLst>
                  <a:outerShdw blurRad="38100" dist="38100" dir="2700000" algn="tl">
                    <a:srgbClr val="C0C0C0"/>
                  </a:outerShdw>
                </a:effectLst>
              </a:rPr>
              <a:t> </a:t>
            </a:r>
            <a:r>
              <a:rPr lang="en-US" sz="2000" dirty="0"/>
              <a:t>months before start date of transition leave</a:t>
            </a:r>
          </a:p>
          <a:p>
            <a:pPr eaLnBrk="0" hangingPunct="0">
              <a:defRPr/>
            </a:pPr>
            <a:r>
              <a:rPr lang="en-US" sz="2000" dirty="0"/>
              <a:t>	          </a:t>
            </a:r>
            <a:r>
              <a:rPr lang="en-US" sz="2000" dirty="0" smtClean="0"/>
              <a:t>  Enlisted </a:t>
            </a:r>
            <a:r>
              <a:rPr lang="en-US" sz="2000" dirty="0"/>
              <a:t>– 9 months before retirement </a:t>
            </a:r>
            <a:r>
              <a:rPr lang="en-US" sz="2000" dirty="0" smtClean="0"/>
              <a:t>date</a:t>
            </a:r>
          </a:p>
          <a:p>
            <a:pPr eaLnBrk="0" hangingPunct="0">
              <a:defRPr/>
            </a:pPr>
            <a:r>
              <a:rPr lang="en-US" sz="2000" dirty="0" smtClean="0">
                <a:solidFill>
                  <a:srgbClr val="7030A0"/>
                </a:solidFill>
              </a:rPr>
              <a:t>       </a:t>
            </a:r>
            <a:r>
              <a:rPr lang="en-US" sz="2000" b="1" u="sng" dirty="0" smtClean="0"/>
              <a:t>NOTE</a:t>
            </a:r>
            <a:r>
              <a:rPr lang="en-US" sz="2000" b="1" dirty="0" smtClean="0"/>
              <a:t>: Recommend 12-month lead time for smoother transition</a:t>
            </a:r>
            <a:endParaRPr lang="en-US" sz="2000" dirty="0"/>
          </a:p>
          <a:p>
            <a:pPr eaLnBrk="0" hangingPunct="0">
              <a:defRPr/>
            </a:pPr>
            <a:endParaRPr lang="en-US" sz="1200" i="1" dirty="0">
              <a:solidFill>
                <a:srgbClr val="FF0066"/>
              </a:solidFill>
            </a:endParaRPr>
          </a:p>
          <a:p>
            <a:pPr eaLnBrk="0" hangingPunct="0">
              <a:buFont typeface="Arial" pitchFamily="34" charset="0"/>
              <a:buChar char="•"/>
              <a:defRPr/>
            </a:pPr>
            <a:r>
              <a:rPr lang="en-US" sz="2400" i="1" dirty="0" smtClean="0"/>
              <a:t> </a:t>
            </a:r>
            <a:r>
              <a:rPr lang="en-US" sz="2400" b="1" i="1" dirty="0" smtClean="0"/>
              <a:t>Where</a:t>
            </a:r>
            <a:endParaRPr lang="en-US" sz="1800" b="1" dirty="0" smtClean="0">
              <a:solidFill>
                <a:srgbClr val="FF0000"/>
              </a:solidFill>
            </a:endParaRPr>
          </a:p>
          <a:p>
            <a:pPr eaLnBrk="0" hangingPunct="0">
              <a:defRPr/>
            </a:pPr>
            <a:r>
              <a:rPr lang="en-US" sz="1800" dirty="0" smtClean="0">
                <a:solidFill>
                  <a:srgbClr val="280049"/>
                </a:solidFill>
              </a:rPr>
              <a:t>   </a:t>
            </a:r>
            <a:r>
              <a:rPr lang="en-US" sz="2000" dirty="0"/>
              <a:t>- General Officers:  Notify GOMO, (703) 697-7994/9466, DSN </a:t>
            </a:r>
            <a:r>
              <a:rPr lang="en-US" sz="2000" dirty="0" smtClean="0"/>
              <a:t>227</a:t>
            </a:r>
            <a:endParaRPr lang="en-US" sz="2000" dirty="0"/>
          </a:p>
          <a:p>
            <a:pPr eaLnBrk="0" hangingPunct="0">
              <a:defRPr/>
            </a:pPr>
            <a:r>
              <a:rPr lang="en-US" sz="2000" dirty="0"/>
              <a:t>   - COL &amp; LTC (P):  Notify </a:t>
            </a:r>
            <a:r>
              <a:rPr lang="en-US" sz="2000" dirty="0" smtClean="0"/>
              <a:t>Senior Leader Division (SLD), </a:t>
            </a:r>
            <a:r>
              <a:rPr lang="en-US" sz="2000" dirty="0"/>
              <a:t>(703) </a:t>
            </a:r>
            <a:r>
              <a:rPr lang="en-US" sz="2000" dirty="0" smtClean="0"/>
              <a:t>697-4995,   </a:t>
            </a:r>
          </a:p>
          <a:p>
            <a:pPr eaLnBrk="0" hangingPunct="0">
              <a:defRPr/>
            </a:pPr>
            <a:r>
              <a:rPr lang="en-US" sz="2000" dirty="0" smtClean="0"/>
              <a:t>     DSN </a:t>
            </a:r>
            <a:r>
              <a:rPr lang="en-US" sz="2000" dirty="0"/>
              <a:t>227  </a:t>
            </a:r>
          </a:p>
          <a:p>
            <a:pPr eaLnBrk="0" hangingPunct="0">
              <a:defRPr/>
            </a:pPr>
            <a:r>
              <a:rPr lang="en-US" sz="2000" dirty="0"/>
              <a:t>   - All others:  </a:t>
            </a:r>
            <a:r>
              <a:rPr lang="en-US" sz="2000" dirty="0" smtClean="0"/>
              <a:t>Local Military </a:t>
            </a:r>
            <a:r>
              <a:rPr lang="en-US" sz="2000" dirty="0"/>
              <a:t>Personnel </a:t>
            </a:r>
            <a:r>
              <a:rPr lang="en-US" sz="2000" dirty="0" smtClean="0"/>
              <a:t>Office</a:t>
            </a:r>
          </a:p>
          <a:p>
            <a:pPr eaLnBrk="0" hangingPunct="0">
              <a:defRPr/>
            </a:pPr>
            <a:r>
              <a:rPr lang="en-US" sz="2000" dirty="0" smtClean="0"/>
              <a:t>   - JAG Retirements (703) 588-6711 and Chaplain Retirements (703) 601-1127</a:t>
            </a:r>
          </a:p>
          <a:p>
            <a:pPr eaLnBrk="0" hangingPunct="0">
              <a:defRPr/>
            </a:pPr>
            <a:r>
              <a:rPr lang="en-US" sz="2000" dirty="0" smtClean="0"/>
              <a:t>   </a:t>
            </a:r>
            <a:r>
              <a:rPr lang="en-US" sz="2000" dirty="0"/>
              <a:t>- </a:t>
            </a:r>
            <a:r>
              <a:rPr lang="en-US" sz="2000" u="sng" dirty="0"/>
              <a:t>Note</a:t>
            </a:r>
            <a:r>
              <a:rPr lang="en-US" sz="2000" dirty="0"/>
              <a:t>:  CG, </a:t>
            </a:r>
            <a:r>
              <a:rPr lang="en-US" sz="2000" dirty="0" smtClean="0"/>
              <a:t>HRC </a:t>
            </a:r>
            <a:r>
              <a:rPr lang="en-US" sz="2000" dirty="0"/>
              <a:t>is </a:t>
            </a:r>
            <a:r>
              <a:rPr lang="en-US" sz="2000" dirty="0" smtClean="0"/>
              <a:t>the retirement </a:t>
            </a:r>
            <a:r>
              <a:rPr lang="en-US" sz="2000" dirty="0"/>
              <a:t>authority for officers </a:t>
            </a:r>
            <a:r>
              <a:rPr lang="en-US" sz="2000" dirty="0" smtClean="0"/>
              <a:t>with at least 20 but</a:t>
            </a:r>
          </a:p>
          <a:p>
            <a:pPr eaLnBrk="0" hangingPunct="0">
              <a:defRPr/>
            </a:pPr>
            <a:r>
              <a:rPr lang="en-US" sz="2000" dirty="0"/>
              <a:t> </a:t>
            </a:r>
            <a:r>
              <a:rPr lang="en-US" sz="2000" dirty="0" smtClean="0"/>
              <a:t>    less </a:t>
            </a:r>
            <a:r>
              <a:rPr lang="en-US" sz="2000" dirty="0"/>
              <a:t>than 30 years </a:t>
            </a:r>
            <a:r>
              <a:rPr lang="en-US" sz="2000" dirty="0" smtClean="0"/>
              <a:t>service</a:t>
            </a:r>
            <a:r>
              <a:rPr lang="en-US" sz="2000" dirty="0"/>
              <a:t>, </a:t>
            </a:r>
            <a:r>
              <a:rPr lang="en-US" sz="2000" dirty="0" smtClean="0"/>
              <a:t>and SSG(P</a:t>
            </a:r>
            <a:r>
              <a:rPr lang="en-US" sz="2000" dirty="0"/>
              <a:t>) and above not </a:t>
            </a:r>
            <a:r>
              <a:rPr lang="en-US" sz="2000" dirty="0" smtClean="0"/>
              <a:t>retiring </a:t>
            </a:r>
            <a:r>
              <a:rPr lang="en-US" sz="2000" dirty="0"/>
              <a:t>at </a:t>
            </a:r>
            <a:r>
              <a:rPr lang="en-US" sz="2000" dirty="0" smtClean="0"/>
              <a:t>RCP.</a:t>
            </a:r>
            <a:endParaRPr lang="en-US" sz="2000" dirty="0"/>
          </a:p>
        </p:txBody>
      </p:sp>
      <p:sp>
        <p:nvSpPr>
          <p:cNvPr id="19459" name="Rectangle 3"/>
          <p:cNvSpPr>
            <a:spLocks noChangeArrowheads="1"/>
          </p:cNvSpPr>
          <p:nvPr/>
        </p:nvSpPr>
        <p:spPr bwMode="auto">
          <a:xfrm>
            <a:off x="152400" y="-134815"/>
            <a:ext cx="8763000" cy="1074653"/>
          </a:xfrm>
          <a:prstGeom prst="rect">
            <a:avLst/>
          </a:prstGeom>
          <a:noFill/>
          <a:ln w="57150" cmpd="thinThick">
            <a:noFill/>
            <a:miter lim="800000"/>
            <a:headEnd/>
            <a:tailEnd/>
          </a:ln>
        </p:spPr>
        <p:txBody>
          <a:bodyPr lIns="90488" tIns="44450" rIns="90488" bIns="44450">
            <a:spAutoFit/>
          </a:bodyPr>
          <a:lstStyle/>
          <a:p>
            <a:pPr algn="ctr" eaLnBrk="0" hangingPunct="0"/>
            <a:r>
              <a:rPr lang="en-US" sz="3200" b="1" dirty="0"/>
              <a:t>Applying for </a:t>
            </a:r>
            <a:r>
              <a:rPr lang="en-US" sz="3200" b="1" dirty="0" smtClean="0"/>
              <a:t>Active Duty </a:t>
            </a:r>
          </a:p>
          <a:p>
            <a:pPr algn="ctr" eaLnBrk="0" hangingPunct="0"/>
            <a:r>
              <a:rPr lang="en-US" sz="3200" b="1" dirty="0" smtClean="0"/>
              <a:t>Length </a:t>
            </a:r>
            <a:r>
              <a:rPr lang="en-US" sz="3200" b="1" dirty="0"/>
              <a:t>of </a:t>
            </a:r>
            <a:r>
              <a:rPr lang="en-US" sz="3200" b="1" dirty="0" smtClean="0"/>
              <a:t>Service </a:t>
            </a:r>
            <a:r>
              <a:rPr lang="en-US" sz="3200" b="1" dirty="0"/>
              <a:t>Retirement</a:t>
            </a:r>
          </a:p>
        </p:txBody>
      </p:sp>
      <p:sp>
        <p:nvSpPr>
          <p:cNvPr id="6" name="Oval 5"/>
          <p:cNvSpPr/>
          <p:nvPr/>
        </p:nvSpPr>
        <p:spPr>
          <a:xfrm>
            <a:off x="8534400" y="1066800"/>
            <a:ext cx="533400" cy="304800"/>
          </a:xfrm>
          <a:prstGeom prst="ellipse">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2</a:t>
            </a:r>
            <a:endParaRPr lang="en-US" sz="1400" b="1" dirty="0">
              <a:solidFill>
                <a:schemeClr val="tx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1168400" y="152400"/>
            <a:ext cx="6756400" cy="487362"/>
          </a:xfrm>
          <a:prstGeom prst="rect">
            <a:avLst/>
          </a:prstGeom>
          <a:noFill/>
          <a:ln w="57150" cmpd="thinThick">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3600" b="1" dirty="0" smtClean="0">
                <a:solidFill>
                  <a:schemeClr val="tx1"/>
                </a:solidFill>
              </a:rPr>
              <a:t>Other Retirement Considerations</a:t>
            </a:r>
          </a:p>
        </p:txBody>
      </p:sp>
      <p:sp>
        <p:nvSpPr>
          <p:cNvPr id="20483" name="Rectangle 3"/>
          <p:cNvSpPr>
            <a:spLocks noGrp="1" noChangeArrowheads="1"/>
          </p:cNvSpPr>
          <p:nvPr>
            <p:ph type="subTitle" idx="4294967295"/>
          </p:nvPr>
        </p:nvSpPr>
        <p:spPr bwMode="auto">
          <a:xfrm>
            <a:off x="228600" y="1371600"/>
            <a:ext cx="8458200" cy="5105400"/>
          </a:xfrm>
          <a:prstGeom prst="rect">
            <a:avLst/>
          </a:prstGeom>
          <a:noFill/>
          <a:ln w="12700">
            <a:miter lim="800000"/>
            <a:headEnd/>
            <a:tailEnd/>
          </a:ln>
        </p:spPr>
        <p:txBody>
          <a:bodyPr lIns="92075" tIns="46038" rIns="92075" bIns="46038"/>
          <a:lstStyle/>
          <a:p>
            <a:pPr marL="0" indent="0" eaLnBrk="1" hangingPunct="1">
              <a:lnSpc>
                <a:spcPct val="90000"/>
              </a:lnSpc>
              <a:buClr>
                <a:schemeClr val="tx1"/>
              </a:buClr>
            </a:pPr>
            <a:r>
              <a:rPr lang="en-US" sz="2400" dirty="0" smtClean="0"/>
              <a:t> </a:t>
            </a:r>
            <a:r>
              <a:rPr lang="en-US" sz="2400" u="sng" dirty="0" smtClean="0"/>
              <a:t>Retirement date </a:t>
            </a:r>
          </a:p>
          <a:p>
            <a:pPr marL="457200" lvl="1" indent="0" eaLnBrk="1" hangingPunct="1">
              <a:lnSpc>
                <a:spcPct val="90000"/>
              </a:lnSpc>
              <a:buFont typeface="Arial" pitchFamily="34" charset="0"/>
              <a:buChar char="−"/>
            </a:pPr>
            <a:r>
              <a:rPr lang="en-US" sz="2000" dirty="0" smtClean="0"/>
              <a:t> 1</a:t>
            </a:r>
            <a:r>
              <a:rPr lang="en-US" sz="2000" baseline="30000" dirty="0" smtClean="0"/>
              <a:t>st</a:t>
            </a:r>
            <a:r>
              <a:rPr lang="en-US" sz="2000" dirty="0" smtClean="0"/>
              <a:t> day of the month if for length-of-service</a:t>
            </a:r>
          </a:p>
          <a:p>
            <a:pPr marL="457200" lvl="1" indent="0" eaLnBrk="1" hangingPunct="1">
              <a:lnSpc>
                <a:spcPct val="90000"/>
              </a:lnSpc>
              <a:buFont typeface="Arial" pitchFamily="34" charset="0"/>
              <a:buChar char="−"/>
            </a:pPr>
            <a:r>
              <a:rPr lang="en-US" sz="2000" dirty="0" smtClean="0"/>
              <a:t> any date for disability retirement</a:t>
            </a:r>
          </a:p>
          <a:p>
            <a:pPr marL="457200" lvl="1" indent="0" eaLnBrk="1" hangingPunct="1">
              <a:lnSpc>
                <a:spcPct val="90000"/>
              </a:lnSpc>
              <a:buFontTx/>
              <a:buNone/>
            </a:pPr>
            <a:r>
              <a:rPr lang="en-US" sz="1100" dirty="0" smtClean="0"/>
              <a:t>                            </a:t>
            </a:r>
          </a:p>
          <a:p>
            <a:pPr marL="0" indent="0" eaLnBrk="1" hangingPunct="1">
              <a:lnSpc>
                <a:spcPct val="90000"/>
              </a:lnSpc>
              <a:buClr>
                <a:schemeClr val="tx1"/>
              </a:buClr>
            </a:pPr>
            <a:r>
              <a:rPr lang="en-US" sz="2400" dirty="0" smtClean="0"/>
              <a:t> </a:t>
            </a:r>
            <a:r>
              <a:rPr lang="en-US" sz="2400" u="sng" dirty="0" smtClean="0"/>
              <a:t>Active Duty Service Obligation</a:t>
            </a:r>
          </a:p>
          <a:p>
            <a:pPr marL="0" indent="0" eaLnBrk="1" hangingPunct="1">
              <a:lnSpc>
                <a:spcPct val="90000"/>
              </a:lnSpc>
              <a:buClr>
                <a:schemeClr val="tx1"/>
              </a:buClr>
              <a:buFontTx/>
              <a:buNone/>
            </a:pPr>
            <a:r>
              <a:rPr lang="en-US" sz="1100" dirty="0" smtClean="0"/>
              <a:t>                          </a:t>
            </a:r>
          </a:p>
          <a:p>
            <a:pPr marL="0" indent="0" eaLnBrk="1" hangingPunct="1">
              <a:lnSpc>
                <a:spcPct val="90000"/>
              </a:lnSpc>
              <a:buClr>
                <a:schemeClr val="tx1"/>
              </a:buClr>
            </a:pPr>
            <a:r>
              <a:rPr lang="en-US" sz="2400" dirty="0" smtClean="0"/>
              <a:t> </a:t>
            </a:r>
            <a:r>
              <a:rPr lang="en-US" sz="2400" u="sng" dirty="0" smtClean="0"/>
              <a:t>In lieu of PCS</a:t>
            </a:r>
            <a:r>
              <a:rPr lang="en-US" sz="2400" dirty="0" smtClean="0"/>
              <a:t> </a:t>
            </a:r>
          </a:p>
          <a:p>
            <a:pPr algn="just">
              <a:spcBef>
                <a:spcPts val="0"/>
              </a:spcBef>
              <a:buNone/>
            </a:pPr>
            <a:r>
              <a:rPr lang="en-US" sz="2000" dirty="0" smtClean="0"/>
              <a:t>     −  apply within 30 calendar days of alert for a retirement date no more than 6 months from the date of the PCS alert or the first day of the month after the officer attains 20 years AFS, whichever is later.</a:t>
            </a:r>
          </a:p>
          <a:p>
            <a:pPr marL="457200" lvl="1" indent="0" eaLnBrk="1" hangingPunct="1">
              <a:lnSpc>
                <a:spcPct val="90000"/>
              </a:lnSpc>
              <a:spcBef>
                <a:spcPts val="0"/>
              </a:spcBef>
              <a:buFontTx/>
              <a:buNone/>
            </a:pPr>
            <a:r>
              <a:rPr lang="en-US" sz="1100" dirty="0" smtClean="0"/>
              <a:t>                               </a:t>
            </a:r>
          </a:p>
          <a:p>
            <a:pPr marL="0" indent="0" eaLnBrk="1" hangingPunct="1">
              <a:lnSpc>
                <a:spcPct val="90000"/>
              </a:lnSpc>
              <a:spcBef>
                <a:spcPts val="0"/>
              </a:spcBef>
              <a:buClr>
                <a:schemeClr val="tx1"/>
              </a:buClr>
            </a:pPr>
            <a:r>
              <a:rPr lang="en-US" sz="2400" dirty="0" smtClean="0"/>
              <a:t> </a:t>
            </a:r>
            <a:r>
              <a:rPr lang="en-US" sz="2400" u="sng" dirty="0" smtClean="0"/>
              <a:t>Reassigned on a PCS</a:t>
            </a:r>
          </a:p>
          <a:p>
            <a:pPr marL="457200" lvl="1" indent="0" eaLnBrk="1" hangingPunct="1">
              <a:lnSpc>
                <a:spcPct val="90000"/>
              </a:lnSpc>
              <a:buClr>
                <a:schemeClr val="tx1"/>
              </a:buClr>
              <a:buFont typeface="Arial" pitchFamily="34" charset="0"/>
              <a:buChar char="−"/>
            </a:pPr>
            <a:r>
              <a:rPr lang="en-US" sz="2000" dirty="0" smtClean="0"/>
              <a:t> must wait 1 year to retire (AR 350–100)</a:t>
            </a:r>
          </a:p>
          <a:p>
            <a:pPr marL="457200" lvl="1" indent="0" eaLnBrk="1" hangingPunct="1">
              <a:lnSpc>
                <a:spcPct val="90000"/>
              </a:lnSpc>
              <a:buClr>
                <a:schemeClr val="tx1"/>
              </a:buClr>
              <a:buFont typeface="Arial" pitchFamily="34" charset="0"/>
              <a:buChar char="−"/>
            </a:pPr>
            <a:endParaRPr lang="en-US" sz="1100" dirty="0" smtClean="0"/>
          </a:p>
          <a:p>
            <a:pPr marL="0" indent="0" eaLnBrk="1" hangingPunct="1">
              <a:lnSpc>
                <a:spcPct val="90000"/>
              </a:lnSpc>
              <a:buClr>
                <a:schemeClr val="tx1"/>
              </a:buClr>
            </a:pPr>
            <a:r>
              <a:rPr lang="en-US" sz="2400" dirty="0" smtClean="0"/>
              <a:t> </a:t>
            </a:r>
            <a:r>
              <a:rPr lang="en-US" sz="2400" u="sng" dirty="0" smtClean="0"/>
              <a:t>Retiring on same day as AD pay raise</a:t>
            </a:r>
            <a:r>
              <a:rPr lang="en-US" sz="2400" dirty="0" smtClean="0"/>
              <a:t> </a:t>
            </a:r>
            <a:r>
              <a:rPr lang="en-US" sz="2400" i="1" dirty="0" smtClean="0"/>
              <a:t>(final pay only)</a:t>
            </a:r>
            <a:endParaRPr lang="en-US" sz="2400" dirty="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4107</TotalTime>
  <Words>8072</Words>
  <Application>Microsoft Office PowerPoint</Application>
  <PresentationFormat>On-screen Show (4:3)</PresentationFormat>
  <Paragraphs>785</Paragraphs>
  <Slides>43</Slides>
  <Notes>34</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43</vt:i4>
      </vt:variant>
    </vt:vector>
  </HeadingPairs>
  <TitlesOfParts>
    <vt:vector size="47" baseType="lpstr">
      <vt:lpstr>Office Theme</vt:lpstr>
      <vt:lpstr>Acrobat Document</vt:lpstr>
      <vt:lpstr>Photo Editor Photo</vt:lpstr>
      <vt:lpstr>Microsoft Office Word Document</vt:lpstr>
      <vt:lpstr>Slide 1</vt:lpstr>
      <vt:lpstr>Purpose</vt:lpstr>
      <vt:lpstr>Slide 3</vt:lpstr>
      <vt:lpstr>Population Served -- Growing</vt:lpstr>
      <vt:lpstr>Slide 5</vt:lpstr>
      <vt:lpstr>Slide 6</vt:lpstr>
      <vt:lpstr>Slide 7</vt:lpstr>
      <vt:lpstr>Slide 8</vt:lpstr>
      <vt:lpstr>Other Retirement Considerations</vt:lpstr>
      <vt:lpstr>Non-Regular Retirement Eligibility  &amp; Transfer to Retired Reserve</vt:lpstr>
      <vt:lpstr>Slide 11</vt:lpstr>
      <vt:lpstr>Slide 12</vt:lpstr>
      <vt:lpstr>Slide 13</vt:lpstr>
      <vt:lpstr>What Recently Retired Soldiers  Said You Should Know About Retiring*</vt:lpstr>
      <vt:lpstr>Pre-Retirement Briefing Topics</vt:lpstr>
      <vt:lpstr>Calculate Your Retired Pay in 3 Steps  </vt:lpstr>
      <vt:lpstr>Final Basic Pay Plan   </vt:lpstr>
      <vt:lpstr>High-36 Pay Plan                </vt:lpstr>
      <vt:lpstr>High-36 or REDUX Plan  </vt:lpstr>
      <vt:lpstr>Slide 20</vt:lpstr>
      <vt:lpstr>Slide 21</vt:lpstr>
      <vt:lpstr> Army Career and Alumni Program (ACAP) </vt:lpstr>
      <vt:lpstr>Slide 23</vt:lpstr>
      <vt:lpstr>Retirement Physical</vt:lpstr>
      <vt:lpstr>TRICARE--An Overview</vt:lpstr>
      <vt:lpstr>Slide 26</vt:lpstr>
      <vt:lpstr>VA Compensation for  Service-Connected Disability</vt:lpstr>
      <vt:lpstr>CRSC &amp; CRDP Comparison</vt:lpstr>
      <vt:lpstr>Post 9/11 GI Bill Transferability</vt:lpstr>
      <vt:lpstr>VA Information Sources</vt:lpstr>
      <vt:lpstr>RETIRED PAY STOPS</vt:lpstr>
      <vt:lpstr>Slide 32</vt:lpstr>
      <vt:lpstr>Slide 33</vt:lpstr>
      <vt:lpstr>       SBP Positives</vt:lpstr>
      <vt:lpstr>Slide 35</vt:lpstr>
      <vt:lpstr>Retirement Services Officers (RSO)</vt:lpstr>
      <vt:lpstr>Slide 37</vt:lpstr>
      <vt:lpstr>Slide 38</vt:lpstr>
      <vt:lpstr>Slide 39</vt:lpstr>
      <vt:lpstr>Requesting MMPAs from DFAS</vt:lpstr>
      <vt:lpstr> Early Age Reduced Retirement</vt:lpstr>
      <vt:lpstr>Apply for Non-Regular Retired Pay</vt:lpstr>
      <vt:lpstr>Slide 43</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Administrator</cp:lastModifiedBy>
  <cp:revision>155</cp:revision>
  <dcterms:created xsi:type="dcterms:W3CDTF">2012-05-30T15:49:31Z</dcterms:created>
  <dcterms:modified xsi:type="dcterms:W3CDTF">2013-02-05T14:16:19Z</dcterms:modified>
</cp:coreProperties>
</file>