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45" r:id="rId3"/>
    <p:sldId id="340" r:id="rId4"/>
    <p:sldId id="349" r:id="rId5"/>
    <p:sldId id="372" r:id="rId6"/>
    <p:sldId id="379" r:id="rId7"/>
    <p:sldId id="373" r:id="rId8"/>
    <p:sldId id="374" r:id="rId9"/>
    <p:sldId id="376" r:id="rId10"/>
    <p:sldId id="380" r:id="rId11"/>
    <p:sldId id="367" r:id="rId12"/>
    <p:sldId id="377" r:id="rId13"/>
    <p:sldId id="378" r:id="rId14"/>
    <p:sldId id="368" r:id="rId15"/>
    <p:sldId id="370" r:id="rId16"/>
    <p:sldId id="347" r:id="rId17"/>
    <p:sldId id="34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66"/>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5" autoAdjust="0"/>
  </p:normalViewPr>
  <p:slideViewPr>
    <p:cSldViewPr>
      <p:cViewPr>
        <p:scale>
          <a:sx n="100" d="100"/>
          <a:sy n="100" d="100"/>
        </p:scale>
        <p:origin x="-216" y="-240"/>
      </p:cViewPr>
      <p:guideLst>
        <p:guide orient="horz" pos="144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457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7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457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33AA399-BC37-407B-9618-19C5BB97A5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D2F5537-396B-49BE-A124-17D00A4E277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854E5B8E-4779-4395-BA3F-E3EED20FECB3}"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1677BF1E-902D-4E36-8A1C-B2468B9B2617}" type="slidenum">
              <a:rPr lang="en-US" smtClean="0"/>
              <a:pPr/>
              <a:t>10</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90F13636-8BEA-471D-B17B-D78B7907F001}" type="slidenum">
              <a:rPr lang="en-US" smtClean="0"/>
              <a:pPr/>
              <a:t>11</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786D1BB9-7B03-433F-9412-3C1AB8BF837B}" type="slidenum">
              <a:rPr lang="en-US" smtClean="0"/>
              <a:pPr/>
              <a:t>12</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CD5AAA84-89E5-4D37-B2DB-A858BDC50A8E}" type="slidenum">
              <a:rPr lang="en-US" smtClean="0"/>
              <a:pPr/>
              <a:t>13</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B4760456-4900-4E16-A50A-B839AD2B72C2}" type="slidenum">
              <a:rPr lang="en-US" smtClean="0"/>
              <a:pPr/>
              <a:t>14</a:t>
            </a:fld>
            <a:endParaRPr lang="en-US" smtClean="0"/>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fld id="{B8B5827B-D623-4F9B-B186-D82D67F6DFD3}" type="slidenum">
              <a:rPr lang="en-US" smtClean="0"/>
              <a:pPr/>
              <a:t>15</a:t>
            </a:fld>
            <a:endParaRPr lang="en-US" smtClean="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28027DFF-D756-44C8-AE67-53B8AF98ACB2}" type="slidenum">
              <a:rPr lang="en-US" smtClean="0"/>
              <a:pPr/>
              <a:t>16</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80DC6273-2A8E-4E79-8035-ED0487D55553}" type="slidenum">
              <a:rPr lang="en-US" smtClean="0"/>
              <a:pPr/>
              <a:t>17</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504934CC-0923-4DC2-AC92-D691292645C2}"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936498FA-356E-40E4-A29B-2C65CF4000C8}" type="slidenum">
              <a:rPr lang="en-US" smtClean="0"/>
              <a:pPr/>
              <a:t>3</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8E8C1F65-24B6-4084-9932-7248491EAF66}"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5F9D759B-ACF8-4F2E-A9CE-2E911327384E}" type="slidenum">
              <a:rPr lang="en-US" smtClean="0"/>
              <a:pPr/>
              <a:t>5</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E15A0547-9E40-44B7-AC31-2ED66C01AC03}" type="slidenum">
              <a:rPr lang="en-US" smtClean="0"/>
              <a:pPr/>
              <a:t>6</a:t>
            </a:fld>
            <a:endParaRPr lang="en-US"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E8E3AECC-F215-4CF4-99A4-AE3C1C1FA78F}" type="slidenum">
              <a:rPr lang="en-US" smtClean="0"/>
              <a:pPr/>
              <a:t>7</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8C7008D1-60A0-433A-8E00-28C8B541227C}" type="slidenum">
              <a:rPr lang="en-US" smtClean="0"/>
              <a:pPr/>
              <a:t>8</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A2278F65-1E12-4CF4-B3C2-C276C33E35D8}" type="slidenum">
              <a:rPr lang="en-US" smtClean="0"/>
              <a:pPr/>
              <a:t>9</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65F032-6083-4771-81C3-1156B71E5BB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8E57FA-D8AB-4561-BB1C-3192E39D53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6ECAB7-9ED6-4DBC-ADD7-BD8564BF405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F0F9A-C899-4BBD-AA88-823D48626C8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CAD2BE-E7DB-45FE-A209-587C0668C3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EBFD65-F8EC-45BB-9FAD-68D432E0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AF1068-C2B1-433D-9AFE-839973211A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466C41-8EB5-4C0E-9B23-74EFDDDD29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F392C6-6211-443A-801B-EF42665B17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8BAC07D-D523-4B8A-AFB2-A6903F9B3F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B318D7-3BDE-486A-B5D6-DFBE038833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B44CFC-D9EC-43CB-9F6A-91F304829F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40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4EAC165-FA84-4155-BA79-88CB8B12E6AF}"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folHlink"/>
          </a:solidFill>
          <a:latin typeface="+mj-lt"/>
          <a:ea typeface="+mj-ea"/>
          <a:cs typeface="+mj-cs"/>
        </a:defRPr>
      </a:lvl1pPr>
      <a:lvl2pPr algn="ctr" rtl="0" eaLnBrk="0" fontAlgn="base" hangingPunct="0">
        <a:spcBef>
          <a:spcPct val="0"/>
        </a:spcBef>
        <a:spcAft>
          <a:spcPct val="0"/>
        </a:spcAft>
        <a:defRPr sz="4400">
          <a:solidFill>
            <a:schemeClr val="folHlink"/>
          </a:solidFill>
          <a:latin typeface="Arial" charset="0"/>
        </a:defRPr>
      </a:lvl2pPr>
      <a:lvl3pPr algn="ctr" rtl="0" eaLnBrk="0" fontAlgn="base" hangingPunct="0">
        <a:spcBef>
          <a:spcPct val="0"/>
        </a:spcBef>
        <a:spcAft>
          <a:spcPct val="0"/>
        </a:spcAft>
        <a:defRPr sz="4400">
          <a:solidFill>
            <a:schemeClr val="folHlink"/>
          </a:solidFill>
          <a:latin typeface="Arial" charset="0"/>
        </a:defRPr>
      </a:lvl3pPr>
      <a:lvl4pPr algn="ctr" rtl="0" eaLnBrk="0" fontAlgn="base" hangingPunct="0">
        <a:spcBef>
          <a:spcPct val="0"/>
        </a:spcBef>
        <a:spcAft>
          <a:spcPct val="0"/>
        </a:spcAft>
        <a:defRPr sz="4400">
          <a:solidFill>
            <a:schemeClr val="folHlink"/>
          </a:solidFill>
          <a:latin typeface="Arial" charset="0"/>
        </a:defRPr>
      </a:lvl4pPr>
      <a:lvl5pPr algn="ctr" rtl="0" eaLnBrk="0" fontAlgn="base" hangingPunct="0">
        <a:spcBef>
          <a:spcPct val="0"/>
        </a:spcBef>
        <a:spcAft>
          <a:spcPct val="0"/>
        </a:spcAft>
        <a:defRPr sz="4400">
          <a:solidFill>
            <a:schemeClr val="folHlink"/>
          </a:solidFill>
          <a:latin typeface="Arial" charset="0"/>
        </a:defRPr>
      </a:lvl5pPr>
      <a:lvl6pPr marL="457200" algn="ctr" rtl="0" fontAlgn="base">
        <a:spcBef>
          <a:spcPct val="0"/>
        </a:spcBef>
        <a:spcAft>
          <a:spcPct val="0"/>
        </a:spcAft>
        <a:defRPr sz="4400">
          <a:solidFill>
            <a:schemeClr val="folHlink"/>
          </a:solidFill>
          <a:latin typeface="Arial" charset="0"/>
        </a:defRPr>
      </a:lvl6pPr>
      <a:lvl7pPr marL="914400" algn="ctr" rtl="0" fontAlgn="base">
        <a:spcBef>
          <a:spcPct val="0"/>
        </a:spcBef>
        <a:spcAft>
          <a:spcPct val="0"/>
        </a:spcAft>
        <a:defRPr sz="4400">
          <a:solidFill>
            <a:schemeClr val="folHlink"/>
          </a:solidFill>
          <a:latin typeface="Arial" charset="0"/>
        </a:defRPr>
      </a:lvl7pPr>
      <a:lvl8pPr marL="1371600" algn="ctr" rtl="0" fontAlgn="base">
        <a:spcBef>
          <a:spcPct val="0"/>
        </a:spcBef>
        <a:spcAft>
          <a:spcPct val="0"/>
        </a:spcAft>
        <a:defRPr sz="4400">
          <a:solidFill>
            <a:schemeClr val="folHlink"/>
          </a:solidFill>
          <a:latin typeface="Arial" charset="0"/>
        </a:defRPr>
      </a:lvl8pPr>
      <a:lvl9pPr marL="1828800" algn="ctr" rtl="0" fontAlgn="base">
        <a:spcBef>
          <a:spcPct val="0"/>
        </a:spcBef>
        <a:spcAft>
          <a:spcPct val="0"/>
        </a:spcAft>
        <a:defRPr sz="4400">
          <a:solidFill>
            <a:schemeClr val="folHlink"/>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ctep.cancer.gov/guidelines/index.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ctep.cancer.gov/guidelines/index.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447800" y="2130425"/>
            <a:ext cx="7010400" cy="1470025"/>
          </a:xfrm>
        </p:spPr>
        <p:txBody>
          <a:bodyPr/>
          <a:lstStyle/>
          <a:p>
            <a:pPr eaLnBrk="1" hangingPunct="1"/>
            <a:r>
              <a:rPr lang="en-US" smtClean="0">
                <a:solidFill>
                  <a:schemeClr val="bg1"/>
                </a:solidFill>
              </a:rPr>
              <a:t>CTEP IND LOI Review and Approval Process</a:t>
            </a:r>
          </a:p>
        </p:txBody>
      </p:sp>
      <p:grpSp>
        <p:nvGrpSpPr>
          <p:cNvPr id="16387" name="Group 4"/>
          <p:cNvGrpSpPr>
            <a:grpSpLocks/>
          </p:cNvGrpSpPr>
          <p:nvPr/>
        </p:nvGrpSpPr>
        <p:grpSpPr bwMode="auto">
          <a:xfrm>
            <a:off x="0" y="5715000"/>
            <a:ext cx="9144000" cy="1143000"/>
            <a:chOff x="0" y="3600"/>
            <a:chExt cx="5760" cy="720"/>
          </a:xfrm>
        </p:grpSpPr>
        <p:sp>
          <p:nvSpPr>
            <p:cNvPr id="16388" name="Rectangle 5"/>
            <p:cNvSpPr>
              <a:spLocks noChangeArrowheads="1"/>
            </p:cNvSpPr>
            <p:nvPr/>
          </p:nvSpPr>
          <p:spPr bwMode="auto">
            <a:xfrm>
              <a:off x="0" y="3600"/>
              <a:ext cx="5760" cy="720"/>
            </a:xfrm>
            <a:prstGeom prst="rect">
              <a:avLst/>
            </a:prstGeom>
            <a:solidFill>
              <a:schemeClr val="tx1"/>
            </a:solidFill>
            <a:ln w="9525">
              <a:noFill/>
              <a:miter lim="800000"/>
              <a:headEnd/>
              <a:tailEnd/>
            </a:ln>
          </p:spPr>
          <p:txBody>
            <a:bodyPr wrap="none" anchor="ctr"/>
            <a:lstStyle/>
            <a:p>
              <a:endParaRPr lang="en-US"/>
            </a:p>
          </p:txBody>
        </p:sp>
        <p:pic>
          <p:nvPicPr>
            <p:cNvPr id="16389" name="Picture 6"/>
            <p:cNvPicPr>
              <a:picLocks noChangeArrowheads="1"/>
            </p:cNvPicPr>
            <p:nvPr/>
          </p:nvPicPr>
          <p:blipFill>
            <a:blip r:embed="rId4"/>
            <a:srcRect/>
            <a:stretch>
              <a:fillRect/>
            </a:stretch>
          </p:blipFill>
          <p:spPr bwMode="auto">
            <a:xfrm>
              <a:off x="101" y="3696"/>
              <a:ext cx="1003" cy="612"/>
            </a:xfrm>
            <a:prstGeom prst="rect">
              <a:avLst/>
            </a:prstGeom>
            <a:solidFill>
              <a:schemeClr val="tx1"/>
            </a:solidFill>
            <a:ln w="9525">
              <a:noFill/>
              <a:miter lim="800000"/>
              <a:headEnd/>
              <a:tailEnd/>
            </a:ln>
          </p:spPr>
        </p:pic>
        <p:pic>
          <p:nvPicPr>
            <p:cNvPr id="16390" name="Picture 7" descr="nih_600"/>
            <p:cNvPicPr>
              <a:picLocks noChangeAspect="1" noChangeArrowheads="1"/>
            </p:cNvPicPr>
            <p:nvPr/>
          </p:nvPicPr>
          <p:blipFill>
            <a:blip r:embed="rId5"/>
            <a:srcRect/>
            <a:stretch>
              <a:fillRect/>
            </a:stretch>
          </p:blipFill>
          <p:spPr bwMode="auto">
            <a:xfrm>
              <a:off x="2544" y="3648"/>
              <a:ext cx="640" cy="640"/>
            </a:xfrm>
            <a:prstGeom prst="rect">
              <a:avLst/>
            </a:prstGeom>
            <a:solidFill>
              <a:schemeClr val="tx1"/>
            </a:solidFill>
            <a:ln w="9525">
              <a:solidFill>
                <a:schemeClr val="tx1"/>
              </a:solidFill>
              <a:miter lim="800000"/>
              <a:headEnd/>
              <a:tailEnd/>
            </a:ln>
          </p:spPr>
        </p:pic>
        <p:pic>
          <p:nvPicPr>
            <p:cNvPr id="16391" name="Picture 8" descr="dhhs_600"/>
            <p:cNvPicPr>
              <a:picLocks noChangeAspect="1" noChangeArrowheads="1"/>
            </p:cNvPicPr>
            <p:nvPr/>
          </p:nvPicPr>
          <p:blipFill>
            <a:blip r:embed="rId6"/>
            <a:srcRect/>
            <a:stretch>
              <a:fillRect/>
            </a:stretch>
          </p:blipFill>
          <p:spPr bwMode="auto">
            <a:xfrm>
              <a:off x="5040" y="3648"/>
              <a:ext cx="648" cy="648"/>
            </a:xfrm>
            <a:prstGeom prst="rect">
              <a:avLst/>
            </a:prstGeom>
            <a:solidFill>
              <a:schemeClr val="tx1"/>
            </a:solidFill>
            <a:ln w="9525">
              <a:solidFill>
                <a:schemeClr val="tx1"/>
              </a:solidFill>
              <a:miter lim="800000"/>
              <a:headEnd/>
              <a:tailEnd/>
            </a:ln>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914400" y="152400"/>
            <a:ext cx="8229600" cy="114300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 Endpoints/Statistics</a:t>
            </a:r>
          </a:p>
        </p:txBody>
      </p:sp>
      <p:sp>
        <p:nvSpPr>
          <p:cNvPr id="34819" name="Rectangle 3"/>
          <p:cNvSpPr>
            <a:spLocks noGrp="1" noChangeArrowheads="1"/>
          </p:cNvSpPr>
          <p:nvPr>
            <p:ph type="body" idx="1"/>
          </p:nvPr>
        </p:nvSpPr>
        <p:spPr>
          <a:xfrm>
            <a:off x="1447800" y="1447800"/>
            <a:ext cx="7696200" cy="5257800"/>
          </a:xfrm>
        </p:spPr>
        <p:txBody>
          <a:bodyPr/>
          <a:lstStyle/>
          <a:p>
            <a:pPr eaLnBrk="1" hangingPunct="1">
              <a:lnSpc>
                <a:spcPct val="80000"/>
              </a:lnSpc>
            </a:pPr>
            <a:r>
              <a:rPr lang="en-US" sz="2400" b="1" smtClean="0">
                <a:solidFill>
                  <a:srgbClr val="000000"/>
                </a:solidFill>
              </a:rPr>
              <a:t>Well-stated endpoint/statistics: </a:t>
            </a:r>
          </a:p>
          <a:p>
            <a:pPr lvl="1" eaLnBrk="1" hangingPunct="1">
              <a:lnSpc>
                <a:spcPct val="80000"/>
              </a:lnSpc>
            </a:pPr>
            <a:r>
              <a:rPr lang="en-US" sz="1600" smtClean="0">
                <a:solidFill>
                  <a:srgbClr val="000000"/>
                </a:solidFill>
              </a:rPr>
              <a:t>The primary end point will be 6 month progression free survival (PFS).  Secondary exploratory evaluations of toxicity and serum protein X will be made</a:t>
            </a:r>
          </a:p>
          <a:p>
            <a:pPr lvl="1" eaLnBrk="1" hangingPunct="1">
              <a:lnSpc>
                <a:spcPct val="80000"/>
              </a:lnSpc>
              <a:buFontTx/>
              <a:buNone/>
            </a:pPr>
            <a:r>
              <a:rPr lang="en-US" sz="1600" smtClean="0">
                <a:solidFill>
                  <a:srgbClr val="000000"/>
                </a:solidFill>
              </a:rPr>
              <a:t> </a:t>
            </a:r>
          </a:p>
          <a:p>
            <a:pPr lvl="1" eaLnBrk="1" hangingPunct="1">
              <a:lnSpc>
                <a:spcPct val="80000"/>
              </a:lnSpc>
            </a:pPr>
            <a:r>
              <a:rPr lang="en-US" sz="1600" smtClean="0">
                <a:solidFill>
                  <a:srgbClr val="000000"/>
                </a:solidFill>
              </a:rPr>
              <a:t>Based on our institutions prior 5 trials including 200 patients, the proportion of patients alive without progression following standard therapy is 15% (95% c.i. 10-19%). Therefore, the null hypothesis is that 15% will remain alive without progression at 6 months, and our hypothesis is that use of drug Y will increase the PFS to 35%</a:t>
            </a:r>
          </a:p>
          <a:p>
            <a:pPr lvl="1" eaLnBrk="1" hangingPunct="1">
              <a:lnSpc>
                <a:spcPct val="80000"/>
              </a:lnSpc>
              <a:buFontTx/>
              <a:buNone/>
            </a:pPr>
            <a:r>
              <a:rPr lang="en-US" sz="1600" smtClean="0">
                <a:solidFill>
                  <a:srgbClr val="000000"/>
                </a:solidFill>
              </a:rPr>
              <a:t> </a:t>
            </a:r>
          </a:p>
          <a:p>
            <a:pPr lvl="1" eaLnBrk="1" hangingPunct="1">
              <a:lnSpc>
                <a:spcPct val="80000"/>
              </a:lnSpc>
            </a:pPr>
            <a:r>
              <a:rPr lang="en-US" sz="1600" smtClean="0">
                <a:solidFill>
                  <a:srgbClr val="000000"/>
                </a:solidFill>
              </a:rPr>
              <a:t>A two-stage design will be used.  If at least 4/20 patients achieve a PFS of 6 months, a total of 44 patients will be accrued, assuming a 10% ineligibility rate.  If 11/40 evaluable patients achieve a PFS of 6 months, we will conclude agent Y should be further explored in this setting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2400"/>
            <a:ext cx="9144000" cy="838200"/>
          </a:xfrm>
        </p:spPr>
        <p:txBody>
          <a:bodyPr/>
          <a:lstStyle/>
          <a:p>
            <a:pPr eaLnBrk="1" hangingPunct="1"/>
            <a:r>
              <a:rPr lang="en-US" sz="3200" smtClean="0">
                <a:solidFill>
                  <a:schemeClr val="tx1"/>
                </a:solidFill>
              </a:rPr>
              <a:t>Criteria for Correlative Studies</a:t>
            </a:r>
          </a:p>
        </p:txBody>
      </p:sp>
      <p:sp>
        <p:nvSpPr>
          <p:cNvPr id="36867" name="Rectangle 3"/>
          <p:cNvSpPr>
            <a:spLocks noGrp="1" noChangeArrowheads="1"/>
          </p:cNvSpPr>
          <p:nvPr>
            <p:ph type="body" idx="1"/>
          </p:nvPr>
        </p:nvSpPr>
        <p:spPr>
          <a:xfrm>
            <a:off x="1524000" y="1447800"/>
            <a:ext cx="7086600" cy="5181600"/>
          </a:xfrm>
        </p:spPr>
        <p:txBody>
          <a:bodyPr/>
          <a:lstStyle/>
          <a:p>
            <a:pPr marL="344488" indent="-344488" eaLnBrk="1" hangingPunct="1">
              <a:lnSpc>
                <a:spcPct val="90000"/>
              </a:lnSpc>
            </a:pPr>
            <a:r>
              <a:rPr lang="en-US" sz="2400" b="1" smtClean="0">
                <a:solidFill>
                  <a:srgbClr val="000000"/>
                </a:solidFill>
              </a:rPr>
              <a:t>Importance of correlatives hypothesis</a:t>
            </a:r>
          </a:p>
          <a:p>
            <a:pPr marL="344488" indent="-344488" eaLnBrk="1" hangingPunct="1">
              <a:lnSpc>
                <a:spcPct val="90000"/>
              </a:lnSpc>
            </a:pPr>
            <a:r>
              <a:rPr lang="en-US" sz="2400" b="1" smtClean="0">
                <a:solidFill>
                  <a:srgbClr val="000000"/>
                </a:solidFill>
              </a:rPr>
              <a:t>Biological rationale</a:t>
            </a:r>
          </a:p>
          <a:p>
            <a:pPr marL="344488" indent="-344488" eaLnBrk="1" hangingPunct="1">
              <a:lnSpc>
                <a:spcPct val="90000"/>
              </a:lnSpc>
            </a:pPr>
            <a:r>
              <a:rPr lang="en-US" sz="2400" b="1" smtClean="0">
                <a:solidFill>
                  <a:srgbClr val="000000"/>
                </a:solidFill>
              </a:rPr>
              <a:t>Relevant preclinical data</a:t>
            </a:r>
          </a:p>
          <a:p>
            <a:pPr marL="344488" indent="-344488" eaLnBrk="1" hangingPunct="1">
              <a:lnSpc>
                <a:spcPct val="90000"/>
              </a:lnSpc>
            </a:pPr>
            <a:r>
              <a:rPr lang="en-US" sz="2400" b="1" smtClean="0">
                <a:solidFill>
                  <a:srgbClr val="000000"/>
                </a:solidFill>
              </a:rPr>
              <a:t>Rationale for assay selection</a:t>
            </a:r>
          </a:p>
          <a:p>
            <a:pPr marL="344488" indent="-344488" eaLnBrk="1" hangingPunct="1">
              <a:lnSpc>
                <a:spcPct val="90000"/>
              </a:lnSpc>
            </a:pPr>
            <a:r>
              <a:rPr lang="en-US" sz="2400" b="1" smtClean="0">
                <a:solidFill>
                  <a:srgbClr val="000000"/>
                </a:solidFill>
              </a:rPr>
              <a:t>Assay validation techniques</a:t>
            </a:r>
          </a:p>
          <a:p>
            <a:pPr marL="344488" indent="-344488" eaLnBrk="1" hangingPunct="1">
              <a:lnSpc>
                <a:spcPct val="90000"/>
              </a:lnSpc>
            </a:pPr>
            <a:r>
              <a:rPr lang="en-US" sz="2400" b="1" smtClean="0">
                <a:solidFill>
                  <a:srgbClr val="000000"/>
                </a:solidFill>
              </a:rPr>
              <a:t>Investigator(s) technical assay experience</a:t>
            </a:r>
          </a:p>
          <a:p>
            <a:pPr marL="344488" indent="-344488" eaLnBrk="1" hangingPunct="1">
              <a:lnSpc>
                <a:spcPct val="90000"/>
              </a:lnSpc>
            </a:pPr>
            <a:r>
              <a:rPr lang="en-US" sz="2400" b="1" smtClean="0">
                <a:solidFill>
                  <a:srgbClr val="000000"/>
                </a:solidFill>
              </a:rPr>
              <a:t>Comparability with published results</a:t>
            </a:r>
          </a:p>
          <a:p>
            <a:pPr marL="344488" indent="-344488" eaLnBrk="1" hangingPunct="1">
              <a:lnSpc>
                <a:spcPct val="90000"/>
              </a:lnSpc>
            </a:pPr>
            <a:r>
              <a:rPr lang="en-US" sz="2400" b="1" smtClean="0">
                <a:solidFill>
                  <a:srgbClr val="000000"/>
                </a:solidFill>
              </a:rPr>
              <a:t>Statistics for data analysis: </a:t>
            </a:r>
          </a:p>
          <a:p>
            <a:pPr marL="2286000" lvl="3" indent="-533400" eaLnBrk="1" hangingPunct="1">
              <a:lnSpc>
                <a:spcPct val="90000"/>
              </a:lnSpc>
            </a:pPr>
            <a:r>
              <a:rPr lang="en-US" sz="1600" b="1" smtClean="0">
                <a:solidFill>
                  <a:srgbClr val="000000"/>
                </a:solidFill>
              </a:rPr>
              <a:t>Prevalence of target</a:t>
            </a:r>
          </a:p>
          <a:p>
            <a:pPr marL="2286000" lvl="3" indent="-533400" eaLnBrk="1" hangingPunct="1">
              <a:lnSpc>
                <a:spcPct val="90000"/>
              </a:lnSpc>
            </a:pPr>
            <a:r>
              <a:rPr lang="en-US" sz="1600" b="1" smtClean="0">
                <a:solidFill>
                  <a:srgbClr val="000000"/>
                </a:solidFill>
              </a:rPr>
              <a:t>Study power for chosen endpoint</a:t>
            </a:r>
          </a:p>
          <a:p>
            <a:pPr marL="2286000" lvl="3" indent="-533400" eaLnBrk="1" hangingPunct="1">
              <a:lnSpc>
                <a:spcPct val="90000"/>
              </a:lnSpc>
            </a:pPr>
            <a:r>
              <a:rPr lang="en-US" sz="1600" b="1" smtClean="0">
                <a:solidFill>
                  <a:srgbClr val="000000"/>
                </a:solidFill>
              </a:rPr>
              <a:t>Impact on future studies</a:t>
            </a:r>
          </a:p>
          <a:p>
            <a:pPr marL="344488" indent="-344488" eaLnBrk="1" hangingPunct="1">
              <a:lnSpc>
                <a:spcPct val="90000"/>
              </a:lnSpc>
              <a:buFontTx/>
              <a:buNone/>
            </a:pPr>
            <a:endParaRPr lang="en-US" sz="2000" smtClean="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228600"/>
            <a:ext cx="8534400" cy="114300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Feasibility</a:t>
            </a:r>
          </a:p>
        </p:txBody>
      </p:sp>
      <p:sp>
        <p:nvSpPr>
          <p:cNvPr id="38915" name="Rectangle 3"/>
          <p:cNvSpPr>
            <a:spLocks noGrp="1" noChangeArrowheads="1"/>
          </p:cNvSpPr>
          <p:nvPr>
            <p:ph type="body" idx="1"/>
          </p:nvPr>
        </p:nvSpPr>
        <p:spPr>
          <a:xfrm>
            <a:off x="1371600" y="1600200"/>
            <a:ext cx="7315200" cy="4953000"/>
          </a:xfrm>
        </p:spPr>
        <p:txBody>
          <a:bodyPr/>
          <a:lstStyle/>
          <a:p>
            <a:pPr eaLnBrk="1" hangingPunct="1">
              <a:lnSpc>
                <a:spcPct val="90000"/>
              </a:lnSpc>
            </a:pPr>
            <a:r>
              <a:rPr lang="en-US" sz="2400" b="1" smtClean="0">
                <a:solidFill>
                  <a:srgbClr val="000000"/>
                </a:solidFill>
              </a:rPr>
              <a:t>Patient population/accrual:  </a:t>
            </a:r>
          </a:p>
          <a:p>
            <a:pPr lvl="1" eaLnBrk="1" hangingPunct="1">
              <a:lnSpc>
                <a:spcPct val="90000"/>
              </a:lnSpc>
            </a:pPr>
            <a:r>
              <a:rPr lang="en-US" sz="2000" smtClean="0">
                <a:solidFill>
                  <a:srgbClr val="000000"/>
                </a:solidFill>
              </a:rPr>
              <a:t>Describe prior patient population and accrual rate  </a:t>
            </a:r>
          </a:p>
          <a:p>
            <a:pPr lvl="2" eaLnBrk="1" hangingPunct="1">
              <a:lnSpc>
                <a:spcPct val="90000"/>
              </a:lnSpc>
            </a:pPr>
            <a:r>
              <a:rPr lang="en-US" sz="1800" smtClean="0">
                <a:solidFill>
                  <a:srgbClr val="000000"/>
                </a:solidFill>
              </a:rPr>
              <a:t>Provide justification for anticipated improvement over historical accrual rate </a:t>
            </a:r>
          </a:p>
          <a:p>
            <a:pPr lvl="3" eaLnBrk="1" hangingPunct="1">
              <a:lnSpc>
                <a:spcPct val="90000"/>
              </a:lnSpc>
            </a:pPr>
            <a:r>
              <a:rPr lang="en-US" sz="1600" smtClean="0">
                <a:solidFill>
                  <a:srgbClr val="000000"/>
                </a:solidFill>
              </a:rPr>
              <a:t>Although our last trial in AML accrued only 5 patients in 3 years from 1998-2001, we have since recruited Drs. X, Y, and Z, who together have seen 200 potentially eligible new patients in the last 12 months, and were responsible for consenting 45, 62, and 93 patients  per year for clinical trials before they left St. Elsewhere.  Thus, we anticipate being able to accrue 4 patients/month to this trial, despite our pathetic prior track record</a:t>
            </a:r>
          </a:p>
          <a:p>
            <a:pPr lvl="3" eaLnBrk="1" hangingPunct="1">
              <a:lnSpc>
                <a:spcPct val="90000"/>
              </a:lnSpc>
              <a:buFontTx/>
              <a:buNone/>
            </a:pPr>
            <a:endParaRPr lang="en-US" sz="1600" smtClean="0">
              <a:solidFill>
                <a:srgbClr val="000000"/>
              </a:solidFill>
            </a:endParaRPr>
          </a:p>
          <a:p>
            <a:pPr eaLnBrk="1" hangingPunct="1">
              <a:lnSpc>
                <a:spcPct val="90000"/>
              </a:lnSpc>
            </a:pPr>
            <a:r>
              <a:rPr lang="en-US" sz="2400" b="1" smtClean="0">
                <a:solidFill>
                  <a:srgbClr val="000000"/>
                </a:solidFill>
              </a:rPr>
              <a:t>Competing studies: </a:t>
            </a:r>
          </a:p>
          <a:p>
            <a:pPr lvl="1" eaLnBrk="1" hangingPunct="1">
              <a:lnSpc>
                <a:spcPct val="90000"/>
              </a:lnSpc>
            </a:pPr>
            <a:r>
              <a:rPr lang="en-US" sz="2000" b="1" smtClean="0">
                <a:solidFill>
                  <a:srgbClr val="FF0000"/>
                </a:solidFill>
              </a:rPr>
              <a:t>Note when competing trials are to be completed</a:t>
            </a:r>
          </a:p>
          <a:p>
            <a:pPr lvl="1" eaLnBrk="1" hangingPunct="1">
              <a:lnSpc>
                <a:spcPct val="90000"/>
              </a:lnSpc>
              <a:buFontTx/>
              <a:buNone/>
            </a:pPr>
            <a:endParaRPr lang="en-US" sz="2000" smtClean="0">
              <a:solidFill>
                <a:srgbClr val="000000"/>
              </a:solidFill>
            </a:endParaRPr>
          </a:p>
          <a:p>
            <a:pPr eaLnBrk="1" hangingPunct="1">
              <a:lnSpc>
                <a:spcPct val="90000"/>
              </a:lnSpc>
            </a:pPr>
            <a:r>
              <a:rPr lang="en-US" sz="2400" b="1" smtClean="0">
                <a:solidFill>
                  <a:srgbClr val="000000"/>
                </a:solidFill>
              </a:rPr>
              <a:t>Funding and institutional support</a:t>
            </a:r>
            <a:r>
              <a:rPr lang="en-US" sz="2400" smtClean="0">
                <a:solidFill>
                  <a:srgbClr val="000000"/>
                </a:solidFill>
              </a:rPr>
              <a:t> </a:t>
            </a:r>
          </a:p>
          <a:p>
            <a:pPr eaLnBrk="1" hangingPunct="1">
              <a:lnSpc>
                <a:spcPct val="90000"/>
              </a:lnSpc>
            </a:pPr>
            <a:endParaRPr lang="en-US" sz="2400" smtClean="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71600" y="228600"/>
            <a:ext cx="7315200" cy="1143000"/>
          </a:xfrm>
        </p:spPr>
        <p:txBody>
          <a:bodyPr/>
          <a:lstStyle/>
          <a:p>
            <a:pPr eaLnBrk="1" hangingPunct="1"/>
            <a:r>
              <a:rPr lang="en-US" sz="4000" smtClean="0">
                <a:solidFill>
                  <a:schemeClr val="tx1"/>
                </a:solidFill>
              </a:rPr>
              <a:t>Elements of a Competitive LOI</a:t>
            </a:r>
          </a:p>
        </p:txBody>
      </p:sp>
      <p:sp>
        <p:nvSpPr>
          <p:cNvPr id="40963" name="Rectangle 3"/>
          <p:cNvSpPr>
            <a:spLocks noGrp="1" noChangeArrowheads="1"/>
          </p:cNvSpPr>
          <p:nvPr>
            <p:ph type="body" idx="1"/>
          </p:nvPr>
        </p:nvSpPr>
        <p:spPr>
          <a:xfrm>
            <a:off x="1447800" y="1600200"/>
            <a:ext cx="7162800" cy="5257800"/>
          </a:xfrm>
        </p:spPr>
        <p:txBody>
          <a:bodyPr/>
          <a:lstStyle/>
          <a:p>
            <a:pPr eaLnBrk="1" hangingPunct="1">
              <a:lnSpc>
                <a:spcPct val="80000"/>
              </a:lnSpc>
            </a:pPr>
            <a:r>
              <a:rPr lang="en-US" sz="2800" smtClean="0">
                <a:solidFill>
                  <a:srgbClr val="000000"/>
                </a:solidFill>
              </a:rPr>
              <a:t>LOIs must contain specific information:</a:t>
            </a:r>
          </a:p>
          <a:p>
            <a:pPr lvl="1" eaLnBrk="1" hangingPunct="1">
              <a:lnSpc>
                <a:spcPct val="80000"/>
              </a:lnSpc>
              <a:buFontTx/>
              <a:buNone/>
            </a:pPr>
            <a:endParaRPr lang="en-US" sz="2000" smtClean="0">
              <a:solidFill>
                <a:srgbClr val="000000"/>
              </a:solidFill>
            </a:endParaRPr>
          </a:p>
          <a:p>
            <a:pPr lvl="1" eaLnBrk="1" hangingPunct="1">
              <a:lnSpc>
                <a:spcPct val="80000"/>
              </a:lnSpc>
            </a:pPr>
            <a:r>
              <a:rPr lang="en-US" sz="2000" smtClean="0">
                <a:solidFill>
                  <a:srgbClr val="000000"/>
                </a:solidFill>
              </a:rPr>
              <a:t>rationale/ hypothesis</a:t>
            </a:r>
          </a:p>
          <a:p>
            <a:pPr lvl="1" eaLnBrk="1" hangingPunct="1">
              <a:lnSpc>
                <a:spcPct val="80000"/>
              </a:lnSpc>
            </a:pPr>
            <a:r>
              <a:rPr lang="en-US" sz="2000" smtClean="0">
                <a:solidFill>
                  <a:srgbClr val="000000"/>
                </a:solidFill>
              </a:rPr>
              <a:t>supportive data</a:t>
            </a:r>
          </a:p>
          <a:p>
            <a:pPr lvl="1" eaLnBrk="1" hangingPunct="1">
              <a:lnSpc>
                <a:spcPct val="80000"/>
              </a:lnSpc>
            </a:pPr>
            <a:r>
              <a:rPr lang="en-US" sz="2000" smtClean="0">
                <a:solidFill>
                  <a:srgbClr val="000000"/>
                </a:solidFill>
              </a:rPr>
              <a:t>trial design</a:t>
            </a:r>
          </a:p>
          <a:p>
            <a:pPr lvl="1" eaLnBrk="1" hangingPunct="1">
              <a:lnSpc>
                <a:spcPct val="80000"/>
              </a:lnSpc>
            </a:pPr>
            <a:r>
              <a:rPr lang="en-US" sz="2000" smtClean="0">
                <a:solidFill>
                  <a:srgbClr val="000000"/>
                </a:solidFill>
              </a:rPr>
              <a:t>patient population</a:t>
            </a:r>
          </a:p>
          <a:p>
            <a:pPr lvl="1" eaLnBrk="1" hangingPunct="1">
              <a:lnSpc>
                <a:spcPct val="80000"/>
              </a:lnSpc>
            </a:pPr>
            <a:r>
              <a:rPr lang="en-US" sz="2000" smtClean="0">
                <a:solidFill>
                  <a:srgbClr val="000000"/>
                </a:solidFill>
              </a:rPr>
              <a:t>treatment plan </a:t>
            </a:r>
          </a:p>
          <a:p>
            <a:pPr lvl="1" eaLnBrk="1" hangingPunct="1">
              <a:lnSpc>
                <a:spcPct val="80000"/>
              </a:lnSpc>
            </a:pPr>
            <a:r>
              <a:rPr lang="en-US" sz="2000" smtClean="0">
                <a:solidFill>
                  <a:srgbClr val="000000"/>
                </a:solidFill>
              </a:rPr>
              <a:t>statistical evaluation</a:t>
            </a:r>
          </a:p>
          <a:p>
            <a:pPr lvl="1" eaLnBrk="1" hangingPunct="1">
              <a:lnSpc>
                <a:spcPct val="80000"/>
              </a:lnSpc>
              <a:buFontTx/>
              <a:buNone/>
            </a:pPr>
            <a:endParaRPr lang="en-US" sz="2000" smtClean="0">
              <a:solidFill>
                <a:srgbClr val="000000"/>
              </a:solidFill>
            </a:endParaRPr>
          </a:p>
          <a:p>
            <a:pPr eaLnBrk="1" hangingPunct="1">
              <a:lnSpc>
                <a:spcPct val="80000"/>
              </a:lnSpc>
            </a:pPr>
            <a:r>
              <a:rPr lang="en-US" sz="2800" b="1" i="1" smtClean="0">
                <a:solidFill>
                  <a:srgbClr val="000000"/>
                </a:solidFill>
              </a:rPr>
              <a:t>Clarity and brevity are valued</a:t>
            </a:r>
            <a:r>
              <a:rPr lang="en-US" sz="2800" smtClean="0">
                <a:solidFill>
                  <a:srgbClr val="000000"/>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762000" y="457200"/>
            <a:ext cx="7772400" cy="990600"/>
          </a:xfrm>
        </p:spPr>
        <p:txBody>
          <a:bodyPr/>
          <a:lstStyle/>
          <a:p>
            <a:pPr eaLnBrk="1" hangingPunct="1"/>
            <a:r>
              <a:rPr lang="en-US" sz="3600" smtClean="0"/>
              <a:t>Who reviews your LOI?</a:t>
            </a:r>
          </a:p>
        </p:txBody>
      </p:sp>
      <p:sp>
        <p:nvSpPr>
          <p:cNvPr id="1029" name="Text Box 4"/>
          <p:cNvSpPr txBox="1">
            <a:spLocks noChangeArrowheads="1"/>
          </p:cNvSpPr>
          <p:nvPr/>
        </p:nvSpPr>
        <p:spPr bwMode="auto">
          <a:xfrm>
            <a:off x="1447800" y="6186488"/>
            <a:ext cx="6264275" cy="366712"/>
          </a:xfrm>
          <a:prstGeom prst="rect">
            <a:avLst/>
          </a:prstGeom>
          <a:noFill/>
          <a:ln w="9525">
            <a:noFill/>
            <a:miter lim="800000"/>
            <a:headEnd/>
            <a:tailEnd/>
          </a:ln>
        </p:spPr>
        <p:txBody>
          <a:bodyPr>
            <a:spAutoFit/>
          </a:bodyPr>
          <a:lstStyle/>
          <a:p>
            <a:r>
              <a:rPr lang="en-US"/>
              <a:t>AND Industry development partner</a:t>
            </a:r>
          </a:p>
        </p:txBody>
      </p:sp>
      <p:pic>
        <p:nvPicPr>
          <p:cNvPr id="1032" name="Picture 8" descr="PercySlide"/>
          <p:cNvPicPr>
            <a:picLocks noChangeAspect="1" noChangeArrowheads="1"/>
          </p:cNvPicPr>
          <p:nvPr/>
        </p:nvPicPr>
        <p:blipFill>
          <a:blip r:embed="rId4"/>
          <a:srcRect/>
          <a:stretch>
            <a:fillRect/>
          </a:stretch>
        </p:blipFill>
        <p:spPr bwMode="auto">
          <a:xfrm>
            <a:off x="1524000" y="1524000"/>
            <a:ext cx="7315200" cy="51101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3600" smtClean="0"/>
              <a:t>Consensus review of LOI</a:t>
            </a:r>
            <a:r>
              <a:rPr lang="en-US" sz="3200" smtClean="0"/>
              <a:t> </a:t>
            </a:r>
          </a:p>
        </p:txBody>
      </p:sp>
      <p:sp>
        <p:nvSpPr>
          <p:cNvPr id="46083" name="Rectangle 3"/>
          <p:cNvSpPr>
            <a:spLocks noGrp="1" noChangeArrowheads="1"/>
          </p:cNvSpPr>
          <p:nvPr>
            <p:ph type="body" idx="1"/>
          </p:nvPr>
        </p:nvSpPr>
        <p:spPr>
          <a:xfrm>
            <a:off x="1447800" y="1524000"/>
            <a:ext cx="8229600" cy="4525963"/>
          </a:xfrm>
        </p:spPr>
        <p:txBody>
          <a:bodyPr/>
          <a:lstStyle/>
          <a:p>
            <a:pPr eaLnBrk="1" hangingPunct="1">
              <a:lnSpc>
                <a:spcPct val="90000"/>
              </a:lnSpc>
            </a:pPr>
            <a:r>
              <a:rPr lang="en-US" sz="2800" smtClean="0">
                <a:solidFill>
                  <a:srgbClr val="000000"/>
                </a:solidFill>
              </a:rPr>
              <a:t>Summary of Consensus review</a:t>
            </a:r>
          </a:p>
          <a:p>
            <a:pPr lvl="1" eaLnBrk="1" hangingPunct="1">
              <a:lnSpc>
                <a:spcPct val="90000"/>
              </a:lnSpc>
            </a:pPr>
            <a:endParaRPr lang="en-US" sz="2400" smtClean="0">
              <a:solidFill>
                <a:srgbClr val="000000"/>
              </a:solidFill>
            </a:endParaRPr>
          </a:p>
          <a:p>
            <a:pPr lvl="1" eaLnBrk="1" hangingPunct="1">
              <a:lnSpc>
                <a:spcPct val="90000"/>
              </a:lnSpc>
            </a:pPr>
            <a:r>
              <a:rPr lang="en-US" sz="2400" smtClean="0">
                <a:solidFill>
                  <a:srgbClr val="000000"/>
                </a:solidFill>
              </a:rPr>
              <a:t>Comments requiring response</a:t>
            </a:r>
          </a:p>
          <a:p>
            <a:pPr lvl="1" eaLnBrk="1" hangingPunct="1">
              <a:lnSpc>
                <a:spcPct val="90000"/>
              </a:lnSpc>
            </a:pPr>
            <a:r>
              <a:rPr lang="en-US" sz="2400" smtClean="0">
                <a:solidFill>
                  <a:srgbClr val="000000"/>
                </a:solidFill>
              </a:rPr>
              <a:t>Comments from industry partner</a:t>
            </a:r>
          </a:p>
          <a:p>
            <a:pPr lvl="1" eaLnBrk="1" hangingPunct="1">
              <a:lnSpc>
                <a:spcPct val="90000"/>
              </a:lnSpc>
            </a:pPr>
            <a:r>
              <a:rPr lang="en-US" sz="2400" smtClean="0">
                <a:solidFill>
                  <a:srgbClr val="000000"/>
                </a:solidFill>
              </a:rPr>
              <a:t>Comments not requiring trial modification</a:t>
            </a:r>
          </a:p>
          <a:p>
            <a:pPr lvl="1" eaLnBrk="1" hangingPunct="1">
              <a:lnSpc>
                <a:spcPct val="90000"/>
              </a:lnSpc>
            </a:pPr>
            <a:r>
              <a:rPr lang="en-US" sz="2400" smtClean="0">
                <a:solidFill>
                  <a:srgbClr val="000000"/>
                </a:solidFill>
              </a:rPr>
              <a:t>Commitment of drug supply</a:t>
            </a:r>
          </a:p>
          <a:p>
            <a:pPr eaLnBrk="1" hangingPunct="1">
              <a:lnSpc>
                <a:spcPct val="90000"/>
              </a:lnSpc>
              <a:buFontTx/>
              <a:buNone/>
            </a:pPr>
            <a:endParaRPr lang="en-US" sz="2800" smtClean="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z="3600" smtClean="0"/>
              <a:t>CTEP on the Web - CTEP.CANCER.GOV</a:t>
            </a:r>
          </a:p>
        </p:txBody>
      </p:sp>
      <p:sp>
        <p:nvSpPr>
          <p:cNvPr id="48131" name="Rectangle 3"/>
          <p:cNvSpPr>
            <a:spLocks noGrp="1" noChangeArrowheads="1"/>
          </p:cNvSpPr>
          <p:nvPr>
            <p:ph type="body" idx="1"/>
          </p:nvPr>
        </p:nvSpPr>
        <p:spPr>
          <a:xfrm>
            <a:off x="1371600" y="1600200"/>
            <a:ext cx="7315200" cy="4525963"/>
          </a:xfrm>
        </p:spPr>
        <p:txBody>
          <a:bodyPr/>
          <a:lstStyle/>
          <a:p>
            <a:pPr eaLnBrk="1" hangingPunct="1">
              <a:lnSpc>
                <a:spcPct val="120000"/>
              </a:lnSpc>
            </a:pPr>
            <a:r>
              <a:rPr lang="en-US" sz="1600" b="1" smtClean="0">
                <a:solidFill>
                  <a:srgbClr val="000000"/>
                </a:solidFill>
              </a:rPr>
              <a:t>Program information</a:t>
            </a:r>
          </a:p>
          <a:p>
            <a:pPr eaLnBrk="1" hangingPunct="1">
              <a:lnSpc>
                <a:spcPct val="120000"/>
              </a:lnSpc>
            </a:pPr>
            <a:r>
              <a:rPr lang="en-US" sz="1600" b="1" smtClean="0">
                <a:solidFill>
                  <a:srgbClr val="000000"/>
                </a:solidFill>
              </a:rPr>
              <a:t>Recent solicitations</a:t>
            </a:r>
          </a:p>
          <a:p>
            <a:pPr eaLnBrk="1" hangingPunct="1">
              <a:lnSpc>
                <a:spcPct val="120000"/>
              </a:lnSpc>
            </a:pPr>
            <a:r>
              <a:rPr lang="en-US" sz="1600" b="1" smtClean="0">
                <a:solidFill>
                  <a:srgbClr val="000000"/>
                </a:solidFill>
              </a:rPr>
              <a:t>CTEP IND agents/contacts</a:t>
            </a:r>
            <a:endParaRPr lang="en-US" sz="1600" smtClean="0">
              <a:solidFill>
                <a:srgbClr val="000000"/>
              </a:solidFill>
            </a:endParaRPr>
          </a:p>
          <a:p>
            <a:pPr eaLnBrk="1" hangingPunct="1">
              <a:lnSpc>
                <a:spcPct val="120000"/>
              </a:lnSpc>
            </a:pPr>
            <a:r>
              <a:rPr lang="en-US" sz="1600" b="1" smtClean="0">
                <a:solidFill>
                  <a:srgbClr val="000000"/>
                </a:solidFill>
              </a:rPr>
              <a:t>Forms and Documents</a:t>
            </a:r>
          </a:p>
          <a:p>
            <a:pPr lvl="1" eaLnBrk="1" hangingPunct="1">
              <a:lnSpc>
                <a:spcPct val="120000"/>
              </a:lnSpc>
            </a:pPr>
            <a:r>
              <a:rPr lang="en-US" sz="1400" b="1" smtClean="0">
                <a:solidFill>
                  <a:srgbClr val="000000"/>
                </a:solidFill>
              </a:rPr>
              <a:t>LOI Forms</a:t>
            </a:r>
          </a:p>
          <a:p>
            <a:pPr lvl="1" eaLnBrk="1" hangingPunct="1">
              <a:lnSpc>
                <a:spcPct val="120000"/>
              </a:lnSpc>
            </a:pPr>
            <a:r>
              <a:rPr lang="en-US" sz="1400" b="1" smtClean="0">
                <a:solidFill>
                  <a:srgbClr val="000000"/>
                </a:solidFill>
              </a:rPr>
              <a:t>Protocol Templates</a:t>
            </a:r>
          </a:p>
          <a:p>
            <a:pPr eaLnBrk="1" hangingPunct="1">
              <a:lnSpc>
                <a:spcPct val="120000"/>
              </a:lnSpc>
            </a:pPr>
            <a:r>
              <a:rPr lang="en-US" sz="1600" b="1" smtClean="0">
                <a:solidFill>
                  <a:srgbClr val="000000"/>
                </a:solidFill>
              </a:rPr>
              <a:t>Guidelines</a:t>
            </a:r>
          </a:p>
          <a:p>
            <a:pPr lvl="1" eaLnBrk="1" hangingPunct="1">
              <a:lnSpc>
                <a:spcPct val="120000"/>
              </a:lnSpc>
            </a:pPr>
            <a:r>
              <a:rPr lang="en-US" sz="1400" smtClean="0">
                <a:solidFill>
                  <a:srgbClr val="000000"/>
                </a:solidFill>
              </a:rPr>
              <a:t>Components of a competitive Letter of Intent</a:t>
            </a:r>
          </a:p>
          <a:p>
            <a:pPr lvl="2" eaLnBrk="1" hangingPunct="1">
              <a:lnSpc>
                <a:spcPct val="80000"/>
              </a:lnSpc>
            </a:pPr>
            <a:r>
              <a:rPr lang="en-US" sz="1200" b="1" smtClean="0">
                <a:solidFill>
                  <a:srgbClr val="000000"/>
                </a:solidFill>
                <a:hlinkClick r:id="rId4"/>
              </a:rPr>
              <a:t>http://ctep.cancer.gov/guidelines/index.html</a:t>
            </a:r>
            <a:endParaRPr lang="en-US" sz="1200" b="1" smtClean="0">
              <a:solidFill>
                <a:srgbClr val="000000"/>
              </a:solidFill>
            </a:endParaRPr>
          </a:p>
          <a:p>
            <a:pPr lvl="1" eaLnBrk="1" hangingPunct="1">
              <a:lnSpc>
                <a:spcPct val="80000"/>
              </a:lnSpc>
            </a:pPr>
            <a:r>
              <a:rPr lang="en-US" sz="1400" smtClean="0">
                <a:solidFill>
                  <a:srgbClr val="000000"/>
                </a:solidFill>
              </a:rPr>
              <a:t>Correlative study and tissue banking</a:t>
            </a:r>
          </a:p>
          <a:p>
            <a:pPr eaLnBrk="1" hangingPunct="1">
              <a:lnSpc>
                <a:spcPct val="120000"/>
              </a:lnSpc>
            </a:pPr>
            <a:r>
              <a:rPr lang="en-US" sz="1600" b="1" smtClean="0">
                <a:solidFill>
                  <a:srgbClr val="000000"/>
                </a:solidFill>
              </a:rPr>
              <a:t>Funding Opportunities</a:t>
            </a:r>
          </a:p>
          <a:p>
            <a:pPr eaLnBrk="1" hangingPunct="1">
              <a:lnSpc>
                <a:spcPct val="120000"/>
              </a:lnSpc>
            </a:pPr>
            <a:r>
              <a:rPr lang="en-US" sz="1600" b="1" smtClean="0">
                <a:solidFill>
                  <a:srgbClr val="000000"/>
                </a:solidFill>
              </a:rPr>
              <a:t>Informatics initiatives - AdEERS, CDUS</a:t>
            </a:r>
          </a:p>
          <a:p>
            <a:pPr lvl="1" eaLnBrk="1" hangingPunct="1">
              <a:lnSpc>
                <a:spcPct val="80000"/>
              </a:lnSpc>
            </a:pPr>
            <a:endParaRPr lang="en-US" sz="1400" b="1" smtClean="0">
              <a:solidFill>
                <a:srgbClr val="000000"/>
              </a:solidFill>
            </a:endParaRPr>
          </a:p>
          <a:p>
            <a:pPr eaLnBrk="1" hangingPunct="1">
              <a:lnSpc>
                <a:spcPct val="120000"/>
              </a:lnSpc>
            </a:pPr>
            <a:r>
              <a:rPr lang="en-US" sz="1600" b="1" smtClean="0">
                <a:solidFill>
                  <a:srgbClr val="000000"/>
                </a:solidFill>
              </a:rPr>
              <a:t>Model agreements - CDA, MTA, CTA, CRADA and CRADA appendices.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76200"/>
            <a:ext cx="7772400" cy="914400"/>
          </a:xfrm>
        </p:spPr>
        <p:txBody>
          <a:bodyPr/>
          <a:lstStyle/>
          <a:p>
            <a:pPr eaLnBrk="1" hangingPunct="1"/>
            <a:r>
              <a:rPr lang="en-US" sz="3600" b="1" smtClean="0"/>
              <a:t>From Bench to Bedside</a:t>
            </a:r>
          </a:p>
        </p:txBody>
      </p:sp>
      <p:grpSp>
        <p:nvGrpSpPr>
          <p:cNvPr id="50179" name="Group 21"/>
          <p:cNvGrpSpPr>
            <a:grpSpLocks/>
          </p:cNvGrpSpPr>
          <p:nvPr/>
        </p:nvGrpSpPr>
        <p:grpSpPr bwMode="auto">
          <a:xfrm>
            <a:off x="0" y="762000"/>
            <a:ext cx="1547813" cy="5589588"/>
            <a:chOff x="192" y="1055"/>
            <a:chExt cx="975" cy="2260"/>
          </a:xfrm>
        </p:grpSpPr>
        <p:sp>
          <p:nvSpPr>
            <p:cNvPr id="175126" name="Text Box 22"/>
            <p:cNvSpPr txBox="1">
              <a:spLocks noChangeArrowheads="1"/>
            </p:cNvSpPr>
            <p:nvPr/>
          </p:nvSpPr>
          <p:spPr bwMode="auto">
            <a:xfrm>
              <a:off x="192" y="1055"/>
              <a:ext cx="905" cy="184"/>
            </a:xfrm>
            <a:prstGeom prst="rect">
              <a:avLst/>
            </a:prstGeom>
            <a:noFill/>
            <a:ln w="9525">
              <a:noFill/>
              <a:miter lim="800000"/>
              <a:headEnd/>
              <a:tailEnd/>
            </a:ln>
            <a:effectLst/>
          </p:spPr>
          <p:txBody>
            <a:bodyPr wrap="none">
              <a:spAutoFit/>
            </a:bodyPr>
            <a:lstStyle/>
            <a:p>
              <a:pPr eaLnBrk="0" hangingPunct="0">
                <a:defRPr/>
              </a:pPr>
              <a:r>
                <a:rPr lang="en-US" sz="2400" dirty="0">
                  <a:effectLst>
                    <a:outerShdw blurRad="38100" dist="38100" dir="2700000" algn="tl">
                      <a:srgbClr val="000000"/>
                    </a:outerShdw>
                  </a:effectLst>
                </a:rPr>
                <a:t>AGENTS</a:t>
              </a:r>
            </a:p>
          </p:txBody>
        </p:sp>
        <p:sp>
          <p:nvSpPr>
            <p:cNvPr id="175127" name="Text Box 23"/>
            <p:cNvSpPr txBox="1">
              <a:spLocks noChangeArrowheads="1"/>
            </p:cNvSpPr>
            <p:nvPr/>
          </p:nvSpPr>
          <p:spPr bwMode="auto">
            <a:xfrm>
              <a:off x="219" y="3130"/>
              <a:ext cx="948" cy="185"/>
            </a:xfrm>
            <a:prstGeom prst="rect">
              <a:avLst/>
            </a:prstGeom>
            <a:noFill/>
            <a:ln w="9525">
              <a:noFill/>
              <a:miter lim="800000"/>
              <a:headEnd/>
              <a:tailEnd/>
            </a:ln>
            <a:effectLst/>
          </p:spPr>
          <p:txBody>
            <a:bodyPr wrap="none">
              <a:spAutoFit/>
            </a:bodyPr>
            <a:lstStyle/>
            <a:p>
              <a:pPr eaLnBrk="0" hangingPunct="0">
                <a:defRPr/>
              </a:pPr>
              <a:r>
                <a:rPr lang="en-US" sz="2400">
                  <a:effectLst>
                    <a:outerShdw blurRad="38100" dist="38100" dir="2700000" algn="tl">
                      <a:srgbClr val="000000"/>
                    </a:outerShdw>
                  </a:effectLst>
                </a:rPr>
                <a:t>STUDIES</a:t>
              </a:r>
            </a:p>
          </p:txBody>
        </p:sp>
        <p:sp>
          <p:nvSpPr>
            <p:cNvPr id="50217" name="Line 24"/>
            <p:cNvSpPr>
              <a:spLocks noChangeShapeType="1"/>
            </p:cNvSpPr>
            <p:nvPr/>
          </p:nvSpPr>
          <p:spPr bwMode="auto">
            <a:xfrm>
              <a:off x="634" y="1344"/>
              <a:ext cx="0" cy="1728"/>
            </a:xfrm>
            <a:prstGeom prst="line">
              <a:avLst/>
            </a:prstGeom>
            <a:noFill/>
            <a:ln w="9525">
              <a:solidFill>
                <a:schemeClr val="tx1"/>
              </a:solidFill>
              <a:round/>
              <a:headEnd/>
              <a:tailEnd type="triangle" w="med" len="med"/>
            </a:ln>
          </p:spPr>
          <p:txBody>
            <a:bodyPr wrap="none" anchor="ctr"/>
            <a:lstStyle/>
            <a:p>
              <a:endParaRPr lang="en-US"/>
            </a:p>
          </p:txBody>
        </p:sp>
      </p:grpSp>
      <p:sp>
        <p:nvSpPr>
          <p:cNvPr id="50180" name="Rectangle 3"/>
          <p:cNvSpPr>
            <a:spLocks noChangeArrowheads="1"/>
          </p:cNvSpPr>
          <p:nvPr/>
        </p:nvSpPr>
        <p:spPr bwMode="auto">
          <a:xfrm>
            <a:off x="2314575" y="990600"/>
            <a:ext cx="1624013" cy="373063"/>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b="1"/>
              <a:t>NCI</a:t>
            </a:r>
          </a:p>
        </p:txBody>
      </p:sp>
      <p:sp>
        <p:nvSpPr>
          <p:cNvPr id="50181" name="Rectangle 4"/>
          <p:cNvSpPr>
            <a:spLocks noChangeArrowheads="1"/>
          </p:cNvSpPr>
          <p:nvPr/>
        </p:nvSpPr>
        <p:spPr bwMode="auto">
          <a:xfrm>
            <a:off x="4838700" y="990600"/>
            <a:ext cx="1624013" cy="373063"/>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b="1"/>
              <a:t>Industry</a:t>
            </a:r>
          </a:p>
        </p:txBody>
      </p:sp>
      <p:sp>
        <p:nvSpPr>
          <p:cNvPr id="50182" name="Rectangle 5"/>
          <p:cNvSpPr>
            <a:spLocks noChangeArrowheads="1"/>
          </p:cNvSpPr>
          <p:nvPr/>
        </p:nvSpPr>
        <p:spPr bwMode="auto">
          <a:xfrm>
            <a:off x="7291388" y="990600"/>
            <a:ext cx="1624012" cy="373063"/>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b="1"/>
              <a:t>Academia</a:t>
            </a:r>
          </a:p>
        </p:txBody>
      </p:sp>
      <p:grpSp>
        <p:nvGrpSpPr>
          <p:cNvPr id="50183" name="Group 6"/>
          <p:cNvGrpSpPr>
            <a:grpSpLocks/>
          </p:cNvGrpSpPr>
          <p:nvPr/>
        </p:nvGrpSpPr>
        <p:grpSpPr bwMode="auto">
          <a:xfrm>
            <a:off x="3048000" y="1346200"/>
            <a:ext cx="5257800" cy="355600"/>
            <a:chOff x="1136" y="876"/>
            <a:chExt cx="3534" cy="420"/>
          </a:xfrm>
        </p:grpSpPr>
        <p:sp>
          <p:nvSpPr>
            <p:cNvPr id="50212" name="Line 7"/>
            <p:cNvSpPr>
              <a:spLocks noChangeShapeType="1"/>
            </p:cNvSpPr>
            <p:nvPr/>
          </p:nvSpPr>
          <p:spPr bwMode="auto">
            <a:xfrm>
              <a:off x="1136" y="876"/>
              <a:ext cx="1767" cy="420"/>
            </a:xfrm>
            <a:prstGeom prst="line">
              <a:avLst/>
            </a:prstGeom>
            <a:noFill/>
            <a:ln w="9525">
              <a:solidFill>
                <a:schemeClr val="tx1"/>
              </a:solidFill>
              <a:round/>
              <a:headEnd/>
              <a:tailEnd type="triangle" w="med" len="med"/>
            </a:ln>
          </p:spPr>
          <p:txBody>
            <a:bodyPr wrap="none" anchor="ctr"/>
            <a:lstStyle/>
            <a:p>
              <a:endParaRPr lang="en-US"/>
            </a:p>
          </p:txBody>
        </p:sp>
        <p:sp>
          <p:nvSpPr>
            <p:cNvPr id="50213" name="Line 8"/>
            <p:cNvSpPr>
              <a:spLocks noChangeShapeType="1"/>
            </p:cNvSpPr>
            <p:nvPr/>
          </p:nvSpPr>
          <p:spPr bwMode="auto">
            <a:xfrm flipH="1">
              <a:off x="2903" y="876"/>
              <a:ext cx="1767" cy="420"/>
            </a:xfrm>
            <a:prstGeom prst="line">
              <a:avLst/>
            </a:prstGeom>
            <a:noFill/>
            <a:ln w="9525">
              <a:solidFill>
                <a:schemeClr val="tx1"/>
              </a:solidFill>
              <a:round/>
              <a:headEnd/>
              <a:tailEnd type="triangle" w="med" len="med"/>
            </a:ln>
          </p:spPr>
          <p:txBody>
            <a:bodyPr wrap="none" anchor="ctr"/>
            <a:lstStyle/>
            <a:p>
              <a:endParaRPr lang="en-US"/>
            </a:p>
          </p:txBody>
        </p:sp>
        <p:sp>
          <p:nvSpPr>
            <p:cNvPr id="50214" name="Line 9"/>
            <p:cNvSpPr>
              <a:spLocks noChangeShapeType="1"/>
            </p:cNvSpPr>
            <p:nvPr/>
          </p:nvSpPr>
          <p:spPr bwMode="auto">
            <a:xfrm>
              <a:off x="2903" y="876"/>
              <a:ext cx="0" cy="378"/>
            </a:xfrm>
            <a:prstGeom prst="line">
              <a:avLst/>
            </a:prstGeom>
            <a:noFill/>
            <a:ln w="9525">
              <a:solidFill>
                <a:schemeClr val="tx1"/>
              </a:solidFill>
              <a:round/>
              <a:headEnd/>
              <a:tailEnd type="triangle" w="med" len="med"/>
            </a:ln>
          </p:spPr>
          <p:txBody>
            <a:bodyPr wrap="none" anchor="ctr"/>
            <a:lstStyle/>
            <a:p>
              <a:endParaRPr lang="en-US"/>
            </a:p>
          </p:txBody>
        </p:sp>
      </p:grpSp>
      <p:sp>
        <p:nvSpPr>
          <p:cNvPr id="50184" name="Line 11"/>
          <p:cNvSpPr>
            <a:spLocks noChangeShapeType="1"/>
          </p:cNvSpPr>
          <p:nvPr/>
        </p:nvSpPr>
        <p:spPr bwMode="auto">
          <a:xfrm>
            <a:off x="5638800" y="3340100"/>
            <a:ext cx="0" cy="284163"/>
          </a:xfrm>
          <a:prstGeom prst="line">
            <a:avLst/>
          </a:prstGeom>
          <a:noFill/>
          <a:ln w="9525">
            <a:solidFill>
              <a:schemeClr val="tx1"/>
            </a:solidFill>
            <a:round/>
            <a:headEnd/>
            <a:tailEnd type="triangle" w="med" len="med"/>
          </a:ln>
        </p:spPr>
        <p:txBody>
          <a:bodyPr wrap="none" anchor="ctr"/>
          <a:lstStyle/>
          <a:p>
            <a:endParaRPr lang="en-US"/>
          </a:p>
        </p:txBody>
      </p:sp>
      <p:sp>
        <p:nvSpPr>
          <p:cNvPr id="50185" name="Rectangle 12"/>
          <p:cNvSpPr>
            <a:spLocks noChangeArrowheads="1"/>
          </p:cNvSpPr>
          <p:nvPr/>
        </p:nvSpPr>
        <p:spPr bwMode="auto">
          <a:xfrm>
            <a:off x="4800600" y="3695700"/>
            <a:ext cx="1676400" cy="498475"/>
          </a:xfrm>
          <a:prstGeom prst="rect">
            <a:avLst/>
          </a:prstGeom>
          <a:solidFill>
            <a:schemeClr val="accent2"/>
          </a:solidFill>
          <a:ln w="9525">
            <a:solidFill>
              <a:schemeClr val="tx1"/>
            </a:solidFill>
            <a:miter lim="800000"/>
            <a:headEnd/>
            <a:tailEnd/>
          </a:ln>
        </p:spPr>
        <p:txBody>
          <a:bodyPr wrap="none" anchor="ctr"/>
          <a:lstStyle/>
          <a:p>
            <a:pPr algn="ctr" eaLnBrk="0" hangingPunct="0"/>
            <a:r>
              <a:rPr lang="en-US" sz="2400" b="1">
                <a:solidFill>
                  <a:srgbClr val="000066"/>
                </a:solidFill>
              </a:rPr>
              <a:t>CTEP</a:t>
            </a:r>
          </a:p>
        </p:txBody>
      </p:sp>
      <p:sp>
        <p:nvSpPr>
          <p:cNvPr id="50186" name="Rectangle 13"/>
          <p:cNvSpPr>
            <a:spLocks noChangeArrowheads="1"/>
          </p:cNvSpPr>
          <p:nvPr/>
        </p:nvSpPr>
        <p:spPr bwMode="auto">
          <a:xfrm>
            <a:off x="4724400" y="5403850"/>
            <a:ext cx="1828800" cy="784225"/>
          </a:xfrm>
          <a:prstGeom prst="rect">
            <a:avLst/>
          </a:prstGeom>
          <a:solidFill>
            <a:srgbClr val="99CCFF"/>
          </a:solidFill>
          <a:ln w="9525">
            <a:solidFill>
              <a:schemeClr val="tx1"/>
            </a:solidFill>
            <a:miter lim="800000"/>
            <a:headEnd/>
            <a:tailEnd/>
          </a:ln>
        </p:spPr>
        <p:txBody>
          <a:bodyPr wrap="none" anchor="ctr"/>
          <a:lstStyle/>
          <a:p>
            <a:pPr algn="ctr" eaLnBrk="0" hangingPunct="0"/>
            <a:r>
              <a:rPr lang="en-US" sz="2400" b="1">
                <a:solidFill>
                  <a:srgbClr val="000066"/>
                </a:solidFill>
              </a:rPr>
              <a:t>Letter of </a:t>
            </a:r>
          </a:p>
          <a:p>
            <a:pPr algn="ctr" eaLnBrk="0" hangingPunct="0"/>
            <a:r>
              <a:rPr lang="en-US" sz="2400" b="1">
                <a:solidFill>
                  <a:srgbClr val="000066"/>
                </a:solidFill>
              </a:rPr>
              <a:t>Intent</a:t>
            </a:r>
          </a:p>
        </p:txBody>
      </p:sp>
      <p:sp>
        <p:nvSpPr>
          <p:cNvPr id="50187" name="Line 15"/>
          <p:cNvSpPr>
            <a:spLocks noChangeShapeType="1"/>
          </p:cNvSpPr>
          <p:nvPr/>
        </p:nvSpPr>
        <p:spPr bwMode="auto">
          <a:xfrm>
            <a:off x="5638800" y="4265613"/>
            <a:ext cx="0" cy="284162"/>
          </a:xfrm>
          <a:prstGeom prst="line">
            <a:avLst/>
          </a:prstGeom>
          <a:noFill/>
          <a:ln w="9525">
            <a:solidFill>
              <a:schemeClr val="tx1"/>
            </a:solidFill>
            <a:round/>
            <a:headEnd/>
            <a:tailEnd type="triangle" w="med" len="med"/>
          </a:ln>
        </p:spPr>
        <p:txBody>
          <a:bodyPr wrap="none" anchor="ctr"/>
          <a:lstStyle/>
          <a:p>
            <a:endParaRPr lang="en-US"/>
          </a:p>
        </p:txBody>
      </p:sp>
      <p:sp>
        <p:nvSpPr>
          <p:cNvPr id="50188" name="Line 16"/>
          <p:cNvSpPr>
            <a:spLocks noChangeShapeType="1"/>
          </p:cNvSpPr>
          <p:nvPr/>
        </p:nvSpPr>
        <p:spPr bwMode="auto">
          <a:xfrm>
            <a:off x="5638800" y="5119688"/>
            <a:ext cx="0" cy="284162"/>
          </a:xfrm>
          <a:prstGeom prst="line">
            <a:avLst/>
          </a:prstGeom>
          <a:noFill/>
          <a:ln w="9525">
            <a:solidFill>
              <a:schemeClr val="tx1"/>
            </a:solidFill>
            <a:round/>
            <a:headEnd/>
            <a:tailEnd type="triangle" w="med" len="med"/>
          </a:ln>
        </p:spPr>
        <p:txBody>
          <a:bodyPr wrap="none" anchor="ctr"/>
          <a:lstStyle/>
          <a:p>
            <a:endParaRPr lang="en-US"/>
          </a:p>
        </p:txBody>
      </p:sp>
      <p:sp>
        <p:nvSpPr>
          <p:cNvPr id="50189" name="Rectangle 18"/>
          <p:cNvSpPr>
            <a:spLocks noChangeArrowheads="1"/>
          </p:cNvSpPr>
          <p:nvPr/>
        </p:nvSpPr>
        <p:spPr bwMode="auto">
          <a:xfrm>
            <a:off x="4724400" y="4549775"/>
            <a:ext cx="1905000" cy="498475"/>
          </a:xfrm>
          <a:prstGeom prst="rect">
            <a:avLst/>
          </a:prstGeom>
          <a:solidFill>
            <a:schemeClr val="folHlink"/>
          </a:solidFill>
          <a:ln w="9525">
            <a:solidFill>
              <a:schemeClr val="tx1"/>
            </a:solidFill>
            <a:miter lim="800000"/>
            <a:headEnd/>
            <a:tailEnd/>
          </a:ln>
        </p:spPr>
        <p:txBody>
          <a:bodyPr wrap="none" anchor="ctr"/>
          <a:lstStyle/>
          <a:p>
            <a:pPr algn="ctr" eaLnBrk="0" hangingPunct="0"/>
            <a:r>
              <a:rPr lang="en-US" sz="2400" b="1">
                <a:solidFill>
                  <a:schemeClr val="bg1"/>
                </a:solidFill>
              </a:rPr>
              <a:t>Investigators</a:t>
            </a:r>
          </a:p>
        </p:txBody>
      </p:sp>
      <p:sp>
        <p:nvSpPr>
          <p:cNvPr id="50190" name="Rectangle 19"/>
          <p:cNvSpPr>
            <a:spLocks noChangeArrowheads="1"/>
          </p:cNvSpPr>
          <p:nvPr/>
        </p:nvSpPr>
        <p:spPr bwMode="auto">
          <a:xfrm>
            <a:off x="3962400" y="1773238"/>
            <a:ext cx="1676400" cy="498475"/>
          </a:xfrm>
          <a:prstGeom prst="rect">
            <a:avLst/>
          </a:prstGeom>
          <a:solidFill>
            <a:schemeClr val="accent2"/>
          </a:solidFill>
          <a:ln w="9525">
            <a:solidFill>
              <a:schemeClr val="tx1"/>
            </a:solidFill>
            <a:miter lim="800000"/>
            <a:headEnd/>
            <a:tailEnd/>
          </a:ln>
        </p:spPr>
        <p:txBody>
          <a:bodyPr wrap="none" anchor="ctr"/>
          <a:lstStyle/>
          <a:p>
            <a:pPr algn="ctr" eaLnBrk="0" hangingPunct="0"/>
            <a:r>
              <a:rPr lang="en-US" sz="2400" b="1">
                <a:solidFill>
                  <a:srgbClr val="000066"/>
                </a:solidFill>
              </a:rPr>
              <a:t>CTEP</a:t>
            </a:r>
          </a:p>
        </p:txBody>
      </p:sp>
      <p:sp>
        <p:nvSpPr>
          <p:cNvPr id="50191" name="Line 20"/>
          <p:cNvSpPr>
            <a:spLocks noChangeShapeType="1"/>
          </p:cNvSpPr>
          <p:nvPr/>
        </p:nvSpPr>
        <p:spPr bwMode="auto">
          <a:xfrm>
            <a:off x="5638800" y="2343150"/>
            <a:ext cx="0" cy="284163"/>
          </a:xfrm>
          <a:prstGeom prst="line">
            <a:avLst/>
          </a:prstGeom>
          <a:noFill/>
          <a:ln w="9525">
            <a:solidFill>
              <a:schemeClr val="tx1"/>
            </a:solidFill>
            <a:round/>
            <a:headEnd/>
            <a:tailEnd type="triangle" w="med" len="med"/>
          </a:ln>
        </p:spPr>
        <p:txBody>
          <a:bodyPr wrap="none" anchor="ctr"/>
          <a:lstStyle/>
          <a:p>
            <a:endParaRPr lang="en-US"/>
          </a:p>
        </p:txBody>
      </p:sp>
      <p:grpSp>
        <p:nvGrpSpPr>
          <p:cNvPr id="50192" name="Group 25"/>
          <p:cNvGrpSpPr>
            <a:grpSpLocks/>
          </p:cNvGrpSpPr>
          <p:nvPr/>
        </p:nvGrpSpPr>
        <p:grpSpPr bwMode="auto">
          <a:xfrm>
            <a:off x="838200" y="1701800"/>
            <a:ext cx="2949575" cy="3335338"/>
            <a:chOff x="3312" y="1026"/>
            <a:chExt cx="1858" cy="2131"/>
          </a:xfrm>
        </p:grpSpPr>
        <p:sp>
          <p:nvSpPr>
            <p:cNvPr id="175130" name="Rectangle 26"/>
            <p:cNvSpPr>
              <a:spLocks noChangeArrowheads="1"/>
            </p:cNvSpPr>
            <p:nvPr/>
          </p:nvSpPr>
          <p:spPr bwMode="auto">
            <a:xfrm>
              <a:off x="3962" y="1026"/>
              <a:ext cx="913" cy="483"/>
            </a:xfrm>
            <a:prstGeom prst="rect">
              <a:avLst/>
            </a:prstGeom>
            <a:noFill/>
            <a:ln w="25400">
              <a:noFill/>
              <a:miter lim="800000"/>
              <a:headEnd/>
              <a:tailEnd/>
            </a:ln>
            <a:effectLst>
              <a:outerShdw dist="57238" dir="2021404" algn="ctr" rotWithShape="0">
                <a:srgbClr val="000000"/>
              </a:outerShdw>
            </a:effectLst>
          </p:spPr>
          <p:txBody>
            <a:bodyPr wrap="none" lIns="12700" tIns="12700" rIns="12700" bIns="12700">
              <a:spAutoFit/>
            </a:bodyPr>
            <a:lstStyle/>
            <a:p>
              <a:pPr algn="ctr" eaLnBrk="0" hangingPunct="0">
                <a:defRPr/>
              </a:pPr>
              <a:r>
                <a:rPr lang="en-US" sz="2400">
                  <a:effectLst>
                    <a:outerShdw blurRad="38100" dist="38100" dir="2700000" algn="tl">
                      <a:srgbClr val="000000"/>
                    </a:outerShdw>
                  </a:effectLst>
                </a:rPr>
                <a:t>Review of </a:t>
              </a:r>
            </a:p>
            <a:p>
              <a:pPr algn="ctr" eaLnBrk="0" hangingPunct="0">
                <a:defRPr/>
              </a:pPr>
              <a:r>
                <a:rPr lang="en-US" sz="2400">
                  <a:effectLst>
                    <a:outerShdw blurRad="38100" dist="38100" dir="2700000" algn="tl">
                      <a:srgbClr val="000000"/>
                    </a:outerShdw>
                  </a:effectLst>
                </a:rPr>
                <a:t>Data</a:t>
              </a:r>
              <a:endParaRPr lang="en-US" sz="2400">
                <a:solidFill>
                  <a:schemeClr val="bg2"/>
                </a:solidFill>
                <a:effectLst>
                  <a:outerShdw blurRad="38100" dist="38100" dir="2700000" algn="tl">
                    <a:srgbClr val="000000"/>
                  </a:outerShdw>
                </a:effectLst>
              </a:endParaRPr>
            </a:p>
          </p:txBody>
        </p:sp>
        <p:sp>
          <p:nvSpPr>
            <p:cNvPr id="175131" name="Rectangle 27"/>
            <p:cNvSpPr>
              <a:spLocks noChangeArrowheads="1"/>
            </p:cNvSpPr>
            <p:nvPr/>
          </p:nvSpPr>
          <p:spPr bwMode="auto">
            <a:xfrm>
              <a:off x="3312" y="2227"/>
              <a:ext cx="1149" cy="482"/>
            </a:xfrm>
            <a:prstGeom prst="rect">
              <a:avLst/>
            </a:prstGeom>
            <a:noFill/>
            <a:ln w="25400">
              <a:noFill/>
              <a:miter lim="800000"/>
              <a:headEnd/>
              <a:tailEnd/>
            </a:ln>
            <a:effectLst>
              <a:outerShdw dist="57238" dir="2021404" algn="ctr" rotWithShape="0">
                <a:srgbClr val="000000"/>
              </a:outerShdw>
            </a:effectLst>
          </p:spPr>
          <p:txBody>
            <a:bodyPr wrap="none" lIns="12700" tIns="12700" rIns="12700" bIns="12700">
              <a:spAutoFit/>
            </a:bodyPr>
            <a:lstStyle/>
            <a:p>
              <a:pPr algn="ctr" eaLnBrk="0" hangingPunct="0">
                <a:defRPr/>
              </a:pPr>
              <a:r>
                <a:rPr lang="en-US" sz="2400" dirty="0">
                  <a:effectLst>
                    <a:outerShdw blurRad="38100" dist="38100" dir="2700000" algn="tl">
                      <a:srgbClr val="000000"/>
                    </a:outerShdw>
                  </a:effectLst>
                </a:rPr>
                <a:t>Development</a:t>
              </a:r>
            </a:p>
            <a:p>
              <a:pPr algn="ctr" eaLnBrk="0" hangingPunct="0">
                <a:defRPr/>
              </a:pPr>
              <a:r>
                <a:rPr lang="en-US" sz="2400" dirty="0">
                  <a:effectLst>
                    <a:outerShdw blurRad="38100" dist="38100" dir="2700000" algn="tl">
                      <a:srgbClr val="000000"/>
                    </a:outerShdw>
                  </a:effectLst>
                </a:rPr>
                <a:t>Plan*</a:t>
              </a:r>
            </a:p>
          </p:txBody>
        </p:sp>
        <p:sp>
          <p:nvSpPr>
            <p:cNvPr id="175132" name="Rectangle 28"/>
            <p:cNvSpPr>
              <a:spLocks noChangeArrowheads="1"/>
            </p:cNvSpPr>
            <p:nvPr/>
          </p:nvSpPr>
          <p:spPr bwMode="auto">
            <a:xfrm>
              <a:off x="4224" y="2909"/>
              <a:ext cx="946" cy="248"/>
            </a:xfrm>
            <a:prstGeom prst="rect">
              <a:avLst/>
            </a:prstGeom>
            <a:noFill/>
            <a:ln w="25400">
              <a:noFill/>
              <a:miter lim="800000"/>
              <a:headEnd/>
              <a:tailEnd/>
            </a:ln>
            <a:effectLst>
              <a:outerShdw dist="57238" dir="2021404" algn="ctr" rotWithShape="0">
                <a:srgbClr val="000000"/>
              </a:outerShdw>
            </a:effectLst>
          </p:spPr>
          <p:txBody>
            <a:bodyPr lIns="12700" tIns="12700" rIns="12700" bIns="12700">
              <a:spAutoFit/>
            </a:bodyPr>
            <a:lstStyle/>
            <a:p>
              <a:pPr algn="ctr" eaLnBrk="0" hangingPunct="0">
                <a:defRPr/>
              </a:pPr>
              <a:r>
                <a:rPr lang="en-US" sz="2400" dirty="0">
                  <a:effectLst>
                    <a:outerShdw blurRad="38100" dist="38100" dir="2700000" algn="tl">
                      <a:srgbClr val="000000"/>
                    </a:outerShdw>
                  </a:effectLst>
                </a:rPr>
                <a:t>Solicitation</a:t>
              </a:r>
            </a:p>
          </p:txBody>
        </p:sp>
      </p:grpSp>
      <p:sp>
        <p:nvSpPr>
          <p:cNvPr id="175133" name="Text Box 29"/>
          <p:cNvSpPr txBox="1">
            <a:spLocks noChangeArrowheads="1"/>
          </p:cNvSpPr>
          <p:nvPr/>
        </p:nvSpPr>
        <p:spPr bwMode="auto">
          <a:xfrm>
            <a:off x="2438400" y="5562600"/>
            <a:ext cx="1431925" cy="390525"/>
          </a:xfrm>
          <a:prstGeom prst="rect">
            <a:avLst/>
          </a:prstGeom>
          <a:noFill/>
          <a:ln w="25400">
            <a:noFill/>
            <a:miter lim="800000"/>
            <a:headEnd/>
            <a:tailEnd/>
          </a:ln>
          <a:effectLst>
            <a:outerShdw dist="57238" dir="2021404" algn="ctr" rotWithShape="0">
              <a:srgbClr val="000000"/>
            </a:outerShdw>
          </a:effectLst>
        </p:spPr>
        <p:txBody>
          <a:bodyPr lIns="12700" tIns="12700" rIns="12700" bIns="12700">
            <a:spAutoFit/>
          </a:bodyPr>
          <a:lstStyle/>
          <a:p>
            <a:pPr algn="ctr" eaLnBrk="0" hangingPunct="0">
              <a:defRPr/>
            </a:pPr>
            <a:r>
              <a:rPr lang="en-US" sz="2400" dirty="0">
                <a:solidFill>
                  <a:schemeClr val="tx2"/>
                </a:solidFill>
                <a:effectLst>
                  <a:outerShdw blurRad="38100" dist="38100" dir="2700000" algn="tl">
                    <a:srgbClr val="000000"/>
                  </a:outerShdw>
                </a:effectLst>
              </a:rPr>
              <a:t>Approval</a:t>
            </a:r>
          </a:p>
        </p:txBody>
      </p:sp>
      <p:sp>
        <p:nvSpPr>
          <p:cNvPr id="50194" name="Rectangle 31"/>
          <p:cNvSpPr>
            <a:spLocks noChangeArrowheads="1"/>
          </p:cNvSpPr>
          <p:nvPr/>
        </p:nvSpPr>
        <p:spPr bwMode="auto">
          <a:xfrm>
            <a:off x="5715000" y="1773238"/>
            <a:ext cx="1676400" cy="498475"/>
          </a:xfrm>
          <a:prstGeom prst="rect">
            <a:avLst/>
          </a:prstGeom>
          <a:solidFill>
            <a:schemeClr val="accent2"/>
          </a:solidFill>
          <a:ln w="9525">
            <a:solidFill>
              <a:schemeClr val="tx1"/>
            </a:solidFill>
            <a:miter lim="800000"/>
            <a:headEnd/>
            <a:tailEnd/>
          </a:ln>
        </p:spPr>
        <p:txBody>
          <a:bodyPr wrap="none" anchor="ctr"/>
          <a:lstStyle/>
          <a:p>
            <a:pPr algn="ctr" eaLnBrk="0" hangingPunct="0"/>
            <a:r>
              <a:rPr lang="en-US" sz="2400" b="1">
                <a:solidFill>
                  <a:srgbClr val="000066"/>
                </a:solidFill>
              </a:rPr>
              <a:t>DTP</a:t>
            </a:r>
          </a:p>
        </p:txBody>
      </p:sp>
      <p:sp>
        <p:nvSpPr>
          <p:cNvPr id="50195" name="Line 34"/>
          <p:cNvSpPr>
            <a:spLocks noChangeShapeType="1"/>
          </p:cNvSpPr>
          <p:nvPr/>
        </p:nvSpPr>
        <p:spPr bwMode="auto">
          <a:xfrm>
            <a:off x="6553200" y="3054350"/>
            <a:ext cx="990600" cy="0"/>
          </a:xfrm>
          <a:prstGeom prst="line">
            <a:avLst/>
          </a:prstGeom>
          <a:noFill/>
          <a:ln w="9525">
            <a:solidFill>
              <a:schemeClr val="tx1"/>
            </a:solidFill>
            <a:round/>
            <a:headEnd/>
            <a:tailEnd/>
          </a:ln>
        </p:spPr>
        <p:txBody>
          <a:bodyPr/>
          <a:lstStyle/>
          <a:p>
            <a:endParaRPr lang="en-US"/>
          </a:p>
        </p:txBody>
      </p:sp>
      <p:sp>
        <p:nvSpPr>
          <p:cNvPr id="50196" name="Line 35"/>
          <p:cNvSpPr>
            <a:spLocks noChangeShapeType="1"/>
          </p:cNvSpPr>
          <p:nvPr/>
        </p:nvSpPr>
        <p:spPr bwMode="auto">
          <a:xfrm flipV="1">
            <a:off x="7543800" y="2058988"/>
            <a:ext cx="0" cy="995362"/>
          </a:xfrm>
          <a:prstGeom prst="line">
            <a:avLst/>
          </a:prstGeom>
          <a:noFill/>
          <a:ln w="9525">
            <a:solidFill>
              <a:schemeClr val="tx1"/>
            </a:solidFill>
            <a:round/>
            <a:headEnd/>
            <a:tailEnd/>
          </a:ln>
        </p:spPr>
        <p:txBody>
          <a:bodyPr/>
          <a:lstStyle/>
          <a:p>
            <a:endParaRPr lang="en-US"/>
          </a:p>
        </p:txBody>
      </p:sp>
      <p:sp>
        <p:nvSpPr>
          <p:cNvPr id="50197" name="Line 36"/>
          <p:cNvSpPr>
            <a:spLocks noChangeShapeType="1"/>
          </p:cNvSpPr>
          <p:nvPr/>
        </p:nvSpPr>
        <p:spPr bwMode="auto">
          <a:xfrm flipH="1">
            <a:off x="7391400" y="2058988"/>
            <a:ext cx="152400" cy="0"/>
          </a:xfrm>
          <a:prstGeom prst="line">
            <a:avLst/>
          </a:prstGeom>
          <a:noFill/>
          <a:ln w="9525">
            <a:solidFill>
              <a:schemeClr val="tx1"/>
            </a:solidFill>
            <a:round/>
            <a:headEnd/>
            <a:tailEnd type="triangle" w="med" len="med"/>
          </a:ln>
        </p:spPr>
        <p:txBody>
          <a:bodyPr/>
          <a:lstStyle/>
          <a:p>
            <a:endParaRPr lang="en-US"/>
          </a:p>
        </p:txBody>
      </p:sp>
      <p:sp>
        <p:nvSpPr>
          <p:cNvPr id="50198" name="Line 37"/>
          <p:cNvSpPr>
            <a:spLocks noChangeShapeType="1"/>
          </p:cNvSpPr>
          <p:nvPr/>
        </p:nvSpPr>
        <p:spPr bwMode="auto">
          <a:xfrm>
            <a:off x="6629400" y="5830888"/>
            <a:ext cx="685800" cy="0"/>
          </a:xfrm>
          <a:prstGeom prst="line">
            <a:avLst/>
          </a:prstGeom>
          <a:noFill/>
          <a:ln w="9525">
            <a:solidFill>
              <a:schemeClr val="tx1"/>
            </a:solidFill>
            <a:round/>
            <a:headEnd/>
            <a:tailEnd/>
          </a:ln>
        </p:spPr>
        <p:txBody>
          <a:bodyPr/>
          <a:lstStyle/>
          <a:p>
            <a:endParaRPr lang="en-US"/>
          </a:p>
        </p:txBody>
      </p:sp>
      <p:sp>
        <p:nvSpPr>
          <p:cNvPr id="50199" name="Line 38"/>
          <p:cNvSpPr>
            <a:spLocks noChangeShapeType="1"/>
          </p:cNvSpPr>
          <p:nvPr/>
        </p:nvSpPr>
        <p:spPr bwMode="auto">
          <a:xfrm flipV="1">
            <a:off x="7315200" y="4051300"/>
            <a:ext cx="0" cy="1779588"/>
          </a:xfrm>
          <a:prstGeom prst="line">
            <a:avLst/>
          </a:prstGeom>
          <a:noFill/>
          <a:ln w="9525">
            <a:solidFill>
              <a:schemeClr val="tx1"/>
            </a:solidFill>
            <a:round/>
            <a:headEnd/>
            <a:tailEnd/>
          </a:ln>
        </p:spPr>
        <p:txBody>
          <a:bodyPr/>
          <a:lstStyle/>
          <a:p>
            <a:endParaRPr lang="en-US"/>
          </a:p>
        </p:txBody>
      </p:sp>
      <p:sp>
        <p:nvSpPr>
          <p:cNvPr id="50200" name="Line 39"/>
          <p:cNvSpPr>
            <a:spLocks noChangeShapeType="1"/>
          </p:cNvSpPr>
          <p:nvPr/>
        </p:nvSpPr>
        <p:spPr bwMode="auto">
          <a:xfrm flipH="1">
            <a:off x="6629400" y="4051300"/>
            <a:ext cx="685800" cy="0"/>
          </a:xfrm>
          <a:prstGeom prst="line">
            <a:avLst/>
          </a:prstGeom>
          <a:noFill/>
          <a:ln w="9525">
            <a:solidFill>
              <a:schemeClr val="tx1"/>
            </a:solidFill>
            <a:round/>
            <a:headEnd/>
            <a:tailEnd type="triangle" w="med" len="med"/>
          </a:ln>
        </p:spPr>
        <p:txBody>
          <a:bodyPr/>
          <a:lstStyle/>
          <a:p>
            <a:endParaRPr lang="en-US"/>
          </a:p>
        </p:txBody>
      </p:sp>
      <p:sp>
        <p:nvSpPr>
          <p:cNvPr id="50201" name="Text Box 40"/>
          <p:cNvSpPr txBox="1">
            <a:spLocks noChangeArrowheads="1"/>
          </p:cNvSpPr>
          <p:nvPr/>
        </p:nvSpPr>
        <p:spPr bwMode="auto">
          <a:xfrm>
            <a:off x="7543800" y="2286000"/>
            <a:ext cx="1530350" cy="641350"/>
          </a:xfrm>
          <a:prstGeom prst="rect">
            <a:avLst/>
          </a:prstGeom>
          <a:noFill/>
          <a:ln w="9525">
            <a:noFill/>
            <a:miter lim="800000"/>
            <a:headEnd/>
            <a:tailEnd/>
          </a:ln>
        </p:spPr>
        <p:txBody>
          <a:bodyPr wrap="none">
            <a:spAutoFit/>
          </a:bodyPr>
          <a:lstStyle/>
          <a:p>
            <a:r>
              <a:rPr lang="en-US"/>
              <a:t>Preclinical</a:t>
            </a:r>
          </a:p>
          <a:p>
            <a:r>
              <a:rPr lang="en-US"/>
              <a:t>Development</a:t>
            </a:r>
          </a:p>
        </p:txBody>
      </p:sp>
      <p:sp>
        <p:nvSpPr>
          <p:cNvPr id="50202" name="Text Box 41"/>
          <p:cNvSpPr txBox="1">
            <a:spLocks noChangeArrowheads="1"/>
          </p:cNvSpPr>
          <p:nvPr/>
        </p:nvSpPr>
        <p:spPr bwMode="auto">
          <a:xfrm>
            <a:off x="7543800" y="3268663"/>
            <a:ext cx="1530350" cy="641350"/>
          </a:xfrm>
          <a:prstGeom prst="rect">
            <a:avLst/>
          </a:prstGeom>
          <a:noFill/>
          <a:ln w="9525">
            <a:noFill/>
            <a:miter lim="800000"/>
            <a:headEnd/>
            <a:tailEnd/>
          </a:ln>
        </p:spPr>
        <p:txBody>
          <a:bodyPr wrap="none">
            <a:spAutoFit/>
          </a:bodyPr>
          <a:lstStyle/>
          <a:p>
            <a:r>
              <a:rPr lang="en-US"/>
              <a:t>Clinical</a:t>
            </a:r>
          </a:p>
          <a:p>
            <a:r>
              <a:rPr lang="en-US"/>
              <a:t>Development</a:t>
            </a:r>
          </a:p>
        </p:txBody>
      </p:sp>
      <p:sp>
        <p:nvSpPr>
          <p:cNvPr id="175146" name="Text Box 42"/>
          <p:cNvSpPr txBox="1">
            <a:spLocks noChangeArrowheads="1"/>
          </p:cNvSpPr>
          <p:nvPr/>
        </p:nvSpPr>
        <p:spPr bwMode="auto">
          <a:xfrm>
            <a:off x="1828800" y="2590800"/>
            <a:ext cx="1431925" cy="390525"/>
          </a:xfrm>
          <a:prstGeom prst="rect">
            <a:avLst/>
          </a:prstGeom>
          <a:noFill/>
          <a:ln w="25400">
            <a:noFill/>
            <a:miter lim="800000"/>
            <a:headEnd/>
            <a:tailEnd/>
          </a:ln>
          <a:effectLst>
            <a:outerShdw dist="57238" dir="2021404" algn="ctr" rotWithShape="0">
              <a:srgbClr val="000000"/>
            </a:outerShdw>
          </a:effectLst>
        </p:spPr>
        <p:txBody>
          <a:bodyPr lIns="12700" tIns="12700" rIns="12700" bIns="12700">
            <a:spAutoFit/>
          </a:bodyPr>
          <a:lstStyle/>
          <a:p>
            <a:pPr algn="ctr" eaLnBrk="0" hangingPunct="0">
              <a:defRPr/>
            </a:pPr>
            <a:r>
              <a:rPr lang="en-US" sz="2400" dirty="0">
                <a:effectLst>
                  <a:outerShdw blurRad="38100" dist="38100" dir="2700000" algn="tl">
                    <a:srgbClr val="000000"/>
                  </a:outerShdw>
                </a:effectLst>
              </a:rPr>
              <a:t>CTA/CDA</a:t>
            </a:r>
          </a:p>
        </p:txBody>
      </p:sp>
      <p:sp>
        <p:nvSpPr>
          <p:cNvPr id="50204" name="Text Box 43"/>
          <p:cNvSpPr txBox="1">
            <a:spLocks noChangeArrowheads="1"/>
          </p:cNvSpPr>
          <p:nvPr/>
        </p:nvSpPr>
        <p:spPr bwMode="auto">
          <a:xfrm>
            <a:off x="7404100" y="4476750"/>
            <a:ext cx="1739900" cy="915988"/>
          </a:xfrm>
          <a:prstGeom prst="rect">
            <a:avLst/>
          </a:prstGeom>
          <a:noFill/>
          <a:ln w="9525">
            <a:noFill/>
            <a:miter lim="800000"/>
            <a:headEnd/>
            <a:tailEnd/>
          </a:ln>
        </p:spPr>
        <p:txBody>
          <a:bodyPr>
            <a:spAutoFit/>
          </a:bodyPr>
          <a:lstStyle/>
          <a:p>
            <a:r>
              <a:rPr lang="en-US"/>
              <a:t>Solicited, unsolicited LOIs</a:t>
            </a:r>
          </a:p>
        </p:txBody>
      </p:sp>
      <p:sp>
        <p:nvSpPr>
          <p:cNvPr id="50205" name="Line 44"/>
          <p:cNvSpPr>
            <a:spLocks noChangeShapeType="1"/>
          </p:cNvSpPr>
          <p:nvPr/>
        </p:nvSpPr>
        <p:spPr bwMode="auto">
          <a:xfrm>
            <a:off x="5791200" y="3481388"/>
            <a:ext cx="1752600" cy="0"/>
          </a:xfrm>
          <a:prstGeom prst="line">
            <a:avLst/>
          </a:prstGeom>
          <a:noFill/>
          <a:ln w="9525">
            <a:solidFill>
              <a:schemeClr val="tx1"/>
            </a:solidFill>
            <a:round/>
            <a:headEnd/>
            <a:tailEnd/>
          </a:ln>
        </p:spPr>
        <p:txBody>
          <a:bodyPr/>
          <a:lstStyle/>
          <a:p>
            <a:endParaRPr lang="en-US"/>
          </a:p>
        </p:txBody>
      </p:sp>
      <p:sp>
        <p:nvSpPr>
          <p:cNvPr id="50206" name="Oval 10"/>
          <p:cNvSpPr>
            <a:spLocks noChangeArrowheads="1"/>
          </p:cNvSpPr>
          <p:nvPr/>
        </p:nvSpPr>
        <p:spPr bwMode="auto">
          <a:xfrm>
            <a:off x="4419600" y="2743200"/>
            <a:ext cx="2590800" cy="569913"/>
          </a:xfrm>
          <a:prstGeom prst="ellipse">
            <a:avLst/>
          </a:prstGeom>
          <a:solidFill>
            <a:schemeClr val="tx2"/>
          </a:solidFill>
          <a:ln w="9525">
            <a:solidFill>
              <a:schemeClr val="tx1"/>
            </a:solidFill>
            <a:round/>
            <a:headEnd/>
            <a:tailEnd/>
          </a:ln>
        </p:spPr>
        <p:txBody>
          <a:bodyPr wrap="none" anchor="ctr"/>
          <a:lstStyle/>
          <a:p>
            <a:pPr algn="ctr" eaLnBrk="0" hangingPunct="0"/>
            <a:r>
              <a:rPr lang="en-US" sz="2400" b="1">
                <a:solidFill>
                  <a:schemeClr val="bg2"/>
                </a:solidFill>
              </a:rPr>
              <a:t>NExT Committee</a:t>
            </a:r>
          </a:p>
        </p:txBody>
      </p:sp>
      <p:sp>
        <p:nvSpPr>
          <p:cNvPr id="50207" name="Rectangle 12"/>
          <p:cNvSpPr>
            <a:spLocks noChangeArrowheads="1"/>
          </p:cNvSpPr>
          <p:nvPr/>
        </p:nvSpPr>
        <p:spPr bwMode="auto">
          <a:xfrm>
            <a:off x="2743200" y="3733800"/>
            <a:ext cx="1676400" cy="498475"/>
          </a:xfrm>
          <a:prstGeom prst="rect">
            <a:avLst/>
          </a:prstGeom>
          <a:solidFill>
            <a:srgbClr val="FFFF00"/>
          </a:solidFill>
          <a:ln w="9525">
            <a:solidFill>
              <a:schemeClr val="tx1"/>
            </a:solidFill>
            <a:miter lim="800000"/>
            <a:headEnd/>
            <a:tailEnd/>
          </a:ln>
        </p:spPr>
        <p:txBody>
          <a:bodyPr wrap="none" anchor="ctr"/>
          <a:lstStyle/>
          <a:p>
            <a:pPr algn="ctr" eaLnBrk="0" hangingPunct="0"/>
            <a:r>
              <a:rPr lang="en-US" sz="2400" b="1">
                <a:solidFill>
                  <a:srgbClr val="000066"/>
                </a:solidFill>
              </a:rPr>
              <a:t>IDSC</a:t>
            </a:r>
          </a:p>
        </p:txBody>
      </p:sp>
      <p:cxnSp>
        <p:nvCxnSpPr>
          <p:cNvPr id="45" name="Straight Arrow Connector 44"/>
          <p:cNvCxnSpPr>
            <a:stCxn id="50207" idx="3"/>
            <a:endCxn id="50185" idx="1"/>
          </p:cNvCxnSpPr>
          <p:nvPr/>
        </p:nvCxnSpPr>
        <p:spPr>
          <a:xfrm flipV="1">
            <a:off x="4419600" y="3944938"/>
            <a:ext cx="381000" cy="3810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7154" name="Rectangle 2"/>
          <p:cNvSpPr>
            <a:spLocks noChangeArrowheads="1"/>
          </p:cNvSpPr>
          <p:nvPr/>
        </p:nvSpPr>
        <p:spPr bwMode="auto">
          <a:xfrm>
            <a:off x="1600200" y="304800"/>
            <a:ext cx="6550025" cy="746125"/>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lIns="12700" tIns="12700" rIns="12700" bIns="12700"/>
          <a:lstStyle/>
          <a:p>
            <a:pPr algn="ctr" eaLnBrk="0" hangingPunct="0">
              <a:defRPr/>
            </a:pPr>
            <a:r>
              <a:rPr lang="en-US" sz="4600" dirty="0">
                <a:solidFill>
                  <a:schemeClr val="tx1"/>
                </a:solidFill>
              </a:rPr>
              <a:t>Study Proposals</a:t>
            </a:r>
          </a:p>
        </p:txBody>
      </p:sp>
      <p:sp>
        <p:nvSpPr>
          <p:cNvPr id="177155" name="Rectangle 3"/>
          <p:cNvSpPr>
            <a:spLocks noChangeArrowheads="1"/>
          </p:cNvSpPr>
          <p:nvPr/>
        </p:nvSpPr>
        <p:spPr bwMode="auto">
          <a:xfrm>
            <a:off x="1524000" y="1447800"/>
            <a:ext cx="7162800" cy="4648200"/>
          </a:xfrm>
          <a:prstGeom prst="rect">
            <a:avLst/>
          </a:prstGeom>
          <a:ln>
            <a:noFill/>
            <a:headEnd/>
            <a:tailEnd/>
          </a:ln>
        </p:spPr>
        <p:style>
          <a:lnRef idx="2">
            <a:schemeClr val="dk1"/>
          </a:lnRef>
          <a:fillRef idx="1">
            <a:schemeClr val="lt1"/>
          </a:fillRef>
          <a:effectRef idx="0">
            <a:schemeClr val="dk1"/>
          </a:effectRef>
          <a:fontRef idx="minor">
            <a:schemeClr val="dk1"/>
          </a:fontRef>
        </p:style>
        <p:txBody>
          <a:bodyPr lIns="12700" tIns="12700" rIns="12700" bIns="12700"/>
          <a:lstStyle/>
          <a:p>
            <a:pPr marL="400050" indent="-400050" algn="ctr" eaLnBrk="0" hangingPunct="0">
              <a:lnSpc>
                <a:spcPct val="120000"/>
              </a:lnSpc>
              <a:buFontTx/>
              <a:buChar char="•"/>
              <a:defRPr/>
            </a:pPr>
            <a:endParaRPr lang="en-US" sz="1400" dirty="0">
              <a:solidFill>
                <a:srgbClr val="000000"/>
              </a:solidFill>
            </a:endParaRPr>
          </a:p>
          <a:p>
            <a:pPr marL="400050" indent="-400050" eaLnBrk="0" hangingPunct="0">
              <a:lnSpc>
                <a:spcPct val="120000"/>
              </a:lnSpc>
              <a:buFontTx/>
              <a:buChar char="•"/>
              <a:defRPr/>
            </a:pPr>
            <a:r>
              <a:rPr lang="en-US" sz="2400" b="1" dirty="0">
                <a:solidFill>
                  <a:srgbClr val="000000"/>
                </a:solidFill>
              </a:rPr>
              <a:t>Letter of Intent</a:t>
            </a:r>
          </a:p>
          <a:p>
            <a:pPr marL="857250" lvl="1" indent="-228600" eaLnBrk="0" hangingPunct="0">
              <a:lnSpc>
                <a:spcPct val="120000"/>
              </a:lnSpc>
              <a:buFontTx/>
              <a:buChar char="•"/>
              <a:defRPr/>
            </a:pPr>
            <a:r>
              <a:rPr lang="en-US" sz="2400" b="1" dirty="0">
                <a:solidFill>
                  <a:srgbClr val="000000"/>
                </a:solidFill>
              </a:rPr>
              <a:t>May be sent in response to solicitation</a:t>
            </a:r>
          </a:p>
          <a:p>
            <a:pPr marL="857250" lvl="1" indent="-228600" eaLnBrk="0" hangingPunct="0">
              <a:lnSpc>
                <a:spcPct val="120000"/>
              </a:lnSpc>
              <a:buFontTx/>
              <a:buChar char="•"/>
              <a:defRPr/>
            </a:pPr>
            <a:r>
              <a:rPr lang="en-US" sz="2400" b="1" dirty="0">
                <a:solidFill>
                  <a:srgbClr val="000000"/>
                </a:solidFill>
              </a:rPr>
              <a:t>May be sent by investigator with interesting </a:t>
            </a:r>
            <a:r>
              <a:rPr lang="en-US" sz="2400" b="1" dirty="0">
                <a:solidFill>
                  <a:srgbClr val="000000"/>
                </a:solidFill>
              </a:rPr>
              <a:t>idea</a:t>
            </a:r>
          </a:p>
          <a:p>
            <a:pPr marL="857250" lvl="1" indent="-228600" eaLnBrk="0" hangingPunct="0">
              <a:lnSpc>
                <a:spcPct val="120000"/>
              </a:lnSpc>
              <a:buFontTx/>
              <a:buChar char="•"/>
              <a:defRPr/>
            </a:pPr>
            <a:r>
              <a:rPr lang="en-US" sz="2400" b="1" dirty="0">
                <a:solidFill>
                  <a:srgbClr val="000000"/>
                </a:solidFill>
              </a:rPr>
              <a:t>If using combinations, one agent must be held under CTEP IND</a:t>
            </a:r>
            <a:endParaRPr lang="en-US" sz="2400" b="1" dirty="0">
              <a:solidFill>
                <a:srgbClr val="000000"/>
              </a:solidFill>
            </a:endParaRPr>
          </a:p>
          <a:p>
            <a:pPr marL="400050" indent="-400050" eaLnBrk="0" hangingPunct="0">
              <a:lnSpc>
                <a:spcPct val="120000"/>
              </a:lnSpc>
              <a:buFontTx/>
              <a:buChar char="•"/>
              <a:defRPr/>
            </a:pPr>
            <a:r>
              <a:rPr lang="en-US" sz="2400" b="1" dirty="0">
                <a:solidFill>
                  <a:srgbClr val="000000"/>
                </a:solidFill>
              </a:rPr>
              <a:t>After LOI Approval </a:t>
            </a:r>
            <a:r>
              <a:rPr lang="en-US" sz="2400" b="1" dirty="0">
                <a:solidFill>
                  <a:srgbClr val="000000"/>
                </a:solidFill>
                <a:sym typeface="Symbol" pitchFamily="18" charset="2"/>
              </a:rPr>
              <a:t></a:t>
            </a:r>
            <a:r>
              <a:rPr lang="en-US" sz="2400" b="1" dirty="0">
                <a:solidFill>
                  <a:srgbClr val="000000"/>
                </a:solidFill>
              </a:rPr>
              <a:t> 30 - 60 days to submit a protocol</a:t>
            </a:r>
          </a:p>
          <a:p>
            <a:pPr marL="400050" indent="-400050" eaLnBrk="0" hangingPunct="0">
              <a:lnSpc>
                <a:spcPct val="120000"/>
              </a:lnSpc>
              <a:buFontTx/>
              <a:buChar char="•"/>
              <a:defRPr/>
            </a:pPr>
            <a:r>
              <a:rPr lang="en-US" sz="2400" b="1" dirty="0">
                <a:solidFill>
                  <a:srgbClr val="000000"/>
                </a:solidFill>
              </a:rPr>
              <a:t>If CTEP is the IND holder and sponsor of trial, CTEP monitors the trial</a:t>
            </a:r>
          </a:p>
          <a:p>
            <a:pPr marL="400050" indent="-400050" eaLnBrk="0" hangingPunct="0">
              <a:lnSpc>
                <a:spcPct val="120000"/>
              </a:lnSpc>
              <a:buFontTx/>
              <a:buChar char="•"/>
              <a:defRPr/>
            </a:pPr>
            <a:endParaRPr lang="en-US" sz="1400" dirty="0">
              <a:solidFill>
                <a:srgbClr val="000000"/>
              </a:solidFill>
            </a:endParaRPr>
          </a:p>
          <a:p>
            <a:pPr marL="400050" indent="-400050" algn="ctr" eaLnBrk="0" hangingPunct="0">
              <a:lnSpc>
                <a:spcPct val="120000"/>
              </a:lnSpc>
              <a:buFontTx/>
              <a:buChar char="•"/>
              <a:defRPr/>
            </a:pPr>
            <a:endParaRPr lang="en-US" sz="1000"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8229600" cy="1143000"/>
          </a:xfrm>
        </p:spPr>
        <p:txBody>
          <a:bodyPr/>
          <a:lstStyle/>
          <a:p>
            <a:pPr eaLnBrk="1" hangingPunct="1"/>
            <a:r>
              <a:rPr lang="en-US" sz="4000" smtClean="0">
                <a:solidFill>
                  <a:schemeClr val="tx1"/>
                </a:solidFill>
              </a:rPr>
              <a:t>LOI Elements and Review</a:t>
            </a:r>
          </a:p>
        </p:txBody>
      </p:sp>
      <p:sp>
        <p:nvSpPr>
          <p:cNvPr id="20483" name="Rectangle 3"/>
          <p:cNvSpPr>
            <a:spLocks noGrp="1" noChangeArrowheads="1"/>
          </p:cNvSpPr>
          <p:nvPr>
            <p:ph type="body" idx="1"/>
          </p:nvPr>
        </p:nvSpPr>
        <p:spPr>
          <a:xfrm>
            <a:off x="1447800" y="1371600"/>
            <a:ext cx="4800600" cy="5486400"/>
          </a:xfrm>
        </p:spPr>
        <p:txBody>
          <a:bodyPr/>
          <a:lstStyle/>
          <a:p>
            <a:pPr eaLnBrk="1" hangingPunct="1">
              <a:lnSpc>
                <a:spcPct val="90000"/>
              </a:lnSpc>
            </a:pPr>
            <a:r>
              <a:rPr lang="en-US" sz="2400" smtClean="0">
                <a:solidFill>
                  <a:srgbClr val="000000"/>
                </a:solidFill>
              </a:rPr>
              <a:t>Background &amp; rationale</a:t>
            </a:r>
          </a:p>
          <a:p>
            <a:pPr eaLnBrk="1" hangingPunct="1">
              <a:lnSpc>
                <a:spcPct val="90000"/>
              </a:lnSpc>
            </a:pPr>
            <a:r>
              <a:rPr lang="en-US" sz="2400" smtClean="0">
                <a:solidFill>
                  <a:srgbClr val="000000"/>
                </a:solidFill>
              </a:rPr>
              <a:t>Trial design</a:t>
            </a:r>
          </a:p>
          <a:p>
            <a:pPr lvl="1" eaLnBrk="1" hangingPunct="1">
              <a:lnSpc>
                <a:spcPct val="90000"/>
              </a:lnSpc>
            </a:pPr>
            <a:r>
              <a:rPr lang="en-US" sz="2000" smtClean="0">
                <a:solidFill>
                  <a:srgbClr val="000000"/>
                </a:solidFill>
              </a:rPr>
              <a:t>Eligibility</a:t>
            </a:r>
          </a:p>
          <a:p>
            <a:pPr lvl="1" eaLnBrk="1" hangingPunct="1">
              <a:lnSpc>
                <a:spcPct val="90000"/>
              </a:lnSpc>
            </a:pPr>
            <a:r>
              <a:rPr lang="en-US" sz="2000" smtClean="0">
                <a:solidFill>
                  <a:srgbClr val="000000"/>
                </a:solidFill>
              </a:rPr>
              <a:t>Dosing</a:t>
            </a:r>
          </a:p>
          <a:p>
            <a:pPr lvl="1" eaLnBrk="1" hangingPunct="1">
              <a:lnSpc>
                <a:spcPct val="90000"/>
              </a:lnSpc>
            </a:pPr>
            <a:r>
              <a:rPr lang="en-US" sz="2000" smtClean="0">
                <a:solidFill>
                  <a:srgbClr val="000000"/>
                </a:solidFill>
              </a:rPr>
              <a:t>Correlative studies</a:t>
            </a:r>
          </a:p>
          <a:p>
            <a:pPr lvl="1" eaLnBrk="1" hangingPunct="1">
              <a:lnSpc>
                <a:spcPct val="90000"/>
              </a:lnSpc>
            </a:pPr>
            <a:r>
              <a:rPr lang="en-US" sz="2000" smtClean="0">
                <a:solidFill>
                  <a:srgbClr val="000000"/>
                </a:solidFill>
              </a:rPr>
              <a:t>Endpoints</a:t>
            </a:r>
          </a:p>
          <a:p>
            <a:pPr lvl="1" eaLnBrk="1" hangingPunct="1">
              <a:lnSpc>
                <a:spcPct val="90000"/>
              </a:lnSpc>
            </a:pPr>
            <a:r>
              <a:rPr lang="en-US" sz="2000" smtClean="0">
                <a:solidFill>
                  <a:srgbClr val="000000"/>
                </a:solidFill>
              </a:rPr>
              <a:t>Statistical plan</a:t>
            </a:r>
          </a:p>
          <a:p>
            <a:pPr lvl="1" eaLnBrk="1" hangingPunct="1">
              <a:lnSpc>
                <a:spcPct val="90000"/>
              </a:lnSpc>
            </a:pPr>
            <a:r>
              <a:rPr lang="en-US" sz="2000" smtClean="0">
                <a:solidFill>
                  <a:srgbClr val="000000"/>
                </a:solidFill>
              </a:rPr>
              <a:t>Accrual plan</a:t>
            </a:r>
          </a:p>
          <a:p>
            <a:pPr lvl="4" eaLnBrk="1" hangingPunct="1">
              <a:lnSpc>
                <a:spcPct val="90000"/>
              </a:lnSpc>
            </a:pPr>
            <a:endParaRPr lang="en-US" sz="1600" smtClean="0">
              <a:solidFill>
                <a:srgbClr val="000000"/>
              </a:solidFill>
            </a:endParaRPr>
          </a:p>
          <a:p>
            <a:pPr eaLnBrk="1" hangingPunct="1">
              <a:lnSpc>
                <a:spcPct val="90000"/>
              </a:lnSpc>
            </a:pPr>
            <a:r>
              <a:rPr lang="en-US" sz="2400" smtClean="0">
                <a:solidFill>
                  <a:srgbClr val="000000"/>
                </a:solidFill>
              </a:rPr>
              <a:t>Documented accrual</a:t>
            </a:r>
          </a:p>
          <a:p>
            <a:pPr eaLnBrk="1" hangingPunct="1">
              <a:lnSpc>
                <a:spcPct val="90000"/>
              </a:lnSpc>
            </a:pPr>
            <a:r>
              <a:rPr lang="en-US" sz="2400" smtClean="0">
                <a:solidFill>
                  <a:srgbClr val="000000"/>
                </a:solidFill>
              </a:rPr>
              <a:t>Competing studies</a:t>
            </a:r>
          </a:p>
          <a:p>
            <a:pPr eaLnBrk="1" hangingPunct="1">
              <a:lnSpc>
                <a:spcPct val="90000"/>
              </a:lnSpc>
            </a:pPr>
            <a:r>
              <a:rPr lang="en-US" sz="2400" smtClean="0">
                <a:solidFill>
                  <a:srgbClr val="000000"/>
                </a:solidFill>
              </a:rPr>
              <a:t>Source of support for clinical trial &amp; correlatives</a:t>
            </a:r>
          </a:p>
          <a:p>
            <a:pPr lvl="4" eaLnBrk="1" hangingPunct="1">
              <a:lnSpc>
                <a:spcPct val="90000"/>
              </a:lnSpc>
            </a:pPr>
            <a:endParaRPr lang="en-US" sz="1600" smtClean="0"/>
          </a:p>
        </p:txBody>
      </p:sp>
      <p:grpSp>
        <p:nvGrpSpPr>
          <p:cNvPr id="20484" name="Group 6"/>
          <p:cNvGrpSpPr>
            <a:grpSpLocks/>
          </p:cNvGrpSpPr>
          <p:nvPr/>
        </p:nvGrpSpPr>
        <p:grpSpPr bwMode="auto">
          <a:xfrm>
            <a:off x="6127750" y="1524000"/>
            <a:ext cx="3016250" cy="2286000"/>
            <a:chOff x="3312" y="960"/>
            <a:chExt cx="1900" cy="1440"/>
          </a:xfrm>
        </p:grpSpPr>
        <p:sp>
          <p:nvSpPr>
            <p:cNvPr id="20488" name="Text Box 4"/>
            <p:cNvSpPr txBox="1">
              <a:spLocks noChangeArrowheads="1"/>
            </p:cNvSpPr>
            <p:nvPr/>
          </p:nvSpPr>
          <p:spPr bwMode="auto">
            <a:xfrm>
              <a:off x="3760" y="1536"/>
              <a:ext cx="1452" cy="288"/>
            </a:xfrm>
            <a:prstGeom prst="rect">
              <a:avLst/>
            </a:prstGeom>
            <a:noFill/>
            <a:ln w="9525">
              <a:noFill/>
              <a:miter lim="800000"/>
              <a:headEnd/>
              <a:tailEnd/>
            </a:ln>
          </p:spPr>
          <p:txBody>
            <a:bodyPr wrap="none">
              <a:spAutoFit/>
            </a:bodyPr>
            <a:lstStyle/>
            <a:p>
              <a:r>
                <a:rPr lang="en-US" sz="2400">
                  <a:solidFill>
                    <a:srgbClr val="000000"/>
                  </a:solidFill>
                </a:rPr>
                <a:t>Science/Design</a:t>
              </a:r>
            </a:p>
          </p:txBody>
        </p:sp>
        <p:sp>
          <p:nvSpPr>
            <p:cNvPr id="20489" name="AutoShape 5"/>
            <p:cNvSpPr>
              <a:spLocks/>
            </p:cNvSpPr>
            <p:nvPr/>
          </p:nvSpPr>
          <p:spPr bwMode="auto">
            <a:xfrm>
              <a:off x="3312" y="960"/>
              <a:ext cx="336" cy="1440"/>
            </a:xfrm>
            <a:prstGeom prst="rightBrace">
              <a:avLst>
                <a:gd name="adj1" fmla="val 35714"/>
                <a:gd name="adj2" fmla="val 50000"/>
              </a:avLst>
            </a:prstGeom>
            <a:noFill/>
            <a:ln w="38100">
              <a:solidFill>
                <a:schemeClr val="folHlink"/>
              </a:solidFill>
              <a:round/>
              <a:headEnd/>
              <a:tailEnd/>
            </a:ln>
          </p:spPr>
          <p:txBody>
            <a:bodyPr wrap="none" anchor="ctr"/>
            <a:lstStyle/>
            <a:p>
              <a:endParaRPr lang="en-US">
                <a:solidFill>
                  <a:srgbClr val="000000"/>
                </a:solidFill>
              </a:endParaRPr>
            </a:p>
          </p:txBody>
        </p:sp>
      </p:grpSp>
      <p:sp>
        <p:nvSpPr>
          <p:cNvPr id="20485" name="Text Box 8"/>
          <p:cNvSpPr txBox="1">
            <a:spLocks noChangeArrowheads="1"/>
          </p:cNvSpPr>
          <p:nvPr/>
        </p:nvSpPr>
        <p:spPr bwMode="auto">
          <a:xfrm>
            <a:off x="6858000" y="4802188"/>
            <a:ext cx="1555750" cy="461962"/>
          </a:xfrm>
          <a:prstGeom prst="rect">
            <a:avLst/>
          </a:prstGeom>
          <a:noFill/>
          <a:ln w="9525">
            <a:noFill/>
            <a:miter lim="800000"/>
            <a:headEnd/>
            <a:tailEnd/>
          </a:ln>
        </p:spPr>
        <p:txBody>
          <a:bodyPr wrap="none">
            <a:spAutoFit/>
          </a:bodyPr>
          <a:lstStyle/>
          <a:p>
            <a:r>
              <a:rPr lang="en-US" sz="2400">
                <a:solidFill>
                  <a:srgbClr val="000000"/>
                </a:solidFill>
              </a:rPr>
              <a:t>Feasibility</a:t>
            </a:r>
          </a:p>
        </p:txBody>
      </p:sp>
      <p:sp>
        <p:nvSpPr>
          <p:cNvPr id="20486" name="AutoShape 9"/>
          <p:cNvSpPr>
            <a:spLocks/>
          </p:cNvSpPr>
          <p:nvPr/>
        </p:nvSpPr>
        <p:spPr bwMode="auto">
          <a:xfrm>
            <a:off x="6096000" y="4191000"/>
            <a:ext cx="533400" cy="1676400"/>
          </a:xfrm>
          <a:prstGeom prst="rightBrace">
            <a:avLst>
              <a:gd name="adj1" fmla="val 26190"/>
              <a:gd name="adj2" fmla="val 50000"/>
            </a:avLst>
          </a:prstGeom>
          <a:noFill/>
          <a:ln w="38100">
            <a:solidFill>
              <a:schemeClr val="folHlink"/>
            </a:solidFill>
            <a:round/>
            <a:headEnd/>
            <a:tailEnd/>
          </a:ln>
        </p:spPr>
        <p:txBody>
          <a:bodyPr wrap="none" anchor="ctr"/>
          <a:lstStyle/>
          <a:p>
            <a:endParaRPr lang="en-US"/>
          </a:p>
        </p:txBody>
      </p:sp>
      <p:sp>
        <p:nvSpPr>
          <p:cNvPr id="20487" name="Rectangle 14"/>
          <p:cNvSpPr>
            <a:spLocks noChangeArrowheads="1"/>
          </p:cNvSpPr>
          <p:nvPr/>
        </p:nvSpPr>
        <p:spPr bwMode="auto">
          <a:xfrm>
            <a:off x="1219200" y="5988050"/>
            <a:ext cx="7467600" cy="641350"/>
          </a:xfrm>
          <a:prstGeom prst="rect">
            <a:avLst/>
          </a:prstGeom>
          <a:noFill/>
          <a:ln w="9525">
            <a:noFill/>
            <a:miter lim="800000"/>
            <a:headEnd/>
            <a:tailEnd/>
          </a:ln>
        </p:spPr>
        <p:txBody>
          <a:bodyPr>
            <a:spAutoFit/>
          </a:bodyPr>
          <a:lstStyle/>
          <a:p>
            <a:pPr lvl="1"/>
            <a:r>
              <a:rPr lang="en-US"/>
              <a:t>Components of a competitive Letter of Intent</a:t>
            </a:r>
          </a:p>
          <a:p>
            <a:pPr lvl="2"/>
            <a:r>
              <a:rPr lang="en-US" b="1">
                <a:hlinkClick r:id="rId4"/>
              </a:rPr>
              <a:t>http://ctep.cancer.gov/guidelines/index.html</a:t>
            </a:r>
            <a:endParaRPr lang="en-U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143000"/>
          </a:xfrm>
        </p:spPr>
        <p:txBody>
          <a:bodyPr/>
          <a:lstStyle/>
          <a:p>
            <a:pPr eaLnBrk="1" hangingPunct="1"/>
            <a:r>
              <a:rPr lang="en-US" sz="3600" smtClean="0">
                <a:solidFill>
                  <a:schemeClr val="tx1"/>
                </a:solidFill>
              </a:rPr>
              <a:t>LOI Review Process</a:t>
            </a:r>
          </a:p>
        </p:txBody>
      </p:sp>
      <p:sp>
        <p:nvSpPr>
          <p:cNvPr id="22531" name="Rectangle 3"/>
          <p:cNvSpPr>
            <a:spLocks noGrp="1" noChangeArrowheads="1"/>
          </p:cNvSpPr>
          <p:nvPr>
            <p:ph type="body" idx="1"/>
          </p:nvPr>
        </p:nvSpPr>
        <p:spPr>
          <a:xfrm>
            <a:off x="1447800" y="1447800"/>
            <a:ext cx="7315200" cy="5562600"/>
          </a:xfrm>
        </p:spPr>
        <p:txBody>
          <a:bodyPr/>
          <a:lstStyle/>
          <a:p>
            <a:pPr marL="401638" indent="-401638" eaLnBrk="1" hangingPunct="1"/>
            <a:r>
              <a:rPr lang="en-US" sz="2400" b="1" smtClean="0">
                <a:solidFill>
                  <a:srgbClr val="000000"/>
                </a:solidFill>
              </a:rPr>
              <a:t>Review and Priority Scoring of Clinical and Laboratory Components by IDB</a:t>
            </a:r>
          </a:p>
          <a:p>
            <a:pPr marL="969963" lvl="1" indent="-279400" eaLnBrk="1" hangingPunct="1">
              <a:buFontTx/>
              <a:buChar char="•"/>
            </a:pPr>
            <a:r>
              <a:rPr lang="en-US" sz="2400" b="1" smtClean="0">
                <a:solidFill>
                  <a:srgbClr val="000000"/>
                </a:solidFill>
              </a:rPr>
              <a:t>Science</a:t>
            </a:r>
          </a:p>
          <a:p>
            <a:pPr marL="969963" lvl="1" indent="-279400" eaLnBrk="1" hangingPunct="1">
              <a:buFontTx/>
              <a:buChar char="•"/>
            </a:pPr>
            <a:r>
              <a:rPr lang="en-US" sz="2400" b="1" smtClean="0">
                <a:solidFill>
                  <a:srgbClr val="000000"/>
                </a:solidFill>
              </a:rPr>
              <a:t>Feasibility </a:t>
            </a:r>
          </a:p>
          <a:p>
            <a:pPr marL="969963" lvl="1" indent="-279400" eaLnBrk="1" hangingPunct="1">
              <a:buFontTx/>
              <a:buChar char="•"/>
            </a:pPr>
            <a:r>
              <a:rPr lang="en-US" sz="2400" b="1" smtClean="0">
                <a:solidFill>
                  <a:srgbClr val="000000"/>
                </a:solidFill>
              </a:rPr>
              <a:t>Consistency with CTEP development plan</a:t>
            </a:r>
          </a:p>
          <a:p>
            <a:pPr marL="969963" lvl="1" indent="-279400" eaLnBrk="1" hangingPunct="1">
              <a:buFontTx/>
              <a:buChar char="•"/>
            </a:pPr>
            <a:r>
              <a:rPr lang="en-US" sz="2400" b="1" smtClean="0">
                <a:solidFill>
                  <a:srgbClr val="000000"/>
                </a:solidFill>
              </a:rPr>
              <a:t>Not duplicative</a:t>
            </a:r>
          </a:p>
          <a:p>
            <a:pPr marL="401638" indent="-401638" eaLnBrk="1" hangingPunct="1"/>
            <a:r>
              <a:rPr lang="en-US" sz="2400" b="1" smtClean="0">
                <a:solidFill>
                  <a:srgbClr val="000000"/>
                </a:solidFill>
              </a:rPr>
              <a:t>Review at Protocol Review Committee (PRC)</a:t>
            </a:r>
          </a:p>
          <a:p>
            <a:pPr marL="401638" indent="-401638" eaLnBrk="1" hangingPunct="1"/>
            <a:r>
              <a:rPr lang="en-US" sz="2400" b="1" smtClean="0">
                <a:solidFill>
                  <a:srgbClr val="000000"/>
                </a:solidFill>
              </a:rPr>
              <a:t>Industry partner for review and agreement to supply agent</a:t>
            </a:r>
          </a:p>
          <a:p>
            <a:pPr marL="401638" indent="-401638" eaLnBrk="1" hangingPunct="1"/>
            <a:r>
              <a:rPr lang="en-US" sz="2400" b="1" smtClean="0">
                <a:solidFill>
                  <a:srgbClr val="000000"/>
                </a:solidFill>
              </a:rPr>
              <a:t>Full approval letter with protocol documents</a:t>
            </a:r>
          </a:p>
          <a:p>
            <a:pPr marL="401638" indent="-401638" eaLnBrk="1" hangingPunct="1">
              <a:buFontTx/>
              <a:buNone/>
            </a:pPr>
            <a:endParaRPr lang="en-US" sz="2400" b="1" smtClean="0">
              <a:solidFill>
                <a:srgbClr val="000000"/>
              </a:solidFill>
            </a:endParaRPr>
          </a:p>
          <a:p>
            <a:pPr marL="401638" indent="-401638" eaLnBrk="1" hangingPunct="1">
              <a:buFontTx/>
              <a:buNone/>
            </a:pPr>
            <a:r>
              <a:rPr lang="en-US" sz="2400" b="1" smtClean="0">
                <a:solidFill>
                  <a:srgbClr val="000000"/>
                </a:solidFill>
              </a:rPr>
              <a:t>~ 1/3 LOIs received are approved</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914400" y="152400"/>
            <a:ext cx="8229600" cy="114300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Rationale/Hypothesis</a:t>
            </a:r>
          </a:p>
        </p:txBody>
      </p:sp>
      <p:sp>
        <p:nvSpPr>
          <p:cNvPr id="24579" name="Rectangle 3"/>
          <p:cNvSpPr>
            <a:spLocks noGrp="1" noChangeArrowheads="1"/>
          </p:cNvSpPr>
          <p:nvPr>
            <p:ph type="body" idx="1"/>
          </p:nvPr>
        </p:nvSpPr>
        <p:spPr>
          <a:xfrm>
            <a:off x="1447800" y="1600200"/>
            <a:ext cx="7239000" cy="4525963"/>
          </a:xfrm>
        </p:spPr>
        <p:txBody>
          <a:bodyPr/>
          <a:lstStyle/>
          <a:p>
            <a:pPr marL="609600" indent="-609600" eaLnBrk="1" hangingPunct="1">
              <a:lnSpc>
                <a:spcPct val="80000"/>
              </a:lnSpc>
            </a:pPr>
            <a:r>
              <a:rPr lang="en-US" sz="2800" b="1" smtClean="0">
                <a:solidFill>
                  <a:srgbClr val="000000"/>
                </a:solidFill>
              </a:rPr>
              <a:t>Rationale should be explicitly stated.  </a:t>
            </a:r>
          </a:p>
          <a:p>
            <a:pPr marL="1371600" lvl="2" indent="-457200" eaLnBrk="1" hangingPunct="1">
              <a:lnSpc>
                <a:spcPct val="80000"/>
              </a:lnSpc>
            </a:pPr>
            <a:r>
              <a:rPr lang="en-US" sz="2000" b="1" smtClean="0">
                <a:solidFill>
                  <a:srgbClr val="000000"/>
                </a:solidFill>
              </a:rPr>
              <a:t>Specific reason to test an agent should be offered.  </a:t>
            </a:r>
          </a:p>
          <a:p>
            <a:pPr marL="1752600" lvl="3" indent="-381000" eaLnBrk="1" hangingPunct="1">
              <a:lnSpc>
                <a:spcPct val="80000"/>
              </a:lnSpc>
            </a:pPr>
            <a:r>
              <a:rPr lang="en-US" sz="1800" b="1" i="1" smtClean="0">
                <a:solidFill>
                  <a:srgbClr val="000000"/>
                </a:solidFill>
              </a:rPr>
              <a:t>in vitro</a:t>
            </a:r>
            <a:r>
              <a:rPr lang="en-US" sz="1800" b="1" smtClean="0">
                <a:solidFill>
                  <a:srgbClr val="000000"/>
                </a:solidFill>
              </a:rPr>
              <a:t> or </a:t>
            </a:r>
            <a:r>
              <a:rPr lang="en-US" sz="1800" b="1" i="1" smtClean="0">
                <a:solidFill>
                  <a:srgbClr val="000000"/>
                </a:solidFill>
              </a:rPr>
              <a:t>in vivo </a:t>
            </a:r>
            <a:r>
              <a:rPr lang="en-US" sz="1800" b="1" smtClean="0">
                <a:solidFill>
                  <a:srgbClr val="000000"/>
                </a:solidFill>
              </a:rPr>
              <a:t>experiments </a:t>
            </a:r>
          </a:p>
          <a:p>
            <a:pPr marL="1752600" lvl="3" indent="-381000" eaLnBrk="1" hangingPunct="1">
              <a:lnSpc>
                <a:spcPct val="80000"/>
              </a:lnSpc>
            </a:pPr>
            <a:r>
              <a:rPr lang="en-US" sz="1800" b="1" smtClean="0">
                <a:solidFill>
                  <a:srgbClr val="000000"/>
                </a:solidFill>
              </a:rPr>
              <a:t>molecular biological rationales</a:t>
            </a:r>
          </a:p>
          <a:p>
            <a:pPr marL="1752600" lvl="3" indent="-381000" eaLnBrk="1" hangingPunct="1">
              <a:lnSpc>
                <a:spcPct val="80000"/>
              </a:lnSpc>
            </a:pPr>
            <a:r>
              <a:rPr lang="en-US" sz="1800" b="1" smtClean="0">
                <a:solidFill>
                  <a:srgbClr val="000000"/>
                </a:solidFill>
              </a:rPr>
              <a:t>prior clinical data</a:t>
            </a:r>
          </a:p>
          <a:p>
            <a:pPr marL="1752600" lvl="3" indent="-381000" eaLnBrk="1" hangingPunct="1">
              <a:lnSpc>
                <a:spcPct val="80000"/>
              </a:lnSpc>
              <a:buFontTx/>
              <a:buNone/>
            </a:pPr>
            <a:endParaRPr lang="en-US" sz="1800" b="1" smtClean="0">
              <a:solidFill>
                <a:srgbClr val="000000"/>
              </a:solidFill>
            </a:endParaRPr>
          </a:p>
          <a:p>
            <a:pPr marL="609600" indent="-609600" eaLnBrk="1" hangingPunct="1">
              <a:lnSpc>
                <a:spcPct val="80000"/>
              </a:lnSpc>
            </a:pPr>
            <a:r>
              <a:rPr lang="en-US" sz="2800" b="1" smtClean="0">
                <a:solidFill>
                  <a:srgbClr val="000000"/>
                </a:solidFill>
              </a:rPr>
              <a:t>Succinctly stated </a:t>
            </a:r>
          </a:p>
          <a:p>
            <a:pPr marL="1009650" lvl="1" indent="-609600" eaLnBrk="1" hangingPunct="1">
              <a:lnSpc>
                <a:spcPct val="80000"/>
              </a:lnSpc>
            </a:pPr>
            <a:r>
              <a:rPr lang="en-US" sz="2400" b="1" smtClean="0">
                <a:solidFill>
                  <a:srgbClr val="000000"/>
                </a:solidFill>
              </a:rPr>
              <a:t>Primary endpoint of the study</a:t>
            </a:r>
          </a:p>
          <a:p>
            <a:pPr marL="1009650" lvl="1" indent="-609600" eaLnBrk="1" hangingPunct="1">
              <a:lnSpc>
                <a:spcPct val="80000"/>
              </a:lnSpc>
              <a:buFontTx/>
              <a:buNone/>
            </a:pPr>
            <a:r>
              <a:rPr lang="en-US" sz="2400" b="1" smtClean="0">
                <a:solidFill>
                  <a:srgbClr val="000000"/>
                </a:solidFill>
              </a:rPr>
              <a:t> </a:t>
            </a:r>
          </a:p>
          <a:p>
            <a:pPr marL="609600" indent="-609600" eaLnBrk="1" hangingPunct="1">
              <a:lnSpc>
                <a:spcPct val="80000"/>
              </a:lnSpc>
            </a:pPr>
            <a:r>
              <a:rPr lang="en-US" sz="2800" b="1" smtClean="0">
                <a:solidFill>
                  <a:srgbClr val="000000"/>
                </a:solidFill>
              </a:rPr>
              <a:t>Study design of study provides an answer to the proposed question.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0"/>
            <a:ext cx="8229600" cy="132715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Rationale/Hypothesis, cont’d</a:t>
            </a:r>
          </a:p>
        </p:txBody>
      </p:sp>
      <p:sp>
        <p:nvSpPr>
          <p:cNvPr id="26627" name="Rectangle 3"/>
          <p:cNvSpPr>
            <a:spLocks noGrp="1" noChangeArrowheads="1"/>
          </p:cNvSpPr>
          <p:nvPr>
            <p:ph type="body" idx="1"/>
          </p:nvPr>
        </p:nvSpPr>
        <p:spPr>
          <a:xfrm>
            <a:off x="1371600" y="1600200"/>
            <a:ext cx="7315200" cy="5257800"/>
          </a:xfrm>
        </p:spPr>
        <p:txBody>
          <a:bodyPr/>
          <a:lstStyle/>
          <a:p>
            <a:pPr eaLnBrk="1" hangingPunct="1">
              <a:lnSpc>
                <a:spcPct val="80000"/>
              </a:lnSpc>
            </a:pPr>
            <a:r>
              <a:rPr lang="en-US" sz="2400" b="1" smtClean="0">
                <a:solidFill>
                  <a:srgbClr val="000000"/>
                </a:solidFill>
              </a:rPr>
              <a:t>A poorly stated rationale and hypothesis: </a:t>
            </a:r>
          </a:p>
          <a:p>
            <a:pPr lvl="1" eaLnBrk="1" hangingPunct="1">
              <a:lnSpc>
                <a:spcPct val="80000"/>
              </a:lnSpc>
            </a:pPr>
            <a:r>
              <a:rPr lang="en-US" sz="2000" smtClean="0">
                <a:solidFill>
                  <a:srgbClr val="000000"/>
                </a:solidFill>
              </a:rPr>
              <a:t>Cancer X has a poor prognosis and there is no approved effective therapy.  It is possible that agent Y will demonstrate activity against cancer X in humans.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14400" y="0"/>
            <a:ext cx="8229600" cy="132715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Rationale/Hypothesis, cont’d</a:t>
            </a:r>
          </a:p>
        </p:txBody>
      </p:sp>
      <p:sp>
        <p:nvSpPr>
          <p:cNvPr id="249859" name="Rectangle 3"/>
          <p:cNvSpPr>
            <a:spLocks noGrp="1" noChangeArrowheads="1"/>
          </p:cNvSpPr>
          <p:nvPr>
            <p:ph type="body" idx="1"/>
          </p:nvPr>
        </p:nvSpPr>
        <p:spPr>
          <a:xfrm>
            <a:off x="1371600" y="1600200"/>
            <a:ext cx="7315200" cy="5257800"/>
          </a:xfrm>
        </p:spPr>
        <p:txBody>
          <a:bodyPr/>
          <a:lstStyle/>
          <a:p>
            <a:pPr eaLnBrk="1" hangingPunct="1">
              <a:lnSpc>
                <a:spcPct val="80000"/>
              </a:lnSpc>
            </a:pPr>
            <a:r>
              <a:rPr lang="en-US" sz="2400" b="1" smtClean="0">
                <a:solidFill>
                  <a:srgbClr val="000000"/>
                </a:solidFill>
              </a:rPr>
              <a:t>A well-stated rationale and hypothesis:  </a:t>
            </a:r>
          </a:p>
          <a:p>
            <a:pPr lvl="1" eaLnBrk="1" hangingPunct="1">
              <a:lnSpc>
                <a:spcPct val="80000"/>
              </a:lnSpc>
            </a:pPr>
            <a:r>
              <a:rPr lang="en-US" sz="2000" smtClean="0">
                <a:solidFill>
                  <a:srgbClr val="000000"/>
                </a:solidFill>
              </a:rPr>
              <a:t>Cancer X is known to over express the  Q receptor in 75% of specimens sampled from patients who have a recurrence after definitive regional therapy.  </a:t>
            </a:r>
          </a:p>
          <a:p>
            <a:pPr lvl="1" eaLnBrk="1" hangingPunct="1">
              <a:lnSpc>
                <a:spcPct val="80000"/>
              </a:lnSpc>
            </a:pPr>
            <a:r>
              <a:rPr lang="en-US" sz="2000" smtClean="0">
                <a:solidFill>
                  <a:srgbClr val="000000"/>
                </a:solidFill>
              </a:rPr>
              <a:t>Drug A binds to and inactivates the growth stimulating effects of receptor Q, and in multiple animal tumor models of cancer X, drug A has been shown to have twice the tumor shrinkage rate as commercially available drugs, and cures 30% of all mice treated.  </a:t>
            </a:r>
          </a:p>
          <a:p>
            <a:pPr lvl="1" eaLnBrk="1" hangingPunct="1">
              <a:lnSpc>
                <a:spcPct val="80000"/>
              </a:lnSpc>
            </a:pPr>
            <a:r>
              <a:rPr lang="en-US" sz="2000" smtClean="0">
                <a:solidFill>
                  <a:srgbClr val="000000"/>
                </a:solidFill>
              </a:rPr>
              <a:t>We hypothesize that drug A will demonstrate an overall response rate of at least 30% by RECIST when administered to chemotherapy naïve patients with cancer X, whose cancers have recurred following regional therapy, compared to 15% who historically respond when treated with commercially available drugs.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98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98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98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0"/>
            <a:ext cx="8229600" cy="127000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Supportive Data</a:t>
            </a:r>
          </a:p>
        </p:txBody>
      </p:sp>
      <p:sp>
        <p:nvSpPr>
          <p:cNvPr id="30723" name="Rectangle 3"/>
          <p:cNvSpPr>
            <a:spLocks noGrp="1" noChangeArrowheads="1"/>
          </p:cNvSpPr>
          <p:nvPr>
            <p:ph type="body" idx="1"/>
          </p:nvPr>
        </p:nvSpPr>
        <p:spPr>
          <a:xfrm>
            <a:off x="1447800" y="1600200"/>
            <a:ext cx="7239000" cy="5029200"/>
          </a:xfrm>
        </p:spPr>
        <p:txBody>
          <a:bodyPr/>
          <a:lstStyle/>
          <a:p>
            <a:pPr marL="609600" indent="-609600" eaLnBrk="1" hangingPunct="1">
              <a:lnSpc>
                <a:spcPct val="90000"/>
              </a:lnSpc>
            </a:pPr>
            <a:r>
              <a:rPr lang="en-US" sz="2400" b="1" smtClean="0">
                <a:solidFill>
                  <a:srgbClr val="000000"/>
                </a:solidFill>
              </a:rPr>
              <a:t>Supportive data:</a:t>
            </a:r>
          </a:p>
          <a:p>
            <a:pPr marL="990600" lvl="1" indent="-533400" eaLnBrk="1" hangingPunct="1">
              <a:lnSpc>
                <a:spcPct val="90000"/>
              </a:lnSpc>
            </a:pPr>
            <a:r>
              <a:rPr lang="en-US" sz="2000" b="1" u="sng" smtClean="0">
                <a:solidFill>
                  <a:srgbClr val="000000"/>
                </a:solidFill>
              </a:rPr>
              <a:t>Don’t need </a:t>
            </a:r>
            <a:r>
              <a:rPr lang="en-US" sz="2000" smtClean="0">
                <a:solidFill>
                  <a:srgbClr val="000000"/>
                </a:solidFill>
              </a:rPr>
              <a:t>to provide information already known to CTEP (i.e., from solicitation)</a:t>
            </a:r>
          </a:p>
          <a:p>
            <a:pPr marL="990600" lvl="1" indent="-533400" eaLnBrk="1" hangingPunct="1">
              <a:lnSpc>
                <a:spcPct val="90000"/>
              </a:lnSpc>
            </a:pPr>
            <a:r>
              <a:rPr lang="en-US" sz="2000" b="1" u="sng" smtClean="0">
                <a:solidFill>
                  <a:srgbClr val="000000"/>
                </a:solidFill>
              </a:rPr>
              <a:t>Do include </a:t>
            </a:r>
            <a:r>
              <a:rPr lang="en-US" sz="2000" smtClean="0">
                <a:solidFill>
                  <a:srgbClr val="000000"/>
                </a:solidFill>
              </a:rPr>
              <a:t>summary of unpublished data, with figures, pre-prints or a summary from a grant progress report or grant application, if available, for the reviewers.  </a:t>
            </a:r>
          </a:p>
          <a:p>
            <a:pPr marL="609600" indent="-609600" eaLnBrk="1" hangingPunct="1">
              <a:lnSpc>
                <a:spcPct val="90000"/>
              </a:lnSpc>
            </a:pPr>
            <a:r>
              <a:rPr lang="en-US" sz="2400" b="1" smtClean="0">
                <a:solidFill>
                  <a:srgbClr val="000000"/>
                </a:solidFill>
              </a:rPr>
              <a:t>Example: </a:t>
            </a:r>
          </a:p>
          <a:p>
            <a:pPr marL="990600" lvl="1" indent="-533400" eaLnBrk="1" hangingPunct="1">
              <a:lnSpc>
                <a:spcPct val="90000"/>
              </a:lnSpc>
            </a:pPr>
            <a:r>
              <a:rPr lang="en-US" sz="2000" b="1" u="sng" smtClean="0">
                <a:solidFill>
                  <a:srgbClr val="000000"/>
                </a:solidFill>
              </a:rPr>
              <a:t>Good: </a:t>
            </a:r>
            <a:r>
              <a:rPr lang="en-US" sz="2000" smtClean="0">
                <a:solidFill>
                  <a:srgbClr val="000000"/>
                </a:solidFill>
              </a:rPr>
              <a:t>“of 8 patients with prostate cancer in the phase I trial, who had disease progression after prior therapy with docetaxel, 4 receiving docetaxel with agent Y had PR sustained from 3-9 months” </a:t>
            </a:r>
          </a:p>
          <a:p>
            <a:pPr marL="990600" lvl="1" indent="-533400" eaLnBrk="1" hangingPunct="1">
              <a:lnSpc>
                <a:spcPct val="90000"/>
              </a:lnSpc>
            </a:pPr>
            <a:r>
              <a:rPr lang="en-US" sz="2000" b="1" u="sng" smtClean="0">
                <a:solidFill>
                  <a:srgbClr val="000000"/>
                </a:solidFill>
              </a:rPr>
              <a:t>Bad: </a:t>
            </a:r>
            <a:r>
              <a:rPr lang="en-US" sz="2000" smtClean="0">
                <a:solidFill>
                  <a:srgbClr val="000000"/>
                </a:solidFill>
              </a:rPr>
              <a:t>“we saw some activity in our (unpublished) phase I trial that we want to pursue in this phase II trial”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152400"/>
            <a:ext cx="8229600" cy="1143000"/>
          </a:xfrm>
        </p:spPr>
        <p:txBody>
          <a:bodyPr/>
          <a:lstStyle/>
          <a:p>
            <a:pPr eaLnBrk="1" hangingPunct="1"/>
            <a:r>
              <a:rPr lang="en-US" sz="3600" smtClean="0">
                <a:solidFill>
                  <a:schemeClr val="tx1"/>
                </a:solidFill>
              </a:rPr>
              <a:t>Elements of a Competitive LOI -</a:t>
            </a:r>
            <a:br>
              <a:rPr lang="en-US" sz="3600" smtClean="0">
                <a:solidFill>
                  <a:schemeClr val="tx1"/>
                </a:solidFill>
              </a:rPr>
            </a:br>
            <a:r>
              <a:rPr lang="en-US" sz="3600" smtClean="0">
                <a:solidFill>
                  <a:schemeClr val="tx1"/>
                </a:solidFill>
              </a:rPr>
              <a:t> Endpoints/Statistics</a:t>
            </a:r>
          </a:p>
        </p:txBody>
      </p:sp>
      <p:sp>
        <p:nvSpPr>
          <p:cNvPr id="32771" name="Rectangle 3"/>
          <p:cNvSpPr>
            <a:spLocks noGrp="1" noChangeArrowheads="1"/>
          </p:cNvSpPr>
          <p:nvPr>
            <p:ph type="body" idx="1"/>
          </p:nvPr>
        </p:nvSpPr>
        <p:spPr>
          <a:xfrm>
            <a:off x="1447800" y="1447800"/>
            <a:ext cx="7696200" cy="5257800"/>
          </a:xfrm>
        </p:spPr>
        <p:txBody>
          <a:bodyPr/>
          <a:lstStyle/>
          <a:p>
            <a:pPr eaLnBrk="1" hangingPunct="1">
              <a:lnSpc>
                <a:spcPct val="80000"/>
              </a:lnSpc>
            </a:pPr>
            <a:r>
              <a:rPr lang="en-US" sz="2400" b="1" i="1" smtClean="0">
                <a:solidFill>
                  <a:srgbClr val="000000"/>
                </a:solidFill>
              </a:rPr>
              <a:t>Primary endpoint must be explicitly state</a:t>
            </a:r>
          </a:p>
          <a:p>
            <a:pPr eaLnBrk="1" hangingPunct="1">
              <a:lnSpc>
                <a:spcPct val="80000"/>
              </a:lnSpc>
              <a:buFontTx/>
              <a:buNone/>
            </a:pPr>
            <a:r>
              <a:rPr lang="en-US" sz="2400" b="1" i="1" smtClean="0">
                <a:solidFill>
                  <a:srgbClr val="000000"/>
                </a:solidFill>
              </a:rPr>
              <a:t> </a:t>
            </a:r>
          </a:p>
          <a:p>
            <a:pPr eaLnBrk="1" hangingPunct="1">
              <a:lnSpc>
                <a:spcPct val="80000"/>
              </a:lnSpc>
            </a:pPr>
            <a:r>
              <a:rPr lang="en-US" sz="2400" b="1" i="1" smtClean="0">
                <a:solidFill>
                  <a:srgbClr val="000000"/>
                </a:solidFill>
              </a:rPr>
              <a:t>Statistics supporting the endpoint and trial design must be provided</a:t>
            </a:r>
          </a:p>
          <a:p>
            <a:pPr eaLnBrk="1" hangingPunct="1">
              <a:lnSpc>
                <a:spcPct val="80000"/>
              </a:lnSpc>
            </a:pPr>
            <a:endParaRPr lang="en-US" sz="1800" smtClean="0">
              <a:solidFill>
                <a:srgbClr val="000000"/>
              </a:solidFill>
            </a:endParaRPr>
          </a:p>
          <a:p>
            <a:pPr eaLnBrk="1" hangingPunct="1">
              <a:lnSpc>
                <a:spcPct val="80000"/>
              </a:lnSpc>
            </a:pPr>
            <a:r>
              <a:rPr lang="en-US" sz="2400" b="1" smtClean="0">
                <a:solidFill>
                  <a:srgbClr val="000000"/>
                </a:solidFill>
              </a:rPr>
              <a:t>Poorly-stated endpoint/statistics: </a:t>
            </a:r>
          </a:p>
          <a:p>
            <a:pPr lvl="1" eaLnBrk="1" hangingPunct="1">
              <a:lnSpc>
                <a:spcPct val="80000"/>
              </a:lnSpc>
            </a:pPr>
            <a:r>
              <a:rPr lang="en-US" sz="1800" smtClean="0">
                <a:solidFill>
                  <a:srgbClr val="000000"/>
                </a:solidFill>
              </a:rPr>
              <a:t>We will assess progression free survival (PFS), toxicity, serum protein X levels and QOL.  We will declare a PFS of 35% to be interesting.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NCI Theme</Template>
  <TotalTime>1400</TotalTime>
  <Words>972</Words>
  <Application>Microsoft Office PowerPoint</Application>
  <PresentationFormat>On-screen Show (4:3)</PresentationFormat>
  <Paragraphs>177</Paragraphs>
  <Slides>17</Slides>
  <Notes>17</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17</vt:i4>
      </vt:variant>
    </vt:vector>
  </HeadingPairs>
  <TitlesOfParts>
    <vt:vector size="20" baseType="lpstr">
      <vt:lpstr>Arial</vt:lpstr>
      <vt:lpstr>Symbol</vt:lpstr>
      <vt:lpstr>Default Design</vt:lpstr>
      <vt:lpstr>CTEP IND LOI Review and Approval Process</vt:lpstr>
      <vt:lpstr>Slide 2</vt:lpstr>
      <vt:lpstr>LOI Elements and Review</vt:lpstr>
      <vt:lpstr>LOI Review Process</vt:lpstr>
      <vt:lpstr>Elements of a Competitive LOI - Rationale/Hypothesis</vt:lpstr>
      <vt:lpstr>Elements of a Competitive LOI - Rationale/Hypothesis, cont’d</vt:lpstr>
      <vt:lpstr>Elements of a Competitive LOI - Rationale/Hypothesis, cont’d</vt:lpstr>
      <vt:lpstr>Elements of a Competitive LOI - Supportive Data</vt:lpstr>
      <vt:lpstr>Elements of a Competitive LOI -  Endpoints/Statistics</vt:lpstr>
      <vt:lpstr>Elements of a Competitive LOI -  Endpoints/Statistics</vt:lpstr>
      <vt:lpstr>Criteria for Correlative Studies</vt:lpstr>
      <vt:lpstr>Elements of a Competitive LOI - Feasibility</vt:lpstr>
      <vt:lpstr>Elements of a Competitive LOI</vt:lpstr>
      <vt:lpstr>Who reviews your LOI?</vt:lpstr>
      <vt:lpstr>Consensus review of LOI </vt:lpstr>
      <vt:lpstr>CTEP on the Web - CTEP.CANCER.GOV</vt:lpstr>
      <vt:lpstr>From Bench to Bedside</vt:lpstr>
    </vt:vector>
  </TitlesOfParts>
  <Company>NCI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CTEP IND LOI and Protocol Review</dc:title>
  <dc:creator>Registered User</dc:creator>
  <cp:lastModifiedBy>hadadr</cp:lastModifiedBy>
  <cp:revision>64</cp:revision>
  <dcterms:created xsi:type="dcterms:W3CDTF">2006-01-19T16:29:02Z</dcterms:created>
  <dcterms:modified xsi:type="dcterms:W3CDTF">2011-06-01T13:46:00Z</dcterms:modified>
</cp:coreProperties>
</file>