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2" r:id="rId1"/>
  </p:sldMasterIdLst>
  <p:notesMasterIdLst>
    <p:notesMasterId r:id="rId50"/>
  </p:notesMasterIdLst>
  <p:handoutMasterIdLst>
    <p:handoutMasterId r:id="rId51"/>
  </p:handoutMasterIdLst>
  <p:sldIdLst>
    <p:sldId id="256" r:id="rId2"/>
    <p:sldId id="380" r:id="rId3"/>
    <p:sldId id="381" r:id="rId4"/>
    <p:sldId id="382" r:id="rId5"/>
    <p:sldId id="422" r:id="rId6"/>
    <p:sldId id="460" r:id="rId7"/>
    <p:sldId id="456" r:id="rId8"/>
    <p:sldId id="461" r:id="rId9"/>
    <p:sldId id="464" r:id="rId10"/>
    <p:sldId id="465" r:id="rId11"/>
    <p:sldId id="423" r:id="rId12"/>
    <p:sldId id="466" r:id="rId13"/>
    <p:sldId id="498" r:id="rId14"/>
    <p:sldId id="436" r:id="rId15"/>
    <p:sldId id="467" r:id="rId16"/>
    <p:sldId id="468" r:id="rId17"/>
    <p:sldId id="469" r:id="rId18"/>
    <p:sldId id="470" r:id="rId19"/>
    <p:sldId id="471" r:id="rId20"/>
    <p:sldId id="477" r:id="rId21"/>
    <p:sldId id="472" r:id="rId22"/>
    <p:sldId id="473" r:id="rId23"/>
    <p:sldId id="475" r:id="rId24"/>
    <p:sldId id="476" r:id="rId25"/>
    <p:sldId id="496" r:id="rId26"/>
    <p:sldId id="478" r:id="rId27"/>
    <p:sldId id="479" r:id="rId28"/>
    <p:sldId id="480" r:id="rId29"/>
    <p:sldId id="481" r:id="rId30"/>
    <p:sldId id="482" r:id="rId31"/>
    <p:sldId id="390" r:id="rId32"/>
    <p:sldId id="484" r:id="rId33"/>
    <p:sldId id="459" r:id="rId34"/>
    <p:sldId id="485" r:id="rId35"/>
    <p:sldId id="487" r:id="rId36"/>
    <p:sldId id="488" r:id="rId37"/>
    <p:sldId id="490" r:id="rId38"/>
    <p:sldId id="494" r:id="rId39"/>
    <p:sldId id="495" r:id="rId40"/>
    <p:sldId id="497" r:id="rId41"/>
    <p:sldId id="430" r:id="rId42"/>
    <p:sldId id="458" r:id="rId43"/>
    <p:sldId id="369" r:id="rId44"/>
    <p:sldId id="439" r:id="rId45"/>
    <p:sldId id="394" r:id="rId46"/>
    <p:sldId id="457" r:id="rId47"/>
    <p:sldId id="392" r:id="rId48"/>
    <p:sldId id="393" r:id="rId4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pitchFamily="18" charset="0"/>
        <a:ea typeface="+mn-ea"/>
        <a:cs typeface="Arial" pitchFamily="34" charset="0"/>
      </a:defRPr>
    </a:lvl5pPr>
    <a:lvl6pPr marL="2286000" algn="l" defTabSz="914400" rtl="0" eaLnBrk="1" latinLnBrk="0" hangingPunct="1">
      <a:defRPr sz="2400" kern="1200">
        <a:solidFill>
          <a:schemeClr val="tx1"/>
        </a:solidFill>
        <a:latin typeface="Times" pitchFamily="18" charset="0"/>
        <a:ea typeface="+mn-ea"/>
        <a:cs typeface="Arial" pitchFamily="34" charset="0"/>
      </a:defRPr>
    </a:lvl6pPr>
    <a:lvl7pPr marL="2743200" algn="l" defTabSz="914400" rtl="0" eaLnBrk="1" latinLnBrk="0" hangingPunct="1">
      <a:defRPr sz="2400" kern="1200">
        <a:solidFill>
          <a:schemeClr val="tx1"/>
        </a:solidFill>
        <a:latin typeface="Times" pitchFamily="18" charset="0"/>
        <a:ea typeface="+mn-ea"/>
        <a:cs typeface="Arial" pitchFamily="34" charset="0"/>
      </a:defRPr>
    </a:lvl7pPr>
    <a:lvl8pPr marL="3200400" algn="l" defTabSz="914400" rtl="0" eaLnBrk="1" latinLnBrk="0" hangingPunct="1">
      <a:defRPr sz="2400" kern="1200">
        <a:solidFill>
          <a:schemeClr val="tx1"/>
        </a:solidFill>
        <a:latin typeface="Times" pitchFamily="18" charset="0"/>
        <a:ea typeface="+mn-ea"/>
        <a:cs typeface="Arial" pitchFamily="34" charset="0"/>
      </a:defRPr>
    </a:lvl8pPr>
    <a:lvl9pPr marL="3657600" algn="l" defTabSz="914400" rtl="0" eaLnBrk="1" latinLnBrk="0" hangingPunct="1">
      <a:defRPr sz="2400" kern="1200">
        <a:solidFill>
          <a:schemeClr val="tx1"/>
        </a:solidFill>
        <a:latin typeface="Times"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2304"/>
    <a:srgbClr val="12539A"/>
    <a:srgbClr val="005390"/>
    <a:srgbClr val="B2C3EC"/>
    <a:srgbClr val="ECEFF8"/>
    <a:srgbClr val="176BC5"/>
    <a:srgbClr val="E7B309"/>
    <a:srgbClr val="F8471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1" autoAdjust="0"/>
    <p:restoredTop sz="67491" autoAdjust="0"/>
  </p:normalViewPr>
  <p:slideViewPr>
    <p:cSldViewPr>
      <p:cViewPr>
        <p:scale>
          <a:sx n="93" d="100"/>
          <a:sy n="93" d="100"/>
        </p:scale>
        <p:origin x="-594" y="-72"/>
      </p:cViewPr>
      <p:guideLst>
        <p:guide orient="horz" pos="7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90" d="100"/>
          <a:sy n="90" d="100"/>
        </p:scale>
        <p:origin x="-1818"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394450693663365"/>
          <c:y val="7.7975603738810434E-2"/>
          <c:w val="0.66055493063369408"/>
          <c:h val="0.84404879252239884"/>
        </c:manualLayout>
      </c:layout>
      <c:barChart>
        <c:barDir val="col"/>
        <c:grouping val="clustered"/>
        <c:ser>
          <c:idx val="0"/>
          <c:order val="0"/>
          <c:tx>
            <c:strRef>
              <c:f>Sheet1!$B$1</c:f>
              <c:strCache>
                <c:ptCount val="1"/>
                <c:pt idx="0">
                  <c:v>Series 1</c:v>
                </c:pt>
              </c:strCache>
            </c:strRef>
          </c:tx>
          <c:spPr>
            <a:solidFill>
              <a:schemeClr val="bg1">
                <a:lumMod val="50000"/>
              </a:schemeClr>
            </a:solidFill>
          </c:spPr>
          <c:cat>
            <c:strRef>
              <c:f>Sheet1!$A$2</c:f>
              <c:strCache>
                <c:ptCount val="1"/>
                <c:pt idx="0">
                  <c:v>Spend</c:v>
                </c:pt>
              </c:strCache>
            </c:strRef>
          </c:cat>
          <c:val>
            <c:numRef>
              <c:f>Sheet1!$B$2</c:f>
              <c:numCache>
                <c:formatCode>"$"#,##0.0_);[Red]\("$"#,##0.0\)</c:formatCode>
                <c:ptCount val="1"/>
                <c:pt idx="0">
                  <c:v>29.8</c:v>
                </c:pt>
              </c:numCache>
            </c:numRef>
          </c:val>
        </c:ser>
        <c:ser>
          <c:idx val="1"/>
          <c:order val="1"/>
          <c:tx>
            <c:strRef>
              <c:f>Sheet1!$C$1</c:f>
              <c:strCache>
                <c:ptCount val="1"/>
                <c:pt idx="0">
                  <c:v>Series 2</c:v>
                </c:pt>
              </c:strCache>
            </c:strRef>
          </c:tx>
          <c:spPr>
            <a:solidFill>
              <a:srgbClr val="FFC000"/>
            </a:solidFill>
          </c:spPr>
          <c:cat>
            <c:strRef>
              <c:f>Sheet1!$A$2</c:f>
              <c:strCache>
                <c:ptCount val="1"/>
                <c:pt idx="0">
                  <c:v>Spend</c:v>
                </c:pt>
              </c:strCache>
            </c:strRef>
          </c:cat>
          <c:val>
            <c:numRef>
              <c:f>Sheet1!$C$2</c:f>
              <c:numCache>
                <c:formatCode>"$"#,##0.0_);[Red]\("$"#,##0.0\)</c:formatCode>
                <c:ptCount val="1"/>
                <c:pt idx="0">
                  <c:v>30.6</c:v>
                </c:pt>
              </c:numCache>
            </c:numRef>
          </c:val>
        </c:ser>
        <c:ser>
          <c:idx val="2"/>
          <c:order val="2"/>
          <c:tx>
            <c:strRef>
              <c:f>Sheet1!$D$1</c:f>
              <c:strCache>
                <c:ptCount val="1"/>
                <c:pt idx="0">
                  <c:v>Series 3</c:v>
                </c:pt>
              </c:strCache>
            </c:strRef>
          </c:tx>
          <c:spPr>
            <a:solidFill>
              <a:srgbClr val="002060"/>
            </a:solidFill>
          </c:spPr>
          <c:cat>
            <c:strRef>
              <c:f>Sheet1!$A$2</c:f>
              <c:strCache>
                <c:ptCount val="1"/>
                <c:pt idx="0">
                  <c:v>Spend</c:v>
                </c:pt>
              </c:strCache>
            </c:strRef>
          </c:cat>
          <c:val>
            <c:numRef>
              <c:f>Sheet1!$D$2</c:f>
              <c:numCache>
                <c:formatCode>"$"#,##0.0_);[Red]\("$"#,##0.0\)</c:formatCode>
                <c:ptCount val="1"/>
                <c:pt idx="0">
                  <c:v>30.8</c:v>
                </c:pt>
              </c:numCache>
            </c:numRef>
          </c:val>
        </c:ser>
        <c:axId val="121798656"/>
        <c:axId val="121800192"/>
      </c:barChart>
      <c:catAx>
        <c:axId val="121798656"/>
        <c:scaling>
          <c:orientation val="minMax"/>
        </c:scaling>
        <c:delete val="1"/>
        <c:axPos val="b"/>
        <c:tickLblPos val="none"/>
        <c:crossAx val="121800192"/>
        <c:crosses val="autoZero"/>
        <c:auto val="1"/>
        <c:lblAlgn val="ctr"/>
        <c:lblOffset val="100"/>
      </c:catAx>
      <c:valAx>
        <c:axId val="121800192"/>
        <c:scaling>
          <c:orientation val="minMax"/>
          <c:max val="32"/>
          <c:min val="26"/>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quot;$&quot;#,##0.0_);[Red]\(&quot;$&quot;#,##0.0\)" sourceLinked="1"/>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800" b="1" i="1"/>
            </a:pPr>
            <a:endParaRPr lang="en-US"/>
          </a:p>
        </c:txPr>
        <c:crossAx val="121798656"/>
        <c:crosses val="autoZero"/>
        <c:crossBetween val="between"/>
        <c:majorUnit val="2"/>
        <c:minorUnit val="0.2"/>
      </c:valAx>
    </c:plotArea>
    <c:plotVisOnly val="1"/>
  </c:chart>
  <c:spPr>
    <a:noFill/>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3944506936633656"/>
          <c:y val="7.7975603738810198E-2"/>
          <c:w val="0.6605549306336943"/>
          <c:h val="0.84404879252239895"/>
        </c:manualLayout>
      </c:layout>
      <c:barChart>
        <c:barDir val="col"/>
        <c:grouping val="clustered"/>
        <c:ser>
          <c:idx val="0"/>
          <c:order val="0"/>
          <c:tx>
            <c:strRef>
              <c:f>Sheet1!$B$1</c:f>
              <c:strCache>
                <c:ptCount val="1"/>
                <c:pt idx="0">
                  <c:v>Series 1</c:v>
                </c:pt>
              </c:strCache>
            </c:strRef>
          </c:tx>
          <c:spPr>
            <a:solidFill>
              <a:schemeClr val="bg1">
                <a:lumMod val="50000"/>
              </a:schemeClr>
            </a:solidFill>
          </c:spPr>
          <c:cat>
            <c:strRef>
              <c:f>Sheet1!$A$2</c:f>
              <c:strCache>
                <c:ptCount val="1"/>
                <c:pt idx="0">
                  <c:v>Transactions</c:v>
                </c:pt>
              </c:strCache>
            </c:strRef>
          </c:cat>
          <c:val>
            <c:numRef>
              <c:f>Sheet1!$B$2</c:f>
              <c:numCache>
                <c:formatCode>#,##0.0_);[Red]\(#,##0.0\)</c:formatCode>
                <c:ptCount val="1"/>
                <c:pt idx="0">
                  <c:v>93.2</c:v>
                </c:pt>
              </c:numCache>
            </c:numRef>
          </c:val>
        </c:ser>
        <c:ser>
          <c:idx val="1"/>
          <c:order val="1"/>
          <c:tx>
            <c:strRef>
              <c:f>Sheet1!$C$1</c:f>
              <c:strCache>
                <c:ptCount val="1"/>
                <c:pt idx="0">
                  <c:v>Series 2</c:v>
                </c:pt>
              </c:strCache>
            </c:strRef>
          </c:tx>
          <c:spPr>
            <a:solidFill>
              <a:srgbClr val="FFC000"/>
            </a:solidFill>
          </c:spPr>
          <c:cat>
            <c:strRef>
              <c:f>Sheet1!$A$2</c:f>
              <c:strCache>
                <c:ptCount val="1"/>
                <c:pt idx="0">
                  <c:v>Transactions</c:v>
                </c:pt>
              </c:strCache>
            </c:strRef>
          </c:cat>
          <c:val>
            <c:numRef>
              <c:f>Sheet1!$C$2</c:f>
              <c:numCache>
                <c:formatCode>#,##0.0_);[Red]\(#,##0.0\)</c:formatCode>
                <c:ptCount val="1"/>
                <c:pt idx="0">
                  <c:v>98.9</c:v>
                </c:pt>
              </c:numCache>
            </c:numRef>
          </c:val>
        </c:ser>
        <c:ser>
          <c:idx val="2"/>
          <c:order val="2"/>
          <c:tx>
            <c:strRef>
              <c:f>Sheet1!$D$1</c:f>
              <c:strCache>
                <c:ptCount val="1"/>
                <c:pt idx="0">
                  <c:v>Series 3</c:v>
                </c:pt>
              </c:strCache>
            </c:strRef>
          </c:tx>
          <c:spPr>
            <a:solidFill>
              <a:srgbClr val="002060"/>
            </a:solidFill>
          </c:spPr>
          <c:cat>
            <c:strRef>
              <c:f>Sheet1!$A$2</c:f>
              <c:strCache>
                <c:ptCount val="1"/>
                <c:pt idx="0">
                  <c:v>Transactions</c:v>
                </c:pt>
              </c:strCache>
            </c:strRef>
          </c:cat>
          <c:val>
            <c:numRef>
              <c:f>Sheet1!$D$2</c:f>
              <c:numCache>
                <c:formatCode>#,##0.0_);[Red]\(#,##0.0\)</c:formatCode>
                <c:ptCount val="1"/>
                <c:pt idx="0">
                  <c:v>100.5</c:v>
                </c:pt>
              </c:numCache>
            </c:numRef>
          </c:val>
        </c:ser>
        <c:axId val="99624832"/>
        <c:axId val="99626368"/>
      </c:barChart>
      <c:catAx>
        <c:axId val="99624832"/>
        <c:scaling>
          <c:orientation val="minMax"/>
        </c:scaling>
        <c:delete val="1"/>
        <c:axPos val="b"/>
        <c:tickLblPos val="none"/>
        <c:crossAx val="99626368"/>
        <c:crosses val="autoZero"/>
        <c:auto val="1"/>
        <c:lblAlgn val="ctr"/>
        <c:lblOffset val="100"/>
      </c:catAx>
      <c:valAx>
        <c:axId val="99626368"/>
        <c:scaling>
          <c:orientation val="minMax"/>
          <c:max val="150"/>
          <c:min val="0"/>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0"/>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800" b="1" i="1"/>
            </a:pPr>
            <a:endParaRPr lang="en-US"/>
          </a:p>
        </c:txPr>
        <c:crossAx val="99624832"/>
        <c:crosses val="autoZero"/>
        <c:crossBetween val="between"/>
        <c:majorUnit val="30"/>
      </c:valAx>
    </c:plotArea>
    <c:plotVisOnly val="1"/>
  </c:chart>
  <c:spPr>
    <a:noFill/>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3944506936633656"/>
          <c:y val="7.7975603738810198E-2"/>
          <c:w val="0.6605549306336943"/>
          <c:h val="0.84404879252239895"/>
        </c:manualLayout>
      </c:layout>
      <c:barChart>
        <c:barDir val="col"/>
        <c:grouping val="clustered"/>
        <c:ser>
          <c:idx val="0"/>
          <c:order val="0"/>
          <c:tx>
            <c:strRef>
              <c:f>Sheet1!$B$1</c:f>
              <c:strCache>
                <c:ptCount val="1"/>
                <c:pt idx="0">
                  <c:v>Series 1</c:v>
                </c:pt>
              </c:strCache>
            </c:strRef>
          </c:tx>
          <c:spPr>
            <a:solidFill>
              <a:schemeClr val="bg1">
                <a:lumMod val="50000"/>
              </a:schemeClr>
            </a:solidFill>
          </c:spPr>
          <c:cat>
            <c:strRef>
              <c:f>Sheet1!$A$2</c:f>
              <c:strCache>
                <c:ptCount val="1"/>
                <c:pt idx="0">
                  <c:v>Spend</c:v>
                </c:pt>
              </c:strCache>
            </c:strRef>
          </c:cat>
          <c:val>
            <c:numRef>
              <c:f>Sheet1!$B$2</c:f>
              <c:numCache>
                <c:formatCode>#,##0.0_);[Red]\(#,##0.0\)</c:formatCode>
                <c:ptCount val="1"/>
                <c:pt idx="0">
                  <c:v>3.1</c:v>
                </c:pt>
              </c:numCache>
            </c:numRef>
          </c:val>
        </c:ser>
        <c:ser>
          <c:idx val="1"/>
          <c:order val="1"/>
          <c:tx>
            <c:strRef>
              <c:f>Sheet1!$C$1</c:f>
              <c:strCache>
                <c:ptCount val="1"/>
                <c:pt idx="0">
                  <c:v>Series 2</c:v>
                </c:pt>
              </c:strCache>
            </c:strRef>
          </c:tx>
          <c:spPr>
            <a:solidFill>
              <a:srgbClr val="FFC000"/>
            </a:solidFill>
          </c:spPr>
          <c:cat>
            <c:strRef>
              <c:f>Sheet1!$A$2</c:f>
              <c:strCache>
                <c:ptCount val="1"/>
                <c:pt idx="0">
                  <c:v>Spend</c:v>
                </c:pt>
              </c:strCache>
            </c:strRef>
          </c:cat>
          <c:val>
            <c:numRef>
              <c:f>Sheet1!$C$2</c:f>
              <c:numCache>
                <c:formatCode>#,##0.0_);[Red]\(#,##0.0\)</c:formatCode>
                <c:ptCount val="1"/>
                <c:pt idx="0">
                  <c:v>3.1</c:v>
                </c:pt>
              </c:numCache>
            </c:numRef>
          </c:val>
        </c:ser>
        <c:ser>
          <c:idx val="2"/>
          <c:order val="2"/>
          <c:tx>
            <c:strRef>
              <c:f>Sheet1!$D$1</c:f>
              <c:strCache>
                <c:ptCount val="1"/>
                <c:pt idx="0">
                  <c:v>Series 3</c:v>
                </c:pt>
              </c:strCache>
            </c:strRef>
          </c:tx>
          <c:spPr>
            <a:solidFill>
              <a:srgbClr val="002060"/>
            </a:solidFill>
          </c:spPr>
          <c:cat>
            <c:strRef>
              <c:f>Sheet1!$A$2</c:f>
              <c:strCache>
                <c:ptCount val="1"/>
                <c:pt idx="0">
                  <c:v>Spend</c:v>
                </c:pt>
              </c:strCache>
            </c:strRef>
          </c:cat>
          <c:val>
            <c:numRef>
              <c:f>Sheet1!$D$2</c:f>
              <c:numCache>
                <c:formatCode>#,##0.0_);[Red]\(#,##0.0\)</c:formatCode>
                <c:ptCount val="1"/>
                <c:pt idx="0">
                  <c:v>3.6</c:v>
                </c:pt>
              </c:numCache>
            </c:numRef>
          </c:val>
        </c:ser>
        <c:axId val="112742400"/>
        <c:axId val="112743936"/>
      </c:barChart>
      <c:catAx>
        <c:axId val="112742400"/>
        <c:scaling>
          <c:orientation val="minMax"/>
        </c:scaling>
        <c:delete val="1"/>
        <c:axPos val="b"/>
        <c:tickLblPos val="none"/>
        <c:crossAx val="112743936"/>
        <c:crosses val="autoZero"/>
        <c:auto val="1"/>
        <c:lblAlgn val="ctr"/>
        <c:lblOffset val="100"/>
      </c:catAx>
      <c:valAx>
        <c:axId val="112743936"/>
        <c:scaling>
          <c:orientation val="minMax"/>
          <c:min val="1"/>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0"/>
        <c:tickLblPos val="nextTo"/>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txPr>
          <a:bodyPr/>
          <a:lstStyle/>
          <a:p>
            <a:pPr>
              <a:defRPr sz="800" b="1" i="1"/>
            </a:pPr>
            <a:endParaRPr lang="en-US"/>
          </a:p>
        </c:txPr>
        <c:crossAx val="112742400"/>
        <c:crosses val="autoZero"/>
        <c:crossBetween val="between"/>
        <c:majorUnit val="1"/>
      </c:valAx>
    </c:plotArea>
    <c:plotVisOnly val="1"/>
  </c:chart>
  <c:spPr>
    <a:noFill/>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7885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atin typeface="Times New Roman" pitchFamily="18" charset="0"/>
              </a:defRPr>
            </a:lvl1pPr>
          </a:lstStyle>
          <a:p>
            <a:pPr>
              <a:defRPr/>
            </a:pPr>
            <a:fld id="{A6D9F254-F443-4DB2-B062-F0407A6C5EAA}" type="datetime1">
              <a:rPr lang="en-US"/>
              <a:pPr>
                <a:defRPr/>
              </a:pPr>
              <a:t>8/7/2012</a:t>
            </a:fld>
            <a:endParaRPr lang="en-US" dirty="0"/>
          </a:p>
        </p:txBody>
      </p:sp>
      <p:sp>
        <p:nvSpPr>
          <p:cNvPr id="7885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atin typeface="Times New Roman" pitchFamily="18" charset="0"/>
              </a:defRPr>
            </a:lvl1pPr>
          </a:lstStyle>
          <a:p>
            <a:pPr>
              <a:defRPr/>
            </a:pPr>
            <a:endParaRPr lang="en-US"/>
          </a:p>
        </p:txBody>
      </p:sp>
      <p:sp>
        <p:nvSpPr>
          <p:cNvPr id="7885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atin typeface="Times New Roman" pitchFamily="18" charset="0"/>
              </a:defRPr>
            </a:lvl1pPr>
          </a:lstStyle>
          <a:p>
            <a:pPr>
              <a:defRPr/>
            </a:pPr>
            <a:fld id="{7683C3FE-ABBD-4037-B665-166A345344A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0" hangingPunct="0">
              <a:defRPr sz="1200"/>
            </a:lvl1pPr>
          </a:lstStyle>
          <a:p>
            <a:pPr>
              <a:defRPr/>
            </a:pPr>
            <a:endParaRPr lang="en-US"/>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0" hangingPunct="0">
              <a:defRPr sz="1200"/>
            </a:lvl1pPr>
          </a:lstStyle>
          <a:p>
            <a:pPr>
              <a:defRPr/>
            </a:pPr>
            <a:fld id="{4501E635-C368-474B-A540-0FF087CC6B2E}" type="datetime1">
              <a:rPr lang="en-US"/>
              <a:pPr>
                <a:defRPr/>
              </a:pPr>
              <a:t>8/7/2012</a:t>
            </a:fld>
            <a:endParaRPr lang="en-US" dirty="0"/>
          </a:p>
        </p:txBody>
      </p:sp>
      <p:sp>
        <p:nvSpPr>
          <p:cNvPr id="440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0" hangingPunct="0">
              <a:defRPr sz="1200"/>
            </a:lvl1pPr>
          </a:lstStyle>
          <a:p>
            <a:pPr>
              <a:defRPr/>
            </a:pPr>
            <a:endParaRPr lang="en-US"/>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0" hangingPunct="0">
              <a:defRPr sz="1200"/>
            </a:lvl1pPr>
          </a:lstStyle>
          <a:p>
            <a:pPr>
              <a:defRPr/>
            </a:pPr>
            <a:fld id="{0F58C7CE-96DE-4F31-A171-6A959B7AD3E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pitchFamily="-108"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4CC9566-352D-4A31-B238-3A7947CA4DF1}" type="slidenum">
              <a:rPr lang="en-US" smtClean="0"/>
              <a:pPr/>
              <a:t>1</a:t>
            </a:fld>
            <a:endParaRPr lang="en-US" smtClean="0"/>
          </a:p>
        </p:txBody>
      </p:sp>
      <p:sp>
        <p:nvSpPr>
          <p:cNvPr id="45059"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77" tIns="46589" rIns="93177" bIns="46589" anchor="b"/>
          <a:lstStyle/>
          <a:p>
            <a:pPr algn="r" defTabSz="931863" eaLnBrk="0" hangingPunct="0"/>
            <a:fld id="{78891F0D-E4A8-4333-825F-DAE35263DFD5}" type="slidenum">
              <a:rPr lang="en-US" sz="1200"/>
              <a:pPr algn="r" defTabSz="931863" eaLnBrk="0" hangingPunct="0"/>
              <a:t>1</a:t>
            </a:fld>
            <a:endParaRPr lang="en-US" sz="120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a:lstStyle/>
          <a:p>
            <a:pPr eaLnBrk="1" hangingPunct="1"/>
            <a:endParaRPr lang="en-US" sz="1100" baseline="0" dirty="0" smtClean="0">
              <a:latin typeface="Calibri"/>
              <a:ea typeface="MS PGothic"/>
              <a:cs typeface="Calibri"/>
            </a:endParaRPr>
          </a:p>
          <a:p>
            <a:pPr eaLnBrk="1" hangingPunct="1"/>
            <a:r>
              <a:rPr lang="en-US" sz="1100" baseline="0" dirty="0" smtClean="0">
                <a:latin typeface="Calibri"/>
                <a:ea typeface="MS PGothic"/>
                <a:cs typeface="Calibri"/>
              </a:rPr>
              <a:t>  </a:t>
            </a:r>
            <a:endParaRPr lang="en-US" sz="1100" dirty="0" smtClean="0">
              <a:latin typeface="Calibri"/>
              <a:ea typeface="MS PGothic"/>
              <a:cs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lvl="1"/>
            <a:endParaRPr lang="en-US" sz="1100" b="0" i="0" u="none" strike="noStrike" kern="1200" dirty="0" smtClean="0">
              <a:solidFill>
                <a:schemeClr val="tx2"/>
              </a:solidFill>
              <a:latin typeface="+mj-lt"/>
              <a:ea typeface="ＭＳ Ｐゴシック" pitchFamily="68" charset="-128"/>
              <a:cs typeface="ＭＳ Ｐゴシック" pitchFamily="68" charset="-128"/>
            </a:endParaRPr>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10</a:t>
            </a:fld>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kern="1200" dirty="0" smtClean="0">
              <a:solidFill>
                <a:srgbClr val="000000"/>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dirty="0" smtClean="0">
              <a:latin typeface="+mj-lt"/>
              <a:ea typeface="ＭＳ Ｐゴシック" pitchFamily="-128" charset="-128"/>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13</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solidFill>
                <a:schemeClr val="tx2"/>
              </a:solidFill>
              <a:latin typeface="+mj-lt"/>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lvl="1"/>
            <a:endParaRPr lang="en-US" sz="1100" dirty="0" smtClean="0">
              <a:latin typeface="+mj-lt"/>
              <a:ea typeface="MS PGothic"/>
              <a:cs typeface="MS PGothic"/>
            </a:endParaRPr>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15</a:t>
            </a:fld>
            <a:endParaRPr lang="en-US" dirty="0"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lvl="1"/>
            <a:endParaRPr lang="en-US" sz="1100" dirty="0" smtClean="0">
              <a:latin typeface="+mj-lt"/>
              <a:ea typeface="MS PGothic"/>
              <a:cs typeface="MS PGothic"/>
            </a:endParaRPr>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16</a:t>
            </a:fld>
            <a:endParaRPr lang="en-US" dirty="0"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dirty="0" smtClean="0">
              <a:latin typeface="+mj-lt"/>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kern="1200" dirty="0" smtClean="0">
              <a:solidFill>
                <a:srgbClr val="000000"/>
              </a:solidFill>
              <a:latin typeface="+mj-lt"/>
              <a:ea typeface="ＭＳ Ｐゴシック" pitchFamily="-128" charset="-128"/>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81100" y="696913"/>
            <a:ext cx="4229100" cy="3171825"/>
          </a:xfrm>
          <a:ln/>
        </p:spPr>
      </p:sp>
      <p:sp>
        <p:nvSpPr>
          <p:cNvPr id="83971" name="Notes Placeholder 2"/>
          <p:cNvSpPr>
            <a:spLocks noGrp="1"/>
          </p:cNvSpPr>
          <p:nvPr>
            <p:ph type="body" idx="1"/>
          </p:nvPr>
        </p:nvSpPr>
        <p:spPr>
          <a:xfrm>
            <a:off x="935038" y="4038601"/>
            <a:ext cx="5140325" cy="4560888"/>
          </a:xfrm>
          <a:noFill/>
          <a:ln/>
        </p:spPr>
        <p:txBody>
          <a:bodyPr/>
          <a:lstStyle/>
          <a:p>
            <a:endParaRPr lang="en-US" sz="1100" kern="1200" dirty="0" smtClean="0">
              <a:solidFill>
                <a:schemeClr val="tx1"/>
              </a:solidFill>
              <a:latin typeface="+mj-lt"/>
              <a:ea typeface="ＭＳ Ｐゴシック" pitchFamily="-128" charset="-128"/>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kern="1200" baseline="0" dirty="0" smtClean="0">
              <a:solidFill>
                <a:schemeClr val="tx1"/>
              </a:solidFill>
              <a:latin typeface="+mj-lt"/>
              <a:ea typeface="ＭＳ Ｐゴシック" pitchFamily="-12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81100" y="696913"/>
            <a:ext cx="3543300" cy="2657475"/>
          </a:xfrm>
          <a:ln/>
        </p:spPr>
      </p:sp>
      <p:sp>
        <p:nvSpPr>
          <p:cNvPr id="83971" name="Notes Placeholder 2"/>
          <p:cNvSpPr>
            <a:spLocks noGrp="1"/>
          </p:cNvSpPr>
          <p:nvPr>
            <p:ph type="body" idx="1"/>
          </p:nvPr>
        </p:nvSpPr>
        <p:spPr>
          <a:xfrm>
            <a:off x="935038" y="3429001"/>
            <a:ext cx="5140325" cy="5170488"/>
          </a:xfrm>
          <a:noFill/>
          <a:ln/>
        </p:spPr>
        <p:txBody>
          <a:bodyPr/>
          <a:lstStyle/>
          <a:p>
            <a:pPr>
              <a:spcAft>
                <a:spcPts val="1200"/>
              </a:spcAft>
            </a:pPr>
            <a:endParaRPr lang="en-US" sz="1100" i="1" kern="1200" dirty="0" smtClean="0">
              <a:solidFill>
                <a:schemeClr val="tx2"/>
              </a:solidFill>
              <a:latin typeface="+mj-lt"/>
              <a:ea typeface="ＭＳ Ｐゴシック" pitchFamily="-12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z="1100" dirty="0" smtClean="0">
              <a:latin typeface="+mj-lt"/>
              <a:ea typeface="MS PGothic"/>
            </a:endParaRPr>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21</a:t>
            </a:fld>
            <a:endParaRPr lang="en-US" dirty="0"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kern="1200" dirty="0" smtClean="0">
              <a:solidFill>
                <a:schemeClr val="tx1"/>
              </a:solidFill>
              <a:latin typeface="+mj-lt"/>
              <a:ea typeface="ＭＳ Ｐゴシック" pitchFamily="-128" charset="-128"/>
              <a:cs typeface="ＭＳ Ｐゴシック" pitchFamily="6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z="1100" dirty="0" smtClean="0">
              <a:latin typeface="+mj-lt"/>
              <a:ea typeface="MS PGothic"/>
            </a:endParaRPr>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23</a:t>
            </a:fld>
            <a:endParaRPr lang="en-US" dirty="0"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buFont typeface="Arial" pitchFamily="34" charset="0"/>
              <a:buNone/>
            </a:pPr>
            <a:endParaRPr lang="en-US" sz="1100" kern="1200" dirty="0" smtClean="0">
              <a:solidFill>
                <a:schemeClr val="tx1"/>
              </a:solidFill>
              <a:latin typeface="+mj-lt"/>
              <a:ea typeface="ＭＳ Ｐゴシック" pitchFamily="-128" charset="-128"/>
              <a:cs typeface="ＭＳ Ｐゴシック" pitchFamily="6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24</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25</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dirty="0" smtClean="0">
              <a:latin typeface="+mj-lt"/>
              <a:ea typeface="ＭＳ Ｐゴシック" pitchFamily="-128" charset="-128"/>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b="0" dirty="0" smtClean="0">
              <a:solidFill>
                <a:schemeClr val="tx2"/>
              </a:solidFill>
              <a:latin typeface="+mj-lt"/>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kern="1200" baseline="0" dirty="0" smtClean="0">
              <a:solidFill>
                <a:schemeClr val="tx1"/>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kern="1200" dirty="0" smtClean="0">
              <a:solidFill>
                <a:schemeClr val="tx1"/>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ln/>
        </p:spPr>
        <p:txBody>
          <a:bodyPr/>
          <a:lstStyle/>
          <a:p>
            <a:pPr>
              <a:lnSpc>
                <a:spcPct val="90000"/>
              </a:lnSpc>
            </a:pPr>
            <a:endParaRPr lang="en-US" sz="1100" kern="1200" baseline="0" dirty="0" smtClean="0">
              <a:solidFill>
                <a:schemeClr val="tx1"/>
              </a:solidFill>
              <a:latin typeface="+mj-lt"/>
              <a:ea typeface="ＭＳ Ｐゴシック" pitchFamily="-128" charset="-128"/>
              <a:cs typeface="MS PGothic"/>
            </a:endParaRPr>
          </a:p>
        </p:txBody>
      </p:sp>
      <p:sp>
        <p:nvSpPr>
          <p:cNvPr id="84996" name="Slide Number Placeholder 3"/>
          <p:cNvSpPr>
            <a:spLocks noGrp="1"/>
          </p:cNvSpPr>
          <p:nvPr>
            <p:ph type="sldNum" sz="quarter" idx="5"/>
          </p:nvPr>
        </p:nvSpPr>
        <p:spPr>
          <a:noFill/>
        </p:spPr>
        <p:txBody>
          <a:bodyPr/>
          <a:lstStyle/>
          <a:p>
            <a:fld id="{41D0B011-487D-4AE4-84B3-D824204F088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kern="1200" dirty="0" smtClean="0">
              <a:solidFill>
                <a:schemeClr val="tx1"/>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31</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marL="0" lvl="1" indent="-457200">
              <a:spcBef>
                <a:spcPct val="0"/>
              </a:spcBef>
            </a:pPr>
            <a:endParaRPr lang="en-US" sz="1100" dirty="0" smtClean="0">
              <a:latin typeface="+mj-lt"/>
              <a:ea typeface="ＭＳ Ｐゴシック" pitchFamily="-128" charset="-128"/>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dirty="0" smtClean="0">
              <a:latin typeface="+mj-lt"/>
              <a:ea typeface="ＭＳ Ｐゴシック" pitchFamily="-128" charset="-128"/>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dirty="0" smtClean="0">
              <a:latin typeface="+mj-lt"/>
              <a:ea typeface="ＭＳ Ｐゴシック" pitchFamily="-128" charset="-128"/>
              <a:cs typeface="Arial" pitchFamily="34" charset="0"/>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kern="1200" dirty="0" smtClean="0">
              <a:solidFill>
                <a:schemeClr val="tx1"/>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dirty="0" smtClean="0">
              <a:latin typeface="+mj-lt"/>
              <a:ea typeface="ＭＳ Ｐゴシック" pitchFamily="-12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dirty="0" smtClean="0">
              <a:latin typeface="+mj-lt"/>
              <a:ea typeface="ＭＳ Ｐゴシック" pitchFamily="-12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kern="1200" dirty="0" smtClean="0">
              <a:solidFill>
                <a:schemeClr val="tx1"/>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z="1100" kern="1200" dirty="0" smtClean="0">
              <a:solidFill>
                <a:schemeClr val="tx1"/>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4</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40</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066800" y="304800"/>
            <a:ext cx="2628900" cy="1971675"/>
          </a:xfrm>
          <a:ln/>
        </p:spPr>
      </p:sp>
      <p:sp>
        <p:nvSpPr>
          <p:cNvPr id="83971" name="Notes Placeholder 2"/>
          <p:cNvSpPr>
            <a:spLocks noGrp="1"/>
          </p:cNvSpPr>
          <p:nvPr>
            <p:ph type="body" idx="1"/>
          </p:nvPr>
        </p:nvSpPr>
        <p:spPr>
          <a:xfrm>
            <a:off x="935038" y="2438400"/>
            <a:ext cx="5140325" cy="6161089"/>
          </a:xfrm>
          <a:noFill/>
          <a:ln/>
        </p:spPr>
        <p:txBody>
          <a:bodyPr/>
          <a:lstStyle/>
          <a:p>
            <a:pPr>
              <a:buClr>
                <a:srgbClr val="013C88"/>
              </a:buClr>
            </a:pPr>
            <a:endParaRPr lang="en-US" sz="1000" b="0" i="1" kern="1200" dirty="0" smtClean="0">
              <a:solidFill>
                <a:srgbClr val="0000E7"/>
              </a:solidFill>
              <a:latin typeface="+mj-lt"/>
              <a:ea typeface="ＭＳ Ｐゴシック" pitchFamily="-12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spcAft>
                <a:spcPts val="300"/>
              </a:spcAft>
            </a:pPr>
            <a:endParaRPr lang="en-US" sz="1100" kern="1200" baseline="0" dirty="0" smtClean="0">
              <a:solidFill>
                <a:schemeClr val="tx1"/>
              </a:solidFill>
              <a:latin typeface="+mj-lt"/>
              <a:ea typeface="ＭＳ Ｐゴシック" pitchFamily="68" charset="-128"/>
              <a:cs typeface="ＭＳ Ｐゴシック" pitchFamily="6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8CE20C1-2235-4DC5-A14C-2B3BEBA377F2}" type="slidenum">
              <a:rPr lang="en-US" smtClean="0">
                <a:solidFill>
                  <a:srgbClr val="000000"/>
                </a:solidFill>
              </a:rPr>
              <a:pPr/>
              <a:t>43</a:t>
            </a:fld>
            <a:endParaRPr lang="en-US" smtClean="0">
              <a:solidFill>
                <a:srgbClr val="000000"/>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dirty="0" smtClean="0">
              <a:latin typeface="Times" pitchFamily="18" charset="0"/>
              <a:ea typeface="MS PGothic"/>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baseline="0" dirty="0" smtClean="0">
              <a:latin typeface="+mj-lt"/>
              <a:ea typeface="ＭＳ Ｐゴシック" pitchFamily="-12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sz="1100" dirty="0" smtClean="0">
              <a:solidFill>
                <a:schemeClr val="tx2"/>
              </a:solidFill>
              <a:latin typeface="+mj-lt"/>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smtClean="0"/>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47</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1B2B97F9-D62B-4C55-A940-8D5D0E1F7825}" type="slidenum">
              <a:rPr lang="en-US" smtClean="0"/>
              <a:pPr>
                <a:defRPr/>
              </a:pPr>
              <a:t>48</a:t>
            </a:fld>
            <a:endParaRPr 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z="1100" dirty="0" smtClean="0">
              <a:latin typeface="+mj-lt"/>
              <a:ea typeface="ＭＳ Ｐゴシック" pitchFamily="-12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81100" y="696913"/>
            <a:ext cx="3467100" cy="2600325"/>
          </a:xfrm>
          <a:ln/>
        </p:spPr>
      </p:sp>
      <p:sp>
        <p:nvSpPr>
          <p:cNvPr id="83971" name="Notes Placeholder 2"/>
          <p:cNvSpPr>
            <a:spLocks noGrp="1"/>
          </p:cNvSpPr>
          <p:nvPr>
            <p:ph type="body" idx="1"/>
          </p:nvPr>
        </p:nvSpPr>
        <p:spPr>
          <a:xfrm>
            <a:off x="935038" y="3505200"/>
            <a:ext cx="5140325" cy="5333999"/>
          </a:xfrm>
          <a:noFill/>
          <a:ln/>
        </p:spPr>
        <p:txBody>
          <a:bodyPr/>
          <a:lstStyle/>
          <a:p>
            <a:endParaRPr lang="en-US" sz="1100" dirty="0" smtClean="0">
              <a:latin typeface="+mj-lt"/>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81100" y="443916"/>
            <a:ext cx="3009899" cy="1998690"/>
          </a:xfrm>
          <a:ln/>
        </p:spPr>
      </p:sp>
      <p:sp>
        <p:nvSpPr>
          <p:cNvPr id="83971" name="Notes Placeholder 2"/>
          <p:cNvSpPr>
            <a:spLocks noGrp="1"/>
          </p:cNvSpPr>
          <p:nvPr>
            <p:ph type="body" idx="1"/>
          </p:nvPr>
        </p:nvSpPr>
        <p:spPr>
          <a:xfrm>
            <a:off x="935038" y="2590800"/>
            <a:ext cx="5140325" cy="6400800"/>
          </a:xfrm>
          <a:noFill/>
          <a:ln/>
        </p:spPr>
        <p:txBody>
          <a:bodyPr/>
          <a:lstStyle/>
          <a:p>
            <a:endParaRPr lang="en-US" sz="1100" b="1" dirty="0" smtClean="0">
              <a:latin typeface="+mj-lt"/>
              <a:ea typeface="ＭＳ Ｐゴシック" pitchFamily="-128" charset="-128"/>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endParaRPr lang="en-US" sz="1100" dirty="0" smtClean="0">
              <a:latin typeface="+mj-lt"/>
            </a:endParaRPr>
          </a:p>
        </p:txBody>
      </p:sp>
      <p:sp>
        <p:nvSpPr>
          <p:cNvPr id="161796" name="Slide Number Placeholder 3"/>
          <p:cNvSpPr>
            <a:spLocks noGrp="1"/>
          </p:cNvSpPr>
          <p:nvPr>
            <p:ph type="sldNum" sz="quarter" idx="5"/>
          </p:nvPr>
        </p:nvSpPr>
        <p:spPr>
          <a:noFill/>
        </p:spPr>
        <p:txBody>
          <a:bodyPr/>
          <a:lstStyle/>
          <a:p>
            <a:fld id="{D2643CCD-B779-4851-8391-501C547E110F}" type="slidenum">
              <a:rPr lang="en-US" smtClean="0">
                <a:latin typeface="Times" pitchFamily="18" charset="0"/>
              </a:rPr>
              <a:pPr/>
              <a:t>7</a:t>
            </a:fld>
            <a:endParaRPr lang="en-US" dirty="0"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lvl="1"/>
            <a:endParaRPr lang="en-US" sz="1100" b="0" i="0" kern="1200" dirty="0" smtClean="0">
              <a:solidFill>
                <a:schemeClr val="tx1"/>
              </a:solidFill>
              <a:latin typeface="+mj-lt"/>
              <a:ea typeface="ＭＳ Ｐゴシック" pitchFamily="68" charset="-128"/>
              <a:cs typeface="ＭＳ Ｐゴシック" pitchFamily="68" charset="-128"/>
            </a:endParaRPr>
          </a:p>
        </p:txBody>
      </p:sp>
      <p:sp>
        <p:nvSpPr>
          <p:cNvPr id="91140" name="Slide Number Placeholder 3"/>
          <p:cNvSpPr>
            <a:spLocks noGrp="1"/>
          </p:cNvSpPr>
          <p:nvPr>
            <p:ph type="sldNum" sz="quarter" idx="5"/>
          </p:nvPr>
        </p:nvSpPr>
        <p:spPr/>
        <p:txBody>
          <a:bodyPr/>
          <a:lstStyle/>
          <a:p>
            <a:pPr>
              <a:defRPr/>
            </a:pPr>
            <a:fld id="{87F68F66-BB80-4C92-ABDE-C26C6B12CB93}" type="slidenum">
              <a:rPr lang="en-US" smtClean="0">
                <a:solidFill>
                  <a:srgbClr val="000000"/>
                </a:solidFill>
              </a:rPr>
              <a:pPr>
                <a:defRPr/>
              </a:pPr>
              <a:t>8</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219200" y="457200"/>
            <a:ext cx="1638300" cy="1228725"/>
          </a:xfrm>
          <a:ln/>
        </p:spPr>
      </p:sp>
      <p:sp>
        <p:nvSpPr>
          <p:cNvPr id="83971" name="Notes Placeholder 2"/>
          <p:cNvSpPr>
            <a:spLocks noGrp="1"/>
          </p:cNvSpPr>
          <p:nvPr>
            <p:ph type="body" idx="1"/>
          </p:nvPr>
        </p:nvSpPr>
        <p:spPr>
          <a:xfrm>
            <a:off x="762000" y="1828800"/>
            <a:ext cx="5638800" cy="6770689"/>
          </a:xfrm>
          <a:noFill/>
          <a:ln/>
        </p:spPr>
        <p:txBody>
          <a:bodyPr/>
          <a:lstStyle/>
          <a:p>
            <a:endParaRPr lang="en-US" sz="1000" kern="1200" dirty="0" smtClean="0">
              <a:solidFill>
                <a:schemeClr val="tx1"/>
              </a:solidFill>
              <a:latin typeface="+mj-lt"/>
              <a:ea typeface="ＭＳ Ｐゴシック" pitchFamily="68" charset="-128"/>
              <a:cs typeface="MS PGothic"/>
            </a:endParaRPr>
          </a:p>
        </p:txBody>
      </p:sp>
      <p:sp>
        <p:nvSpPr>
          <p:cNvPr id="83972" name="Slide Number Placeholder 3"/>
          <p:cNvSpPr>
            <a:spLocks noGrp="1"/>
          </p:cNvSpPr>
          <p:nvPr>
            <p:ph type="sldNum" sz="quarter" idx="5"/>
          </p:nvPr>
        </p:nvSpPr>
        <p:spPr>
          <a:noFill/>
        </p:spPr>
        <p:txBody>
          <a:bodyPr/>
          <a:lstStyle/>
          <a:p>
            <a:fld id="{6E879E13-1107-4F03-BBF3-08521CF9EABF}"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a:ln w="9525">
            <a:noFill/>
            <a:miter lim="800000"/>
            <a:headEnd/>
            <a:tailEnd/>
          </a:ln>
        </p:spPr>
      </p:pic>
      <p:sp>
        <p:nvSpPr>
          <p:cNvPr id="3" name="Rectangle 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pPr eaLnBrk="0" hangingPunct="0">
              <a:defRPr/>
            </a:pPr>
            <a:endParaRPr lang="en-US" dirty="0"/>
          </a:p>
        </p:txBody>
      </p:sp>
      <p:sp>
        <p:nvSpPr>
          <p:cNvPr id="4" name="Rectangle 4"/>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eaLnBrk="0" hangingPunct="0">
              <a:defRPr/>
            </a:pPr>
            <a:r>
              <a:rPr lang="en-US" sz="3600" dirty="0">
                <a:solidFill>
                  <a:schemeClr val="bg1"/>
                </a:solidFill>
                <a:latin typeface="Arial" pitchFamily="34" charset="0"/>
                <a:ea typeface="ヒラギノ角ゴ Pro W3"/>
                <a:cs typeface="ヒラギノ角ゴ Pro W3"/>
              </a:rPr>
              <a:t>Federal Acquisition Service</a:t>
            </a:r>
          </a:p>
        </p:txBody>
      </p:sp>
      <p:pic>
        <p:nvPicPr>
          <p:cNvPr id="5" name="Picture 5"/>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6"/>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eaLnBrk="0" hangingPunct="0">
              <a:defRPr/>
            </a:pPr>
            <a:r>
              <a:rPr lang="en-US" sz="1400" b="1" dirty="0">
                <a:solidFill>
                  <a:srgbClr val="4C4C4C"/>
                </a:solidFill>
                <a:latin typeface="Arial" pitchFamily="34" charset="0"/>
                <a:ea typeface="ヒラギノ角ゴ Pro W3"/>
                <a:cs typeface="ヒラギノ角ゴ Pro W3"/>
              </a:rPr>
              <a:t>U.S. General Services Administration</a:t>
            </a:r>
            <a:endParaRPr lang="en-US" dirty="0">
              <a:latin typeface="Franklin Gothic Medium" pitchFamily="34" charset="0"/>
              <a:ea typeface="ヒラギノ角ゴ Pro W3"/>
              <a:cs typeface="ヒラギノ角ゴ Pro W3"/>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Font typeface="Arial"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8642132" y="6491288"/>
            <a:ext cx="457200" cy="261610"/>
          </a:xfrm>
          <a:prstGeom prst="rect">
            <a:avLst/>
          </a:prstGeom>
          <a:noFill/>
        </p:spPr>
        <p:txBody>
          <a:bodyPr wrap="square" rtlCol="0" anchor="b">
            <a:spAutoFit/>
          </a:bodyPr>
          <a:lstStyle/>
          <a:p>
            <a:pPr algn="r"/>
            <a:fld id="{94B70A87-324F-43B5-81B3-FEC4B52C3FA8}"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5613" y="2209800"/>
            <a:ext cx="8231187"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457200" y="1479550"/>
            <a:ext cx="822960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80581" name="Rectangle 5"/>
          <p:cNvSpPr>
            <a:spLocks noChangeArrowheads="1"/>
          </p:cNvSpPr>
          <p:nvPr/>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eaLnBrk="0" hangingPunct="0">
              <a:defRPr/>
            </a:pPr>
            <a:r>
              <a:rPr lang="en-US" sz="2000" dirty="0">
                <a:solidFill>
                  <a:schemeClr val="bg1"/>
                </a:solidFill>
                <a:latin typeface="Arial" pitchFamily="34" charset="0"/>
                <a:ea typeface="ヒラギノ角ゴ Pro W3"/>
                <a:cs typeface="ヒラギノ角ゴ Pro W3"/>
              </a:rPr>
              <a:t>Federal Acquisition Service</a:t>
            </a:r>
            <a:endParaRPr lang="en-US" sz="2000" dirty="0">
              <a:latin typeface="Franklin Gothic Medium" pitchFamily="34" charset="0"/>
              <a:ea typeface="ヒラギノ角ゴ Pro W3"/>
              <a:cs typeface="ヒラギノ角ゴ Pro W3"/>
            </a:endParaRPr>
          </a:p>
        </p:txBody>
      </p:sp>
      <p:pic>
        <p:nvPicPr>
          <p:cNvPr id="1030" name="Picture 6" descr="1239"/>
          <p:cNvPicPr>
            <a:picLocks noChangeAspect="1" noChangeArrowheads="1"/>
          </p:cNvPicPr>
          <p:nvPr/>
        </p:nvPicPr>
        <p:blipFill>
          <a:blip r:embed="rId6" cstate="print"/>
          <a:srcRect t="43367"/>
          <a:stretch>
            <a:fillRect/>
          </a:stretch>
        </p:blipFill>
        <p:spPr bwMode="auto">
          <a:xfrm>
            <a:off x="0" y="0"/>
            <a:ext cx="9144000" cy="704850"/>
          </a:xfrm>
          <a:prstGeom prst="rect">
            <a:avLst/>
          </a:prstGeom>
          <a:noFill/>
          <a:ln w="9525">
            <a:noFill/>
            <a:miter lim="800000"/>
            <a:headEnd/>
            <a:tailEnd/>
          </a:ln>
        </p:spPr>
      </p:pic>
      <p:sp>
        <p:nvSpPr>
          <p:cNvPr id="6" name="TextBox 5"/>
          <p:cNvSpPr txBox="1"/>
          <p:nvPr userDrawn="1"/>
        </p:nvSpPr>
        <p:spPr>
          <a:xfrm>
            <a:off x="8642132" y="6491288"/>
            <a:ext cx="457200" cy="261610"/>
          </a:xfrm>
          <a:prstGeom prst="rect">
            <a:avLst/>
          </a:prstGeom>
          <a:noFill/>
        </p:spPr>
        <p:txBody>
          <a:bodyPr wrap="square" rtlCol="0" anchor="b">
            <a:spAutoFit/>
          </a:bodyPr>
          <a:lstStyle/>
          <a:p>
            <a:pPr algn="r"/>
            <a:fld id="{94B70A87-324F-43B5-81B3-FEC4B52C3FA8}" type="slidenum">
              <a:rPr lang="en-US" sz="1100" smtClean="0">
                <a:latin typeface="Arial" pitchFamily="34" charset="0"/>
                <a:cs typeface="Arial" pitchFamily="34" charset="0"/>
              </a:rPr>
              <a:pPr algn="r"/>
              <a:t>‹#›</a:t>
            </a:fld>
            <a:endParaRPr lang="en-US" sz="11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243" r:id="rId1"/>
    <p:sldLayoutId id="2147484209" r:id="rId2"/>
    <p:sldLayoutId id="2147484213" r:id="rId3"/>
    <p:sldLayoutId id="2147484245" r:id="rId4"/>
  </p:sldLayoutIdLst>
  <p:hf hdr="0" ftr="0" dt="0"/>
  <p:txStyles>
    <p:titleStyle>
      <a:lvl1pPr algn="l" rtl="0" eaLnBrk="0" fontAlgn="base" hangingPunct="0">
        <a:spcBef>
          <a:spcPct val="0"/>
        </a:spcBef>
        <a:spcAft>
          <a:spcPct val="0"/>
        </a:spcAft>
        <a:defRPr sz="2800" b="1">
          <a:solidFill>
            <a:srgbClr val="013C88"/>
          </a:solidFill>
          <a:latin typeface="+mj-lt"/>
          <a:ea typeface="MS PGothic" pitchFamily="34" charset="-128"/>
          <a:cs typeface="MS PGothic"/>
        </a:defRPr>
      </a:lvl1pPr>
      <a:lvl2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2pPr>
      <a:lvl3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3pPr>
      <a:lvl4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4pPr>
      <a:lvl5pPr algn="l" rtl="0" eaLnBrk="0" fontAlgn="base" hangingPunct="0">
        <a:spcBef>
          <a:spcPct val="0"/>
        </a:spcBef>
        <a:spcAft>
          <a:spcPct val="0"/>
        </a:spcAft>
        <a:defRPr sz="2800" b="1">
          <a:solidFill>
            <a:srgbClr val="013C88"/>
          </a:solidFill>
          <a:latin typeface="Arial" charset="0"/>
          <a:ea typeface="MS PGothic" pitchFamily="34" charset="-128"/>
          <a:cs typeface="MS PGothic"/>
        </a:defRPr>
      </a:lvl5pPr>
      <a:lvl6pPr marL="457200" algn="l" rtl="0" fontAlgn="base">
        <a:spcBef>
          <a:spcPct val="0"/>
        </a:spcBef>
        <a:spcAft>
          <a:spcPct val="0"/>
        </a:spcAft>
        <a:defRPr sz="2800" b="1">
          <a:solidFill>
            <a:srgbClr val="013C88"/>
          </a:solidFill>
          <a:latin typeface="Arial" charset="0"/>
        </a:defRPr>
      </a:lvl6pPr>
      <a:lvl7pPr marL="914400" algn="l" rtl="0" fontAlgn="base">
        <a:spcBef>
          <a:spcPct val="0"/>
        </a:spcBef>
        <a:spcAft>
          <a:spcPct val="0"/>
        </a:spcAft>
        <a:defRPr sz="2800" b="1">
          <a:solidFill>
            <a:srgbClr val="013C88"/>
          </a:solidFill>
          <a:latin typeface="Arial" charset="0"/>
        </a:defRPr>
      </a:lvl7pPr>
      <a:lvl8pPr marL="1371600" algn="l" rtl="0" fontAlgn="base">
        <a:spcBef>
          <a:spcPct val="0"/>
        </a:spcBef>
        <a:spcAft>
          <a:spcPct val="0"/>
        </a:spcAft>
        <a:defRPr sz="2800" b="1">
          <a:solidFill>
            <a:srgbClr val="013C88"/>
          </a:solidFill>
          <a:latin typeface="Arial" charset="0"/>
        </a:defRPr>
      </a:lvl8pPr>
      <a:lvl9pPr marL="1828800" algn="l" rtl="0" fontAlgn="base">
        <a:spcBef>
          <a:spcPct val="0"/>
        </a:spcBef>
        <a:spcAft>
          <a:spcPct val="0"/>
        </a:spcAft>
        <a:defRPr sz="2800" b="1">
          <a:solidFill>
            <a:srgbClr val="013C88"/>
          </a:solidFill>
          <a:latin typeface="Arial" charset="0"/>
        </a:defRPr>
      </a:lvl9pPr>
    </p:titleStyle>
    <p:bodyStyle>
      <a:lvl1pPr marL="342900" indent="-342900" algn="l" rtl="0" eaLnBrk="0" fontAlgn="base" hangingPunct="0">
        <a:spcBef>
          <a:spcPct val="0"/>
        </a:spcBef>
        <a:spcAft>
          <a:spcPct val="50000"/>
        </a:spcAft>
        <a:buClr>
          <a:srgbClr val="003399"/>
        </a:buClr>
        <a:buFont typeface="Wingdings" pitchFamily="2" charset="2"/>
        <a:buChar char="Ø"/>
        <a:defRPr sz="2000">
          <a:solidFill>
            <a:srgbClr val="013C88"/>
          </a:solidFill>
          <a:latin typeface="+mn-lt"/>
          <a:ea typeface="MS PGothic" pitchFamily="34" charset="-128"/>
          <a:cs typeface="MS PGothic"/>
        </a:defRPr>
      </a:lvl1pPr>
      <a:lvl2pPr marL="742950" indent="-220663" algn="l" rtl="0" eaLnBrk="0" fontAlgn="base" hangingPunct="0">
        <a:spcBef>
          <a:spcPct val="0"/>
        </a:spcBef>
        <a:spcAft>
          <a:spcPct val="50000"/>
        </a:spcAft>
        <a:buClr>
          <a:srgbClr val="003399"/>
        </a:buClr>
        <a:buFont typeface="Wingdings" pitchFamily="2" charset="2"/>
        <a:buChar char=""/>
        <a:defRPr sz="2000">
          <a:solidFill>
            <a:srgbClr val="013C88"/>
          </a:solidFill>
          <a:latin typeface="+mn-lt"/>
          <a:ea typeface="MS PGothic" pitchFamily="34" charset="-128"/>
          <a:cs typeface="MS PGothic"/>
        </a:defRPr>
      </a:lvl2pPr>
      <a:lvl3pPr marL="1143000" indent="-228600" algn="l" rtl="0" eaLnBrk="0" fontAlgn="base" hangingPunct="0">
        <a:spcBef>
          <a:spcPct val="0"/>
        </a:spcBef>
        <a:spcAft>
          <a:spcPct val="50000"/>
        </a:spcAft>
        <a:buClr>
          <a:srgbClr val="003399"/>
        </a:buClr>
        <a:buFont typeface="Arial" pitchFamily="34" charset="0"/>
        <a:buChar char="–"/>
        <a:defRPr>
          <a:solidFill>
            <a:srgbClr val="013C88"/>
          </a:solidFill>
          <a:latin typeface="+mn-lt"/>
          <a:ea typeface="MS PGothic" pitchFamily="34" charset="-128"/>
          <a:cs typeface="MS PGothic"/>
        </a:defRPr>
      </a:lvl3pPr>
      <a:lvl4pPr marL="1600200" indent="-228600" algn="l" rtl="0" eaLnBrk="0" fontAlgn="base" hangingPunct="0">
        <a:spcBef>
          <a:spcPct val="0"/>
        </a:spcBef>
        <a:spcAft>
          <a:spcPct val="50000"/>
        </a:spcAft>
        <a:buClr>
          <a:srgbClr val="003399"/>
        </a:buClr>
        <a:buFont typeface="Wingdings" pitchFamily="2" charset="2"/>
        <a:buChar char="§"/>
        <a:defRPr sz="1600">
          <a:solidFill>
            <a:srgbClr val="013C88"/>
          </a:solidFill>
          <a:latin typeface="+mn-lt"/>
          <a:ea typeface="MS PGothic" pitchFamily="34" charset="-128"/>
          <a:cs typeface="MS PGothic"/>
        </a:defRPr>
      </a:lvl4pPr>
      <a:lvl5pPr marL="2057400" indent="-228600" algn="l" rtl="0" eaLnBrk="0" fontAlgn="base" hangingPunct="0">
        <a:spcBef>
          <a:spcPct val="0"/>
        </a:spcBef>
        <a:spcAft>
          <a:spcPct val="50000"/>
        </a:spcAft>
        <a:buClr>
          <a:srgbClr val="003399"/>
        </a:buClr>
        <a:buFont typeface="Wingdings" pitchFamily="2" charset="2"/>
        <a:buChar char="ú"/>
        <a:defRPr sz="1600">
          <a:solidFill>
            <a:srgbClr val="013C88"/>
          </a:solidFill>
          <a:latin typeface="+mn-lt"/>
          <a:ea typeface="MS PGothic" pitchFamily="34" charset="-128"/>
          <a:cs typeface="MS PGothic"/>
        </a:defRPr>
      </a:lvl5pPr>
      <a:lvl6pPr marL="25146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6pPr>
      <a:lvl7pPr marL="29718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7pPr>
      <a:lvl8pPr marL="34290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8pPr>
      <a:lvl9pPr marL="3886200" indent="-228600" algn="l" rtl="0" fontAlgn="base">
        <a:spcBef>
          <a:spcPct val="0"/>
        </a:spcBef>
        <a:spcAft>
          <a:spcPct val="50000"/>
        </a:spcAft>
        <a:buClr>
          <a:srgbClr val="003399"/>
        </a:buClr>
        <a:buFont typeface="Wingdings" pitchFamily="2" charset="2"/>
        <a:buChar char="ú"/>
        <a:defRPr sz="16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whitehouse.gov/omb/circulars/a123/a123_appendix_b.pdf"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www.acquisition.gov/far/" TargetMode="External"/><Relationship Id="rId5" Type="http://schemas.openxmlformats.org/officeDocument/2006/relationships/hyperlink" Target="http://www.acquisition.gov/far" TargetMode="External"/><Relationship Id="rId4" Type="http://schemas.openxmlformats.org/officeDocument/2006/relationships/hyperlink" Target="http://www.gsa.gov/ftr"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cards.citidirect.com/welcome.as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access.usbank.com/cpsApp1/index.jsp" TargetMode="External"/><Relationship Id="rId4" Type="http://schemas.openxmlformats.org/officeDocument/2006/relationships/hyperlink" Target="https://www.paymentnet.com/Login.asp"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gsa_smartpay@gsa.gov"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www.gsasmartpayconference.org/surve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5"/>
          <p:cNvSpPr>
            <a:spLocks noChangeArrowheads="1"/>
          </p:cNvSpPr>
          <p:nvPr/>
        </p:nvSpPr>
        <p:spPr bwMode="auto">
          <a:xfrm>
            <a:off x="450274" y="4652581"/>
            <a:ext cx="6407726" cy="1015663"/>
          </a:xfrm>
          <a:prstGeom prst="rect">
            <a:avLst/>
          </a:prstGeom>
          <a:noFill/>
          <a:ln w="9525">
            <a:noFill/>
            <a:miter lim="800000"/>
            <a:headEnd/>
            <a:tailEnd/>
          </a:ln>
          <a:effectLst>
            <a:outerShdw dist="35921" dir="2700000" algn="ctr" rotWithShape="0">
              <a:schemeClr val="tx2"/>
            </a:outerShdw>
          </a:effectLst>
        </p:spPr>
        <p:txBody>
          <a:bodyPr wrap="square" lIns="0" tIns="0" rIns="0" bIns="0" anchor="ctr">
            <a:spAutoFit/>
          </a:bodyPr>
          <a:lstStyle/>
          <a:p>
            <a:pPr eaLnBrk="0" hangingPunct="0">
              <a:spcBef>
                <a:spcPts val="0"/>
              </a:spcBef>
              <a:defRPr/>
            </a:pPr>
            <a:r>
              <a:rPr lang="en-US" sz="1800" dirty="0" smtClean="0">
                <a:solidFill>
                  <a:schemeClr val="bg1"/>
                </a:solidFill>
                <a:latin typeface="Arial" charset="0"/>
                <a:cs typeface="+mn-cs"/>
              </a:rPr>
              <a:t>Presented </a:t>
            </a:r>
            <a:r>
              <a:rPr lang="en-US" sz="1800" dirty="0">
                <a:solidFill>
                  <a:schemeClr val="bg1"/>
                </a:solidFill>
                <a:latin typeface="Arial" charset="0"/>
                <a:cs typeface="+mn-cs"/>
              </a:rPr>
              <a:t>by</a:t>
            </a:r>
            <a:r>
              <a:rPr lang="en-US" sz="1800" dirty="0" smtClean="0">
                <a:solidFill>
                  <a:schemeClr val="bg1"/>
                </a:solidFill>
                <a:latin typeface="Arial" charset="0"/>
                <a:cs typeface="+mn-cs"/>
              </a:rPr>
              <a:t>:</a:t>
            </a:r>
            <a:r>
              <a:rPr lang="en-US" sz="2400" b="1" dirty="0">
                <a:solidFill>
                  <a:schemeClr val="bg1"/>
                </a:solidFill>
                <a:latin typeface="Arial" charset="0"/>
                <a:cs typeface="+mn-cs"/>
              </a:rPr>
              <a:t/>
            </a:r>
            <a:br>
              <a:rPr lang="en-US" sz="2400" b="1" dirty="0">
                <a:solidFill>
                  <a:schemeClr val="bg1"/>
                </a:solidFill>
                <a:latin typeface="Arial" charset="0"/>
                <a:cs typeface="+mn-cs"/>
              </a:rPr>
            </a:br>
            <a:r>
              <a:rPr lang="en-US" sz="2400" b="1" dirty="0" smtClean="0">
                <a:solidFill>
                  <a:schemeClr val="bg1"/>
                </a:solidFill>
                <a:latin typeface="Arial" charset="0"/>
                <a:cs typeface="+mn-cs"/>
              </a:rPr>
              <a:t>Ms. </a:t>
            </a:r>
            <a:r>
              <a:rPr lang="en-US" b="1" dirty="0" smtClean="0">
                <a:solidFill>
                  <a:schemeClr val="bg1"/>
                </a:solidFill>
                <a:latin typeface="Arial" charset="0"/>
                <a:cs typeface="+mn-cs"/>
              </a:rPr>
              <a:t>Sarah Smith</a:t>
            </a:r>
            <a:endParaRPr lang="en-US" sz="2400" b="1" dirty="0" smtClean="0">
              <a:solidFill>
                <a:schemeClr val="bg1"/>
              </a:solidFill>
              <a:latin typeface="Arial" charset="0"/>
              <a:cs typeface="+mn-cs"/>
            </a:endParaRPr>
          </a:p>
          <a:p>
            <a:pPr eaLnBrk="0" hangingPunct="0">
              <a:spcBef>
                <a:spcPts val="0"/>
              </a:spcBef>
              <a:defRPr/>
            </a:pPr>
            <a:r>
              <a:rPr lang="en-US" sz="2400" b="1" dirty="0" smtClean="0">
                <a:solidFill>
                  <a:schemeClr val="bg1"/>
                </a:solidFill>
                <a:latin typeface="Arial" charset="0"/>
                <a:cs typeface="+mn-cs"/>
              </a:rPr>
              <a:t>Office </a:t>
            </a:r>
            <a:r>
              <a:rPr lang="en-US" sz="2400" b="1" dirty="0">
                <a:solidFill>
                  <a:schemeClr val="bg1"/>
                </a:solidFill>
                <a:latin typeface="Arial" charset="0"/>
                <a:cs typeface="+mn-cs"/>
              </a:rPr>
              <a:t>of Charge Card </a:t>
            </a:r>
            <a:r>
              <a:rPr lang="en-US" sz="2400" b="1" dirty="0" smtClean="0">
                <a:solidFill>
                  <a:schemeClr val="bg1"/>
                </a:solidFill>
                <a:latin typeface="Arial" charset="0"/>
                <a:cs typeface="+mn-cs"/>
              </a:rPr>
              <a:t>Management</a:t>
            </a:r>
            <a:endParaRPr lang="en-US" sz="2400" b="1" dirty="0">
              <a:solidFill>
                <a:schemeClr val="bg1"/>
              </a:solidFill>
              <a:latin typeface="Arial" charset="0"/>
              <a:cs typeface="+mn-cs"/>
            </a:endParaRPr>
          </a:p>
        </p:txBody>
      </p:sp>
      <p:sp>
        <p:nvSpPr>
          <p:cNvPr id="9" name="Rectangle 25"/>
          <p:cNvSpPr>
            <a:spLocks noChangeArrowheads="1"/>
          </p:cNvSpPr>
          <p:nvPr/>
        </p:nvSpPr>
        <p:spPr bwMode="auto">
          <a:xfrm>
            <a:off x="450274" y="3206088"/>
            <a:ext cx="8312725" cy="1137312"/>
          </a:xfrm>
          <a:prstGeom prst="rect">
            <a:avLst/>
          </a:prstGeom>
          <a:noFill/>
          <a:ln w="9525">
            <a:noFill/>
            <a:miter lim="800000"/>
            <a:headEnd/>
            <a:tailEnd/>
          </a:ln>
          <a:effectLst>
            <a:outerShdw dist="35921" dir="2700000" algn="ctr" rotWithShape="0">
              <a:schemeClr val="tx2"/>
            </a:outerShdw>
          </a:effectLst>
        </p:spPr>
        <p:txBody>
          <a:bodyPr wrap="square" lIns="0" tIns="0" rIns="0" bIns="0" anchor="ctr"/>
          <a:lstStyle/>
          <a:p>
            <a:pPr eaLnBrk="0" hangingPunct="0">
              <a:spcBef>
                <a:spcPts val="0"/>
              </a:spcBef>
              <a:spcAft>
                <a:spcPts val="600"/>
              </a:spcAft>
              <a:defRPr/>
            </a:pPr>
            <a:r>
              <a:rPr lang="en-US" sz="4000" b="1" dirty="0" smtClean="0">
                <a:solidFill>
                  <a:schemeClr val="bg1"/>
                </a:solidFill>
                <a:latin typeface="Arial" charset="0"/>
                <a:cs typeface="+mn-cs"/>
              </a:rPr>
              <a:t>Purchase Management Essentials</a:t>
            </a:r>
          </a:p>
          <a:p>
            <a:pPr eaLnBrk="0" hangingPunct="0">
              <a:spcBef>
                <a:spcPts val="0"/>
              </a:spcBef>
              <a:defRPr/>
            </a:pPr>
            <a:r>
              <a:rPr lang="en-US" b="1" dirty="0" smtClean="0">
                <a:solidFill>
                  <a:schemeClr val="bg1"/>
                </a:solidFill>
                <a:latin typeface="Arial" charset="0"/>
                <a:cs typeface="+mn-cs"/>
              </a:rPr>
              <a:t>Overview of the GSA </a:t>
            </a:r>
            <a:r>
              <a:rPr lang="en-US" b="1" dirty="0" err="1" smtClean="0">
                <a:solidFill>
                  <a:schemeClr val="bg1"/>
                </a:solidFill>
                <a:latin typeface="Arial" charset="0"/>
                <a:cs typeface="+mn-cs"/>
              </a:rPr>
              <a:t>SmartPay</a:t>
            </a:r>
            <a:r>
              <a:rPr lang="en-US" b="1" dirty="0" smtClean="0">
                <a:solidFill>
                  <a:schemeClr val="bg1"/>
                </a:solidFill>
                <a:latin typeface="Arial" charset="0"/>
                <a:cs typeface="+mn-cs"/>
              </a:rPr>
              <a:t>® Purchase Card</a:t>
            </a:r>
            <a:endParaRPr lang="en-US" b="1" dirty="0">
              <a:solidFill>
                <a:schemeClr val="bg1"/>
              </a:solidFill>
              <a:latin typeface="Arial" charset="0"/>
              <a:cs typeface="+mn-cs"/>
            </a:endParaRPr>
          </a:p>
        </p:txBody>
      </p:sp>
      <p:sp>
        <p:nvSpPr>
          <p:cNvPr id="10" name="Rectangle 26"/>
          <p:cNvSpPr>
            <a:spLocks noChangeArrowheads="1"/>
          </p:cNvSpPr>
          <p:nvPr/>
        </p:nvSpPr>
        <p:spPr bwMode="auto">
          <a:xfrm>
            <a:off x="450274" y="5977425"/>
            <a:ext cx="7850482" cy="615553"/>
          </a:xfrm>
          <a:prstGeom prst="rect">
            <a:avLst/>
          </a:prstGeom>
          <a:noFill/>
          <a:ln w="9525">
            <a:noFill/>
            <a:miter lim="800000"/>
            <a:headEnd/>
            <a:tailEnd/>
          </a:ln>
          <a:effectLst>
            <a:outerShdw dist="35921" dir="2700000" algn="ctr" rotWithShape="0">
              <a:schemeClr val="tx2"/>
            </a:outerShdw>
          </a:effectLst>
        </p:spPr>
        <p:txBody>
          <a:bodyPr wrap="none" lIns="0" tIns="0" rIns="0" bIns="0" anchor="ctr">
            <a:spAutoFit/>
          </a:bodyPr>
          <a:lstStyle/>
          <a:p>
            <a:pPr eaLnBrk="0" hangingPunct="0">
              <a:spcBef>
                <a:spcPts val="0"/>
              </a:spcBef>
              <a:defRPr/>
            </a:pPr>
            <a:r>
              <a:rPr lang="en-US" sz="2000" b="1" dirty="0" smtClean="0">
                <a:solidFill>
                  <a:schemeClr val="bg1"/>
                </a:solidFill>
                <a:latin typeface="Arial" charset="0"/>
                <a:cs typeface="+mn-cs"/>
              </a:rPr>
              <a:t>2012 GSA SmartPay Training Conference – Nashville, Tennessee</a:t>
            </a:r>
          </a:p>
          <a:p>
            <a:pPr eaLnBrk="0" hangingPunct="0">
              <a:spcBef>
                <a:spcPts val="0"/>
              </a:spcBef>
              <a:defRPr/>
            </a:pPr>
            <a:r>
              <a:rPr lang="en-US" sz="2000" dirty="0" smtClean="0">
                <a:solidFill>
                  <a:schemeClr val="bg1"/>
                </a:solidFill>
                <a:latin typeface="Arial" charset="0"/>
                <a:cs typeface="+mn-cs"/>
              </a:rPr>
              <a:t>July 31, 2012 to August 2, 2012</a:t>
            </a:r>
            <a:endParaRPr lang="en-US" sz="2000" dirty="0">
              <a:solidFill>
                <a:schemeClr val="bg1"/>
              </a:solidFill>
              <a:latin typeface="Arial" charset="0"/>
              <a:cs typeface="+mn-cs"/>
            </a:endParaRPr>
          </a:p>
        </p:txBody>
      </p:sp>
      <p:sp>
        <p:nvSpPr>
          <p:cNvPr id="5" name="Title 4"/>
          <p:cNvSpPr>
            <a:spLocks noGrp="1"/>
          </p:cNvSpPr>
          <p:nvPr>
            <p:ph type="ctrTitle" idx="4294967295"/>
          </p:nvPr>
        </p:nvSpPr>
        <p:spPr>
          <a:xfrm>
            <a:off x="685800" y="0"/>
            <a:ext cx="7772400" cy="230832"/>
          </a:xfrm>
        </p:spPr>
        <p:txBody>
          <a:bodyPr/>
          <a:lstStyle/>
          <a:p>
            <a:pPr rtl="0" eaLnBrk="0" fontAlgn="base" hangingPunct="0"/>
            <a:r>
              <a:rPr lang="en-US" sz="300" b="1" kern="1200" dirty="0" smtClean="0">
                <a:solidFill>
                  <a:schemeClr val="bg1"/>
                </a:solidFill>
                <a:latin typeface="Arial"/>
                <a:ea typeface="+mn-ea"/>
                <a:cs typeface="Arial"/>
              </a:rPr>
              <a:t>Purchase Management Essentials</a:t>
            </a:r>
            <a:endParaRPr lang="en-US" sz="300" dirty="0" smtClean="0">
              <a:solidFill>
                <a:schemeClr val="bg1"/>
              </a:solidFill>
            </a:endParaRPr>
          </a:p>
          <a:p>
            <a:pPr rtl="0" eaLnBrk="0" fontAlgn="base" hangingPunct="0"/>
            <a:r>
              <a:rPr lang="en-US" sz="300" b="1" kern="1200" dirty="0" smtClean="0">
                <a:solidFill>
                  <a:schemeClr val="bg1"/>
                </a:solidFill>
                <a:latin typeface="Arial"/>
                <a:ea typeface="+mn-ea"/>
                <a:cs typeface="Arial"/>
              </a:rPr>
              <a:t>Overview of the GSA </a:t>
            </a:r>
            <a:r>
              <a:rPr lang="en-US" sz="300" b="1" kern="1200" dirty="0" err="1" smtClean="0">
                <a:solidFill>
                  <a:schemeClr val="bg1"/>
                </a:solidFill>
                <a:latin typeface="Arial"/>
                <a:ea typeface="+mn-ea"/>
                <a:cs typeface="Arial"/>
              </a:rPr>
              <a:t>SmartPay</a:t>
            </a:r>
            <a:r>
              <a:rPr lang="en-US" sz="300" b="1" kern="1200" dirty="0" smtClean="0">
                <a:solidFill>
                  <a:schemeClr val="bg1"/>
                </a:solidFill>
                <a:latin typeface="Arial"/>
                <a:ea typeface="+mn-ea"/>
                <a:cs typeface="Arial"/>
              </a:rPr>
              <a:t>® Purchase Card</a:t>
            </a:r>
          </a:p>
          <a:p>
            <a:endParaRPr lang="en-US" sz="3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350325" y="1108263"/>
            <a:ext cx="2339102" cy="646331"/>
          </a:xfrm>
        </p:spPr>
        <p:txBody>
          <a:bodyPr wrap="none"/>
          <a:lstStyle/>
          <a:p>
            <a:r>
              <a:rPr lang="en-US" sz="3600" dirty="0" smtClean="0">
                <a:solidFill>
                  <a:schemeClr val="tx1"/>
                </a:solidFill>
              </a:rPr>
              <a:t>Pop Quiz!</a:t>
            </a:r>
          </a:p>
        </p:txBody>
      </p:sp>
      <p:sp>
        <p:nvSpPr>
          <p:cNvPr id="30" name="Content Placeholder 9"/>
          <p:cNvSpPr>
            <a:spLocks noGrp="1"/>
          </p:cNvSpPr>
          <p:nvPr>
            <p:ph idx="1"/>
          </p:nvPr>
        </p:nvSpPr>
        <p:spPr>
          <a:xfrm>
            <a:off x="372489" y="1730992"/>
            <a:ext cx="6104511" cy="769441"/>
          </a:xfrm>
        </p:spPr>
        <p:txBody>
          <a:bodyPr>
            <a:spAutoFit/>
          </a:bodyPr>
          <a:lstStyle/>
          <a:p>
            <a:pPr marL="0" indent="0">
              <a:spcAft>
                <a:spcPts val="900"/>
              </a:spcAft>
              <a:buNone/>
            </a:pPr>
            <a:r>
              <a:rPr lang="en-US" sz="2200" b="1" dirty="0" smtClean="0">
                <a:solidFill>
                  <a:srgbClr val="002060"/>
                </a:solidFill>
              </a:rPr>
              <a:t>True or False: ATM withdrawals can be made with a GSA SmartPay Purchase Card.</a:t>
            </a:r>
          </a:p>
        </p:txBody>
      </p:sp>
      <p:sp>
        <p:nvSpPr>
          <p:cNvPr id="11" name="Content Placeholder 9"/>
          <p:cNvSpPr txBox="1">
            <a:spLocks/>
          </p:cNvSpPr>
          <p:nvPr/>
        </p:nvSpPr>
        <p:spPr bwMode="auto">
          <a:xfrm>
            <a:off x="372488" y="2590800"/>
            <a:ext cx="5190112" cy="784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Aft>
                <a:spcPts val="600"/>
              </a:spcAft>
              <a:buClr>
                <a:srgbClr val="003399"/>
              </a:buClr>
              <a:buFont typeface="+mj-lt"/>
              <a:buAutoNum type="alphaUcPeriod"/>
              <a:defRPr/>
            </a:pPr>
            <a:r>
              <a:rPr lang="en-US" sz="2000" kern="0" dirty="0" smtClean="0">
                <a:latin typeface="+mn-lt"/>
              </a:rPr>
              <a:t>False</a:t>
            </a:r>
          </a:p>
          <a:p>
            <a:pPr marL="635000" lvl="1" indent="-457200" eaLnBrk="0" hangingPunct="0">
              <a:spcAft>
                <a:spcPts val="600"/>
              </a:spcAft>
              <a:buClr>
                <a:srgbClr val="003399"/>
              </a:buClr>
              <a:buFont typeface="+mj-lt"/>
              <a:buAutoNum type="alphaUcPeriod"/>
              <a:defRPr/>
            </a:pPr>
            <a:r>
              <a:rPr lang="en-US" sz="2000" kern="0" dirty="0" smtClean="0">
                <a:latin typeface="+mn-lt"/>
              </a:rPr>
              <a:t>True</a:t>
            </a:r>
          </a:p>
        </p:txBody>
      </p:sp>
      <p:sp>
        <p:nvSpPr>
          <p:cNvPr id="12" name="Content Placeholder 9"/>
          <p:cNvSpPr txBox="1">
            <a:spLocks/>
          </p:cNvSpPr>
          <p:nvPr/>
        </p:nvSpPr>
        <p:spPr bwMode="auto">
          <a:xfrm>
            <a:off x="376744" y="5334000"/>
            <a:ext cx="8390512"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900"/>
              </a:spcAft>
              <a:buClr>
                <a:srgbClr val="003399"/>
              </a:buClr>
              <a:defRPr/>
            </a:pPr>
            <a:r>
              <a:rPr kumimoji="0" lang="en-US" sz="2400" b="1" i="0" u="none" strike="noStrike" kern="0" cap="none" spc="0" normalizeH="0" baseline="0" noProof="0" dirty="0" smtClean="0">
                <a:ln>
                  <a:noFill/>
                </a:ln>
                <a:effectLst/>
                <a:uLnTx/>
                <a:uFillTx/>
                <a:latin typeface="+mn-lt"/>
                <a:ea typeface="+mn-ea"/>
                <a:cs typeface="+mn-cs"/>
              </a:rPr>
              <a:t>Answer:  </a:t>
            </a:r>
            <a:r>
              <a:rPr kumimoji="0" lang="en-US" sz="2400" i="1" u="none" strike="noStrike" kern="0" cap="none" spc="0" normalizeH="0" baseline="0" noProof="0" dirty="0" smtClean="0">
                <a:ln>
                  <a:noFill/>
                </a:ln>
                <a:effectLst/>
                <a:uLnTx/>
                <a:uFillTx/>
                <a:latin typeface="+mn-lt"/>
                <a:ea typeface="+mn-ea"/>
                <a:cs typeface="+mn-cs"/>
              </a:rPr>
              <a:t>The answer is </a:t>
            </a:r>
            <a:r>
              <a:rPr lang="en-US" i="1" kern="0" dirty="0" smtClean="0">
                <a:latin typeface="+mn-lt"/>
                <a:cs typeface="+mn-cs"/>
              </a:rPr>
              <a:t>B. As long as your agency allows it and it is listed as a service in the task order with your GSA SmartPay contractor bank.  </a:t>
            </a:r>
            <a:endParaRPr kumimoji="0" lang="en-US" sz="2400" b="1" i="0" u="none" strike="noStrike" kern="0" cap="none" spc="0" normalizeH="0" baseline="0" noProof="0" dirty="0" smtClean="0">
              <a:ln>
                <a:noFill/>
              </a:ln>
              <a:effectLst/>
              <a:uLnTx/>
              <a:uFillTx/>
              <a:latin typeface="+mn-lt"/>
              <a:ea typeface="+mn-ea"/>
              <a:cs typeface="+mn-cs"/>
            </a:endParaRPr>
          </a:p>
        </p:txBody>
      </p:sp>
      <p:pic>
        <p:nvPicPr>
          <p:cNvPr id="8" name="Picture 2" descr="A picture of people raising hands."/>
          <p:cNvPicPr>
            <a:picLocks noChangeAspect="1" noChangeArrowheads="1"/>
          </p:cNvPicPr>
          <p:nvPr/>
        </p:nvPicPr>
        <p:blipFill>
          <a:blip r:embed="rId3" cstate="print"/>
          <a:srcRect/>
          <a:stretch>
            <a:fillRect/>
          </a:stretch>
        </p:blipFill>
        <p:spPr bwMode="auto">
          <a:xfrm>
            <a:off x="4495800" y="2771391"/>
            <a:ext cx="4343400" cy="2410209"/>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5" presetClass="emph" presetSubtype="1" nodeType="withEffect">
                                  <p:stCondLst>
                                    <p:cond delay="0"/>
                                  </p:stCondLst>
                                  <p:childTnLst>
                                    <p:set>
                                      <p:cBhvr override="childStyle">
                                        <p:cTn id="10" dur="indefinite"/>
                                        <p:tgtEl>
                                          <p:spTgt spid="11">
                                            <p:txEl>
                                              <p:pRg st="1" end="1"/>
                                            </p:txEl>
                                          </p:spTgt>
                                        </p:tgtEl>
                                        <p:attrNameLst>
                                          <p:attrName>style.fontStyle</p:attrName>
                                        </p:attrNameLst>
                                      </p:cBhvr>
                                      <p:to>
                                        <p:strVal val="normal"/>
                                      </p:to>
                                    </p:set>
                                    <p:set>
                                      <p:cBhvr override="childStyle">
                                        <p:cTn id="11" dur="indefinite"/>
                                        <p:tgtEl>
                                          <p:spTgt spid="11">
                                            <p:txEl>
                                              <p:pRg st="1" end="1"/>
                                            </p:txEl>
                                          </p:spTgt>
                                        </p:tgtEl>
                                        <p:attrNameLst>
                                          <p:attrName>style.fontWeight</p:attrName>
                                        </p:attrNameLst>
                                      </p:cBhvr>
                                      <p:to>
                                        <p:strVal val="bold"/>
                                      </p:to>
                                    </p:set>
                                    <p:set>
                                      <p:cBhvr override="childStyle">
                                        <p:cTn id="12" dur="indefinite"/>
                                        <p:tgtEl>
                                          <p:spTgt spid="11">
                                            <p:txEl>
                                              <p:pRg st="1" end="1"/>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559472" cy="1423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noProof="0" dirty="0" smtClean="0">
                <a:latin typeface="Arial" pitchFamily="34" charset="0"/>
              </a:rPr>
              <a:t>GSA SmartPay </a:t>
            </a:r>
            <a:r>
              <a:rPr lang="en-US" sz="3600" b="1" kern="0" dirty="0" smtClean="0">
                <a:latin typeface="Arial" pitchFamily="34" charset="0"/>
              </a:rPr>
              <a:t>Program</a:t>
            </a:r>
            <a:r>
              <a:rPr lang="en-US" sz="3600" b="1" kern="0" noProof="0" dirty="0" smtClean="0">
                <a:latin typeface="Arial" pitchFamily="34" charset="0"/>
              </a:rPr>
              <a:t> Stakeholders</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There are several GSA SmartPay stakeholders and the graphic below illustrates each programmatic relationship.</a:t>
            </a:r>
          </a:p>
        </p:txBody>
      </p:sp>
      <p:grpSp>
        <p:nvGrpSpPr>
          <p:cNvPr id="2" name="Group 10" descr="This graphic depicts the relationship between the GSA SmartPay PMO, OMB, the brands, and the banks."/>
          <p:cNvGrpSpPr/>
          <p:nvPr/>
        </p:nvGrpSpPr>
        <p:grpSpPr>
          <a:xfrm>
            <a:off x="1341120" y="2621806"/>
            <a:ext cx="6461760" cy="4189530"/>
            <a:chOff x="1326932" y="2669104"/>
            <a:chExt cx="6461760" cy="4189530"/>
          </a:xfrm>
        </p:grpSpPr>
        <p:grpSp>
          <p:nvGrpSpPr>
            <p:cNvPr id="9" name="Group 8"/>
            <p:cNvGrpSpPr/>
            <p:nvPr/>
          </p:nvGrpSpPr>
          <p:grpSpPr>
            <a:xfrm>
              <a:off x="1326932" y="2669104"/>
              <a:ext cx="2194560" cy="4189530"/>
              <a:chOff x="762000" y="2669104"/>
              <a:chExt cx="2194560" cy="4189530"/>
            </a:xfrm>
          </p:grpSpPr>
          <p:sp>
            <p:nvSpPr>
              <p:cNvPr id="3" name="Oval 4" descr="This picture (one of three) describes one of the three program participants as being the &quot;Banks&quot;. The other two program participants  happen to be the GSA SmartPay Program Office and the the Agencies/AOPC's"/>
              <p:cNvSpPr>
                <a:spLocks noChangeArrowheads="1"/>
              </p:cNvSpPr>
              <p:nvPr/>
            </p:nvSpPr>
            <p:spPr bwMode="auto">
              <a:xfrm>
                <a:off x="762000" y="2669104"/>
                <a:ext cx="2194560" cy="2194560"/>
              </a:xfrm>
              <a:prstGeom prst="ellipse">
                <a:avLst/>
              </a:prstGeom>
              <a:solidFill>
                <a:srgbClr val="002060"/>
              </a:solidFill>
              <a:ln w="28575" algn="ctr">
                <a:solidFill>
                  <a:srgbClr val="B2C3EC"/>
                </a:solidFill>
                <a:round/>
                <a:headEnd/>
                <a:tailEnd/>
              </a:ln>
            </p:spPr>
            <p:txBody>
              <a:bodyPr lIns="45720" tIns="0" rIns="0" bIns="0" anchor="ctr"/>
              <a:lstStyle/>
              <a:p>
                <a:pPr algn="ctr">
                  <a:spcAft>
                    <a:spcPts val="1200"/>
                  </a:spcAft>
                </a:pPr>
                <a:r>
                  <a:rPr lang="en-US" sz="1800" b="1" dirty="0">
                    <a:solidFill>
                      <a:srgbClr val="FFFFFF"/>
                    </a:solidFill>
                    <a:latin typeface="Arial" pitchFamily="34" charset="0"/>
                    <a:ea typeface="MS PGothic"/>
                    <a:cs typeface="MS PGothic"/>
                  </a:rPr>
                  <a:t>Office of Management and </a:t>
                </a:r>
                <a:r>
                  <a:rPr lang="en-US" sz="1800" b="1" dirty="0" smtClean="0">
                    <a:solidFill>
                      <a:srgbClr val="FFFFFF"/>
                    </a:solidFill>
                    <a:latin typeface="Arial" pitchFamily="34" charset="0"/>
                    <a:ea typeface="MS PGothic"/>
                    <a:cs typeface="MS PGothic"/>
                  </a:rPr>
                  <a:t>Budget</a:t>
                </a:r>
                <a:endParaRPr lang="en-US" sz="1600" b="1" dirty="0">
                  <a:solidFill>
                    <a:srgbClr val="FFFFFF"/>
                  </a:solidFill>
                  <a:latin typeface="Arial" pitchFamily="34" charset="0"/>
                  <a:ea typeface="MS PGothic"/>
                  <a:cs typeface="MS PGothic"/>
                </a:endParaRPr>
              </a:p>
              <a:p>
                <a:pPr marL="236538" indent="-236538">
                  <a:buFont typeface="Arial" pitchFamily="34" charset="0"/>
                  <a:buChar char="•"/>
                </a:pPr>
                <a:r>
                  <a:rPr lang="en-US" sz="1200" dirty="0" smtClean="0">
                    <a:solidFill>
                      <a:srgbClr val="FFFFFF"/>
                    </a:solidFill>
                    <a:latin typeface="Arial" pitchFamily="34" charset="0"/>
                    <a:ea typeface="MS PGothic"/>
                    <a:cs typeface="MS PGothic"/>
                  </a:rPr>
                  <a:t>Oversight </a:t>
                </a:r>
                <a:r>
                  <a:rPr lang="en-US" sz="1200" dirty="0">
                    <a:solidFill>
                      <a:srgbClr val="FFFFFF"/>
                    </a:solidFill>
                    <a:latin typeface="Arial" pitchFamily="34" charset="0"/>
                    <a:ea typeface="MS PGothic"/>
                    <a:cs typeface="MS PGothic"/>
                  </a:rPr>
                  <a:t>of </a:t>
                </a:r>
                <a:r>
                  <a:rPr lang="en-US" sz="1200" dirty="0" smtClean="0">
                    <a:solidFill>
                      <a:srgbClr val="FFFFFF"/>
                    </a:solidFill>
                    <a:latin typeface="Arial" pitchFamily="34" charset="0"/>
                    <a:ea typeface="MS PGothic"/>
                    <a:cs typeface="MS PGothic"/>
                  </a:rPr>
                  <a:t>government-wide </a:t>
                </a:r>
                <a:r>
                  <a:rPr lang="en-US" sz="1200" dirty="0">
                    <a:solidFill>
                      <a:srgbClr val="FFFFFF"/>
                    </a:solidFill>
                    <a:latin typeface="Arial" pitchFamily="34" charset="0"/>
                    <a:ea typeface="MS PGothic"/>
                    <a:cs typeface="MS PGothic"/>
                  </a:rPr>
                  <a:t>charge card program</a:t>
                </a:r>
                <a:endParaRPr lang="en-US" sz="1200" b="1" dirty="0">
                  <a:solidFill>
                    <a:srgbClr val="FFFFFF"/>
                  </a:solidFill>
                  <a:latin typeface="Arial" pitchFamily="34" charset="0"/>
                  <a:ea typeface="MS PGothic"/>
                  <a:cs typeface="MS PGothic"/>
                </a:endParaRPr>
              </a:p>
            </p:txBody>
          </p:sp>
          <p:sp>
            <p:nvSpPr>
              <p:cNvPr id="5" name="Oval 4" descr="This picture (one of three) describes one of the three program participants as being the &quot;Banks&quot;. The other two program participants  happen to be the GSA SmartPay Program Office and the the Agencies/AOPC's"/>
              <p:cNvSpPr>
                <a:spLocks noChangeArrowheads="1"/>
              </p:cNvSpPr>
              <p:nvPr/>
            </p:nvSpPr>
            <p:spPr bwMode="auto">
              <a:xfrm>
                <a:off x="762000" y="4664074"/>
                <a:ext cx="2194560" cy="2194560"/>
              </a:xfrm>
              <a:prstGeom prst="ellipse">
                <a:avLst/>
              </a:prstGeom>
              <a:solidFill>
                <a:srgbClr val="002060"/>
              </a:solidFill>
              <a:ln w="28575" algn="ctr">
                <a:solidFill>
                  <a:srgbClr val="B2C3EC"/>
                </a:solidFill>
                <a:round/>
                <a:headEnd/>
                <a:tailEnd/>
              </a:ln>
            </p:spPr>
            <p:txBody>
              <a:bodyPr lIns="45720" tIns="0" rIns="0" bIns="0" anchor="ctr"/>
              <a:lstStyle/>
              <a:p>
                <a:pPr algn="ctr">
                  <a:spcAft>
                    <a:spcPts val="1200"/>
                  </a:spcAft>
                </a:pPr>
                <a:r>
                  <a:rPr lang="en-US" sz="1800" b="1" dirty="0" smtClean="0">
                    <a:solidFill>
                      <a:srgbClr val="FFFFFF"/>
                    </a:solidFill>
                    <a:latin typeface="Arial" pitchFamily="34" charset="0"/>
                    <a:ea typeface="MS PGothic"/>
                    <a:cs typeface="MS PGothic"/>
                  </a:rPr>
                  <a:t>Network Brands</a:t>
                </a:r>
                <a:endParaRPr lang="en-US" sz="1200" b="1" dirty="0">
                  <a:solidFill>
                    <a:srgbClr val="FFFFFF"/>
                  </a:solidFill>
                  <a:latin typeface="Arial" pitchFamily="34" charset="0"/>
                  <a:ea typeface="MS PGothic"/>
                  <a:cs typeface="MS PGothic"/>
                </a:endParaRPr>
              </a:p>
              <a:p>
                <a:pPr marL="236538" indent="-236538">
                  <a:buFont typeface="Arial" pitchFamily="34" charset="0"/>
                  <a:buChar char="•"/>
                </a:pPr>
                <a:r>
                  <a:rPr lang="en-US" sz="1200" dirty="0">
                    <a:solidFill>
                      <a:srgbClr val="FFFFFF"/>
                    </a:solidFill>
                    <a:latin typeface="Arial" pitchFamily="34" charset="0"/>
                    <a:ea typeface="MS PGothic"/>
                    <a:cs typeface="MS PGothic"/>
                  </a:rPr>
                  <a:t>Provides the transaction network for GSA SmartPay2 charge cards</a:t>
                </a:r>
                <a:endParaRPr lang="en-US" sz="1200" b="1" dirty="0">
                  <a:solidFill>
                    <a:srgbClr val="FFFFFF"/>
                  </a:solidFill>
                  <a:latin typeface="Arial" pitchFamily="34" charset="0"/>
                  <a:ea typeface="MS PGothic"/>
                  <a:cs typeface="MS PGothic"/>
                </a:endParaRPr>
              </a:p>
            </p:txBody>
          </p:sp>
        </p:grpSp>
        <p:grpSp>
          <p:nvGrpSpPr>
            <p:cNvPr id="10" name="Group 9"/>
            <p:cNvGrpSpPr/>
            <p:nvPr/>
          </p:nvGrpSpPr>
          <p:grpSpPr>
            <a:xfrm>
              <a:off x="5594132" y="2669104"/>
              <a:ext cx="2194560" cy="4189530"/>
              <a:chOff x="5730875" y="2669104"/>
              <a:chExt cx="2194560" cy="4189530"/>
            </a:xfrm>
          </p:grpSpPr>
          <p:sp>
            <p:nvSpPr>
              <p:cNvPr id="4" name="Oval 4" descr="This picture (one of three) describes one of the three program participants as being the &quot;Banks&quot;. The other two program participants  happen to be the GSA SmartPay Program Office and the the Agencies/AOPC's"/>
              <p:cNvSpPr>
                <a:spLocks noChangeArrowheads="1"/>
              </p:cNvSpPr>
              <p:nvPr/>
            </p:nvSpPr>
            <p:spPr bwMode="auto">
              <a:xfrm>
                <a:off x="5730875" y="2669104"/>
                <a:ext cx="2194560" cy="2194560"/>
              </a:xfrm>
              <a:prstGeom prst="ellipse">
                <a:avLst/>
              </a:prstGeom>
              <a:solidFill>
                <a:srgbClr val="002060"/>
              </a:solidFill>
              <a:ln w="28575" algn="ctr">
                <a:solidFill>
                  <a:srgbClr val="B2C3EC"/>
                </a:solidFill>
                <a:round/>
                <a:headEnd/>
                <a:tailEnd/>
              </a:ln>
            </p:spPr>
            <p:txBody>
              <a:bodyPr lIns="45720" tIns="0" rIns="0" bIns="0" anchor="ctr"/>
              <a:lstStyle/>
              <a:p>
                <a:pPr algn="ctr">
                  <a:spcAft>
                    <a:spcPts val="1200"/>
                  </a:spcAft>
                </a:pPr>
                <a:r>
                  <a:rPr lang="en-US" sz="1700" b="1" dirty="0" smtClean="0">
                    <a:solidFill>
                      <a:srgbClr val="FFFFFF"/>
                    </a:solidFill>
                    <a:latin typeface="Arial" pitchFamily="34" charset="0"/>
                    <a:ea typeface="MS PGothic"/>
                    <a:cs typeface="MS PGothic"/>
                  </a:rPr>
                  <a:t>Agency/ Organizations</a:t>
                </a:r>
                <a:endParaRPr lang="en-US" sz="1700" b="1" dirty="0">
                  <a:solidFill>
                    <a:srgbClr val="FFFFFF"/>
                  </a:solidFill>
                  <a:latin typeface="Arial" pitchFamily="34" charset="0"/>
                  <a:ea typeface="MS PGothic"/>
                  <a:cs typeface="MS PGothic"/>
                </a:endParaRPr>
              </a:p>
              <a:p>
                <a:pPr marL="236538" indent="-236538">
                  <a:buFont typeface="Arial" pitchFamily="34" charset="0"/>
                  <a:buChar char="•"/>
                </a:pPr>
                <a:r>
                  <a:rPr lang="en-US" sz="1200" dirty="0">
                    <a:solidFill>
                      <a:srgbClr val="FFFFFF"/>
                    </a:solidFill>
                    <a:latin typeface="Arial" pitchFamily="34" charset="0"/>
                    <a:ea typeface="MS PGothic"/>
                    <a:cs typeface="MS PGothic"/>
                  </a:rPr>
                  <a:t>Use </a:t>
                </a:r>
                <a:r>
                  <a:rPr lang="en-US" sz="1200" dirty="0" smtClean="0">
                    <a:solidFill>
                      <a:srgbClr val="FFFFFF"/>
                    </a:solidFill>
                    <a:latin typeface="Arial" pitchFamily="34" charset="0"/>
                    <a:ea typeface="MS PGothic"/>
                    <a:cs typeface="MS PGothic"/>
                  </a:rPr>
                  <a:t>card </a:t>
                </a:r>
                <a:r>
                  <a:rPr lang="en-US" sz="1200" dirty="0">
                    <a:solidFill>
                      <a:srgbClr val="FFFFFF"/>
                    </a:solidFill>
                    <a:latin typeface="Arial" pitchFamily="34" charset="0"/>
                    <a:ea typeface="MS PGothic"/>
                    <a:cs typeface="MS PGothic"/>
                  </a:rPr>
                  <a:t>products and services to support </a:t>
                </a:r>
                <a:r>
                  <a:rPr lang="en-US" sz="1200" dirty="0" smtClean="0">
                    <a:solidFill>
                      <a:srgbClr val="FFFFFF"/>
                    </a:solidFill>
                    <a:latin typeface="Arial" pitchFamily="34" charset="0"/>
                    <a:ea typeface="MS PGothic"/>
                    <a:cs typeface="MS PGothic"/>
                  </a:rPr>
                  <a:t> missions</a:t>
                </a:r>
                <a:endParaRPr lang="en-US" sz="1200" dirty="0">
                  <a:solidFill>
                    <a:srgbClr val="FFFFFF"/>
                  </a:solidFill>
                  <a:latin typeface="Arial" pitchFamily="34" charset="0"/>
                  <a:ea typeface="MS PGothic"/>
                  <a:cs typeface="MS PGothic"/>
                </a:endParaRPr>
              </a:p>
            </p:txBody>
          </p:sp>
          <p:sp>
            <p:nvSpPr>
              <p:cNvPr id="7" name="Oval 4" descr="This picture (one of three) describes one of the three program participants as being the &quot;Banks&quot;. The other two program participants  happen to be the GSA SmartPay Program Office and the the Agencies/AOPC's"/>
              <p:cNvSpPr>
                <a:spLocks noChangeArrowheads="1"/>
              </p:cNvSpPr>
              <p:nvPr/>
            </p:nvSpPr>
            <p:spPr bwMode="auto">
              <a:xfrm>
                <a:off x="5730875" y="4664074"/>
                <a:ext cx="2194560" cy="2194560"/>
              </a:xfrm>
              <a:prstGeom prst="ellipse">
                <a:avLst/>
              </a:prstGeom>
              <a:solidFill>
                <a:srgbClr val="002060"/>
              </a:solidFill>
              <a:ln w="28575" algn="ctr">
                <a:solidFill>
                  <a:srgbClr val="B2C3EC"/>
                </a:solidFill>
                <a:round/>
                <a:headEnd/>
                <a:tailEnd/>
              </a:ln>
            </p:spPr>
            <p:txBody>
              <a:bodyPr lIns="45720" tIns="0" rIns="0" bIns="0" anchor="ctr"/>
              <a:lstStyle/>
              <a:p>
                <a:pPr algn="ctr">
                  <a:spcAft>
                    <a:spcPts val="1200"/>
                  </a:spcAft>
                </a:pPr>
                <a:r>
                  <a:rPr lang="en-US" sz="1800" b="1" dirty="0" smtClean="0">
                    <a:solidFill>
                      <a:srgbClr val="FFFFFF"/>
                    </a:solidFill>
                    <a:latin typeface="Arial" pitchFamily="34" charset="0"/>
                    <a:ea typeface="MS PGothic"/>
                    <a:cs typeface="MS PGothic"/>
                  </a:rPr>
                  <a:t>Banks </a:t>
                </a:r>
                <a:endParaRPr lang="en-US" sz="1800" b="1" dirty="0">
                  <a:solidFill>
                    <a:srgbClr val="FFFFFF"/>
                  </a:solidFill>
                  <a:latin typeface="Arial" pitchFamily="34" charset="0"/>
                  <a:ea typeface="MS PGothic"/>
                  <a:cs typeface="MS PGothic"/>
                </a:endParaRPr>
              </a:p>
              <a:p>
                <a:pPr marL="236538" indent="-236538">
                  <a:buFont typeface="Arial" pitchFamily="34" charset="0"/>
                  <a:buChar char="•"/>
                </a:pPr>
                <a:r>
                  <a:rPr lang="en-US" sz="1100" dirty="0">
                    <a:solidFill>
                      <a:srgbClr val="FFFFFF"/>
                    </a:solidFill>
                    <a:latin typeface="Arial" pitchFamily="34" charset="0"/>
                    <a:ea typeface="MS PGothic"/>
                    <a:cs typeface="MS PGothic"/>
                  </a:rPr>
                  <a:t>Provide charge card products and services through GSA SmartPay2 Master </a:t>
                </a:r>
                <a:r>
                  <a:rPr lang="en-US" sz="1100" dirty="0" smtClean="0">
                    <a:solidFill>
                      <a:srgbClr val="FFFFFF"/>
                    </a:solidFill>
                    <a:latin typeface="Arial" pitchFamily="34" charset="0"/>
                    <a:ea typeface="MS PGothic"/>
                    <a:cs typeface="MS PGothic"/>
                  </a:rPr>
                  <a:t>Contracts</a:t>
                </a:r>
              </a:p>
              <a:p>
                <a:pPr marL="236538" indent="-236538">
                  <a:buFont typeface="Arial" pitchFamily="34" charset="0"/>
                  <a:buChar char="•"/>
                </a:pPr>
                <a:r>
                  <a:rPr lang="en-US" sz="1100" dirty="0" smtClean="0">
                    <a:solidFill>
                      <a:srgbClr val="FFFFFF"/>
                    </a:solidFill>
                    <a:latin typeface="Arial" pitchFamily="34" charset="0"/>
                    <a:ea typeface="MS PGothic"/>
                    <a:cs typeface="MS PGothic"/>
                  </a:rPr>
                  <a:t>Issue charge cards</a:t>
                </a:r>
              </a:p>
            </p:txBody>
          </p:sp>
        </p:grpSp>
        <p:sp>
          <p:nvSpPr>
            <p:cNvPr id="8" name="Oval 4" descr="This picture (one of three) describes one of the three program participants as being the &quot;Banks&quot;. The other two program participants  happen to be the GSA SmartPay Program Office and the the Agencies/AOPC's"/>
            <p:cNvSpPr>
              <a:spLocks noChangeArrowheads="1"/>
            </p:cNvSpPr>
            <p:nvPr/>
          </p:nvSpPr>
          <p:spPr bwMode="auto">
            <a:xfrm>
              <a:off x="3049052" y="3230880"/>
              <a:ext cx="3017520" cy="3017520"/>
            </a:xfrm>
            <a:prstGeom prst="ellipse">
              <a:avLst/>
            </a:prstGeom>
            <a:solidFill>
              <a:srgbClr val="B2C3EC"/>
            </a:solidFill>
            <a:ln w="28575" algn="ctr">
              <a:solidFill>
                <a:srgbClr val="013C88"/>
              </a:solidFill>
              <a:round/>
              <a:headEnd/>
              <a:tailEnd/>
            </a:ln>
          </p:spPr>
          <p:txBody>
            <a:bodyPr lIns="93600" tIns="46800" rIns="93600" bIns="46800" anchor="ctr"/>
            <a:lstStyle/>
            <a:p>
              <a:pPr algn="ctr">
                <a:spcAft>
                  <a:spcPts val="1200"/>
                </a:spcAft>
              </a:pPr>
              <a:r>
                <a:rPr lang="en-US" b="1" dirty="0">
                  <a:solidFill>
                    <a:srgbClr val="013C88"/>
                  </a:solidFill>
                  <a:latin typeface="Arial" pitchFamily="34" charset="0"/>
                  <a:ea typeface="MS PGothic"/>
                  <a:cs typeface="MS PGothic"/>
                </a:rPr>
                <a:t>Office of Charge Card </a:t>
              </a:r>
              <a:r>
                <a:rPr lang="en-US" b="1" dirty="0" smtClean="0">
                  <a:solidFill>
                    <a:srgbClr val="013C88"/>
                  </a:solidFill>
                  <a:latin typeface="Arial" pitchFamily="34" charset="0"/>
                  <a:ea typeface="MS PGothic"/>
                  <a:cs typeface="MS PGothic"/>
                </a:rPr>
                <a:t>Management</a:t>
              </a:r>
              <a:endParaRPr lang="en-US" b="1" dirty="0">
                <a:solidFill>
                  <a:srgbClr val="013C88"/>
                </a:solidFill>
                <a:latin typeface="Arial" pitchFamily="34" charset="0"/>
                <a:ea typeface="MS PGothic"/>
                <a:cs typeface="MS PGothic"/>
              </a:endParaRPr>
            </a:p>
            <a:p>
              <a:pPr marL="236538" indent="-236538">
                <a:buFont typeface="Arial" pitchFamily="34" charset="0"/>
                <a:buChar char="•"/>
              </a:pPr>
              <a:r>
                <a:rPr lang="en-US" sz="1400" i="1" dirty="0">
                  <a:solidFill>
                    <a:srgbClr val="013C88"/>
                  </a:solidFill>
                  <a:latin typeface="Arial" pitchFamily="34" charset="0"/>
                  <a:ea typeface="MS PGothic"/>
                  <a:cs typeface="MS PGothic"/>
                </a:rPr>
                <a:t>Provides overall program management and advocacy</a:t>
              </a:r>
              <a:endParaRPr lang="en-US" sz="1400" dirty="0">
                <a:solidFill>
                  <a:srgbClr val="013C88"/>
                </a:solidFill>
                <a:latin typeface="Arial" pitchFamily="34" charset="0"/>
                <a:ea typeface="MS PGothic"/>
                <a:cs typeface="MS PGothic"/>
              </a:endParaRPr>
            </a:p>
          </p:txBody>
        </p:sp>
      </p:grpSp>
      <p:sp>
        <p:nvSpPr>
          <p:cNvPr id="11" name="Title 10"/>
          <p:cNvSpPr>
            <a:spLocks noGrp="1"/>
          </p:cNvSpPr>
          <p:nvPr>
            <p:ph type="title"/>
          </p:nvPr>
        </p:nvSpPr>
        <p:spPr>
          <a:xfrm>
            <a:off x="457200" y="1066800"/>
            <a:ext cx="8229600" cy="138499"/>
          </a:xfrm>
        </p:spPr>
        <p:txBody>
          <a:bodyPr/>
          <a:lstStyle/>
          <a:p>
            <a:r>
              <a:rPr lang="en-US" sz="300" dirty="0" smtClean="0">
                <a:solidFill>
                  <a:schemeClr val="bg1"/>
                </a:solidFill>
              </a:rPr>
              <a:t>GSA </a:t>
            </a:r>
            <a:r>
              <a:rPr lang="en-US" sz="300" dirty="0" err="1" smtClean="0">
                <a:solidFill>
                  <a:schemeClr val="bg1"/>
                </a:solidFill>
              </a:rPr>
              <a:t>SmartPay</a:t>
            </a:r>
            <a:r>
              <a:rPr lang="en-US" sz="300" dirty="0" smtClean="0">
                <a:solidFill>
                  <a:schemeClr val="bg1"/>
                </a:solidFill>
              </a:rPr>
              <a:t> Program Stakeholders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098408"/>
            <a:ext cx="8407072" cy="562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500" b="1" kern="0" dirty="0" smtClean="0">
                <a:latin typeface="Arial" pitchFamily="34" charset="0"/>
              </a:rPr>
              <a:t>Bank Roles and Responsibilities</a:t>
            </a:r>
            <a:endParaRPr kumimoji="0" lang="en-US" sz="35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The GSA SmartPay Program contractor banks – Citibank, JP Morgan Chase, and U.S. Bank – have important responsibilities, which include providing:</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Products and services</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Free training</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Requested reports to A/OPCs</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Assistance with audits and investigations</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Sales and productivity refunds</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Commercial billing and automated payment systems</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Internal card controls</a:t>
            </a:r>
          </a:p>
          <a:p>
            <a:pPr marL="465138" lvl="1"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Electronic Access Systems (EAS) to allow cardholders to view current statements, payment history, and account information, and to to make payments electronically</a:t>
            </a:r>
          </a:p>
        </p:txBody>
      </p:sp>
      <p:grpSp>
        <p:nvGrpSpPr>
          <p:cNvPr id="11" name="Group 10" descr="Bank EAS - Internet based - Master contract-specified - Agency - specified "/>
          <p:cNvGrpSpPr/>
          <p:nvPr/>
        </p:nvGrpSpPr>
        <p:grpSpPr>
          <a:xfrm>
            <a:off x="6477000" y="3108434"/>
            <a:ext cx="2209800" cy="1692166"/>
            <a:chOff x="6172200" y="2803634"/>
            <a:chExt cx="2209800" cy="1692166"/>
          </a:xfrm>
        </p:grpSpPr>
        <p:sp>
          <p:nvSpPr>
            <p:cNvPr id="9" name="Rectangle 8"/>
            <p:cNvSpPr/>
            <p:nvPr/>
          </p:nvSpPr>
          <p:spPr bwMode="auto">
            <a:xfrm>
              <a:off x="6172200" y="2971800"/>
              <a:ext cx="2209800" cy="1524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6538" marR="0" indent="-236538" algn="l" defTabSz="914400" rtl="0" eaLnBrk="0" fontAlgn="base" latinLnBrk="0" hangingPunct="0">
                <a:lnSpc>
                  <a:spcPct val="100000"/>
                </a:lnSpc>
                <a:spcBef>
                  <a:spcPts val="600"/>
                </a:spcBef>
                <a:spcAft>
                  <a:spcPct val="0"/>
                </a:spcAft>
                <a:buClrTx/>
                <a:buSzTx/>
                <a:buFont typeface="Arial" pitchFamily="34" charset="0"/>
                <a:buChar char="•"/>
                <a:tabLst/>
              </a:pPr>
              <a:endParaRPr kumimoji="0" lang="en-US" sz="1000" b="0" i="0" u="none" strike="noStrike" cap="none" normalizeH="0" baseline="0" dirty="0" smtClean="0">
                <a:ln>
                  <a:noFill/>
                </a:ln>
                <a:solidFill>
                  <a:schemeClr val="tx1"/>
                </a:solidFill>
                <a:effectLst/>
                <a:latin typeface="Arial" pitchFamily="34" charset="0"/>
              </a:endParaRPr>
            </a:p>
            <a:p>
              <a:pPr marL="236538" marR="0" indent="-236538" algn="l" defTabSz="914400" rtl="0" eaLnBrk="0" fontAlgn="base" latinLnBrk="0" hangingPunct="0">
                <a:lnSpc>
                  <a:spcPct val="100000"/>
                </a:lnSpc>
                <a:spcBef>
                  <a:spcPts val="0"/>
                </a:spcBef>
                <a:spcAft>
                  <a:spcPct val="0"/>
                </a:spcAft>
                <a:buClrTx/>
                <a:buSzTx/>
                <a:buFont typeface="Arial" pitchFamily="34" charset="0"/>
                <a:buChar char="•"/>
                <a:tabLst/>
              </a:pPr>
              <a:r>
                <a:rPr kumimoji="0" lang="en-US" sz="1800" b="0" i="0" u="none" strike="noStrike" cap="none" normalizeH="0" baseline="0" dirty="0" smtClean="0">
                  <a:ln>
                    <a:noFill/>
                  </a:ln>
                  <a:solidFill>
                    <a:schemeClr val="tx1"/>
                  </a:solidFill>
                  <a:effectLst/>
                  <a:latin typeface="Arial" pitchFamily="34" charset="0"/>
                </a:rPr>
                <a:t>Internet-based</a:t>
              </a:r>
            </a:p>
            <a:p>
              <a:pPr marL="236538" marR="0" indent="-236538" algn="l" defTabSz="914400" rtl="0" eaLnBrk="0" fontAlgn="base" latinLnBrk="0" hangingPunct="0">
                <a:lnSpc>
                  <a:spcPct val="100000"/>
                </a:lnSpc>
                <a:spcBef>
                  <a:spcPts val="600"/>
                </a:spcBef>
                <a:spcAft>
                  <a:spcPct val="0"/>
                </a:spcAft>
                <a:buClrTx/>
                <a:buSzTx/>
                <a:buFont typeface="Arial" pitchFamily="34" charset="0"/>
                <a:buChar char="•"/>
                <a:tabLst/>
              </a:pPr>
              <a:r>
                <a:rPr lang="en-US" sz="1800" dirty="0" smtClean="0">
                  <a:latin typeface="Arial" pitchFamily="34" charset="0"/>
                </a:rPr>
                <a:t>Master contract-specified</a:t>
              </a:r>
            </a:p>
            <a:p>
              <a:pPr marL="236538" marR="0" indent="-236538" algn="l" defTabSz="914400" rtl="0" eaLnBrk="0" fontAlgn="base" latinLnBrk="0" hangingPunct="0">
                <a:lnSpc>
                  <a:spcPct val="100000"/>
                </a:lnSpc>
                <a:spcBef>
                  <a:spcPts val="600"/>
                </a:spcBef>
                <a:spcAft>
                  <a:spcPct val="0"/>
                </a:spcAft>
                <a:buClrTx/>
                <a:buSzTx/>
                <a:buFont typeface="Arial" pitchFamily="34" charset="0"/>
                <a:buChar char="•"/>
                <a:tabLst/>
              </a:pPr>
              <a:r>
                <a:rPr kumimoji="0" lang="en-US" sz="1800" b="0" i="0" u="none" strike="noStrike" cap="none" normalizeH="0" baseline="0" dirty="0" smtClean="0">
                  <a:ln>
                    <a:noFill/>
                  </a:ln>
                  <a:solidFill>
                    <a:schemeClr val="tx1"/>
                  </a:solidFill>
                  <a:effectLst/>
                  <a:latin typeface="Arial" pitchFamily="34" charset="0"/>
                </a:rPr>
                <a:t>Agency-specified</a:t>
              </a:r>
            </a:p>
          </p:txBody>
        </p:sp>
        <p:sp>
          <p:nvSpPr>
            <p:cNvPr id="10" name="TextBox 9"/>
            <p:cNvSpPr txBox="1"/>
            <p:nvPr/>
          </p:nvSpPr>
          <p:spPr>
            <a:xfrm>
              <a:off x="6553200" y="2803634"/>
              <a:ext cx="1447800" cy="369332"/>
            </a:xfrm>
            <a:prstGeom prst="rect">
              <a:avLst/>
            </a:prstGeom>
            <a:solidFill>
              <a:schemeClr val="bg1"/>
            </a:solidFill>
          </p:spPr>
          <p:txBody>
            <a:bodyPr wrap="square" rtlCol="0">
              <a:spAutoFit/>
            </a:bodyPr>
            <a:lstStyle/>
            <a:p>
              <a:pPr algn="ctr"/>
              <a:r>
                <a:rPr lang="en-US" sz="1800" b="1" dirty="0" smtClean="0">
                  <a:latin typeface="Arial" pitchFamily="34" charset="0"/>
                </a:rPr>
                <a:t>Bank EAS</a:t>
              </a:r>
              <a:endParaRPr lang="en-US" sz="1800" b="1" dirty="0">
                <a:latin typeface="Arial" pitchFamily="34" charset="0"/>
              </a:endParaRPr>
            </a:p>
          </p:txBody>
        </p:sp>
      </p:grpSp>
      <p:sp>
        <p:nvSpPr>
          <p:cNvPr id="7" name="Title 6"/>
          <p:cNvSpPr>
            <a:spLocks noGrp="1"/>
          </p:cNvSpPr>
          <p:nvPr>
            <p:ph type="title"/>
          </p:nvPr>
        </p:nvSpPr>
        <p:spPr>
          <a:xfrm>
            <a:off x="533400" y="1600200"/>
            <a:ext cx="8229600" cy="138499"/>
          </a:xfrm>
        </p:spPr>
        <p:txBody>
          <a:bodyPr/>
          <a:lstStyle/>
          <a:p>
            <a:r>
              <a:rPr lang="en-US" sz="300" dirty="0" smtClean="0">
                <a:solidFill>
                  <a:schemeClr val="bg1"/>
                </a:solidFill>
              </a:rPr>
              <a:t>Bank Roles and Responsibilities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5438" y="3352800"/>
            <a:ext cx="8493125" cy="492125"/>
          </a:xfrm>
          <a:solidFill>
            <a:srgbClr val="A50021"/>
          </a:solidFill>
        </p:spPr>
        <p:txBody>
          <a:bodyPr wrap="square"/>
          <a:lstStyle/>
          <a:p>
            <a:pPr algn="ctr"/>
            <a:r>
              <a:rPr lang="en-US" sz="2600" dirty="0" smtClean="0">
                <a:solidFill>
                  <a:schemeClr val="bg1"/>
                </a:solidFill>
              </a:rPr>
              <a:t>The GSA SmartPay Purchase Card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102272" cy="55322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GSA SmartPay Purchase Card</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0"/>
              </a:spcAft>
            </a:pPr>
            <a:r>
              <a:rPr lang="en-US" b="1" dirty="0" smtClean="0">
                <a:solidFill>
                  <a:srgbClr val="002060"/>
                </a:solidFill>
                <a:latin typeface="Arial" pitchFamily="34" charset="0"/>
              </a:rPr>
              <a:t>In accordance with the Federal Acquisition Regulation (FAR), the GSA SmartPay Purchase Charge Card is the preferred method of payment for supplies, goods, and services that are below the micro-purchase threshold of $3,000.</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The Purchase Card is a procurement</a:t>
            </a:r>
          </a:p>
          <a:p>
            <a:pPr marL="465138" indent="-7938" eaLnBrk="0" hangingPunct="0">
              <a:spcAft>
                <a:spcPts val="0"/>
              </a:spcAft>
              <a:tabLst>
                <a:tab pos="465138" algn="l"/>
              </a:tabLst>
            </a:pPr>
            <a:r>
              <a:rPr lang="en-US" sz="2000" dirty="0" smtClean="0">
                <a:latin typeface="Arial" pitchFamily="34" charset="0"/>
              </a:rPr>
              <a:t>and payment mechanism for </a:t>
            </a:r>
          </a:p>
          <a:p>
            <a:pPr marL="465138" indent="-7938" eaLnBrk="0" hangingPunct="0">
              <a:spcAft>
                <a:spcPts val="0"/>
              </a:spcAft>
              <a:tabLst>
                <a:tab pos="465138" algn="l"/>
              </a:tabLst>
            </a:pPr>
            <a:r>
              <a:rPr lang="en-US" sz="2000" dirty="0" smtClean="0">
                <a:latin typeface="Arial" pitchFamily="34" charset="0"/>
              </a:rPr>
              <a:t>micro-purchases</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For purchases above the micro-</a:t>
            </a:r>
          </a:p>
          <a:p>
            <a:pPr marL="465138" indent="-7938" eaLnBrk="0" hangingPunct="0">
              <a:spcAft>
                <a:spcPts val="0"/>
              </a:spcAft>
              <a:tabLst>
                <a:tab pos="465138" algn="l"/>
              </a:tabLst>
            </a:pPr>
            <a:r>
              <a:rPr lang="en-US" sz="2000" dirty="0" smtClean="0">
                <a:latin typeface="Arial" pitchFamily="34" charset="0"/>
              </a:rPr>
              <a:t>purchase threshold, the Purchase</a:t>
            </a:r>
          </a:p>
          <a:p>
            <a:pPr marL="465138" indent="-7938" eaLnBrk="0" hangingPunct="0">
              <a:spcAft>
                <a:spcPts val="0"/>
              </a:spcAft>
              <a:tabLst>
                <a:tab pos="465138" algn="l"/>
              </a:tabLst>
            </a:pPr>
            <a:r>
              <a:rPr lang="en-US" sz="2000" dirty="0" smtClean="0">
                <a:latin typeface="Arial" pitchFamily="34" charset="0"/>
              </a:rPr>
              <a:t>Card may be used as an ordering </a:t>
            </a:r>
          </a:p>
          <a:p>
            <a:pPr marL="465138" indent="-7938" eaLnBrk="0" hangingPunct="0">
              <a:spcAft>
                <a:spcPts val="0"/>
              </a:spcAft>
              <a:tabLst>
                <a:tab pos="465138" algn="l"/>
              </a:tabLst>
            </a:pPr>
            <a:r>
              <a:rPr lang="en-US" sz="2000" dirty="0" smtClean="0">
                <a:latin typeface="Arial" pitchFamily="34" charset="0"/>
              </a:rPr>
              <a:t>and payment mechanism, but not a </a:t>
            </a:r>
          </a:p>
          <a:p>
            <a:pPr marL="465138" indent="-7938" eaLnBrk="0" hangingPunct="0">
              <a:spcAft>
                <a:spcPts val="0"/>
              </a:spcAft>
              <a:tabLst>
                <a:tab pos="465138" algn="l"/>
              </a:tabLst>
            </a:pPr>
            <a:r>
              <a:rPr lang="en-US" sz="2000" dirty="0" smtClean="0">
                <a:latin typeface="Arial" pitchFamily="34" charset="0"/>
              </a:rPr>
              <a:t>contracting mechanism</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Centrally billed</a:t>
            </a:r>
          </a:p>
        </p:txBody>
      </p:sp>
      <p:grpSp>
        <p:nvGrpSpPr>
          <p:cNvPr id="2" name="Group 6" descr="FY 2011 Statistics &#10;Spend: $19.0 Billion &#10;Transactions: 21.3 Million&#10;Cardholders: 278 K"/>
          <p:cNvGrpSpPr/>
          <p:nvPr/>
        </p:nvGrpSpPr>
        <p:grpSpPr>
          <a:xfrm>
            <a:off x="5448300" y="3331167"/>
            <a:ext cx="3276600" cy="1904245"/>
            <a:chOff x="5105400" y="2820155"/>
            <a:chExt cx="3276600" cy="1904245"/>
          </a:xfrm>
        </p:grpSpPr>
        <p:sp>
          <p:nvSpPr>
            <p:cNvPr id="5" name="Rectangle 4"/>
            <p:cNvSpPr/>
            <p:nvPr/>
          </p:nvSpPr>
          <p:spPr bwMode="auto">
            <a:xfrm>
              <a:off x="5105400" y="3048000"/>
              <a:ext cx="3276600" cy="1676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p>
              <a:pPr marL="0" marR="0" indent="0" algn="l" defTabSz="914400" rtl="0" eaLnBrk="0" fontAlgn="base" latinLnBrk="0" hangingPunct="0">
                <a:lnSpc>
                  <a:spcPct val="100000"/>
                </a:lnSpc>
                <a:spcBef>
                  <a:spcPct val="0"/>
                </a:spcBef>
                <a:spcAft>
                  <a:spcPts val="600"/>
                </a:spcAft>
                <a:buClrTx/>
                <a:buSzTx/>
                <a:buFontTx/>
                <a:buNone/>
                <a:tabLst>
                  <a:tab pos="1655763" algn="l"/>
                </a:tabLst>
              </a:pPr>
              <a:r>
                <a:rPr lang="en-US" sz="2000" b="1" i="1" dirty="0" smtClean="0">
                  <a:latin typeface="Arial" pitchFamily="34" charset="0"/>
                </a:rPr>
                <a:t>Spend</a:t>
              </a:r>
              <a:r>
                <a:rPr lang="en-US" sz="2000" dirty="0" smtClean="0">
                  <a:latin typeface="Arial" pitchFamily="34" charset="0"/>
                </a:rPr>
                <a:t>:	$19.0 Billion</a:t>
              </a:r>
            </a:p>
            <a:p>
              <a:pPr marL="0" marR="0" indent="0" algn="l" defTabSz="914400" rtl="0" eaLnBrk="0" fontAlgn="base" latinLnBrk="0" hangingPunct="0">
                <a:lnSpc>
                  <a:spcPct val="100000"/>
                </a:lnSpc>
                <a:spcBef>
                  <a:spcPct val="0"/>
                </a:spcBef>
                <a:spcAft>
                  <a:spcPts val="600"/>
                </a:spcAft>
                <a:buClrTx/>
                <a:buSzTx/>
                <a:buFontTx/>
                <a:buNone/>
                <a:tabLst>
                  <a:tab pos="1655763" algn="l"/>
                </a:tabLst>
              </a:pPr>
              <a:r>
                <a:rPr lang="en-US" sz="2000" b="1" i="1" dirty="0" smtClean="0">
                  <a:latin typeface="Arial" pitchFamily="34" charset="0"/>
                </a:rPr>
                <a:t>Transactions</a:t>
              </a:r>
              <a:r>
                <a:rPr lang="en-US" sz="2000" dirty="0" smtClean="0">
                  <a:latin typeface="Arial" pitchFamily="34" charset="0"/>
                </a:rPr>
                <a:t>:		</a:t>
              </a:r>
              <a:r>
                <a:rPr lang="en-US" sz="1900" dirty="0" smtClean="0">
                  <a:latin typeface="Arial" pitchFamily="34" charset="0"/>
                </a:rPr>
                <a:t>21.3 Million</a:t>
              </a:r>
            </a:p>
            <a:p>
              <a:pPr marL="0" marR="0" indent="0" algn="l" defTabSz="914400" rtl="0" eaLnBrk="0" fontAlgn="base" latinLnBrk="0" hangingPunct="0">
                <a:lnSpc>
                  <a:spcPct val="100000"/>
                </a:lnSpc>
                <a:spcBef>
                  <a:spcPct val="0"/>
                </a:spcBef>
                <a:spcAft>
                  <a:spcPct val="0"/>
                </a:spcAft>
                <a:buClrTx/>
                <a:buSzTx/>
                <a:buFontTx/>
                <a:buNone/>
                <a:tabLst>
                  <a:tab pos="1828800" algn="l"/>
                </a:tabLst>
              </a:pPr>
              <a:r>
                <a:rPr lang="en-US" sz="2000" b="1" i="1" dirty="0" smtClean="0">
                  <a:latin typeface="Arial" pitchFamily="34" charset="0"/>
                </a:rPr>
                <a:t>Cardholders</a:t>
              </a:r>
              <a:r>
                <a:rPr lang="en-US" sz="2000" dirty="0" smtClean="0">
                  <a:latin typeface="Arial" pitchFamily="34" charset="0"/>
                </a:rPr>
                <a:t>:	278 K</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5353801" y="2820155"/>
              <a:ext cx="2779800" cy="461665"/>
            </a:xfrm>
            <a:prstGeom prst="rect">
              <a:avLst/>
            </a:prstGeom>
            <a:solidFill>
              <a:schemeClr val="bg1"/>
            </a:solidFill>
          </p:spPr>
          <p:txBody>
            <a:bodyPr wrap="none" rtlCol="0" anchor="ctr">
              <a:spAutoFit/>
            </a:bodyPr>
            <a:lstStyle/>
            <a:p>
              <a:pPr algn="ctr"/>
              <a:r>
                <a:rPr lang="en-US" b="1" dirty="0" smtClean="0">
                  <a:latin typeface="Arial" pitchFamily="34" charset="0"/>
                </a:rPr>
                <a:t>FY 2011 Statistics</a:t>
              </a:r>
              <a:endParaRPr lang="en-US" b="1" dirty="0">
                <a:latin typeface="Arial" pitchFamily="34" charset="0"/>
              </a:endParaRPr>
            </a:p>
          </p:txBody>
        </p:sp>
      </p:grpSp>
      <p:graphicFrame>
        <p:nvGraphicFramePr>
          <p:cNvPr id="10" name="Table 9"/>
          <p:cNvGraphicFramePr>
            <a:graphicFrameLocks noGrp="1"/>
          </p:cNvGraphicFramePr>
          <p:nvPr/>
        </p:nvGraphicFramePr>
        <p:xfrm>
          <a:off x="5202238" y="5486400"/>
          <a:ext cx="3657600" cy="1063752"/>
        </p:xfrm>
        <a:graphic>
          <a:graphicData uri="http://schemas.openxmlformats.org/drawingml/2006/table">
            <a:tbl>
              <a:tblPr firstRow="1" bandRow="1"/>
              <a:tblGrid>
                <a:gridCol w="1263534"/>
                <a:gridCol w="798022"/>
                <a:gridCol w="806863"/>
                <a:gridCol w="789181"/>
              </a:tblGrid>
              <a:tr h="15924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Purchase</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19.3B </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$19.2B </a:t>
                      </a:r>
                      <a:endParaRPr lang="en-US" sz="1200" dirty="0">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$19.0B </a:t>
                      </a:r>
                      <a:endParaRPr lang="en-US" sz="1200" dirty="0">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00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21.9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22.2M</a:t>
                      </a:r>
                      <a:endParaRPr lang="en-US" sz="1200" dirty="0">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21.3M</a:t>
                      </a:r>
                      <a:endParaRPr lang="en-US" sz="1200" dirty="0">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Cardholders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270 K</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baseline="0" dirty="0" smtClean="0">
                          <a:solidFill>
                            <a:schemeClr val="tx1"/>
                          </a:solidFill>
                          <a:latin typeface="Arial" pitchFamily="34" charset="0"/>
                          <a:ea typeface="Calibri"/>
                          <a:cs typeface="Arial" pitchFamily="34" charset="0"/>
                        </a:rPr>
                        <a:t>257K</a:t>
                      </a:r>
                      <a:endParaRPr lang="en-US" sz="1200" dirty="0">
                        <a:solidFill>
                          <a:schemeClr val="tx1"/>
                        </a:solidFill>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baseline="0" dirty="0" smtClean="0">
                          <a:solidFill>
                            <a:schemeClr val="tx1"/>
                          </a:solidFill>
                          <a:latin typeface="Arial" pitchFamily="34" charset="0"/>
                          <a:ea typeface="Calibri"/>
                          <a:cs typeface="Arial" pitchFamily="34" charset="0"/>
                        </a:rPr>
                        <a:t>278K</a:t>
                      </a:r>
                      <a:endParaRPr lang="en-US" sz="1200" dirty="0">
                        <a:solidFill>
                          <a:schemeClr val="tx1"/>
                        </a:solidFill>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sp>
        <p:nvSpPr>
          <p:cNvPr id="8" name="Title 7"/>
          <p:cNvSpPr>
            <a:spLocks noGrp="1"/>
          </p:cNvSpPr>
          <p:nvPr>
            <p:ph type="title"/>
          </p:nvPr>
        </p:nvSpPr>
        <p:spPr>
          <a:xfrm>
            <a:off x="533400" y="1676400"/>
            <a:ext cx="8229600" cy="138499"/>
          </a:xfrm>
        </p:spPr>
        <p:txBody>
          <a:bodyPr/>
          <a:lstStyle/>
          <a:p>
            <a:r>
              <a:rPr lang="en-US" sz="300" dirty="0" smtClean="0">
                <a:solidFill>
                  <a:schemeClr val="bg1"/>
                </a:solidFill>
              </a:rPr>
              <a:t>GSA </a:t>
            </a:r>
            <a:r>
              <a:rPr lang="en-US" sz="300" dirty="0" err="1" smtClean="0">
                <a:solidFill>
                  <a:schemeClr val="bg1"/>
                </a:solidFill>
              </a:rPr>
              <a:t>SmartPay</a:t>
            </a:r>
            <a:r>
              <a:rPr lang="en-US" sz="300" baseline="0" dirty="0" smtClean="0">
                <a:solidFill>
                  <a:schemeClr val="bg1"/>
                </a:solidFill>
              </a:rPr>
              <a:t> Purchase Card</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350325" y="1108263"/>
            <a:ext cx="2339102" cy="646331"/>
          </a:xfrm>
        </p:spPr>
        <p:txBody>
          <a:bodyPr wrap="none"/>
          <a:lstStyle/>
          <a:p>
            <a:r>
              <a:rPr lang="en-US" sz="3600" dirty="0" smtClean="0">
                <a:solidFill>
                  <a:schemeClr val="tx1"/>
                </a:solidFill>
              </a:rPr>
              <a:t>Pop Quiz!</a:t>
            </a:r>
          </a:p>
        </p:txBody>
      </p:sp>
      <p:sp>
        <p:nvSpPr>
          <p:cNvPr id="30" name="Content Placeholder 9"/>
          <p:cNvSpPr>
            <a:spLocks noGrp="1"/>
          </p:cNvSpPr>
          <p:nvPr>
            <p:ph idx="1"/>
          </p:nvPr>
        </p:nvSpPr>
        <p:spPr>
          <a:xfrm>
            <a:off x="372489" y="1730992"/>
            <a:ext cx="8390511" cy="1569660"/>
          </a:xfrm>
        </p:spPr>
        <p:txBody>
          <a:bodyPr wrap="square">
            <a:spAutoFit/>
          </a:bodyPr>
          <a:lstStyle/>
          <a:p>
            <a:pPr marL="0" indent="0">
              <a:spcAft>
                <a:spcPts val="900"/>
              </a:spcAft>
              <a:buNone/>
            </a:pPr>
            <a:r>
              <a:rPr lang="en-US" sz="2400" b="1" dirty="0" smtClean="0">
                <a:solidFill>
                  <a:srgbClr val="002060"/>
                </a:solidFill>
              </a:rPr>
              <a:t>Joan, a contracting officer from ABC Agency, has placed an order with a contractor on GSA Federal Supply Schedule for $15,000.  Can Joan use her GSA SmartPay purchase card?</a:t>
            </a:r>
          </a:p>
        </p:txBody>
      </p:sp>
      <p:sp>
        <p:nvSpPr>
          <p:cNvPr id="11" name="Content Placeholder 9"/>
          <p:cNvSpPr txBox="1">
            <a:spLocks/>
          </p:cNvSpPr>
          <p:nvPr/>
        </p:nvSpPr>
        <p:spPr bwMode="auto">
          <a:xfrm>
            <a:off x="372488" y="3276600"/>
            <a:ext cx="4199512" cy="1708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Aft>
                <a:spcPts val="600"/>
              </a:spcAft>
              <a:buClr>
                <a:srgbClr val="003399"/>
              </a:buClr>
              <a:buFont typeface="+mj-lt"/>
              <a:buAutoNum type="alphaUcPeriod"/>
              <a:defRPr/>
            </a:pPr>
            <a:r>
              <a:rPr lang="en-US" sz="2000" kern="0" dirty="0" smtClean="0">
                <a:latin typeface="+mn-lt"/>
              </a:rPr>
              <a:t>Yes, but only as a payment mechanism, not a contracting mechanism</a:t>
            </a:r>
          </a:p>
          <a:p>
            <a:pPr marL="635000" lvl="1" indent="-457200" eaLnBrk="0" hangingPunct="0">
              <a:spcAft>
                <a:spcPts val="600"/>
              </a:spcAft>
              <a:buClr>
                <a:srgbClr val="003399"/>
              </a:buClr>
              <a:buFont typeface="+mj-lt"/>
              <a:buAutoNum type="alphaUcPeriod"/>
              <a:defRPr/>
            </a:pPr>
            <a:r>
              <a:rPr lang="en-US" sz="2000" kern="0" dirty="0" smtClean="0">
                <a:latin typeface="+mn-lt"/>
              </a:rPr>
              <a:t>No, $15,000 is over the micro-purchase threshold</a:t>
            </a:r>
          </a:p>
        </p:txBody>
      </p:sp>
      <p:sp>
        <p:nvSpPr>
          <p:cNvPr id="12" name="Content Placeholder 9"/>
          <p:cNvSpPr txBox="1">
            <a:spLocks/>
          </p:cNvSpPr>
          <p:nvPr/>
        </p:nvSpPr>
        <p:spPr bwMode="auto">
          <a:xfrm>
            <a:off x="376744" y="5334000"/>
            <a:ext cx="8390512"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900"/>
              </a:spcAft>
              <a:buClr>
                <a:srgbClr val="003399"/>
              </a:buClr>
              <a:defRPr/>
            </a:pPr>
            <a:r>
              <a:rPr kumimoji="0" lang="en-US" sz="2400" b="1" i="0" u="none" strike="noStrike" kern="0" cap="none" spc="0" normalizeH="0" baseline="0" noProof="0" dirty="0" smtClean="0">
                <a:ln>
                  <a:noFill/>
                </a:ln>
                <a:effectLst/>
                <a:uLnTx/>
                <a:uFillTx/>
                <a:latin typeface="+mn-lt"/>
                <a:ea typeface="+mn-ea"/>
                <a:cs typeface="+mn-cs"/>
              </a:rPr>
              <a:t>Answer:  </a:t>
            </a:r>
            <a:r>
              <a:rPr kumimoji="0" lang="en-US" sz="2400" i="1" u="none" strike="noStrike" kern="0" cap="none" spc="0" normalizeH="0" baseline="0" noProof="0" dirty="0" smtClean="0">
                <a:ln>
                  <a:noFill/>
                </a:ln>
                <a:effectLst/>
                <a:uLnTx/>
                <a:uFillTx/>
                <a:latin typeface="+mn-lt"/>
                <a:ea typeface="+mn-ea"/>
                <a:cs typeface="+mn-cs"/>
              </a:rPr>
              <a:t>The answer is </a:t>
            </a:r>
            <a:r>
              <a:rPr lang="en-US" i="1" kern="0" dirty="0" smtClean="0">
                <a:latin typeface="+mn-lt"/>
                <a:cs typeface="+mn-cs"/>
              </a:rPr>
              <a:t>A. As long as the award was made using the ordering procedures in accordance with FAR 8.4 and the vendor agrees to accept the purchase card.</a:t>
            </a:r>
            <a:endParaRPr kumimoji="0" lang="en-US" sz="2400" b="1" i="0" u="none" strike="noStrike" kern="0" cap="none" spc="0" normalizeH="0" baseline="0" noProof="0" dirty="0" smtClean="0">
              <a:ln>
                <a:noFill/>
              </a:ln>
              <a:effectLst/>
              <a:uLnTx/>
              <a:uFillTx/>
              <a:latin typeface="+mn-lt"/>
              <a:ea typeface="+mn-ea"/>
              <a:cs typeface="+mn-cs"/>
            </a:endParaRPr>
          </a:p>
        </p:txBody>
      </p:sp>
      <p:pic>
        <p:nvPicPr>
          <p:cNvPr id="8" name="Picture 2" descr="A picture of people raising hands."/>
          <p:cNvPicPr>
            <a:picLocks noChangeAspect="1" noChangeArrowheads="1"/>
          </p:cNvPicPr>
          <p:nvPr/>
        </p:nvPicPr>
        <p:blipFill>
          <a:blip r:embed="rId3" cstate="print"/>
          <a:srcRect/>
          <a:stretch>
            <a:fillRect/>
          </a:stretch>
        </p:blipFill>
        <p:spPr bwMode="auto">
          <a:xfrm>
            <a:off x="5181600" y="3151950"/>
            <a:ext cx="3657600" cy="20296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5" presetClass="emph" presetSubtype="1" nodeType="withEffect">
                                  <p:stCondLst>
                                    <p:cond delay="0"/>
                                  </p:stCondLst>
                                  <p:childTnLst>
                                    <p:set>
                                      <p:cBhvr override="childStyle">
                                        <p:cTn id="10" dur="indefinite"/>
                                        <p:tgtEl>
                                          <p:spTgt spid="11">
                                            <p:txEl>
                                              <p:pRg st="0" end="0"/>
                                            </p:txEl>
                                          </p:spTgt>
                                        </p:tgtEl>
                                        <p:attrNameLst>
                                          <p:attrName>style.fontStyle</p:attrName>
                                        </p:attrNameLst>
                                      </p:cBhvr>
                                      <p:to>
                                        <p:strVal val="normal"/>
                                      </p:to>
                                    </p:set>
                                    <p:set>
                                      <p:cBhvr override="childStyle">
                                        <p:cTn id="11" dur="indefinite"/>
                                        <p:tgtEl>
                                          <p:spTgt spid="11">
                                            <p:txEl>
                                              <p:pRg st="0" end="0"/>
                                            </p:txEl>
                                          </p:spTgt>
                                        </p:tgtEl>
                                        <p:attrNameLst>
                                          <p:attrName>style.fontWeight</p:attrName>
                                        </p:attrNameLst>
                                      </p:cBhvr>
                                      <p:to>
                                        <p:strVal val="bold"/>
                                      </p:to>
                                    </p:set>
                                    <p:set>
                                      <p:cBhvr override="childStyle">
                                        <p:cTn id="12" dur="indefinite"/>
                                        <p:tgtEl>
                                          <p:spTgt spid="1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350325" y="1108263"/>
            <a:ext cx="2339102" cy="646331"/>
          </a:xfrm>
        </p:spPr>
        <p:txBody>
          <a:bodyPr wrap="none"/>
          <a:lstStyle/>
          <a:p>
            <a:r>
              <a:rPr lang="en-US" sz="3600" dirty="0" smtClean="0">
                <a:solidFill>
                  <a:schemeClr val="tx1"/>
                </a:solidFill>
              </a:rPr>
              <a:t>Pop Quiz!</a:t>
            </a:r>
          </a:p>
        </p:txBody>
      </p:sp>
      <p:sp>
        <p:nvSpPr>
          <p:cNvPr id="30" name="Content Placeholder 9"/>
          <p:cNvSpPr>
            <a:spLocks noGrp="1"/>
          </p:cNvSpPr>
          <p:nvPr>
            <p:ph idx="1"/>
          </p:nvPr>
        </p:nvSpPr>
        <p:spPr>
          <a:xfrm>
            <a:off x="372489" y="1730992"/>
            <a:ext cx="8390511" cy="1200329"/>
          </a:xfrm>
        </p:spPr>
        <p:txBody>
          <a:bodyPr wrap="square">
            <a:spAutoFit/>
          </a:bodyPr>
          <a:lstStyle/>
          <a:p>
            <a:pPr marL="0" indent="0">
              <a:spcAft>
                <a:spcPts val="900"/>
              </a:spcAft>
              <a:buNone/>
            </a:pPr>
            <a:r>
              <a:rPr lang="en-US" sz="2400" b="1" dirty="0" smtClean="0">
                <a:solidFill>
                  <a:srgbClr val="002060"/>
                </a:solidFill>
              </a:rPr>
              <a:t>Can George use Amazon to purchase office supplies under $3000 with the GSA SmartPay purchase card if he finds a deal that is less than the schedule price?</a:t>
            </a:r>
          </a:p>
        </p:txBody>
      </p:sp>
      <p:sp>
        <p:nvSpPr>
          <p:cNvPr id="11" name="Content Placeholder 9"/>
          <p:cNvSpPr txBox="1">
            <a:spLocks/>
          </p:cNvSpPr>
          <p:nvPr/>
        </p:nvSpPr>
        <p:spPr bwMode="auto">
          <a:xfrm>
            <a:off x="372488" y="2945249"/>
            <a:ext cx="4199512" cy="1169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Aft>
                <a:spcPts val="600"/>
              </a:spcAft>
              <a:buClr>
                <a:srgbClr val="003399"/>
              </a:buClr>
              <a:buFont typeface="+mj-lt"/>
              <a:buAutoNum type="alphaUcPeriod"/>
              <a:defRPr/>
            </a:pPr>
            <a:r>
              <a:rPr lang="en-US" sz="2000" kern="0" dirty="0" smtClean="0">
                <a:latin typeface="+mn-lt"/>
              </a:rPr>
              <a:t>Yes</a:t>
            </a:r>
          </a:p>
          <a:p>
            <a:pPr marL="635000" lvl="1" indent="-457200" eaLnBrk="0" hangingPunct="0">
              <a:spcAft>
                <a:spcPts val="600"/>
              </a:spcAft>
              <a:buClr>
                <a:srgbClr val="003399"/>
              </a:buClr>
              <a:buFont typeface="+mj-lt"/>
              <a:buAutoNum type="alphaUcPeriod"/>
              <a:defRPr/>
            </a:pPr>
            <a:r>
              <a:rPr lang="en-US" sz="2000" kern="0" dirty="0" smtClean="0">
                <a:latin typeface="+mn-lt"/>
              </a:rPr>
              <a:t>No</a:t>
            </a:r>
          </a:p>
          <a:p>
            <a:pPr marL="635000" lvl="1" indent="-457200" eaLnBrk="0" hangingPunct="0">
              <a:spcAft>
                <a:spcPts val="600"/>
              </a:spcAft>
              <a:buClr>
                <a:srgbClr val="003399"/>
              </a:buClr>
              <a:buFont typeface="+mj-lt"/>
              <a:buAutoNum type="alphaUcPeriod"/>
              <a:defRPr/>
            </a:pPr>
            <a:r>
              <a:rPr lang="en-US" sz="2000" kern="0" dirty="0" smtClean="0">
                <a:latin typeface="+mn-lt"/>
              </a:rPr>
              <a:t>Maybe</a:t>
            </a:r>
          </a:p>
        </p:txBody>
      </p:sp>
      <p:sp>
        <p:nvSpPr>
          <p:cNvPr id="12" name="Content Placeholder 9"/>
          <p:cNvSpPr txBox="1">
            <a:spLocks/>
          </p:cNvSpPr>
          <p:nvPr/>
        </p:nvSpPr>
        <p:spPr bwMode="auto">
          <a:xfrm>
            <a:off x="376744" y="5334000"/>
            <a:ext cx="8390512"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900"/>
              </a:spcAft>
              <a:buClr>
                <a:srgbClr val="003399"/>
              </a:buClr>
              <a:defRPr/>
            </a:pPr>
            <a:r>
              <a:rPr kumimoji="0" lang="en-US" sz="2400" b="1" i="0" u="none" strike="noStrike" kern="0" cap="none" spc="0" normalizeH="0" baseline="0" noProof="0" dirty="0" smtClean="0">
                <a:ln>
                  <a:noFill/>
                </a:ln>
                <a:effectLst/>
                <a:uLnTx/>
                <a:uFillTx/>
                <a:latin typeface="+mn-lt"/>
                <a:ea typeface="+mn-ea"/>
                <a:cs typeface="+mn-cs"/>
              </a:rPr>
              <a:t>Answer:  </a:t>
            </a:r>
            <a:r>
              <a:rPr kumimoji="0" lang="en-US" sz="2400" i="1" u="none" strike="noStrike" kern="0" cap="none" spc="0" normalizeH="0" baseline="0" noProof="0" dirty="0" smtClean="0">
                <a:ln>
                  <a:noFill/>
                </a:ln>
                <a:effectLst/>
                <a:uLnTx/>
                <a:uFillTx/>
                <a:latin typeface="+mn-lt"/>
                <a:ea typeface="+mn-ea"/>
                <a:cs typeface="+mn-cs"/>
              </a:rPr>
              <a:t>The answer is </a:t>
            </a:r>
            <a:r>
              <a:rPr lang="en-US" i="1" kern="0" dirty="0" smtClean="0">
                <a:latin typeface="+mn-lt"/>
                <a:cs typeface="+mn-cs"/>
              </a:rPr>
              <a:t>C.  Some agencies have policies that require purchase from specific BPAs or sources.  If there is not a policy in place, this could be allowable.</a:t>
            </a:r>
            <a:endParaRPr kumimoji="0" lang="en-US" sz="2400" b="1" i="0" u="none" strike="noStrike" kern="0" cap="none" spc="0" normalizeH="0" baseline="0" noProof="0" dirty="0" smtClean="0">
              <a:ln>
                <a:noFill/>
              </a:ln>
              <a:effectLst/>
              <a:uLnTx/>
              <a:uFillTx/>
              <a:latin typeface="+mn-lt"/>
              <a:ea typeface="+mn-ea"/>
              <a:cs typeface="+mn-cs"/>
            </a:endParaRPr>
          </a:p>
        </p:txBody>
      </p:sp>
      <p:pic>
        <p:nvPicPr>
          <p:cNvPr id="8" name="Picture 2" descr="A picture of people raising hands."/>
          <p:cNvPicPr>
            <a:picLocks noChangeAspect="1" noChangeArrowheads="1"/>
          </p:cNvPicPr>
          <p:nvPr/>
        </p:nvPicPr>
        <p:blipFill>
          <a:blip r:embed="rId3" cstate="print"/>
          <a:srcRect/>
          <a:stretch>
            <a:fillRect/>
          </a:stretch>
        </p:blipFill>
        <p:spPr bwMode="auto">
          <a:xfrm>
            <a:off x="4800600" y="2971801"/>
            <a:ext cx="4038600" cy="224107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5" presetClass="emph" presetSubtype="1" nodeType="withEffect">
                                  <p:stCondLst>
                                    <p:cond delay="0"/>
                                  </p:stCondLst>
                                  <p:childTnLst>
                                    <p:set>
                                      <p:cBhvr override="childStyle">
                                        <p:cTn id="10" dur="indefinite"/>
                                        <p:tgtEl>
                                          <p:spTgt spid="11">
                                            <p:txEl>
                                              <p:pRg st="2" end="2"/>
                                            </p:txEl>
                                          </p:spTgt>
                                        </p:tgtEl>
                                        <p:attrNameLst>
                                          <p:attrName>style.fontStyle</p:attrName>
                                        </p:attrNameLst>
                                      </p:cBhvr>
                                      <p:to>
                                        <p:strVal val="normal"/>
                                      </p:to>
                                    </p:set>
                                    <p:set>
                                      <p:cBhvr override="childStyle">
                                        <p:cTn id="11" dur="indefinite"/>
                                        <p:tgtEl>
                                          <p:spTgt spid="11">
                                            <p:txEl>
                                              <p:pRg st="2" end="2"/>
                                            </p:txEl>
                                          </p:spTgt>
                                        </p:tgtEl>
                                        <p:attrNameLst>
                                          <p:attrName>style.fontWeight</p:attrName>
                                        </p:attrNameLst>
                                      </p:cBhvr>
                                      <p:to>
                                        <p:strVal val="bold"/>
                                      </p:to>
                                    </p:set>
                                    <p:set>
                                      <p:cBhvr override="childStyle">
                                        <p:cTn id="12" dur="indefinite"/>
                                        <p:tgtEl>
                                          <p:spTgt spid="11">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3322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Understanding Micro-purchase</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In accordance with the FAR, a micro-purchase is an acquisition of supplies, goods or services in which the amount does not exceed $3,000.</a:t>
            </a:r>
          </a:p>
          <a:p>
            <a:pPr marL="2174875" indent="-346075" eaLnBrk="0" hangingPunct="0">
              <a:spcAft>
                <a:spcPts val="1200"/>
              </a:spcAft>
              <a:buFont typeface="Wingdings" pitchFamily="2" charset="2"/>
              <a:buChar char="Ø"/>
              <a:tabLst>
                <a:tab pos="2174875" algn="l"/>
              </a:tabLst>
            </a:pPr>
            <a:r>
              <a:rPr lang="en-US" sz="2000" dirty="0" smtClean="0">
                <a:latin typeface="Arial" pitchFamily="34" charset="0"/>
              </a:rPr>
              <a:t>The limit is $2,000 in the case of construction, $15,000 in the case of contingency operations inside of the United States, and $25,000 in the case of contingency operations outside of the United States</a:t>
            </a:r>
          </a:p>
          <a:p>
            <a:pPr marL="2174875" indent="-346075" eaLnBrk="0" hangingPunct="0">
              <a:spcAft>
                <a:spcPts val="1200"/>
              </a:spcAft>
              <a:buFont typeface="Wingdings" pitchFamily="2" charset="2"/>
              <a:buChar char="Ø"/>
              <a:tabLst>
                <a:tab pos="2174875" algn="l"/>
              </a:tabLst>
            </a:pPr>
            <a:r>
              <a:rPr lang="en-US" sz="2000" dirty="0" smtClean="0">
                <a:latin typeface="Arial" pitchFamily="34" charset="0"/>
              </a:rPr>
              <a:t>Cardholders cannot split purchases in order to stay below authorized spend limits</a:t>
            </a:r>
          </a:p>
          <a:p>
            <a:pPr marL="2174875" indent="-346075" eaLnBrk="0" hangingPunct="0">
              <a:spcAft>
                <a:spcPts val="1200"/>
              </a:spcAft>
              <a:buFont typeface="Wingdings" pitchFamily="2" charset="2"/>
              <a:buChar char="Ø"/>
              <a:tabLst>
                <a:tab pos="2174875" algn="l"/>
              </a:tabLst>
            </a:pPr>
            <a:r>
              <a:rPr lang="en-US" sz="2000" dirty="0" smtClean="0">
                <a:latin typeface="Arial" pitchFamily="34" charset="0"/>
              </a:rPr>
              <a:t>For purchases above the micro-purchase threshold, the Purchase Card may be used as an ordering and payment mechanism, however not as a contracting mechanism</a:t>
            </a:r>
          </a:p>
        </p:txBody>
      </p:sp>
      <p:pic>
        <p:nvPicPr>
          <p:cNvPr id="3" name="Picture 2" descr="Picture of a cartoon man with a complex chart."/>
          <p:cNvPicPr>
            <a:picLocks noChangeAspect="1"/>
          </p:cNvPicPr>
          <p:nvPr/>
        </p:nvPicPr>
        <p:blipFill>
          <a:blip r:embed="rId3" cstate="print"/>
          <a:stretch>
            <a:fillRect/>
          </a:stretch>
        </p:blipFill>
        <p:spPr>
          <a:xfrm>
            <a:off x="533400" y="3636963"/>
            <a:ext cx="1314971" cy="1925637"/>
          </a:xfrm>
          <a:prstGeom prst="rect">
            <a:avLst/>
          </a:prstGeom>
          <a:effectLst>
            <a:outerShdw blurRad="50800" dist="38100" dir="18900000" algn="tr">
              <a:srgbClr val="000000">
                <a:alpha val="43000"/>
              </a:srgbClr>
            </a:outerShdw>
          </a:effectLst>
        </p:spPr>
      </p:pic>
      <p:sp>
        <p:nvSpPr>
          <p:cNvPr id="4" name="Title 3"/>
          <p:cNvSpPr>
            <a:spLocks noGrp="1"/>
          </p:cNvSpPr>
          <p:nvPr>
            <p:ph type="title"/>
          </p:nvPr>
        </p:nvSpPr>
        <p:spPr>
          <a:xfrm>
            <a:off x="457200" y="1752600"/>
            <a:ext cx="8229600" cy="138499"/>
          </a:xfrm>
        </p:spPr>
        <p:txBody>
          <a:bodyPr/>
          <a:lstStyle/>
          <a:p>
            <a:r>
              <a:rPr lang="en-US" sz="300" dirty="0" smtClean="0">
                <a:solidFill>
                  <a:schemeClr val="bg1"/>
                </a:solidFill>
              </a:rPr>
              <a:t>Understanding Micro-purchase</a:t>
            </a:r>
            <a:r>
              <a:rPr lang="en-US" sz="300" baseline="0" dirty="0" smtClean="0">
                <a:solidFill>
                  <a:schemeClr val="bg1"/>
                </a:solidFill>
              </a:rPr>
              <a:t>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4870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OMB A-123, Appendix B (1 of 2)</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Office of Management and Budget (OMB) Circular A-123, Appendix B, </a:t>
            </a:r>
            <a:r>
              <a:rPr lang="en-US" b="1" i="1" dirty="0" smtClean="0">
                <a:solidFill>
                  <a:srgbClr val="002060"/>
                </a:solidFill>
                <a:latin typeface="Arial" pitchFamily="34" charset="0"/>
              </a:rPr>
              <a:t>Improving the Management of Government Charge Card Programs </a:t>
            </a:r>
            <a:r>
              <a:rPr lang="en-US" b="1" dirty="0" smtClean="0">
                <a:solidFill>
                  <a:srgbClr val="002060"/>
                </a:solidFill>
                <a:latin typeface="Arial" pitchFamily="34" charset="0"/>
              </a:rPr>
              <a:t>(revised January 15, 2009):</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Consolidates and updates current government-wide charge card program requirements and guidance issued by OMB, GSA, Treasury and other Federal agencies</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Establishes standard minimum requirements and best practices for improving the management of government charge card programs</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Provides a single source document to incorporate</a:t>
            </a:r>
          </a:p>
          <a:p>
            <a:pPr marL="465138" indent="-7938" eaLnBrk="0" hangingPunct="0">
              <a:spcBef>
                <a:spcPts val="0"/>
              </a:spcBef>
              <a:spcAft>
                <a:spcPts val="0"/>
              </a:spcAft>
              <a:tabLst>
                <a:tab pos="465138" algn="l"/>
              </a:tabLst>
            </a:pPr>
            <a:r>
              <a:rPr lang="en-US" sz="2000" dirty="0" smtClean="0">
                <a:latin typeface="Arial" pitchFamily="34" charset="0"/>
              </a:rPr>
              <a:t>updates, new guidance, or amendments to</a:t>
            </a:r>
          </a:p>
          <a:p>
            <a:pPr marL="465138" indent="-7938" eaLnBrk="0" hangingPunct="0">
              <a:spcBef>
                <a:spcPts val="0"/>
              </a:spcBef>
              <a:spcAft>
                <a:spcPts val="0"/>
              </a:spcAft>
              <a:tabLst>
                <a:tab pos="465138" algn="l"/>
              </a:tabLst>
            </a:pPr>
            <a:r>
              <a:rPr lang="en-US" sz="2000" dirty="0" smtClean="0">
                <a:latin typeface="Arial" pitchFamily="34" charset="0"/>
              </a:rPr>
              <a:t>existing guidance </a:t>
            </a:r>
          </a:p>
        </p:txBody>
      </p:sp>
      <p:pic>
        <p:nvPicPr>
          <p:cNvPr id="3" name="Picture 2" descr="Picture of two people piecing together a pie chart."/>
          <p:cNvPicPr>
            <a:picLocks noChangeAspect="1"/>
          </p:cNvPicPr>
          <p:nvPr/>
        </p:nvPicPr>
        <p:blipFill>
          <a:blip r:embed="rId3" cstate="print"/>
          <a:stretch>
            <a:fillRect/>
          </a:stretch>
        </p:blipFill>
        <p:spPr>
          <a:xfrm>
            <a:off x="6400800" y="4729660"/>
            <a:ext cx="2209800" cy="20447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Title 3"/>
          <p:cNvSpPr>
            <a:spLocks noGrp="1"/>
          </p:cNvSpPr>
          <p:nvPr>
            <p:ph type="title"/>
          </p:nvPr>
        </p:nvSpPr>
        <p:spPr>
          <a:xfrm>
            <a:off x="381000" y="1143000"/>
            <a:ext cx="8229600" cy="138499"/>
          </a:xfrm>
        </p:spPr>
        <p:txBody>
          <a:bodyPr/>
          <a:lstStyle/>
          <a:p>
            <a:r>
              <a:rPr lang="en-US" sz="300" dirty="0" smtClean="0">
                <a:solidFill>
                  <a:schemeClr val="bg1"/>
                </a:solidFill>
              </a:rPr>
              <a:t>OMB A-123, Appendix B (1 or 2)</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635672" cy="5593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OMB A-123, Appendix B (2 of 2)</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0"/>
              </a:spcAft>
            </a:pPr>
            <a:r>
              <a:rPr lang="en-US" b="1" dirty="0" smtClean="0">
                <a:solidFill>
                  <a:srgbClr val="002060"/>
                </a:solidFill>
                <a:latin typeface="Arial" pitchFamily="34" charset="0"/>
              </a:rPr>
              <a:t>This OMB Circular directs agencies to:</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Develop and maintain charge card management plan</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Provide charge card management training</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Implement risk management controls, policies, and practices in implementing charge card management programs</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Maintain and report data and performance metrics </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Assess credit worthiness of all new travel card applicants</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Manage charge card refunds</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Implement strategic sourcing for certain commodities &amp; analyze purchase card spending data</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Adhere to Section 508 of the Rehabilitation Act</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Account for environmental quality of products procured with charge cards</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Recover state and local taxes levied on charge card purchases</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Develop and maintain written policies and procedures for appropriate use of convenience checks</a:t>
            </a:r>
          </a:p>
          <a:p>
            <a:pPr marL="465138" indent="-349250" eaLnBrk="0" hangingPunct="0">
              <a:spcBef>
                <a:spcPts val="400"/>
              </a:spcBef>
              <a:spcAft>
                <a:spcPts val="0"/>
              </a:spcAft>
              <a:buFont typeface="Wingdings" pitchFamily="2" charset="2"/>
              <a:buChar char="Ø"/>
              <a:tabLst>
                <a:tab pos="465138" algn="l"/>
              </a:tabLst>
            </a:pPr>
            <a:r>
              <a:rPr lang="en-US" sz="1700" dirty="0" smtClean="0">
                <a:latin typeface="Arial" pitchFamily="34" charset="0"/>
              </a:rPr>
              <a:t>Issue policies and procedures to ensure effective management of Federal property </a:t>
            </a:r>
          </a:p>
        </p:txBody>
      </p:sp>
      <p:sp>
        <p:nvSpPr>
          <p:cNvPr id="3" name="Title 2"/>
          <p:cNvSpPr>
            <a:spLocks noGrp="1"/>
          </p:cNvSpPr>
          <p:nvPr>
            <p:ph type="title"/>
          </p:nvPr>
        </p:nvSpPr>
        <p:spPr>
          <a:xfrm>
            <a:off x="533400" y="1676400"/>
            <a:ext cx="8229600" cy="138499"/>
          </a:xfrm>
        </p:spPr>
        <p:txBody>
          <a:bodyPr/>
          <a:lstStyle/>
          <a:p>
            <a:r>
              <a:rPr lang="en-US" sz="300" dirty="0" smtClean="0">
                <a:solidFill>
                  <a:schemeClr val="bg1"/>
                </a:solidFill>
              </a:rPr>
              <a:t>OMB A-123</a:t>
            </a:r>
            <a:r>
              <a:rPr lang="en-US" sz="300" baseline="0" dirty="0" smtClean="0">
                <a:solidFill>
                  <a:schemeClr val="bg1"/>
                </a:solidFill>
              </a:rPr>
              <a:t>, Appendix B (2 of 2)</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9" y="1190500"/>
            <a:ext cx="8559471" cy="4562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Arial" pitchFamily="34" charset="0"/>
              </a:rPr>
              <a:t>Introduction</a:t>
            </a:r>
          </a:p>
          <a:p>
            <a:pPr eaLnBrk="0" hangingPunct="0"/>
            <a:r>
              <a:rPr lang="en-US" sz="2800" kern="0" dirty="0" smtClean="0">
                <a:solidFill>
                  <a:srgbClr val="002060"/>
                </a:solidFill>
                <a:latin typeface="Arial" pitchFamily="34" charset="0"/>
              </a:rPr>
              <a:t>This presentation will provide A/OPCs information about the GSA SmartPay Purchase Card, which are available to Federal government agencies and organizations.  The Office of Charge Card Management (OCCM) will also discuss the roles and responsibilities in managing the Purchase Card program, share leading practices, and provide some general resources available to agencies/organizations.</a:t>
            </a:r>
            <a:endParaRPr kumimoji="0" lang="en-US" sz="2800" i="0" u="none" strike="noStrike" kern="0" cap="none" spc="0" normalizeH="0" baseline="0" noProof="0" dirty="0" smtClean="0">
              <a:ln>
                <a:noFill/>
              </a:ln>
              <a:solidFill>
                <a:schemeClr val="tx1"/>
              </a:solidFill>
              <a:effectLst/>
              <a:uLnTx/>
              <a:uFillTx/>
              <a:latin typeface="Arial" pitchFamily="34" charset="0"/>
            </a:endParaRPr>
          </a:p>
        </p:txBody>
      </p:sp>
      <p:sp>
        <p:nvSpPr>
          <p:cNvPr id="3" name="Title 2"/>
          <p:cNvSpPr>
            <a:spLocks noGrp="1"/>
          </p:cNvSpPr>
          <p:nvPr>
            <p:ph type="title" idx="4294967295"/>
          </p:nvPr>
        </p:nvSpPr>
        <p:spPr>
          <a:xfrm>
            <a:off x="457200" y="1143000"/>
            <a:ext cx="8229600" cy="138499"/>
          </a:xfrm>
        </p:spPr>
        <p:txBody>
          <a:bodyPr/>
          <a:lstStyle/>
          <a:p>
            <a:r>
              <a:rPr lang="en-US" sz="300" dirty="0" smtClean="0">
                <a:solidFill>
                  <a:schemeClr val="bg1"/>
                </a:solidFill>
              </a:rPr>
              <a:t>Introduction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486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Leading Practices – Training</a:t>
            </a:r>
          </a:p>
          <a:p>
            <a:pPr eaLnBrk="0" hangingPunct="0">
              <a:spcAft>
                <a:spcPts val="1200"/>
              </a:spcAft>
              <a:defRPr/>
            </a:pPr>
            <a:r>
              <a:rPr lang="en-US" b="1" dirty="0" smtClean="0">
                <a:solidFill>
                  <a:srgbClr val="002060"/>
                </a:solidFill>
                <a:latin typeface="Arial" pitchFamily="34" charset="0"/>
              </a:rPr>
              <a:t>Training cardholders is also a powerful tool in managing an agency/organization’s GSA SmartPay Program.  A/OPCs are encouraged to:</a:t>
            </a:r>
          </a:p>
          <a:p>
            <a:pPr marL="465138" lvl="1"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Ensure cardholders and A/OPCs fulfill training requirements</a:t>
            </a:r>
          </a:p>
          <a:p>
            <a:pPr marL="465138" lvl="1"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Provide a comprehensive face-to-face training as orientation for new cardholders, if possible</a:t>
            </a:r>
          </a:p>
          <a:p>
            <a:pPr marL="465138" lvl="1"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Engage in bank-sponsored training</a:t>
            </a:r>
          </a:p>
          <a:p>
            <a:pPr marL="465138" lvl="1"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Attend the Annual GSA SmartPay Training Conference</a:t>
            </a:r>
          </a:p>
          <a:p>
            <a:pPr marL="465138" lvl="1"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Ensure training is easily accessible</a:t>
            </a:r>
          </a:p>
          <a:p>
            <a:pPr marL="465138" lvl="1"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Address standards of conduct/ethics and clearly</a:t>
            </a:r>
          </a:p>
          <a:p>
            <a:pPr marL="465138" lvl="1" indent="-7938" eaLnBrk="0" hangingPunct="0">
              <a:spcBef>
                <a:spcPts val="0"/>
              </a:spcBef>
              <a:spcAft>
                <a:spcPts val="0"/>
              </a:spcAft>
              <a:tabLst>
                <a:tab pos="465138" algn="l"/>
              </a:tabLst>
            </a:pPr>
            <a:r>
              <a:rPr lang="en-US" sz="2000" dirty="0" smtClean="0">
                <a:latin typeface="Arial" pitchFamily="34" charset="0"/>
              </a:rPr>
              <a:t>state consequences for misuse</a:t>
            </a:r>
            <a:endParaRPr lang="en-US" sz="2000" i="1" dirty="0" smtClean="0">
              <a:solidFill>
                <a:schemeClr val="tx2"/>
              </a:solidFill>
              <a:latin typeface="Arial" pitchFamily="34" charset="0"/>
            </a:endParaRPr>
          </a:p>
        </p:txBody>
      </p:sp>
      <p:pic>
        <p:nvPicPr>
          <p:cNvPr id="3" name="Picture 2" descr="Picture of a graduate surfing on a diploma."/>
          <p:cNvPicPr>
            <a:picLocks noChangeAspect="1"/>
          </p:cNvPicPr>
          <p:nvPr/>
        </p:nvPicPr>
        <p:blipFill>
          <a:blip r:embed="rId3" cstate="print"/>
          <a:stretch>
            <a:fillRect/>
          </a:stretch>
        </p:blipFill>
        <p:spPr>
          <a:xfrm>
            <a:off x="7010400" y="5105400"/>
            <a:ext cx="1441450" cy="1524000"/>
          </a:xfrm>
          <a:prstGeom prst="rect">
            <a:avLst/>
          </a:prstGeom>
          <a:effectLst>
            <a:glow rad="63500">
              <a:schemeClr val="accent2">
                <a:alpha val="75000"/>
              </a:schemeClr>
            </a:glow>
          </a:effectLst>
        </p:spPr>
      </p:pic>
      <p:sp>
        <p:nvSpPr>
          <p:cNvPr id="4" name="Title 3"/>
          <p:cNvSpPr>
            <a:spLocks noGrp="1"/>
          </p:cNvSpPr>
          <p:nvPr>
            <p:ph type="title"/>
          </p:nvPr>
        </p:nvSpPr>
        <p:spPr>
          <a:xfrm>
            <a:off x="533400" y="1676400"/>
            <a:ext cx="8229600" cy="138499"/>
          </a:xfrm>
        </p:spPr>
        <p:txBody>
          <a:bodyPr/>
          <a:lstStyle/>
          <a:p>
            <a:r>
              <a:rPr lang="en-US" sz="300" dirty="0" smtClean="0">
                <a:solidFill>
                  <a:schemeClr val="bg1"/>
                </a:solidFill>
              </a:rPr>
              <a:t>Leading Practices – Training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350325" y="1108263"/>
            <a:ext cx="2339102" cy="646331"/>
          </a:xfrm>
        </p:spPr>
        <p:txBody>
          <a:bodyPr wrap="none"/>
          <a:lstStyle/>
          <a:p>
            <a:r>
              <a:rPr lang="en-US" sz="3600" dirty="0" smtClean="0">
                <a:solidFill>
                  <a:schemeClr val="tx1"/>
                </a:solidFill>
              </a:rPr>
              <a:t>Pop Quiz!</a:t>
            </a:r>
          </a:p>
        </p:txBody>
      </p:sp>
      <p:sp>
        <p:nvSpPr>
          <p:cNvPr id="30" name="Content Placeholder 9"/>
          <p:cNvSpPr>
            <a:spLocks noGrp="1"/>
          </p:cNvSpPr>
          <p:nvPr>
            <p:ph idx="1"/>
          </p:nvPr>
        </p:nvSpPr>
        <p:spPr>
          <a:xfrm>
            <a:off x="372489" y="1730992"/>
            <a:ext cx="8390511" cy="1200329"/>
          </a:xfrm>
        </p:spPr>
        <p:txBody>
          <a:bodyPr wrap="square">
            <a:spAutoFit/>
          </a:bodyPr>
          <a:lstStyle/>
          <a:p>
            <a:pPr marL="0" indent="0">
              <a:spcAft>
                <a:spcPts val="900"/>
              </a:spcAft>
              <a:buNone/>
            </a:pPr>
            <a:r>
              <a:rPr lang="en-US" sz="2400" b="1" dirty="0" smtClean="0">
                <a:solidFill>
                  <a:srgbClr val="002060"/>
                </a:solidFill>
              </a:rPr>
              <a:t>How many cardholders and A/OPCs do you think have taken our GSA SmartPay Online Training since February 2011?</a:t>
            </a:r>
          </a:p>
        </p:txBody>
      </p:sp>
      <p:sp>
        <p:nvSpPr>
          <p:cNvPr id="11" name="Content Placeholder 9"/>
          <p:cNvSpPr txBox="1">
            <a:spLocks/>
          </p:cNvSpPr>
          <p:nvPr/>
        </p:nvSpPr>
        <p:spPr bwMode="auto">
          <a:xfrm>
            <a:off x="372488" y="2945249"/>
            <a:ext cx="4199512" cy="1169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Aft>
                <a:spcPts val="600"/>
              </a:spcAft>
              <a:buClr>
                <a:srgbClr val="003399"/>
              </a:buClr>
              <a:buFont typeface="+mj-lt"/>
              <a:buAutoNum type="alphaUcPeriod"/>
              <a:defRPr/>
            </a:pPr>
            <a:r>
              <a:rPr lang="en-US" sz="2000" kern="0" dirty="0" smtClean="0">
                <a:latin typeface="+mn-lt"/>
              </a:rPr>
              <a:t>50,000</a:t>
            </a:r>
          </a:p>
          <a:p>
            <a:pPr marL="635000" lvl="1" indent="-457200" eaLnBrk="0" hangingPunct="0">
              <a:spcAft>
                <a:spcPts val="600"/>
              </a:spcAft>
              <a:buClr>
                <a:srgbClr val="003399"/>
              </a:buClr>
              <a:buFont typeface="+mj-lt"/>
              <a:buAutoNum type="alphaUcPeriod"/>
              <a:defRPr/>
            </a:pPr>
            <a:r>
              <a:rPr lang="en-US" sz="2000" kern="0" dirty="0" smtClean="0">
                <a:latin typeface="+mn-lt"/>
              </a:rPr>
              <a:t>100,000</a:t>
            </a:r>
          </a:p>
          <a:p>
            <a:pPr marL="635000" lvl="1" indent="-457200" eaLnBrk="0" hangingPunct="0">
              <a:spcAft>
                <a:spcPts val="600"/>
              </a:spcAft>
              <a:buClr>
                <a:srgbClr val="003399"/>
              </a:buClr>
              <a:buFont typeface="+mj-lt"/>
              <a:buAutoNum type="alphaUcPeriod"/>
              <a:defRPr/>
            </a:pPr>
            <a:r>
              <a:rPr lang="en-US" sz="2000" kern="0" dirty="0" smtClean="0">
                <a:latin typeface="+mn-lt"/>
              </a:rPr>
              <a:t>More than 265,000</a:t>
            </a:r>
          </a:p>
        </p:txBody>
      </p:sp>
      <p:sp>
        <p:nvSpPr>
          <p:cNvPr id="12" name="Content Placeholder 9"/>
          <p:cNvSpPr txBox="1">
            <a:spLocks/>
          </p:cNvSpPr>
          <p:nvPr/>
        </p:nvSpPr>
        <p:spPr bwMode="auto">
          <a:xfrm>
            <a:off x="376744" y="5105399"/>
            <a:ext cx="8390512" cy="15696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900"/>
              </a:spcAft>
              <a:buClr>
                <a:srgbClr val="003399"/>
              </a:buClr>
              <a:defRPr/>
            </a:pPr>
            <a:r>
              <a:rPr kumimoji="0" lang="en-US" sz="2400" b="1" i="0" u="none" strike="noStrike" kern="0" cap="none" spc="0" normalizeH="0" baseline="0" noProof="0" dirty="0" smtClean="0">
                <a:ln>
                  <a:noFill/>
                </a:ln>
                <a:effectLst/>
                <a:uLnTx/>
                <a:uFillTx/>
                <a:latin typeface="+mn-lt"/>
                <a:ea typeface="+mn-ea"/>
                <a:cs typeface="+mn-cs"/>
              </a:rPr>
              <a:t>Answer:  </a:t>
            </a:r>
            <a:r>
              <a:rPr kumimoji="0" lang="en-US" sz="2400" i="1" u="none" strike="noStrike" kern="0" cap="none" spc="0" normalizeH="0" baseline="0" noProof="0" dirty="0" smtClean="0">
                <a:ln>
                  <a:noFill/>
                </a:ln>
                <a:effectLst/>
                <a:uLnTx/>
                <a:uFillTx/>
                <a:latin typeface="+mn-lt"/>
                <a:ea typeface="+mn-ea"/>
                <a:cs typeface="+mn-cs"/>
              </a:rPr>
              <a:t>The answer is </a:t>
            </a:r>
            <a:r>
              <a:rPr lang="en-US" i="1" kern="0" dirty="0" smtClean="0">
                <a:latin typeface="+mn-lt"/>
                <a:cs typeface="+mn-cs"/>
              </a:rPr>
              <a:t>C.  Since release in February 2011, more than 266,250 people have taken one or more of the GSA SmartPay online training courses on the GSA SmartPay website.</a:t>
            </a:r>
            <a:endParaRPr kumimoji="0" lang="en-US" sz="2400" b="1" i="0" u="none" strike="noStrike" kern="0" cap="none" spc="0" normalizeH="0" baseline="0" noProof="0" dirty="0" smtClean="0">
              <a:ln>
                <a:noFill/>
              </a:ln>
              <a:effectLst/>
              <a:uLnTx/>
              <a:uFillTx/>
              <a:latin typeface="+mn-lt"/>
              <a:ea typeface="+mn-ea"/>
              <a:cs typeface="+mn-cs"/>
            </a:endParaRPr>
          </a:p>
        </p:txBody>
      </p:sp>
      <p:pic>
        <p:nvPicPr>
          <p:cNvPr id="8" name="Picture 2" descr="A picture of people raising hands."/>
          <p:cNvPicPr>
            <a:picLocks noChangeAspect="1" noChangeArrowheads="1"/>
          </p:cNvPicPr>
          <p:nvPr/>
        </p:nvPicPr>
        <p:blipFill>
          <a:blip r:embed="rId3" cstate="print"/>
          <a:srcRect/>
          <a:stretch>
            <a:fillRect/>
          </a:stretch>
        </p:blipFill>
        <p:spPr bwMode="auto">
          <a:xfrm>
            <a:off x="4800600" y="2743200"/>
            <a:ext cx="4038600" cy="224107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5" presetClass="emph" presetSubtype="1" nodeType="withEffect">
                                  <p:stCondLst>
                                    <p:cond delay="0"/>
                                  </p:stCondLst>
                                  <p:childTnLst>
                                    <p:set>
                                      <p:cBhvr override="childStyle">
                                        <p:cTn id="10" dur="indefinite"/>
                                        <p:tgtEl>
                                          <p:spTgt spid="11">
                                            <p:txEl>
                                              <p:pRg st="2" end="2"/>
                                            </p:txEl>
                                          </p:spTgt>
                                        </p:tgtEl>
                                        <p:attrNameLst>
                                          <p:attrName>style.fontStyle</p:attrName>
                                        </p:attrNameLst>
                                      </p:cBhvr>
                                      <p:to>
                                        <p:strVal val="normal"/>
                                      </p:to>
                                    </p:set>
                                    <p:set>
                                      <p:cBhvr override="childStyle">
                                        <p:cTn id="11" dur="indefinite"/>
                                        <p:tgtEl>
                                          <p:spTgt spid="11">
                                            <p:txEl>
                                              <p:pRg st="2" end="2"/>
                                            </p:txEl>
                                          </p:spTgt>
                                        </p:tgtEl>
                                        <p:attrNameLst>
                                          <p:attrName>style.fontWeight</p:attrName>
                                        </p:attrNameLst>
                                      </p:cBhvr>
                                      <p:to>
                                        <p:strVal val="bold"/>
                                      </p:to>
                                    </p:set>
                                    <p:set>
                                      <p:cBhvr override="childStyle">
                                        <p:cTn id="12" dur="indefinite"/>
                                        <p:tgtEl>
                                          <p:spTgt spid="11">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635672" cy="1423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GSA SmartPay Online Training</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0"/>
              </a:spcAft>
            </a:pPr>
            <a:r>
              <a:rPr lang="en-US" b="1" dirty="0" smtClean="0">
                <a:solidFill>
                  <a:srgbClr val="002060"/>
                </a:solidFill>
                <a:latin typeface="Arial" pitchFamily="34" charset="0"/>
              </a:rPr>
              <a:t>GSA SmartPay offers free online purchase card and travel card training for cardholders and A/OPCs:</a:t>
            </a:r>
          </a:p>
        </p:txBody>
      </p:sp>
      <p:sp>
        <p:nvSpPr>
          <p:cNvPr id="3" name="Rectangle 4"/>
          <p:cNvSpPr txBox="1">
            <a:spLocks noChangeArrowheads="1"/>
          </p:cNvSpPr>
          <p:nvPr/>
        </p:nvSpPr>
        <p:spPr bwMode="auto">
          <a:xfrm>
            <a:off x="355928" y="2590800"/>
            <a:ext cx="3149272" cy="260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indent="-349250" eaLnBrk="0" hangingPunct="0">
              <a:spcBef>
                <a:spcPts val="1200"/>
              </a:spcBef>
              <a:spcAft>
                <a:spcPts val="0"/>
              </a:spcAft>
              <a:buFont typeface="Wingdings" pitchFamily="2" charset="2"/>
              <a:buChar char="Ø"/>
              <a:tabLst>
                <a:tab pos="465138" algn="l"/>
              </a:tabLst>
            </a:pPr>
            <a:r>
              <a:rPr lang="en-US" sz="1700" dirty="0" smtClean="0">
                <a:latin typeface="Arial" pitchFamily="34" charset="0"/>
              </a:rPr>
              <a:t>Cardholders can register, set up a profile, and manage their online training courses and certificates.</a:t>
            </a:r>
          </a:p>
          <a:p>
            <a:pPr marL="465138" indent="-349250" eaLnBrk="0" hangingPunct="0">
              <a:spcBef>
                <a:spcPts val="1200"/>
              </a:spcBef>
              <a:spcAft>
                <a:spcPts val="0"/>
              </a:spcAft>
              <a:buFont typeface="Wingdings" pitchFamily="2" charset="2"/>
              <a:buChar char="Ø"/>
              <a:tabLst>
                <a:tab pos="465138" algn="l"/>
              </a:tabLst>
            </a:pPr>
            <a:r>
              <a:rPr lang="en-US" sz="1700" dirty="0" smtClean="0">
                <a:latin typeface="Arial" pitchFamily="34" charset="0"/>
              </a:rPr>
              <a:t>Level 1 A/OPCs can run reports and search for cardholders within their agency.  </a:t>
            </a:r>
          </a:p>
        </p:txBody>
      </p:sp>
      <p:pic>
        <p:nvPicPr>
          <p:cNvPr id="4" name="Picture 3" descr="Screenshot of the GSA SmartPay training website."/>
          <p:cNvPicPr>
            <a:picLocks noChangeAspect="1"/>
          </p:cNvPicPr>
          <p:nvPr/>
        </p:nvPicPr>
        <p:blipFill>
          <a:blip r:embed="rId3" cstate="print"/>
          <a:stretch>
            <a:fillRect/>
          </a:stretch>
        </p:blipFill>
        <p:spPr>
          <a:xfrm>
            <a:off x="4127416" y="2819400"/>
            <a:ext cx="4025984" cy="2743200"/>
          </a:xfrm>
          <a:prstGeom prst="rect">
            <a:avLst/>
          </a:prstGeom>
        </p:spPr>
      </p:pic>
      <p:sp>
        <p:nvSpPr>
          <p:cNvPr id="5" name="TextBox 4"/>
          <p:cNvSpPr txBox="1"/>
          <p:nvPr/>
        </p:nvSpPr>
        <p:spPr>
          <a:xfrm>
            <a:off x="1066800" y="6019800"/>
            <a:ext cx="7064463" cy="304800"/>
          </a:xfrm>
          <a:prstGeom prst="rect">
            <a:avLst/>
          </a:prstGeom>
          <a:noFill/>
          <a:ln w="38100">
            <a:solidFill>
              <a:srgbClr val="FFC000"/>
            </a:solidFill>
            <a:prstDash val="sysDash"/>
          </a:ln>
        </p:spPr>
        <p:txBody>
          <a:bodyPr wrap="square" lIns="0" rIns="0" rtlCol="0" anchor="ctr">
            <a:noAutofit/>
          </a:bodyPr>
          <a:lstStyle/>
          <a:p>
            <a:pPr algn="ctr"/>
            <a:r>
              <a:rPr lang="en-US" sz="1600" b="1" dirty="0" smtClean="0">
                <a:latin typeface="Arial" pitchFamily="34" charset="0"/>
              </a:rPr>
              <a:t>https://training.smartpay.gsa.gov</a:t>
            </a:r>
            <a:endParaRPr lang="en-US" sz="1600" b="1" dirty="0">
              <a:latin typeface="Arial" pitchFamily="34" charset="0"/>
            </a:endParaRPr>
          </a:p>
        </p:txBody>
      </p:sp>
      <p:sp>
        <p:nvSpPr>
          <p:cNvPr id="7" name="Title 6"/>
          <p:cNvSpPr>
            <a:spLocks noGrp="1"/>
          </p:cNvSpPr>
          <p:nvPr>
            <p:ph type="title"/>
          </p:nvPr>
        </p:nvSpPr>
        <p:spPr>
          <a:xfrm>
            <a:off x="457200" y="1676400"/>
            <a:ext cx="8229600" cy="138499"/>
          </a:xfrm>
        </p:spPr>
        <p:txBody>
          <a:bodyPr/>
          <a:lstStyle/>
          <a:p>
            <a:r>
              <a:rPr lang="en-US" sz="300" dirty="0" smtClean="0">
                <a:solidFill>
                  <a:schemeClr val="bg1"/>
                </a:solidFill>
              </a:rPr>
              <a:t>GSA </a:t>
            </a:r>
            <a:r>
              <a:rPr lang="en-US" sz="300" dirty="0" err="1" smtClean="0">
                <a:solidFill>
                  <a:schemeClr val="bg1"/>
                </a:solidFill>
              </a:rPr>
              <a:t>SmartPay</a:t>
            </a:r>
            <a:r>
              <a:rPr lang="en-US" sz="300" dirty="0" smtClean="0">
                <a:solidFill>
                  <a:schemeClr val="bg1"/>
                </a:solidFill>
              </a:rPr>
              <a:t> Online Training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350325" y="1108263"/>
            <a:ext cx="2339102" cy="646331"/>
          </a:xfrm>
        </p:spPr>
        <p:txBody>
          <a:bodyPr wrap="none"/>
          <a:lstStyle/>
          <a:p>
            <a:r>
              <a:rPr lang="en-US" sz="3600" dirty="0" smtClean="0">
                <a:solidFill>
                  <a:schemeClr val="tx1"/>
                </a:solidFill>
              </a:rPr>
              <a:t>Pop Quiz!</a:t>
            </a:r>
          </a:p>
        </p:txBody>
      </p:sp>
      <p:sp>
        <p:nvSpPr>
          <p:cNvPr id="30" name="Content Placeholder 9"/>
          <p:cNvSpPr>
            <a:spLocks noGrp="1"/>
          </p:cNvSpPr>
          <p:nvPr>
            <p:ph idx="1"/>
          </p:nvPr>
        </p:nvSpPr>
        <p:spPr>
          <a:xfrm>
            <a:off x="372489" y="1730992"/>
            <a:ext cx="8390511" cy="830997"/>
          </a:xfrm>
        </p:spPr>
        <p:txBody>
          <a:bodyPr wrap="square">
            <a:spAutoFit/>
          </a:bodyPr>
          <a:lstStyle/>
          <a:p>
            <a:pPr marL="0" indent="0">
              <a:spcAft>
                <a:spcPts val="900"/>
              </a:spcAft>
              <a:buNone/>
            </a:pPr>
            <a:r>
              <a:rPr lang="en-US" sz="2400" dirty="0" smtClean="0">
                <a:solidFill>
                  <a:srgbClr val="002060"/>
                </a:solidFill>
                <a:ea typeface="MS PGothic"/>
              </a:rPr>
              <a:t>What do you think is our most popular section of the website</a:t>
            </a:r>
            <a:r>
              <a:rPr lang="en-US" sz="2400" b="1" dirty="0" smtClean="0">
                <a:solidFill>
                  <a:srgbClr val="002060"/>
                </a:solidFill>
              </a:rPr>
              <a:t>?</a:t>
            </a:r>
          </a:p>
        </p:txBody>
      </p:sp>
      <p:sp>
        <p:nvSpPr>
          <p:cNvPr id="11" name="Content Placeholder 9"/>
          <p:cNvSpPr txBox="1">
            <a:spLocks/>
          </p:cNvSpPr>
          <p:nvPr/>
        </p:nvSpPr>
        <p:spPr bwMode="auto">
          <a:xfrm>
            <a:off x="372488" y="2590800"/>
            <a:ext cx="4199512" cy="1554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Aft>
                <a:spcPts val="600"/>
              </a:spcAft>
              <a:buClr>
                <a:srgbClr val="003399"/>
              </a:buClr>
              <a:buFont typeface="+mj-lt"/>
              <a:buAutoNum type="alphaUcPeriod"/>
              <a:defRPr/>
            </a:pPr>
            <a:r>
              <a:rPr lang="en-US" sz="2000" kern="0" dirty="0" smtClean="0">
                <a:latin typeface="+mn-lt"/>
              </a:rPr>
              <a:t>The </a:t>
            </a:r>
            <a:r>
              <a:rPr lang="en-US" sz="2000" kern="0" dirty="0" err="1" smtClean="0">
                <a:latin typeface="+mn-lt"/>
              </a:rPr>
              <a:t>SmartBlog</a:t>
            </a:r>
            <a:endParaRPr lang="en-US" sz="2000" kern="0" dirty="0" smtClean="0">
              <a:latin typeface="+mn-lt"/>
            </a:endParaRPr>
          </a:p>
          <a:p>
            <a:pPr marL="635000" lvl="1" indent="-457200" eaLnBrk="0" hangingPunct="0">
              <a:spcAft>
                <a:spcPts val="600"/>
              </a:spcAft>
              <a:buClr>
                <a:srgbClr val="003399"/>
              </a:buClr>
              <a:buFont typeface="+mj-lt"/>
              <a:buAutoNum type="alphaUcPeriod"/>
              <a:defRPr/>
            </a:pPr>
            <a:r>
              <a:rPr lang="en-US" sz="2000" kern="0" dirty="0" smtClean="0">
                <a:latin typeface="+mn-lt"/>
              </a:rPr>
              <a:t>FAQs</a:t>
            </a:r>
          </a:p>
          <a:p>
            <a:pPr marL="635000" lvl="1" indent="-457200" eaLnBrk="0" hangingPunct="0">
              <a:spcAft>
                <a:spcPts val="600"/>
              </a:spcAft>
              <a:buClr>
                <a:srgbClr val="003399"/>
              </a:buClr>
              <a:buFont typeface="+mj-lt"/>
              <a:buAutoNum type="alphaUcPeriod"/>
              <a:defRPr/>
            </a:pPr>
            <a:r>
              <a:rPr lang="en-US" sz="2000" kern="0" dirty="0" smtClean="0">
                <a:latin typeface="+mn-lt"/>
              </a:rPr>
              <a:t>State Tax Information Page</a:t>
            </a:r>
          </a:p>
          <a:p>
            <a:pPr marL="635000" lvl="1" indent="-457200" eaLnBrk="0" hangingPunct="0">
              <a:spcAft>
                <a:spcPts val="600"/>
              </a:spcAft>
              <a:buClr>
                <a:srgbClr val="003399"/>
              </a:buClr>
              <a:buFont typeface="+mj-lt"/>
              <a:buAutoNum type="alphaUcPeriod"/>
              <a:defRPr/>
            </a:pPr>
            <a:r>
              <a:rPr lang="en-US" sz="2000" kern="0" dirty="0" smtClean="0">
                <a:latin typeface="+mn-lt"/>
              </a:rPr>
              <a:t>Bank Contact Information</a:t>
            </a:r>
          </a:p>
        </p:txBody>
      </p:sp>
      <p:sp>
        <p:nvSpPr>
          <p:cNvPr id="12" name="Content Placeholder 9"/>
          <p:cNvSpPr txBox="1">
            <a:spLocks/>
          </p:cNvSpPr>
          <p:nvPr/>
        </p:nvSpPr>
        <p:spPr bwMode="auto">
          <a:xfrm>
            <a:off x="376744" y="5105399"/>
            <a:ext cx="8390512"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900"/>
              </a:spcAft>
              <a:buClr>
                <a:srgbClr val="003399"/>
              </a:buClr>
              <a:defRPr/>
            </a:pPr>
            <a:r>
              <a:rPr kumimoji="0" lang="en-US" sz="2400" b="1" i="0" u="none" strike="noStrike" kern="0" cap="none" spc="0" normalizeH="0" baseline="0" noProof="0" dirty="0" smtClean="0">
                <a:ln>
                  <a:noFill/>
                </a:ln>
                <a:effectLst/>
                <a:uLnTx/>
                <a:uFillTx/>
                <a:latin typeface="+mn-lt"/>
                <a:ea typeface="+mn-ea"/>
                <a:cs typeface="+mn-cs"/>
              </a:rPr>
              <a:t>Answer:  </a:t>
            </a:r>
            <a:r>
              <a:rPr kumimoji="0" lang="en-US" sz="2400" i="1" u="none" strike="noStrike" kern="0" cap="none" spc="0" normalizeH="0" baseline="0" noProof="0" dirty="0" smtClean="0">
                <a:ln>
                  <a:noFill/>
                </a:ln>
                <a:effectLst/>
                <a:uLnTx/>
                <a:uFillTx/>
                <a:latin typeface="+mn-lt"/>
                <a:ea typeface="+mn-ea"/>
                <a:cs typeface="+mn-cs"/>
              </a:rPr>
              <a:t>The answer is </a:t>
            </a:r>
            <a:r>
              <a:rPr lang="en-US" i="1" kern="0" dirty="0" smtClean="0">
                <a:latin typeface="+mn-lt"/>
                <a:cs typeface="+mn-cs"/>
              </a:rPr>
              <a:t>C. In March of 2012, the GSA SmartPay website had 46, 599 visitors and 11,525 of them visited the </a:t>
            </a:r>
            <a:r>
              <a:rPr lang="en-US" i="1" kern="0" dirty="0" err="1" smtClean="0">
                <a:latin typeface="+mn-lt"/>
                <a:cs typeface="+mn-cs"/>
              </a:rPr>
              <a:t>SmartTax</a:t>
            </a:r>
            <a:r>
              <a:rPr lang="en-US" i="1" kern="0" dirty="0" smtClean="0">
                <a:latin typeface="+mn-lt"/>
                <a:cs typeface="+mn-cs"/>
              </a:rPr>
              <a:t> section.</a:t>
            </a:r>
            <a:endParaRPr kumimoji="0" lang="en-US" sz="2400" b="1" i="0" u="none" strike="noStrike" kern="0" cap="none" spc="0" normalizeH="0" baseline="0" noProof="0" dirty="0" smtClean="0">
              <a:ln>
                <a:noFill/>
              </a:ln>
              <a:effectLst/>
              <a:uLnTx/>
              <a:uFillTx/>
              <a:latin typeface="+mn-lt"/>
              <a:ea typeface="+mn-ea"/>
              <a:cs typeface="+mn-cs"/>
            </a:endParaRPr>
          </a:p>
        </p:txBody>
      </p:sp>
      <p:pic>
        <p:nvPicPr>
          <p:cNvPr id="8" name="Picture 2" descr="A picture of people raising hands."/>
          <p:cNvPicPr>
            <a:picLocks noChangeAspect="1" noChangeArrowheads="1"/>
          </p:cNvPicPr>
          <p:nvPr/>
        </p:nvPicPr>
        <p:blipFill>
          <a:blip r:embed="rId3" cstate="print"/>
          <a:srcRect/>
          <a:stretch>
            <a:fillRect/>
          </a:stretch>
        </p:blipFill>
        <p:spPr bwMode="auto">
          <a:xfrm>
            <a:off x="4800600" y="2743200"/>
            <a:ext cx="4038600" cy="224107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5" presetClass="emph" presetSubtype="1" nodeType="withEffect">
                                  <p:stCondLst>
                                    <p:cond delay="0"/>
                                  </p:stCondLst>
                                  <p:childTnLst>
                                    <p:set>
                                      <p:cBhvr override="childStyle">
                                        <p:cTn id="10" dur="indefinite"/>
                                        <p:tgtEl>
                                          <p:spTgt spid="11">
                                            <p:txEl>
                                              <p:pRg st="2" end="2"/>
                                            </p:txEl>
                                          </p:spTgt>
                                        </p:tgtEl>
                                        <p:attrNameLst>
                                          <p:attrName>style.fontStyle</p:attrName>
                                        </p:attrNameLst>
                                      </p:cBhvr>
                                      <p:to>
                                        <p:strVal val="normal"/>
                                      </p:to>
                                    </p:set>
                                    <p:set>
                                      <p:cBhvr override="childStyle">
                                        <p:cTn id="11" dur="indefinite"/>
                                        <p:tgtEl>
                                          <p:spTgt spid="11">
                                            <p:txEl>
                                              <p:pRg st="2" end="2"/>
                                            </p:txEl>
                                          </p:spTgt>
                                        </p:tgtEl>
                                        <p:attrNameLst>
                                          <p:attrName>style.fontWeight</p:attrName>
                                        </p:attrNameLst>
                                      </p:cBhvr>
                                      <p:to>
                                        <p:strVal val="bold"/>
                                      </p:to>
                                    </p:set>
                                    <p:set>
                                      <p:cBhvr override="childStyle">
                                        <p:cTn id="12" dur="indefinite"/>
                                        <p:tgtEl>
                                          <p:spTgt spid="11">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559472" cy="13034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200" b="1" kern="0" dirty="0" smtClean="0">
                <a:latin typeface="Arial" pitchFamily="34" charset="0"/>
              </a:rPr>
              <a:t>The GSA SmartPay Website</a:t>
            </a:r>
            <a:endParaRPr kumimoji="0" lang="en-US" sz="32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sz="2210" b="1" dirty="0" smtClean="0">
                <a:solidFill>
                  <a:srgbClr val="002060"/>
                </a:solidFill>
                <a:latin typeface="Arial" pitchFamily="34" charset="0"/>
              </a:rPr>
              <a:t>Home of all GSA SmartPay charge card information, resources, guidance, news, and more.</a:t>
            </a:r>
          </a:p>
        </p:txBody>
      </p:sp>
      <p:grpSp>
        <p:nvGrpSpPr>
          <p:cNvPr id="13" name="Group 12" descr="Screen shot of the GSA SmartPay website homepage."/>
          <p:cNvGrpSpPr/>
          <p:nvPr/>
        </p:nvGrpSpPr>
        <p:grpSpPr>
          <a:xfrm>
            <a:off x="467396" y="2518467"/>
            <a:ext cx="6590613" cy="3742195"/>
            <a:chOff x="435864" y="2518467"/>
            <a:chExt cx="6590613" cy="3742195"/>
          </a:xfrm>
        </p:grpSpPr>
        <p:pic>
          <p:nvPicPr>
            <p:cNvPr id="4" name="Picture 2"/>
            <p:cNvPicPr>
              <a:picLocks noChangeAspect="1" noChangeArrowheads="1"/>
            </p:cNvPicPr>
            <p:nvPr/>
          </p:nvPicPr>
          <p:blipFill>
            <a:blip r:embed="rId3" cstate="print"/>
            <a:srcRect/>
            <a:stretch>
              <a:fillRect/>
            </a:stretch>
          </p:blipFill>
          <p:spPr bwMode="auto">
            <a:xfrm>
              <a:off x="435864" y="2520122"/>
              <a:ext cx="6590613" cy="3738884"/>
            </a:xfrm>
            <a:prstGeom prst="rect">
              <a:avLst/>
            </a:prstGeom>
            <a:noFill/>
            <a:ln w="3175">
              <a:solidFill>
                <a:schemeClr val="bg1">
                  <a:lumMod val="50000"/>
                </a:schemeClr>
              </a:solidFill>
              <a:miter lim="800000"/>
              <a:headEnd/>
              <a:tailEnd/>
            </a:ln>
          </p:spPr>
        </p:pic>
        <p:sp>
          <p:nvSpPr>
            <p:cNvPr id="5" name="Rectangle 4" descr="This is a screenshot of the GSA SmartPay website homepage."/>
            <p:cNvSpPr/>
            <p:nvPr/>
          </p:nvSpPr>
          <p:spPr bwMode="auto">
            <a:xfrm>
              <a:off x="435864" y="2518467"/>
              <a:ext cx="6590613" cy="3742195"/>
            </a:xfrm>
            <a:prstGeom prst="rect">
              <a:avLst/>
            </a:prstGeom>
            <a:no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grpSp>
      <p:sp>
        <p:nvSpPr>
          <p:cNvPr id="7" name="Line Callout 1 6"/>
          <p:cNvSpPr/>
          <p:nvPr/>
        </p:nvSpPr>
        <p:spPr bwMode="auto">
          <a:xfrm>
            <a:off x="7254240" y="2514600"/>
            <a:ext cx="1737360" cy="914400"/>
          </a:xfrm>
          <a:prstGeom prst="borderCallout1">
            <a:avLst>
              <a:gd name="adj1" fmla="val 50336"/>
              <a:gd name="adj2" fmla="val -1796"/>
              <a:gd name="adj3" fmla="val 234564"/>
              <a:gd name="adj4" fmla="val -216089"/>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What's New</a:t>
            </a:r>
          </a:p>
          <a:p>
            <a:pPr marL="119063" indent="-119063" eaLnBrk="0" hangingPunct="0">
              <a:buFont typeface="Arial" pitchFamily="34" charset="0"/>
              <a:buChar char="•"/>
            </a:pPr>
            <a:r>
              <a:rPr lang="en-US" sz="1300" dirty="0" smtClean="0">
                <a:latin typeface="Arial" pitchFamily="34" charset="0"/>
              </a:rPr>
              <a:t>Program Statistics</a:t>
            </a:r>
          </a:p>
          <a:p>
            <a:pPr marL="119063" indent="-119063" eaLnBrk="0" hangingPunct="0">
              <a:buFont typeface="Arial" pitchFamily="34" charset="0"/>
              <a:buChar char="•"/>
            </a:pPr>
            <a:r>
              <a:rPr lang="en-US" sz="1300" dirty="0" smtClean="0">
                <a:latin typeface="Arial" pitchFamily="34" charset="0"/>
              </a:rPr>
              <a:t>New Legislation</a:t>
            </a:r>
          </a:p>
          <a:p>
            <a:pPr marL="119063" indent="-119063" eaLnBrk="0" hangingPunct="0">
              <a:buFont typeface="Arial" pitchFamily="34" charset="0"/>
              <a:buChar char="•"/>
            </a:pPr>
            <a:r>
              <a:rPr lang="en-US" sz="1300" dirty="0" smtClean="0">
                <a:latin typeface="Arial" pitchFamily="34" charset="0"/>
              </a:rPr>
              <a:t>GSA </a:t>
            </a:r>
            <a:r>
              <a:rPr lang="en-US" sz="1300" dirty="0" err="1" smtClean="0">
                <a:latin typeface="Arial" pitchFamily="34" charset="0"/>
              </a:rPr>
              <a:t>SmartTax</a:t>
            </a:r>
            <a:r>
              <a:rPr lang="en-US" sz="1300" dirty="0" smtClean="0">
                <a:latin typeface="Arial" pitchFamily="34" charset="0"/>
              </a:rPr>
              <a:t> </a:t>
            </a:r>
          </a:p>
        </p:txBody>
      </p:sp>
      <p:sp>
        <p:nvSpPr>
          <p:cNvPr id="8" name="Line Callout 1 7"/>
          <p:cNvSpPr/>
          <p:nvPr/>
        </p:nvSpPr>
        <p:spPr bwMode="auto">
          <a:xfrm>
            <a:off x="7254240" y="3625120"/>
            <a:ext cx="1737360" cy="539496"/>
          </a:xfrm>
          <a:prstGeom prst="borderCallout1">
            <a:avLst>
              <a:gd name="adj1" fmla="val 1077"/>
              <a:gd name="adj2" fmla="val 236"/>
              <a:gd name="adj3" fmla="val 188514"/>
              <a:gd name="adj4" fmla="val -144013"/>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Managing Your Program</a:t>
            </a:r>
            <a:endParaRPr kumimoji="0" lang="en-US" sz="1300" b="0" i="0" u="none" strike="noStrike" cap="none" normalizeH="0" baseline="0" dirty="0" smtClean="0">
              <a:ln>
                <a:noFill/>
              </a:ln>
              <a:solidFill>
                <a:schemeClr val="tx1"/>
              </a:solidFill>
              <a:effectLst/>
              <a:latin typeface="Arial" pitchFamily="34" charset="0"/>
            </a:endParaRPr>
          </a:p>
        </p:txBody>
      </p:sp>
      <p:sp>
        <p:nvSpPr>
          <p:cNvPr id="9" name="Line Callout 1 8"/>
          <p:cNvSpPr/>
          <p:nvPr/>
        </p:nvSpPr>
        <p:spPr bwMode="auto">
          <a:xfrm>
            <a:off x="7254240" y="4876896"/>
            <a:ext cx="1737360" cy="533400"/>
          </a:xfrm>
          <a:prstGeom prst="borderCallout1">
            <a:avLst>
              <a:gd name="adj1" fmla="val 101265"/>
              <a:gd name="adj2" fmla="val -1269"/>
              <a:gd name="adj3" fmla="val 3127"/>
              <a:gd name="adj4" fmla="val -34012"/>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Accepting GSA SmartPay® Cards</a:t>
            </a:r>
          </a:p>
        </p:txBody>
      </p:sp>
      <p:sp>
        <p:nvSpPr>
          <p:cNvPr id="10" name="Line Callout 1 9"/>
          <p:cNvSpPr/>
          <p:nvPr/>
        </p:nvSpPr>
        <p:spPr bwMode="auto">
          <a:xfrm>
            <a:off x="7254240" y="5606416"/>
            <a:ext cx="1737360" cy="685800"/>
          </a:xfrm>
          <a:prstGeom prst="borderCallout1">
            <a:avLst>
              <a:gd name="adj1" fmla="val 50554"/>
              <a:gd name="adj2" fmla="val -2095"/>
              <a:gd name="adj3" fmla="val -102418"/>
              <a:gd name="adj4" fmla="val -101389"/>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Online Training for Cardholders and A/OPCs</a:t>
            </a:r>
          </a:p>
        </p:txBody>
      </p:sp>
      <p:sp>
        <p:nvSpPr>
          <p:cNvPr id="14" name="TextBox 13"/>
          <p:cNvSpPr txBox="1"/>
          <p:nvPr/>
        </p:nvSpPr>
        <p:spPr>
          <a:xfrm>
            <a:off x="419787" y="6382403"/>
            <a:ext cx="2438400" cy="323197"/>
          </a:xfrm>
          <a:prstGeom prst="rect">
            <a:avLst/>
          </a:prstGeom>
          <a:noFill/>
          <a:ln w="38100">
            <a:solidFill>
              <a:srgbClr val="FFC000"/>
            </a:solidFill>
            <a:prstDash val="sysDash"/>
          </a:ln>
        </p:spPr>
        <p:txBody>
          <a:bodyPr wrap="square" lIns="0" rIns="0" rtlCol="0" anchor="ctr">
            <a:noAutofit/>
          </a:bodyPr>
          <a:lstStyle/>
          <a:p>
            <a:pPr algn="ctr"/>
            <a:r>
              <a:rPr lang="en-US" sz="1600" b="1" dirty="0" smtClean="0">
                <a:latin typeface="Arial" pitchFamily="34" charset="0"/>
              </a:rPr>
              <a:t>http://smartpay.gsa.gov</a:t>
            </a:r>
            <a:endParaRPr lang="en-US" sz="1600" b="1" dirty="0">
              <a:latin typeface="Arial" pitchFamily="34" charset="0"/>
            </a:endParaRPr>
          </a:p>
        </p:txBody>
      </p:sp>
      <p:sp>
        <p:nvSpPr>
          <p:cNvPr id="12" name="Line Callout 1 11"/>
          <p:cNvSpPr/>
          <p:nvPr/>
        </p:nvSpPr>
        <p:spPr bwMode="auto">
          <a:xfrm>
            <a:off x="7254240" y="4360736"/>
            <a:ext cx="1737360" cy="320040"/>
          </a:xfrm>
          <a:prstGeom prst="borderCallout1">
            <a:avLst>
              <a:gd name="adj1" fmla="val 1077"/>
              <a:gd name="adj2" fmla="val 236"/>
              <a:gd name="adj3" fmla="val 736"/>
              <a:gd name="adj4" fmla="val -31490"/>
            </a:avLst>
          </a:prstGeom>
          <a:solidFill>
            <a:schemeClr val="accent3"/>
          </a:solidFill>
          <a:ln w="38100" cap="flat" cmpd="sng" algn="ctr">
            <a:solidFill>
              <a:srgbClr val="E2AC00"/>
            </a:solidFill>
            <a:prstDash val="sys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119063" indent="-119063" eaLnBrk="0" hangingPunct="0">
              <a:buFont typeface="Arial" pitchFamily="34" charset="0"/>
              <a:buChar char="•"/>
            </a:pPr>
            <a:r>
              <a:rPr lang="en-US" sz="1300" dirty="0" smtClean="0">
                <a:latin typeface="Arial" pitchFamily="34" charset="0"/>
              </a:rPr>
              <a:t>GSA SmartBlog</a:t>
            </a:r>
            <a:endParaRPr kumimoji="0" lang="en-US" sz="1300" b="0" i="0" u="none" strike="noStrike" cap="none" normalizeH="0" baseline="0" dirty="0" smtClean="0">
              <a:ln>
                <a:noFill/>
              </a:ln>
              <a:solidFill>
                <a:schemeClr val="tx1"/>
              </a:solidFill>
              <a:effectLst/>
              <a:latin typeface="Arial" pitchFamily="34" charset="0"/>
            </a:endParaRPr>
          </a:p>
        </p:txBody>
      </p:sp>
      <p:sp>
        <p:nvSpPr>
          <p:cNvPr id="15" name="Title 14"/>
          <p:cNvSpPr>
            <a:spLocks noGrp="1"/>
          </p:cNvSpPr>
          <p:nvPr>
            <p:ph type="title"/>
          </p:nvPr>
        </p:nvSpPr>
        <p:spPr>
          <a:xfrm>
            <a:off x="457200" y="1676400"/>
            <a:ext cx="8229600" cy="138499"/>
          </a:xfrm>
        </p:spPr>
        <p:txBody>
          <a:bodyPr/>
          <a:lstStyle/>
          <a:p>
            <a:r>
              <a:rPr lang="en-US" sz="300" dirty="0" smtClean="0">
                <a:solidFill>
                  <a:schemeClr val="bg1"/>
                </a:solidFill>
              </a:rPr>
              <a:t>The GSA </a:t>
            </a:r>
            <a:r>
              <a:rPr lang="en-US" sz="300" dirty="0" err="1" smtClean="0">
                <a:solidFill>
                  <a:schemeClr val="bg1"/>
                </a:solidFill>
              </a:rPr>
              <a:t>SmartPay</a:t>
            </a:r>
            <a:r>
              <a:rPr lang="en-US" sz="300" baseline="0" dirty="0" smtClean="0">
                <a:solidFill>
                  <a:schemeClr val="bg1"/>
                </a:solidFill>
              </a:rPr>
              <a:t> Website</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5438" y="3352800"/>
            <a:ext cx="8493125" cy="492125"/>
          </a:xfrm>
          <a:solidFill>
            <a:srgbClr val="A50021"/>
          </a:solidFill>
        </p:spPr>
        <p:txBody>
          <a:bodyPr wrap="square"/>
          <a:lstStyle/>
          <a:p>
            <a:pPr algn="ctr"/>
            <a:r>
              <a:rPr lang="en-US" sz="2600" dirty="0" smtClean="0">
                <a:solidFill>
                  <a:schemeClr val="bg1"/>
                </a:solidFill>
              </a:rPr>
              <a:t>Key Roles and Responsibilities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355928" y="1161472"/>
            <a:ext cx="8635672" cy="48090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hangingPunct="0">
              <a:spcAft>
                <a:spcPts val="300"/>
              </a:spcAft>
              <a:defRPr/>
            </a:pPr>
            <a:r>
              <a:rPr lang="en-US" sz="3600" b="1" kern="0" dirty="0" smtClean="0">
                <a:solidFill>
                  <a:srgbClr val="000000"/>
                </a:solidFill>
                <a:latin typeface="Arial" pitchFamily="34" charset="0"/>
              </a:rPr>
              <a:t>Key Roles and Responsibilities</a:t>
            </a:r>
          </a:p>
          <a:p>
            <a:pPr eaLnBrk="0" hangingPunct="0">
              <a:spcAft>
                <a:spcPts val="1200"/>
              </a:spcAft>
            </a:pPr>
            <a:r>
              <a:rPr lang="en-US" b="1" kern="0" dirty="0" smtClean="0">
                <a:solidFill>
                  <a:srgbClr val="002060"/>
                </a:solidFill>
                <a:latin typeface="Arial" pitchFamily="34" charset="0"/>
                <a:cs typeface="Arial" pitchFamily="34" charset="0"/>
              </a:rPr>
              <a:t>There are several key roles and responsibilities for effective GSA SmartPay Purchase Card management</a:t>
            </a:r>
            <a:r>
              <a:rPr lang="en-US" b="1" dirty="0" smtClean="0">
                <a:solidFill>
                  <a:srgbClr val="002060"/>
                </a:solidFill>
                <a:latin typeface="Arial" pitchFamily="34" charset="0"/>
              </a:rPr>
              <a:t>:</a:t>
            </a:r>
          </a:p>
          <a:p>
            <a:pPr marL="465138" indent="-349250" eaLnBrk="0" hangingPunct="0">
              <a:spcBef>
                <a:spcPts val="600"/>
              </a:spcBef>
              <a:spcAft>
                <a:spcPts val="0"/>
              </a:spcAft>
              <a:tabLst>
                <a:tab pos="465138" algn="l"/>
              </a:tabLst>
            </a:pPr>
            <a:r>
              <a:rPr lang="en-US" sz="2000" b="1" i="1" dirty="0" smtClean="0">
                <a:latin typeface="Arial" pitchFamily="34" charset="0"/>
              </a:rPr>
              <a:t>A/OPCs</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Agency / Organization Program Coordinator</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Component Program Managers</a:t>
            </a:r>
          </a:p>
          <a:p>
            <a:pPr marL="465138" indent="-349250" eaLnBrk="0" hangingPunct="0">
              <a:spcBef>
                <a:spcPts val="1200"/>
              </a:spcBef>
              <a:spcAft>
                <a:spcPts val="0"/>
              </a:spcAft>
              <a:tabLst>
                <a:tab pos="465138" algn="l"/>
              </a:tabLst>
            </a:pPr>
            <a:r>
              <a:rPr lang="en-US" sz="2000" b="1" i="1" dirty="0" smtClean="0">
                <a:latin typeface="Arial" pitchFamily="34" charset="0"/>
              </a:rPr>
              <a:t>A/O and C/O</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Approving Officials</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Certifying Officials</a:t>
            </a:r>
          </a:p>
          <a:p>
            <a:pPr marL="465138" indent="-349250" eaLnBrk="0" hangingPunct="0">
              <a:spcBef>
                <a:spcPts val="1200"/>
              </a:spcBef>
              <a:spcAft>
                <a:spcPts val="0"/>
              </a:spcAft>
              <a:tabLst>
                <a:tab pos="465138" algn="l"/>
              </a:tabLst>
            </a:pPr>
            <a:r>
              <a:rPr lang="en-US" sz="2000" b="1" i="1" dirty="0" smtClean="0">
                <a:latin typeface="Arial" pitchFamily="34" charset="0"/>
              </a:rPr>
              <a:t>Cardholders</a:t>
            </a:r>
          </a:p>
          <a:p>
            <a:pPr marL="465138" indent="-349250" eaLnBrk="0" hangingPunct="0">
              <a:spcBef>
                <a:spcPts val="600"/>
              </a:spcBef>
              <a:spcAft>
                <a:spcPts val="0"/>
              </a:spcAft>
              <a:buFont typeface="Wingdings" pitchFamily="2" charset="2"/>
              <a:buChar char="Ø"/>
              <a:tabLst>
                <a:tab pos="465138" algn="l"/>
              </a:tabLst>
            </a:pPr>
            <a:r>
              <a:rPr lang="en-US" sz="2000" dirty="0" smtClean="0">
                <a:latin typeface="Arial" pitchFamily="34" charset="0"/>
              </a:rPr>
              <a:t>Employees issued government purchase charge cards</a:t>
            </a:r>
          </a:p>
        </p:txBody>
      </p:sp>
      <p:sp>
        <p:nvSpPr>
          <p:cNvPr id="3" name="Title 2"/>
          <p:cNvSpPr>
            <a:spLocks noGrp="1"/>
          </p:cNvSpPr>
          <p:nvPr>
            <p:ph type="title"/>
          </p:nvPr>
        </p:nvSpPr>
        <p:spPr>
          <a:xfrm>
            <a:off x="457200" y="1676400"/>
            <a:ext cx="8229600" cy="138499"/>
          </a:xfrm>
        </p:spPr>
        <p:txBody>
          <a:bodyPr/>
          <a:lstStyle/>
          <a:p>
            <a:r>
              <a:rPr lang="en-US" sz="300" dirty="0" smtClean="0">
                <a:solidFill>
                  <a:schemeClr val="bg1"/>
                </a:solidFill>
              </a:rPr>
              <a:t>Key Roles and Responsibilities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547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A/OPC Roles and Responsibilities</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A/OPC are liaisons between the agency/organization management, GSA </a:t>
            </a:r>
            <a:r>
              <a:rPr lang="en-US" b="1" dirty="0" err="1" smtClean="0">
                <a:solidFill>
                  <a:srgbClr val="002060"/>
                </a:solidFill>
                <a:latin typeface="Arial" pitchFamily="34" charset="0"/>
              </a:rPr>
              <a:t>SmartPay</a:t>
            </a:r>
            <a:r>
              <a:rPr lang="en-US" b="1" dirty="0" smtClean="0">
                <a:solidFill>
                  <a:srgbClr val="002060"/>
                </a:solidFill>
                <a:latin typeface="Arial" pitchFamily="34" charset="0"/>
              </a:rPr>
              <a:t> contractor banks, cardholders, and GSA OCCM.  Roles may differ with each organization, but could include:</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Manage agency/organization GSA SmartPay Purchase Card Program</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Develop agency/organization-specific policies and procedures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Serve as liaison between the agency/organization management, contract vendors, banks, cardholders, and GSA</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Keep necessary account information current</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Audit purchase card accounts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Ensure centrally billed accounts are properly approved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Monitor &amp; take appropriate action for fraud, waste, or abuse</a:t>
            </a:r>
          </a:p>
        </p:txBody>
      </p:sp>
      <p:sp>
        <p:nvSpPr>
          <p:cNvPr id="3" name="Title 2"/>
          <p:cNvSpPr>
            <a:spLocks noGrp="1"/>
          </p:cNvSpPr>
          <p:nvPr>
            <p:ph type="title"/>
          </p:nvPr>
        </p:nvSpPr>
        <p:spPr>
          <a:xfrm>
            <a:off x="533400" y="1676400"/>
            <a:ext cx="8229600" cy="138499"/>
          </a:xfrm>
        </p:spPr>
        <p:txBody>
          <a:bodyPr/>
          <a:lstStyle/>
          <a:p>
            <a:r>
              <a:rPr lang="en-US" sz="300" dirty="0" smtClean="0">
                <a:solidFill>
                  <a:schemeClr val="bg1"/>
                </a:solidFill>
              </a:rPr>
              <a:t>A/OPC Roles and Responsibilities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41011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AO Roles and Responsibilities</a:t>
            </a:r>
            <a:endParaRPr kumimoji="0" lang="en-US" sz="36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Approving Officials (AO) are often the first line of defense against fraud, waste, and abuse.  Roles may differ with each agency/organization, but could include: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Review and approve all GSA SmartPay Purchase Card transactions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Resolves all questionable charges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Monitor employee compliance with charge card regulations/guidance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Certify monthly invoices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Verify receipt of purchases and/or transactions</a:t>
            </a:r>
          </a:p>
        </p:txBody>
      </p:sp>
      <p:sp>
        <p:nvSpPr>
          <p:cNvPr id="3" name="Title 2"/>
          <p:cNvSpPr>
            <a:spLocks noGrp="1"/>
          </p:cNvSpPr>
          <p:nvPr>
            <p:ph type="title"/>
          </p:nvPr>
        </p:nvSpPr>
        <p:spPr>
          <a:xfrm>
            <a:off x="381000" y="1676400"/>
            <a:ext cx="8229600" cy="138499"/>
          </a:xfrm>
        </p:spPr>
        <p:txBody>
          <a:bodyPr/>
          <a:lstStyle/>
          <a:p>
            <a:r>
              <a:rPr lang="en-US" sz="300" dirty="0" smtClean="0">
                <a:solidFill>
                  <a:schemeClr val="bg1"/>
                </a:solidFill>
              </a:rPr>
              <a:t>AO Roles and Responsibilities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7938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100" b="1" kern="0" dirty="0" smtClean="0">
                <a:latin typeface="Arial" pitchFamily="34" charset="0"/>
              </a:rPr>
              <a:t>Cardholder Roles and Responsibilities </a:t>
            </a:r>
            <a:r>
              <a:rPr lang="en-US" sz="2000" b="1" kern="0" dirty="0" smtClean="0">
                <a:latin typeface="Arial" pitchFamily="34" charset="0"/>
              </a:rPr>
              <a:t>(1 of 2)</a:t>
            </a:r>
            <a:endParaRPr kumimoji="0" lang="en-US" sz="20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600"/>
              </a:spcAft>
            </a:pPr>
            <a:r>
              <a:rPr lang="en-US" b="1" dirty="0" smtClean="0">
                <a:solidFill>
                  <a:srgbClr val="002060"/>
                </a:solidFill>
                <a:latin typeface="Arial" pitchFamily="34" charset="0"/>
              </a:rPr>
              <a:t>Cardholders must use the charge card in accordance with agency/organization policy and government regulations.  Other responsibilities could include:</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Use card for OFFICIAL expenses ONLY</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Keep up to date with required program and agency-specific training</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Keep up to date on communications from A/OPCs, and take appropriate action, as required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Contact A/OPCs for card use questions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Immediately report a lost or stolen card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Gain access to the bank’s Electronic Access System (EAS)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Accurately monitor and track expenses, as well as keep all receipts, in accordance with agency policy</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Ensure accounts are reconciled in a timely manner and submit full payment for each undisputed bill</a:t>
            </a:r>
          </a:p>
        </p:txBody>
      </p:sp>
      <p:sp>
        <p:nvSpPr>
          <p:cNvPr id="3" name="Title 2"/>
          <p:cNvSpPr>
            <a:spLocks noGrp="1"/>
          </p:cNvSpPr>
          <p:nvPr>
            <p:ph type="title"/>
          </p:nvPr>
        </p:nvSpPr>
        <p:spPr>
          <a:xfrm>
            <a:off x="457200" y="1676400"/>
            <a:ext cx="8229600" cy="138499"/>
          </a:xfrm>
        </p:spPr>
        <p:txBody>
          <a:bodyPr/>
          <a:lstStyle/>
          <a:p>
            <a:r>
              <a:rPr lang="en-US" sz="300" dirty="0" smtClean="0">
                <a:solidFill>
                  <a:schemeClr val="bg1"/>
                </a:solidFill>
              </a:rPr>
              <a:t>Cardholder Roles and Responsibilities (1 of 2)</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11670"/>
            <a:ext cx="1877437" cy="646331"/>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mj-lt"/>
                <a:ea typeface="MS PGothic" pitchFamily="34" charset="-128"/>
                <a:cs typeface="ＭＳ Ｐゴシック" charset="-128"/>
              </a:rPr>
              <a:t>Agenda</a:t>
            </a:r>
          </a:p>
        </p:txBody>
      </p:sp>
      <p:sp>
        <p:nvSpPr>
          <p:cNvPr id="8" name="Rectangle 9"/>
          <p:cNvSpPr txBox="1">
            <a:spLocks noChangeArrowheads="1"/>
          </p:cNvSpPr>
          <p:nvPr/>
        </p:nvSpPr>
        <p:spPr bwMode="auto">
          <a:xfrm>
            <a:off x="332096" y="1850574"/>
            <a:ext cx="8430904" cy="3305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7663" lvl="0" indent="-347663" eaLnBrk="0" hangingPunct="0">
              <a:lnSpc>
                <a:spcPct val="80000"/>
              </a:lnSpc>
              <a:spcBef>
                <a:spcPts val="2400"/>
              </a:spcBef>
              <a:spcAft>
                <a:spcPts val="0"/>
              </a:spcAft>
              <a:buClr>
                <a:srgbClr val="003399"/>
              </a:buClr>
              <a:tabLst>
                <a:tab pos="7778750" algn="l"/>
              </a:tabLst>
              <a:defRPr/>
            </a:pPr>
            <a:r>
              <a:rPr kumimoji="0" lang="en-US" sz="2200" b="1" i="0" u="none" strike="noStrike" kern="0" cap="none" spc="0" normalizeH="0" baseline="0" noProof="0" dirty="0" smtClean="0">
                <a:ln>
                  <a:noFill/>
                </a:ln>
                <a:solidFill>
                  <a:srgbClr val="002060"/>
                </a:solidFill>
                <a:effectLst/>
                <a:uLnTx/>
                <a:uFillTx/>
                <a:latin typeface="Arial" pitchFamily="34" charset="0"/>
              </a:rPr>
              <a:t>Overview of the GSA SmartPay Program</a:t>
            </a:r>
            <a:r>
              <a:rPr lang="en-US" sz="2200" kern="0" dirty="0" smtClean="0">
                <a:solidFill>
                  <a:srgbClr val="002060"/>
                </a:solidFill>
                <a:latin typeface="Arial" pitchFamily="34" charset="0"/>
              </a:rPr>
              <a:t> ………….……….</a:t>
            </a:r>
            <a:r>
              <a:rPr lang="en-US" sz="2200" b="1" kern="0" dirty="0" smtClean="0">
                <a:solidFill>
                  <a:srgbClr val="002060"/>
                </a:solidFill>
                <a:latin typeface="Arial" pitchFamily="34" charset="0"/>
              </a:rPr>
              <a:t>	</a:t>
            </a:r>
            <a:r>
              <a:rPr lang="en-US" sz="2200" kern="0" dirty="0" smtClean="0">
                <a:solidFill>
                  <a:srgbClr val="002060"/>
                </a:solidFill>
                <a:latin typeface="Arial" pitchFamily="34" charset="0"/>
              </a:rPr>
              <a:t>7</a:t>
            </a:r>
          </a:p>
          <a:p>
            <a:pPr marL="347663"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The GSA SmartPay Purchase Card</a:t>
            </a:r>
            <a:r>
              <a:rPr lang="en-US" sz="2200" kern="0" dirty="0" smtClean="0">
                <a:solidFill>
                  <a:srgbClr val="002060"/>
                </a:solidFill>
                <a:latin typeface="Arial" pitchFamily="34" charset="0"/>
              </a:rPr>
              <a:t>…………….…………….</a:t>
            </a:r>
            <a:r>
              <a:rPr lang="en-US" sz="2200" b="1" kern="0" dirty="0" smtClean="0">
                <a:solidFill>
                  <a:srgbClr val="002060"/>
                </a:solidFill>
                <a:latin typeface="Arial" pitchFamily="34" charset="0"/>
              </a:rPr>
              <a:t>	</a:t>
            </a:r>
            <a:r>
              <a:rPr lang="en-US" sz="2200" kern="0" dirty="0" smtClean="0">
                <a:solidFill>
                  <a:srgbClr val="002060"/>
                </a:solidFill>
                <a:latin typeface="Arial" pitchFamily="34" charset="0"/>
              </a:rPr>
              <a:t>16</a:t>
            </a:r>
            <a:r>
              <a:rPr kumimoji="0" lang="en-US" sz="2200" b="0" i="0" u="none" strike="noStrike" kern="0" cap="none" spc="0" normalizeH="0" baseline="0" noProof="0" dirty="0" smtClean="0">
                <a:ln>
                  <a:noFill/>
                </a:ln>
                <a:solidFill>
                  <a:srgbClr val="002060"/>
                </a:solidFill>
                <a:effectLst/>
                <a:uLnTx/>
                <a:uFillTx/>
                <a:latin typeface="Arial" pitchFamily="34" charset="0"/>
              </a:rPr>
              <a:t>	</a:t>
            </a:r>
          </a:p>
          <a:p>
            <a:pPr marL="347663" lvl="0"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Key Roles and Responsibilities</a:t>
            </a:r>
            <a:r>
              <a:rPr lang="en-US" sz="2200" kern="0" dirty="0" smtClean="0">
                <a:solidFill>
                  <a:srgbClr val="002060"/>
                </a:solidFill>
                <a:latin typeface="Arial" pitchFamily="34" charset="0"/>
              </a:rPr>
              <a:t>………..………..…..………..</a:t>
            </a:r>
            <a:r>
              <a:rPr lang="en-US" sz="2200" b="1" kern="0" dirty="0">
                <a:solidFill>
                  <a:srgbClr val="002060"/>
                </a:solidFill>
                <a:latin typeface="Arial" pitchFamily="34" charset="0"/>
              </a:rPr>
              <a:t>	</a:t>
            </a:r>
            <a:r>
              <a:rPr lang="en-US" sz="2200" kern="0" dirty="0" smtClean="0">
                <a:solidFill>
                  <a:srgbClr val="002060"/>
                </a:solidFill>
                <a:latin typeface="Arial" pitchFamily="34" charset="0"/>
              </a:rPr>
              <a:t>28</a:t>
            </a:r>
          </a:p>
          <a:p>
            <a:pPr marL="347663"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Fraud, Waste, and Abuse</a:t>
            </a:r>
            <a:r>
              <a:rPr lang="en-US" sz="2200" kern="0" dirty="0" smtClean="0">
                <a:solidFill>
                  <a:srgbClr val="002060"/>
                </a:solidFill>
                <a:latin typeface="Arial" pitchFamily="34" charset="0"/>
              </a:rPr>
              <a:t>…………………………………....…</a:t>
            </a:r>
            <a:r>
              <a:rPr lang="en-US" sz="2200" kern="0" dirty="0">
                <a:solidFill>
                  <a:srgbClr val="002060"/>
                </a:solidFill>
                <a:latin typeface="Arial" pitchFamily="34" charset="0"/>
              </a:rPr>
              <a:t>	</a:t>
            </a:r>
            <a:r>
              <a:rPr lang="en-US" sz="2200" kern="0" dirty="0" smtClean="0">
                <a:solidFill>
                  <a:srgbClr val="002060"/>
                </a:solidFill>
                <a:latin typeface="Arial" pitchFamily="34" charset="0"/>
              </a:rPr>
              <a:t>34	</a:t>
            </a:r>
          </a:p>
          <a:p>
            <a:pPr marL="347663" lvl="0"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Charge Card Management Leading Practices</a:t>
            </a:r>
            <a:r>
              <a:rPr lang="en-US" sz="2200" kern="0" dirty="0" smtClean="0">
                <a:solidFill>
                  <a:srgbClr val="002060"/>
                </a:solidFill>
                <a:latin typeface="Arial" pitchFamily="34" charset="0"/>
              </a:rPr>
              <a:t>………….…. 	43</a:t>
            </a:r>
          </a:p>
          <a:p>
            <a:pPr marL="347663" lvl="0" indent="-347663" eaLnBrk="0" hangingPunct="0">
              <a:lnSpc>
                <a:spcPct val="80000"/>
              </a:lnSpc>
              <a:spcBef>
                <a:spcPts val="2400"/>
              </a:spcBef>
              <a:spcAft>
                <a:spcPts val="0"/>
              </a:spcAft>
              <a:buClr>
                <a:srgbClr val="003399"/>
              </a:buClr>
              <a:tabLst>
                <a:tab pos="7708900" algn="l"/>
              </a:tabLst>
              <a:defRPr/>
            </a:pPr>
            <a:r>
              <a:rPr lang="en-US" sz="2200" b="1" kern="0" dirty="0" smtClean="0">
                <a:solidFill>
                  <a:srgbClr val="002060"/>
                </a:solidFill>
                <a:latin typeface="Arial" pitchFamily="34" charset="0"/>
              </a:rPr>
              <a:t>General Resources</a:t>
            </a:r>
            <a:r>
              <a:rPr lang="en-US" sz="2200" kern="0" dirty="0" smtClean="0">
                <a:solidFill>
                  <a:srgbClr val="002060"/>
                </a:solidFill>
                <a:latin typeface="Arial" pitchFamily="34" charset="0"/>
              </a:rPr>
              <a:t>….………………………………….……….</a:t>
            </a:r>
            <a:r>
              <a:rPr lang="en-US" sz="2200" b="1" kern="0" dirty="0" smtClean="0">
                <a:solidFill>
                  <a:srgbClr val="002060"/>
                </a:solidFill>
                <a:latin typeface="Arial" pitchFamily="34" charset="0"/>
              </a:rPr>
              <a:t>	</a:t>
            </a:r>
            <a:r>
              <a:rPr lang="en-US" sz="2200" kern="0" dirty="0" smtClean="0">
                <a:solidFill>
                  <a:srgbClr val="002060"/>
                </a:solidFill>
                <a:latin typeface="Arial" pitchFamily="34" charset="0"/>
              </a:rPr>
              <a:t>46</a:t>
            </a:r>
          </a:p>
        </p:txBody>
      </p:sp>
      <p:sp>
        <p:nvSpPr>
          <p:cNvPr id="4" name="Title 3"/>
          <p:cNvSpPr>
            <a:spLocks noGrp="1"/>
          </p:cNvSpPr>
          <p:nvPr>
            <p:ph type="title" idx="4294967295"/>
          </p:nvPr>
        </p:nvSpPr>
        <p:spPr>
          <a:xfrm>
            <a:off x="457200" y="1066800"/>
            <a:ext cx="8229600" cy="215444"/>
          </a:xfrm>
        </p:spPr>
        <p:txBody>
          <a:bodyPr/>
          <a:lstStyle/>
          <a:p>
            <a:r>
              <a:rPr lang="en-US" sz="800" dirty="0" smtClean="0">
                <a:solidFill>
                  <a:schemeClr val="bg1"/>
                </a:solidFill>
              </a:rPr>
              <a:t>Agenda</a:t>
            </a:r>
            <a:endParaRPr lang="en-US" sz="800"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390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hangingPunct="0">
              <a:spcAft>
                <a:spcPts val="300"/>
              </a:spcAft>
              <a:defRPr/>
            </a:pPr>
            <a:r>
              <a:rPr lang="en-US" sz="3100" b="1" kern="0" dirty="0" smtClean="0">
                <a:solidFill>
                  <a:srgbClr val="000000"/>
                </a:solidFill>
                <a:latin typeface="Arial" pitchFamily="34" charset="0"/>
              </a:rPr>
              <a:t>Cardholder Roles and Responsibilities </a:t>
            </a:r>
            <a:r>
              <a:rPr lang="en-US" sz="2000" b="1" kern="0" dirty="0" smtClean="0">
                <a:solidFill>
                  <a:srgbClr val="000000"/>
                </a:solidFill>
                <a:latin typeface="Arial" pitchFamily="34" charset="0"/>
              </a:rPr>
              <a:t>(2 of 2)</a:t>
            </a:r>
            <a:endParaRPr kumimoji="0" lang="en-US" sz="35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Cardholders must NEVER:</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Use the GSA SmartPay Charge Card for personal use</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Allow monthly bill to become overdue; this could result in suspension or cancellation of a GSA SmartPay Charge Card</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Wait for receipt of the monthly bill to file claims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Pay for another employee’s charge card expense(s)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Write Personal Identification Numbers (PIN) on the GSA SmartPay Charge Card or carry the PIN on their person (e.g., wallet or purse)</a:t>
            </a:r>
          </a:p>
        </p:txBody>
      </p:sp>
      <p:sp>
        <p:nvSpPr>
          <p:cNvPr id="3" name="Title 2"/>
          <p:cNvSpPr>
            <a:spLocks noGrp="1"/>
          </p:cNvSpPr>
          <p:nvPr>
            <p:ph type="title"/>
          </p:nvPr>
        </p:nvSpPr>
        <p:spPr>
          <a:xfrm>
            <a:off x="457200" y="1600200"/>
            <a:ext cx="8229600" cy="138499"/>
          </a:xfrm>
        </p:spPr>
        <p:txBody>
          <a:bodyPr/>
          <a:lstStyle/>
          <a:p>
            <a:r>
              <a:rPr lang="en-US" sz="300" dirty="0" smtClean="0">
                <a:solidFill>
                  <a:schemeClr val="bg1"/>
                </a:solidFill>
              </a:rPr>
              <a:t>Cardholder Roles and Responsibilities (2 of 2)</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4684" y="3352800"/>
            <a:ext cx="8494633" cy="492443"/>
          </a:xfrm>
          <a:solidFill>
            <a:srgbClr val="A50021"/>
          </a:solidFill>
        </p:spPr>
        <p:txBody>
          <a:bodyPr wrap="square"/>
          <a:lstStyle/>
          <a:p>
            <a:pPr algn="ctr"/>
            <a:r>
              <a:rPr lang="en-US" sz="2600" dirty="0" smtClean="0">
                <a:solidFill>
                  <a:schemeClr val="bg1"/>
                </a:solidFill>
              </a:rPr>
              <a:t>Fraud, Waste, and Abuse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17158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hangingPunct="0">
              <a:spcAft>
                <a:spcPts val="300"/>
              </a:spcAft>
              <a:defRPr/>
            </a:pPr>
            <a:r>
              <a:rPr lang="en-US" sz="3100" b="1" kern="0" dirty="0" smtClean="0">
                <a:solidFill>
                  <a:srgbClr val="000000"/>
                </a:solidFill>
                <a:latin typeface="Arial" pitchFamily="34" charset="0"/>
              </a:rPr>
              <a:t>Risk Management</a:t>
            </a:r>
            <a:endParaRPr kumimoji="0" lang="en-US" sz="3500" b="1" i="0" u="none" strike="noStrike" kern="0" cap="none" spc="0" normalizeH="0" baseline="0" noProof="0" dirty="0" smtClean="0">
              <a:ln>
                <a:noFill/>
              </a:ln>
              <a:solidFill>
                <a:schemeClr val="tx1"/>
              </a:solidFill>
              <a:effectLst/>
              <a:uLnTx/>
              <a:uFillTx/>
              <a:latin typeface="Arial" pitchFamily="34" charset="0"/>
            </a:endParaRPr>
          </a:p>
          <a:p>
            <a:pPr eaLnBrk="0" hangingPunct="0">
              <a:spcAft>
                <a:spcPts val="1200"/>
              </a:spcAft>
            </a:pPr>
            <a:r>
              <a:rPr lang="en-US" b="1" dirty="0" smtClean="0">
                <a:solidFill>
                  <a:srgbClr val="002060"/>
                </a:solidFill>
                <a:latin typeface="Arial" pitchFamily="34" charset="0"/>
              </a:rPr>
              <a:t>In accordance with OMB A-123, Appendix B, Chapter 4 </a:t>
            </a:r>
            <a:r>
              <a:rPr lang="en-US" b="1" i="1" dirty="0" smtClean="0">
                <a:solidFill>
                  <a:srgbClr val="002060"/>
                </a:solidFill>
                <a:latin typeface="Arial" pitchFamily="34" charset="0"/>
              </a:rPr>
              <a:t>Risk Management</a:t>
            </a:r>
            <a:r>
              <a:rPr lang="en-US" b="1" dirty="0" smtClean="0">
                <a:solidFill>
                  <a:srgbClr val="002060"/>
                </a:solidFill>
                <a:latin typeface="Arial" pitchFamily="34" charset="0"/>
              </a:rPr>
              <a:t>, agencies are directed to develop internal controls to:</a:t>
            </a:r>
          </a:p>
        </p:txBody>
      </p:sp>
      <p:pic>
        <p:nvPicPr>
          <p:cNvPr id="3" name="Picture 7" descr="Illustrative of a list of transactions and a person montoring those transactions."/>
          <p:cNvPicPr>
            <a:picLocks noChangeAspect="1"/>
          </p:cNvPicPr>
          <p:nvPr/>
        </p:nvPicPr>
        <p:blipFill>
          <a:blip r:embed="rId3" cstate="print"/>
          <a:stretch>
            <a:fillRect/>
          </a:stretch>
        </p:blipFill>
        <p:spPr bwMode="auto">
          <a:xfrm flipH="1">
            <a:off x="6858000" y="3124200"/>
            <a:ext cx="1981200" cy="3048000"/>
          </a:xfrm>
          <a:prstGeom prst="flowChartDisplay">
            <a:avLst/>
          </a:prstGeom>
          <a:noFill/>
          <a:ln>
            <a:noFill/>
          </a:ln>
          <a:scene3d>
            <a:camera prst="orthographicFront"/>
            <a:lightRig rig="threePt" dir="t"/>
          </a:scene3d>
          <a:sp3d>
            <a:bevelT/>
          </a:sp3d>
        </p:spPr>
      </p:pic>
      <p:sp>
        <p:nvSpPr>
          <p:cNvPr id="4" name="Rectangle 4"/>
          <p:cNvSpPr txBox="1">
            <a:spLocks noChangeArrowheads="1"/>
          </p:cNvSpPr>
          <p:nvPr/>
        </p:nvSpPr>
        <p:spPr bwMode="auto">
          <a:xfrm>
            <a:off x="355928" y="2848213"/>
            <a:ext cx="6425872" cy="363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Review of cardholder statements &amp; account activity</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Investigate questionable or suspicious transactions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Make timely, accurate, and appropriate payments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Ensure disciplinary actions are taken when cards are misused</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Review of ATM cash withdrawals for reasonableness and association with official travel</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Provide training to cardholders, approving officials, and other relevant stakeholders</a:t>
            </a:r>
          </a:p>
        </p:txBody>
      </p:sp>
      <p:sp>
        <p:nvSpPr>
          <p:cNvPr id="5" name="Title 4"/>
          <p:cNvSpPr>
            <a:spLocks noGrp="1"/>
          </p:cNvSpPr>
          <p:nvPr>
            <p:ph type="title"/>
          </p:nvPr>
        </p:nvSpPr>
        <p:spPr>
          <a:xfrm>
            <a:off x="457200" y="1676400"/>
            <a:ext cx="8229600" cy="138499"/>
          </a:xfrm>
        </p:spPr>
        <p:txBody>
          <a:bodyPr/>
          <a:lstStyle/>
          <a:p>
            <a:r>
              <a:rPr lang="en-US" sz="300" dirty="0" smtClean="0">
                <a:solidFill>
                  <a:schemeClr val="bg1"/>
                </a:solidFill>
              </a:rPr>
              <a:t>Risk Management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355928" y="1161472"/>
            <a:ext cx="8635672" cy="46243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hangingPunct="0">
              <a:spcAft>
                <a:spcPts val="300"/>
              </a:spcAft>
              <a:defRPr/>
            </a:pPr>
            <a:r>
              <a:rPr lang="en-US" sz="3600" b="1" kern="0" dirty="0" smtClean="0">
                <a:solidFill>
                  <a:srgbClr val="000000"/>
                </a:solidFill>
                <a:latin typeface="Arial" pitchFamily="34" charset="0"/>
              </a:rPr>
              <a:t>Understanding Fraud</a:t>
            </a:r>
          </a:p>
          <a:p>
            <a:pPr eaLnBrk="0" hangingPunct="0">
              <a:spcAft>
                <a:spcPts val="1200"/>
              </a:spcAft>
            </a:pPr>
            <a:r>
              <a:rPr lang="en-US" b="1" kern="0" dirty="0" smtClean="0">
                <a:solidFill>
                  <a:srgbClr val="002060"/>
                </a:solidFill>
                <a:latin typeface="Arial" pitchFamily="34" charset="0"/>
              </a:rPr>
              <a:t>Fraud is any felonious act of corruption or attempt to cheat the government or corrupt the government’s agents.  For the GSA SmartPay Purchase Card, fraudulent activity is NOT:</a:t>
            </a:r>
            <a:endParaRPr lang="en-US" b="1" dirty="0" smtClean="0">
              <a:solidFill>
                <a:srgbClr val="002060"/>
              </a:solidFill>
              <a:latin typeface="Arial" pitchFamily="34" charset="0"/>
            </a:endParaRP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Sanctioned</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Authorized</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Part of official government business</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Pertinent to an employee’s official government capacity</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For the purpose for which the card was issued for</a:t>
            </a:r>
          </a:p>
        </p:txBody>
      </p:sp>
      <p:sp>
        <p:nvSpPr>
          <p:cNvPr id="3" name="Title 2"/>
          <p:cNvSpPr>
            <a:spLocks noGrp="1"/>
          </p:cNvSpPr>
          <p:nvPr>
            <p:ph type="title"/>
          </p:nvPr>
        </p:nvSpPr>
        <p:spPr>
          <a:xfrm>
            <a:off x="533400" y="1676400"/>
            <a:ext cx="8229600" cy="138499"/>
          </a:xfrm>
        </p:spPr>
        <p:txBody>
          <a:bodyPr/>
          <a:lstStyle/>
          <a:p>
            <a:r>
              <a:rPr lang="en-US" sz="300" dirty="0" smtClean="0">
                <a:solidFill>
                  <a:schemeClr val="bg1"/>
                </a:solidFill>
              </a:rPr>
              <a:t>Understanding Fraud</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355928" y="1161472"/>
            <a:ext cx="8635672" cy="4255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hangingPunct="0">
              <a:spcAft>
                <a:spcPts val="300"/>
              </a:spcAft>
              <a:defRPr/>
            </a:pPr>
            <a:r>
              <a:rPr lang="en-US" sz="3600" b="1" kern="0" dirty="0" smtClean="0">
                <a:solidFill>
                  <a:srgbClr val="000000"/>
                </a:solidFill>
                <a:latin typeface="Arial" pitchFamily="34" charset="0"/>
              </a:rPr>
              <a:t>What is Fraud?</a:t>
            </a:r>
          </a:p>
          <a:p>
            <a:pPr eaLnBrk="0" hangingPunct="0">
              <a:spcAft>
                <a:spcPts val="1200"/>
              </a:spcAft>
            </a:pPr>
            <a:r>
              <a:rPr lang="en-US" b="1" kern="0" dirty="0" smtClean="0">
                <a:solidFill>
                  <a:srgbClr val="002060"/>
                </a:solidFill>
                <a:latin typeface="Arial" pitchFamily="34" charset="0"/>
              </a:rPr>
              <a:t>Non-cardholder fraud involves use of the card or cardholder data by an unauthorized person. High-risk situations for non-cardholder fraud include:</a:t>
            </a:r>
            <a:endParaRPr lang="en-US" b="1" dirty="0" smtClean="0">
              <a:solidFill>
                <a:srgbClr val="002060"/>
              </a:solidFill>
              <a:latin typeface="Arial" pitchFamily="34" charset="0"/>
            </a:endParaRP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Card was never received</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Card was lost</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Card was stolen</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Altered or counterfeit cards</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Account takeover</a:t>
            </a:r>
          </a:p>
        </p:txBody>
      </p:sp>
      <p:pic>
        <p:nvPicPr>
          <p:cNvPr id="3" name="Picture 6" descr="Charge card fraud cartoon."/>
          <p:cNvPicPr>
            <a:picLocks noChangeAspect="1"/>
          </p:cNvPicPr>
          <p:nvPr/>
        </p:nvPicPr>
        <p:blipFill>
          <a:blip r:embed="rId3" cstate="print"/>
          <a:srcRect/>
          <a:stretch>
            <a:fillRect/>
          </a:stretch>
        </p:blipFill>
        <p:spPr bwMode="auto">
          <a:xfrm>
            <a:off x="4343400" y="3048000"/>
            <a:ext cx="3962400" cy="3509554"/>
          </a:xfrm>
          <a:prstGeom prst="rect">
            <a:avLst/>
          </a:prstGeom>
          <a:noFill/>
          <a:ln w="9525">
            <a:noFill/>
            <a:miter lim="800000"/>
            <a:headEnd/>
            <a:tailEnd/>
          </a:ln>
          <a:scene3d>
            <a:camera prst="orthographicFront"/>
            <a:lightRig rig="threePt" dir="t"/>
          </a:scene3d>
          <a:sp3d>
            <a:bevelT/>
          </a:sp3d>
        </p:spPr>
      </p:pic>
      <p:sp>
        <p:nvSpPr>
          <p:cNvPr id="4" name="Title 3"/>
          <p:cNvSpPr>
            <a:spLocks noGrp="1"/>
          </p:cNvSpPr>
          <p:nvPr>
            <p:ph type="title"/>
          </p:nvPr>
        </p:nvSpPr>
        <p:spPr>
          <a:xfrm>
            <a:off x="533400" y="1676400"/>
            <a:ext cx="8229600" cy="138499"/>
          </a:xfrm>
        </p:spPr>
        <p:txBody>
          <a:bodyPr/>
          <a:lstStyle/>
          <a:p>
            <a:r>
              <a:rPr lang="en-US" sz="300" dirty="0" smtClean="0">
                <a:solidFill>
                  <a:schemeClr val="bg1"/>
                </a:solidFill>
              </a:rPr>
              <a:t>What is Fraud?</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355928" y="1161472"/>
            <a:ext cx="8635672" cy="53630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eaLnBrk="0" hangingPunct="0">
              <a:spcAft>
                <a:spcPts val="300"/>
              </a:spcAft>
              <a:defRPr/>
            </a:pPr>
            <a:r>
              <a:rPr lang="en-US" sz="3600" b="1" kern="0" dirty="0" smtClean="0">
                <a:solidFill>
                  <a:srgbClr val="000000"/>
                </a:solidFill>
                <a:latin typeface="Arial" pitchFamily="34" charset="0"/>
              </a:rPr>
              <a:t>What is Waste and Misuse?</a:t>
            </a:r>
          </a:p>
          <a:p>
            <a:pPr eaLnBrk="0" hangingPunct="0">
              <a:spcAft>
                <a:spcPts val="1200"/>
              </a:spcAft>
            </a:pPr>
            <a:r>
              <a:rPr lang="en-US" b="1" kern="0" dirty="0" smtClean="0">
                <a:solidFill>
                  <a:srgbClr val="002060"/>
                </a:solidFill>
                <a:latin typeface="Arial" pitchFamily="34" charset="0"/>
              </a:rPr>
              <a:t>Waste is defined as any charge card activity that fosters, or results in, unnecessary costs or other program inefficiencies.  Misuse is defined as use of charge card to buy authorized items at terms that are excessive (e.g. price, quantity), are questionable (government need).  Examples include:</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Purchases exceed the cardholder's  limit</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Purchase not authorized by the agency</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Purchases for which there is no funding</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Purchases for personal consumption</a:t>
            </a:r>
          </a:p>
          <a:p>
            <a:pPr marL="465138" indent="-349250" eaLnBrk="0" hangingPunct="0">
              <a:spcBef>
                <a:spcPts val="1200"/>
              </a:spcBef>
              <a:spcAft>
                <a:spcPts val="0"/>
              </a:spcAft>
              <a:buFont typeface="Wingdings" pitchFamily="2" charset="2"/>
              <a:buChar char="Ø"/>
              <a:tabLst>
                <a:tab pos="465138" algn="l"/>
              </a:tabLst>
            </a:pPr>
            <a:r>
              <a:rPr lang="en-US" sz="2000" dirty="0" smtClean="0">
                <a:latin typeface="Arial" pitchFamily="34" charset="0"/>
              </a:rPr>
              <a:t>Purchases that do not comply with governing card type policies</a:t>
            </a:r>
          </a:p>
        </p:txBody>
      </p:sp>
      <p:pic>
        <p:nvPicPr>
          <p:cNvPr id="4" name="Picture 6" descr="Picture of a figure with its hand up in a &quot;halt&quot; position, indicating these are prohibited behaviors."/>
          <p:cNvPicPr>
            <a:picLocks noChangeAspect="1"/>
          </p:cNvPicPr>
          <p:nvPr/>
        </p:nvPicPr>
        <p:blipFill>
          <a:blip r:embed="rId3" cstate="print"/>
          <a:srcRect/>
          <a:stretch>
            <a:fillRect/>
          </a:stretch>
        </p:blipFill>
        <p:spPr bwMode="auto">
          <a:xfrm>
            <a:off x="6248400" y="3733800"/>
            <a:ext cx="2209800" cy="2362200"/>
          </a:xfrm>
          <a:prstGeom prst="rect">
            <a:avLst/>
          </a:prstGeom>
          <a:noFill/>
          <a:ln w="9525">
            <a:noFill/>
            <a:miter lim="800000"/>
            <a:headEnd/>
            <a:tailEnd/>
          </a:ln>
          <a:scene3d>
            <a:camera prst="orthographicFront"/>
            <a:lightRig rig="threePt" dir="t"/>
          </a:scene3d>
          <a:sp3d>
            <a:bevelT w="101600" prst="riblet"/>
          </a:sp3d>
        </p:spPr>
      </p:pic>
      <p:sp>
        <p:nvSpPr>
          <p:cNvPr id="5" name="Title 4"/>
          <p:cNvSpPr>
            <a:spLocks noGrp="1"/>
          </p:cNvSpPr>
          <p:nvPr>
            <p:ph type="title"/>
          </p:nvPr>
        </p:nvSpPr>
        <p:spPr>
          <a:xfrm>
            <a:off x="457200" y="1676400"/>
            <a:ext cx="8229600" cy="138499"/>
          </a:xfrm>
        </p:spPr>
        <p:txBody>
          <a:bodyPr/>
          <a:lstStyle/>
          <a:p>
            <a:r>
              <a:rPr lang="en-US" sz="300" dirty="0" smtClean="0">
                <a:solidFill>
                  <a:schemeClr val="bg1"/>
                </a:solidFill>
              </a:rPr>
              <a:t>What is Waste and Misuse?</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17927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Mitigating Fraud, Waste, Abuse Risk</a:t>
            </a:r>
          </a:p>
          <a:p>
            <a:pPr eaLnBrk="0" hangingPunct="0">
              <a:spcAft>
                <a:spcPts val="900"/>
              </a:spcAft>
              <a:defRPr/>
            </a:pPr>
            <a:r>
              <a:rPr lang="en-US" b="1" dirty="0" smtClean="0">
                <a:solidFill>
                  <a:srgbClr val="002060"/>
                </a:solidFill>
                <a:latin typeface="Arial" pitchFamily="34" charset="0"/>
              </a:rPr>
              <a:t>Misuse by employees impacts agency/organization charge card performance and refund earning potential.  Some leading practices to mitigate this risk include:</a:t>
            </a:r>
          </a:p>
        </p:txBody>
      </p:sp>
      <p:sp>
        <p:nvSpPr>
          <p:cNvPr id="3" name="Rectangle 4"/>
          <p:cNvSpPr txBox="1">
            <a:spLocks noChangeArrowheads="1"/>
          </p:cNvSpPr>
          <p:nvPr/>
        </p:nvSpPr>
        <p:spPr bwMode="auto">
          <a:xfrm>
            <a:off x="355928" y="3001357"/>
            <a:ext cx="8483272" cy="363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568325" lvl="4" indent="-395288">
              <a:spcBef>
                <a:spcPts val="600"/>
              </a:spcBef>
              <a:spcAft>
                <a:spcPts val="0"/>
              </a:spcAft>
              <a:buFont typeface="Wingdings" pitchFamily="2" charset="2"/>
              <a:buChar char="Ø"/>
              <a:defRPr/>
            </a:pPr>
            <a:r>
              <a:rPr lang="en-US" sz="2000" dirty="0" smtClean="0">
                <a:latin typeface="Arial" pitchFamily="34" charset="0"/>
              </a:rPr>
              <a:t>Emphasize standards of conduct/ethics and clearly state consequences for misuse </a:t>
            </a:r>
          </a:p>
          <a:p>
            <a:pPr marL="568325" lvl="4" indent="-395288">
              <a:spcBef>
                <a:spcPts val="600"/>
              </a:spcBef>
              <a:spcAft>
                <a:spcPts val="0"/>
              </a:spcAft>
              <a:buFont typeface="Wingdings" pitchFamily="2" charset="2"/>
              <a:buChar char="Ø"/>
              <a:defRPr/>
            </a:pPr>
            <a:r>
              <a:rPr lang="en-US" sz="2000" dirty="0" smtClean="0">
                <a:latin typeface="Arial" pitchFamily="34" charset="0"/>
              </a:rPr>
              <a:t>Periodically monitor authorization controls and set reasonable transaction limits</a:t>
            </a:r>
          </a:p>
          <a:p>
            <a:pPr marL="568325" lvl="4" indent="-395288">
              <a:spcBef>
                <a:spcPts val="600"/>
              </a:spcBef>
              <a:spcAft>
                <a:spcPts val="0"/>
              </a:spcAft>
              <a:buFont typeface="Wingdings" pitchFamily="2" charset="2"/>
              <a:buChar char="Ø"/>
              <a:defRPr/>
            </a:pPr>
            <a:r>
              <a:rPr lang="en-US" sz="2000" dirty="0" smtClean="0">
                <a:latin typeface="Arial" pitchFamily="34" charset="0"/>
              </a:rPr>
              <a:t>Restrict spend use through Merchant Category Code (MCC) blocks</a:t>
            </a:r>
          </a:p>
          <a:p>
            <a:pPr marL="568325" lvl="4" indent="-395288">
              <a:spcBef>
                <a:spcPts val="600"/>
              </a:spcBef>
              <a:spcAft>
                <a:spcPts val="0"/>
              </a:spcAft>
              <a:buFont typeface="Wingdings" pitchFamily="2" charset="2"/>
              <a:buChar char="Ø"/>
              <a:defRPr/>
            </a:pPr>
            <a:r>
              <a:rPr lang="en-US" sz="2000" dirty="0" smtClean="0">
                <a:latin typeface="Arial" pitchFamily="34" charset="0"/>
              </a:rPr>
              <a:t>Deactivate cards as appropriate – cards with little or no activity should be considered for closure</a:t>
            </a:r>
          </a:p>
          <a:p>
            <a:pPr marL="568325" lvl="4" indent="-395288">
              <a:spcBef>
                <a:spcPts val="600"/>
              </a:spcBef>
              <a:spcAft>
                <a:spcPts val="0"/>
              </a:spcAft>
              <a:buFont typeface="Wingdings" pitchFamily="2" charset="2"/>
              <a:buChar char="Ø"/>
              <a:defRPr/>
            </a:pPr>
            <a:r>
              <a:rPr lang="en-US" sz="2000" dirty="0" smtClean="0">
                <a:latin typeface="Arial" pitchFamily="34" charset="0"/>
              </a:rPr>
              <a:t>Manage delinquency and implement proper training</a:t>
            </a:r>
          </a:p>
          <a:p>
            <a:pPr marL="568325" lvl="4" indent="-395288">
              <a:spcBef>
                <a:spcPts val="600"/>
              </a:spcBef>
              <a:spcAft>
                <a:spcPts val="0"/>
              </a:spcAft>
              <a:buFont typeface="Wingdings" pitchFamily="2" charset="2"/>
              <a:buChar char="Ø"/>
              <a:defRPr/>
            </a:pPr>
            <a:r>
              <a:rPr lang="en-US" sz="2000" dirty="0" smtClean="0">
                <a:latin typeface="Arial" pitchFamily="34" charset="0"/>
              </a:rPr>
              <a:t>Review card activity through reports generated from</a:t>
            </a:r>
          </a:p>
          <a:p>
            <a:pPr marL="568325" lvl="4">
              <a:spcBef>
                <a:spcPts val="0"/>
              </a:spcBef>
              <a:spcAft>
                <a:spcPts val="0"/>
              </a:spcAft>
              <a:defRPr/>
            </a:pPr>
            <a:r>
              <a:rPr lang="en-US" sz="2000" dirty="0" smtClean="0">
                <a:latin typeface="Arial" pitchFamily="34" charset="0"/>
              </a:rPr>
              <a:t>the bank’s EAS</a:t>
            </a:r>
          </a:p>
        </p:txBody>
      </p:sp>
      <p:pic>
        <p:nvPicPr>
          <p:cNvPr id="4" name="Picture 9" descr="Cartoon picture of a detective with a magnifying glass."/>
          <p:cNvPicPr>
            <a:picLocks noChangeAspect="1" noChangeArrowheads="1"/>
          </p:cNvPicPr>
          <p:nvPr/>
        </p:nvPicPr>
        <p:blipFill>
          <a:blip r:embed="rId3" cstate="print"/>
          <a:srcRect/>
          <a:stretch>
            <a:fillRect/>
          </a:stretch>
        </p:blipFill>
        <p:spPr bwMode="auto">
          <a:xfrm>
            <a:off x="7391400" y="5486400"/>
            <a:ext cx="1219200" cy="1143000"/>
          </a:xfrm>
          <a:prstGeom prst="rect">
            <a:avLst/>
          </a:prstGeom>
          <a:noFill/>
          <a:ln w="9525">
            <a:noFill/>
            <a:miter lim="800000"/>
            <a:headEnd/>
            <a:tailEnd/>
          </a:ln>
          <a:scene3d>
            <a:camera prst="orthographicFront"/>
            <a:lightRig rig="threePt" dir="t"/>
          </a:scene3d>
          <a:sp3d>
            <a:bevelT/>
          </a:sp3d>
        </p:spPr>
      </p:pic>
      <p:sp>
        <p:nvSpPr>
          <p:cNvPr id="5" name="Title 4"/>
          <p:cNvSpPr>
            <a:spLocks noGrp="1"/>
          </p:cNvSpPr>
          <p:nvPr>
            <p:ph type="title"/>
          </p:nvPr>
        </p:nvSpPr>
        <p:spPr>
          <a:xfrm>
            <a:off x="533400" y="1676400"/>
            <a:ext cx="8229600" cy="138499"/>
          </a:xfrm>
        </p:spPr>
        <p:txBody>
          <a:bodyPr/>
          <a:lstStyle/>
          <a:p>
            <a:r>
              <a:rPr lang="en-US" sz="300" dirty="0" smtClean="0">
                <a:solidFill>
                  <a:schemeClr val="bg1"/>
                </a:solidFill>
              </a:rPr>
              <a:t>Mitigating Fraud, Waste, Abuse Risk</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547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Deactivation Leading Practices</a:t>
            </a:r>
          </a:p>
          <a:p>
            <a:pPr eaLnBrk="0" hangingPunct="0">
              <a:spcAft>
                <a:spcPts val="1200"/>
              </a:spcAft>
              <a:defRPr/>
            </a:pPr>
            <a:r>
              <a:rPr lang="en-US" b="1" dirty="0" smtClean="0">
                <a:solidFill>
                  <a:srgbClr val="002060"/>
                </a:solidFill>
                <a:latin typeface="Arial" pitchFamily="34" charset="0"/>
              </a:rPr>
              <a:t>To help streamline agency/organization charge card programs and mitigate the risk of fraud, waste, and abuse, deactivating cards that are no longer in use can be a powerful and proactive practice.</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A/OPCs can quickly deactivate/reactivate cards electronically or by contacting the bank’s designated representative</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If a card is deactivated, authorizations are declined at point of sale</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Notify cardholder of deactivation, and communicate procedures to re-activate (e.g., who to call and when to call)</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Be wary of automatic billing (e.g. magazine subscriptions) and forced transactions (e.g. vendor manually processing the charge card) </a:t>
            </a:r>
          </a:p>
          <a:p>
            <a:pPr marL="465138" lvl="1" indent="-349250" eaLnBrk="0" hangingPunct="0">
              <a:spcAft>
                <a:spcPts val="900"/>
              </a:spcAft>
              <a:buFont typeface="Wingdings" pitchFamily="2" charset="2"/>
              <a:buChar char="Ø"/>
              <a:tabLst>
                <a:tab pos="465138" algn="l"/>
              </a:tabLst>
            </a:pPr>
            <a:r>
              <a:rPr lang="en-US" sz="2000" dirty="0" smtClean="0">
                <a:latin typeface="Arial" pitchFamily="34" charset="0"/>
              </a:rPr>
              <a:t>Close charge card accounts for cardholders who leave the agency (will vary by agency policy and business line)</a:t>
            </a:r>
            <a:endParaRPr lang="en-US" sz="2000" i="1" dirty="0" smtClean="0">
              <a:solidFill>
                <a:schemeClr val="tx2"/>
              </a:solidFill>
              <a:latin typeface="Arial" pitchFamily="34" charset="0"/>
            </a:endParaRPr>
          </a:p>
        </p:txBody>
      </p:sp>
      <p:sp>
        <p:nvSpPr>
          <p:cNvPr id="3" name="Title 2"/>
          <p:cNvSpPr>
            <a:spLocks noGrp="1"/>
          </p:cNvSpPr>
          <p:nvPr>
            <p:ph type="title"/>
          </p:nvPr>
        </p:nvSpPr>
        <p:spPr>
          <a:xfrm>
            <a:off x="457200" y="1676400"/>
            <a:ext cx="8229600" cy="138499"/>
          </a:xfrm>
        </p:spPr>
        <p:txBody>
          <a:bodyPr/>
          <a:lstStyle/>
          <a:p>
            <a:r>
              <a:rPr lang="en-US" sz="300" dirty="0" smtClean="0">
                <a:solidFill>
                  <a:schemeClr val="bg1"/>
                </a:solidFill>
              </a:rPr>
              <a:t>Deactivation</a:t>
            </a:r>
            <a:r>
              <a:rPr lang="en-US" sz="300" baseline="0" dirty="0" smtClean="0">
                <a:solidFill>
                  <a:schemeClr val="bg1"/>
                </a:solidFill>
              </a:rPr>
              <a:t> Leading Practices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1423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Possible Indicators of Fraud/Misuse</a:t>
            </a:r>
          </a:p>
          <a:p>
            <a:pPr eaLnBrk="0" hangingPunct="0">
              <a:spcAft>
                <a:spcPts val="1200"/>
              </a:spcAft>
              <a:defRPr/>
            </a:pPr>
            <a:r>
              <a:rPr lang="en-US" b="1" dirty="0" smtClean="0">
                <a:solidFill>
                  <a:srgbClr val="002060"/>
                </a:solidFill>
                <a:latin typeface="Arial" pitchFamily="34" charset="0"/>
              </a:rPr>
              <a:t>Be aware of activities that may indicate questionable cardholder activity.</a:t>
            </a:r>
          </a:p>
        </p:txBody>
      </p:sp>
      <p:sp>
        <p:nvSpPr>
          <p:cNvPr id="3" name="Rectangle 4"/>
          <p:cNvSpPr txBox="1">
            <a:spLocks noChangeArrowheads="1"/>
          </p:cNvSpPr>
          <p:nvPr/>
        </p:nvSpPr>
        <p:spPr bwMode="auto">
          <a:xfrm>
            <a:off x="355928" y="2634496"/>
            <a:ext cx="4597072" cy="2400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Account closed due to fraud and new card has been issued</a:t>
            </a:r>
          </a:p>
          <a:p>
            <a:pPr marL="465138" lvl="1" indent="-349250" eaLnBrk="0" hangingPunct="0">
              <a:spcAft>
                <a:spcPts val="1200"/>
              </a:spcAft>
              <a:buFont typeface="Wingdings" pitchFamily="2" charset="2"/>
              <a:buChar char="Ø"/>
              <a:tabLst>
                <a:tab pos="465138" algn="l"/>
              </a:tabLst>
            </a:pPr>
            <a:r>
              <a:rPr lang="en-US" sz="2000" dirty="0" smtClean="0">
                <a:latin typeface="Calibri "/>
                <a:ea typeface="ＭＳ Ｐゴシック" pitchFamily="80" charset="-128"/>
                <a:cs typeface="Calibri "/>
              </a:rPr>
              <a:t>Multiple authorizations declined</a:t>
            </a:r>
            <a:endParaRPr lang="en-US" sz="2000" dirty="0" smtClean="0">
              <a:latin typeface="Calibri "/>
              <a:cs typeface="Calibri "/>
            </a:endParaRP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Frequent transaction disputes</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Consistently meets or exceeds monthly limit</a:t>
            </a:r>
          </a:p>
        </p:txBody>
      </p:sp>
      <p:grpSp>
        <p:nvGrpSpPr>
          <p:cNvPr id="4" name="Group 3" descr="Addressing Issues of Fraud &#10;Report any suspected or actual fraud&#10;File a complaint with agency's Office of the Inspector General &#10;Use agency fraud reporting hotlines"/>
          <p:cNvGrpSpPr/>
          <p:nvPr/>
        </p:nvGrpSpPr>
        <p:grpSpPr>
          <a:xfrm>
            <a:off x="4953000" y="2667000"/>
            <a:ext cx="3581400" cy="2590800"/>
            <a:chOff x="6172200" y="2667000"/>
            <a:chExt cx="2209800" cy="2514600"/>
          </a:xfrm>
        </p:grpSpPr>
        <p:sp>
          <p:nvSpPr>
            <p:cNvPr id="5" name="Rectangle 4"/>
            <p:cNvSpPr/>
            <p:nvPr/>
          </p:nvSpPr>
          <p:spPr bwMode="auto">
            <a:xfrm>
              <a:off x="6172200" y="2971800"/>
              <a:ext cx="2209800" cy="22098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36538" marR="0" indent="-236538" algn="l" defTabSz="914400" rtl="0" eaLnBrk="0" fontAlgn="base" latinLnBrk="0" hangingPunct="0">
                <a:lnSpc>
                  <a:spcPct val="100000"/>
                </a:lnSpc>
                <a:spcBef>
                  <a:spcPts val="600"/>
                </a:spcBef>
                <a:spcAft>
                  <a:spcPct val="0"/>
                </a:spcAft>
                <a:buClrTx/>
                <a:buSzTx/>
                <a:buFont typeface="Arial" pitchFamily="34" charset="0"/>
                <a:buChar char="•"/>
                <a:tabLst/>
              </a:pPr>
              <a:endParaRPr kumimoji="0" lang="en-US" sz="1000" b="0" i="0" u="none" strike="noStrike" cap="none" normalizeH="0" baseline="0" dirty="0" smtClean="0">
                <a:ln>
                  <a:noFill/>
                </a:ln>
                <a:solidFill>
                  <a:schemeClr val="tx1"/>
                </a:solidFill>
                <a:effectLst/>
                <a:latin typeface="Arial" pitchFamily="34" charset="0"/>
              </a:endParaRPr>
            </a:p>
            <a:p>
              <a:pPr marL="236538" indent="-236538" eaLnBrk="0" hangingPunct="0">
                <a:spcBef>
                  <a:spcPts val="600"/>
                </a:spcBef>
                <a:buFont typeface="Arial" pitchFamily="34" charset="0"/>
                <a:buChar char="•"/>
              </a:pPr>
              <a:r>
                <a:rPr lang="en-US" sz="1800" dirty="0" smtClean="0">
                  <a:latin typeface="Arial" pitchFamily="34" charset="0"/>
                </a:rPr>
                <a:t>Report any suspected or actual fraud</a:t>
              </a:r>
            </a:p>
            <a:p>
              <a:pPr marL="236538" indent="-236538" eaLnBrk="0" hangingPunct="0">
                <a:spcBef>
                  <a:spcPts val="600"/>
                </a:spcBef>
                <a:buFont typeface="Arial" pitchFamily="34" charset="0"/>
                <a:buChar char="•"/>
              </a:pPr>
              <a:r>
                <a:rPr lang="en-US" sz="1800" dirty="0" smtClean="0">
                  <a:latin typeface="Arial" pitchFamily="34" charset="0"/>
                </a:rPr>
                <a:t>File a complaint with agency’s Office of the Inspector General</a:t>
              </a:r>
            </a:p>
            <a:p>
              <a:pPr marL="236538" indent="-236538" eaLnBrk="0" hangingPunct="0">
                <a:spcBef>
                  <a:spcPts val="600"/>
                </a:spcBef>
                <a:buFont typeface="Arial" pitchFamily="34" charset="0"/>
                <a:buChar char="•"/>
              </a:pPr>
              <a:r>
                <a:rPr lang="en-US" sz="1800" dirty="0" smtClean="0">
                  <a:latin typeface="Arial" pitchFamily="34" charset="0"/>
                </a:rPr>
                <a:t>Use agency fraud reporting hotlines</a:t>
              </a:r>
            </a:p>
          </p:txBody>
        </p:sp>
        <p:sp>
          <p:nvSpPr>
            <p:cNvPr id="7" name="TextBox 6"/>
            <p:cNvSpPr txBox="1"/>
            <p:nvPr/>
          </p:nvSpPr>
          <p:spPr>
            <a:xfrm>
              <a:off x="6553200" y="2667000"/>
              <a:ext cx="1447800" cy="646331"/>
            </a:xfrm>
            <a:prstGeom prst="rect">
              <a:avLst/>
            </a:prstGeom>
            <a:solidFill>
              <a:schemeClr val="bg1"/>
            </a:solidFill>
          </p:spPr>
          <p:txBody>
            <a:bodyPr wrap="square" rtlCol="0">
              <a:spAutoFit/>
            </a:bodyPr>
            <a:lstStyle/>
            <a:p>
              <a:pPr algn="ctr"/>
              <a:r>
                <a:rPr lang="en-US" sz="1800" b="1" dirty="0" smtClean="0">
                  <a:latin typeface="Arial" pitchFamily="34" charset="0"/>
                </a:rPr>
                <a:t>Addressing Issues of Fraud</a:t>
              </a:r>
              <a:endParaRPr lang="en-US" sz="1800" b="1" dirty="0">
                <a:latin typeface="Arial" pitchFamily="34" charset="0"/>
              </a:endParaRPr>
            </a:p>
          </p:txBody>
        </p:sp>
      </p:grpSp>
      <p:pic>
        <p:nvPicPr>
          <p:cNvPr id="8" name="Picture 9" descr="Cartoon picture of a detective with a magnifying glass."/>
          <p:cNvPicPr>
            <a:picLocks noChangeAspect="1" noChangeArrowheads="1"/>
          </p:cNvPicPr>
          <p:nvPr/>
        </p:nvPicPr>
        <p:blipFill>
          <a:blip r:embed="rId3" cstate="print"/>
          <a:srcRect/>
          <a:stretch>
            <a:fillRect/>
          </a:stretch>
        </p:blipFill>
        <p:spPr bwMode="auto">
          <a:xfrm>
            <a:off x="2057400" y="5257800"/>
            <a:ext cx="1219200" cy="1143000"/>
          </a:xfrm>
          <a:prstGeom prst="rect">
            <a:avLst/>
          </a:prstGeom>
          <a:noFill/>
          <a:ln w="9525">
            <a:noFill/>
            <a:miter lim="800000"/>
            <a:headEnd/>
            <a:tailEnd/>
          </a:ln>
          <a:scene3d>
            <a:camera prst="orthographicFront"/>
            <a:lightRig rig="threePt" dir="t"/>
          </a:scene3d>
          <a:sp3d>
            <a:bevelT/>
          </a:sp3d>
        </p:spPr>
      </p:pic>
      <p:sp>
        <p:nvSpPr>
          <p:cNvPr id="9" name="Title 8"/>
          <p:cNvSpPr>
            <a:spLocks noGrp="1"/>
          </p:cNvSpPr>
          <p:nvPr>
            <p:ph type="title"/>
          </p:nvPr>
        </p:nvSpPr>
        <p:spPr>
          <a:xfrm>
            <a:off x="762000" y="6581001"/>
            <a:ext cx="8229600" cy="276999"/>
          </a:xfrm>
        </p:spPr>
        <p:txBody>
          <a:bodyPr/>
          <a:lstStyle/>
          <a:p>
            <a:r>
              <a:rPr lang="en-US" sz="1200" dirty="0" smtClean="0">
                <a:solidFill>
                  <a:schemeClr val="bg1"/>
                </a:solidFill>
              </a:rPr>
              <a:t>Possible</a:t>
            </a:r>
            <a:r>
              <a:rPr lang="en-US" sz="1200" baseline="0" dirty="0" smtClean="0">
                <a:solidFill>
                  <a:schemeClr val="bg1"/>
                </a:solidFill>
              </a:rPr>
              <a:t> Indicators of Fraud/Misuse</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14234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Possible Consequences</a:t>
            </a:r>
          </a:p>
          <a:p>
            <a:pPr eaLnBrk="0" hangingPunct="0">
              <a:spcAft>
                <a:spcPts val="1200"/>
              </a:spcAft>
              <a:defRPr/>
            </a:pPr>
            <a:r>
              <a:rPr lang="en-US" b="1" dirty="0" smtClean="0">
                <a:solidFill>
                  <a:srgbClr val="002060"/>
                </a:solidFill>
                <a:latin typeface="Arial" pitchFamily="34" charset="0"/>
              </a:rPr>
              <a:t>Potential consequences of cardholder fraud, waste, and abuse may include the following:</a:t>
            </a:r>
          </a:p>
        </p:txBody>
      </p:sp>
      <p:sp>
        <p:nvSpPr>
          <p:cNvPr id="3" name="Rectangle 4"/>
          <p:cNvSpPr txBox="1">
            <a:spLocks noChangeArrowheads="1"/>
          </p:cNvSpPr>
          <p:nvPr/>
        </p:nvSpPr>
        <p:spPr bwMode="auto">
          <a:xfrm>
            <a:off x="355928" y="2634496"/>
            <a:ext cx="4597072" cy="3170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Reprimand</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Counseling</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Card Cancellation</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Performance Evaluation Notation</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Employment Suspension</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Employment Termination</a:t>
            </a:r>
          </a:p>
          <a:p>
            <a:pPr marL="465138" lvl="1" indent="-349250" eaLnBrk="0" hangingPunct="0">
              <a:spcAft>
                <a:spcPts val="1200"/>
              </a:spcAft>
              <a:buFont typeface="Wingdings" pitchFamily="2" charset="2"/>
              <a:buChar char="Ø"/>
              <a:tabLst>
                <a:tab pos="465138" algn="l"/>
              </a:tabLst>
            </a:pPr>
            <a:r>
              <a:rPr lang="en-US" sz="2000" dirty="0" smtClean="0">
                <a:latin typeface="Arial" pitchFamily="34" charset="0"/>
              </a:rPr>
              <a:t>Criminal Prosecution</a:t>
            </a:r>
          </a:p>
        </p:txBody>
      </p:sp>
      <p:pic>
        <p:nvPicPr>
          <p:cNvPr id="9" name="Picture 8" descr="Picture of a seesaw balancing several items precariously."/>
          <p:cNvPicPr>
            <a:picLocks noChangeAspect="1"/>
          </p:cNvPicPr>
          <p:nvPr/>
        </p:nvPicPr>
        <p:blipFill>
          <a:blip r:embed="rId3" cstate="print"/>
          <a:stretch>
            <a:fillRect/>
          </a:stretch>
        </p:blipFill>
        <p:spPr>
          <a:xfrm>
            <a:off x="4299308" y="2819400"/>
            <a:ext cx="4463692" cy="2895600"/>
          </a:xfrm>
          <a:prstGeom prst="rect">
            <a:avLst/>
          </a:prstGeom>
        </p:spPr>
      </p:pic>
      <p:sp>
        <p:nvSpPr>
          <p:cNvPr id="5" name="Title 4"/>
          <p:cNvSpPr>
            <a:spLocks noGrp="1"/>
          </p:cNvSpPr>
          <p:nvPr>
            <p:ph type="title"/>
          </p:nvPr>
        </p:nvSpPr>
        <p:spPr>
          <a:xfrm>
            <a:off x="457200" y="1676400"/>
            <a:ext cx="8229600" cy="138499"/>
          </a:xfrm>
        </p:spPr>
        <p:txBody>
          <a:bodyPr/>
          <a:lstStyle/>
          <a:p>
            <a:r>
              <a:rPr lang="en-US" sz="300" dirty="0" smtClean="0">
                <a:solidFill>
                  <a:schemeClr val="bg1"/>
                </a:solidFill>
              </a:rPr>
              <a:t>Possible Consequences</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5438" y="3352800"/>
            <a:ext cx="8493125" cy="492125"/>
          </a:xfrm>
          <a:solidFill>
            <a:srgbClr val="A50021"/>
          </a:solidFill>
        </p:spPr>
        <p:txBody>
          <a:bodyPr wrap="square"/>
          <a:lstStyle/>
          <a:p>
            <a:pPr algn="ctr"/>
            <a:r>
              <a:rPr lang="en-US" sz="2600" dirty="0" smtClean="0">
                <a:solidFill>
                  <a:schemeClr val="bg1"/>
                </a:solidFill>
              </a:rPr>
              <a:t>Overview of the GSA SmartPay Program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324684" y="3352800"/>
            <a:ext cx="8494633" cy="492443"/>
          </a:xfrm>
          <a:solidFill>
            <a:srgbClr val="A50021"/>
          </a:solidFill>
        </p:spPr>
        <p:txBody>
          <a:bodyPr wrap="square"/>
          <a:lstStyle/>
          <a:p>
            <a:pPr algn="ctr"/>
            <a:r>
              <a:rPr lang="en-US" sz="2600" dirty="0" smtClean="0">
                <a:solidFill>
                  <a:schemeClr val="bg1"/>
                </a:solidFill>
              </a:rPr>
              <a:t>Charge Card Management Leading Practices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2552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Reporting Leading Practices</a:t>
            </a:r>
          </a:p>
          <a:p>
            <a:pPr eaLnBrk="0" hangingPunct="0">
              <a:spcAft>
                <a:spcPts val="1200"/>
              </a:spcAft>
              <a:defRPr/>
            </a:pPr>
            <a:r>
              <a:rPr lang="en-US" b="1" dirty="0" smtClean="0">
                <a:solidFill>
                  <a:srgbClr val="002060"/>
                </a:solidFill>
                <a:latin typeface="Arial" pitchFamily="34" charset="0"/>
              </a:rPr>
              <a:t>GSA SmartPay contractor banks are required to issue reports to A/OPCs that address transactions, payments, disputes, and delinquencies.  A/OPCs should:</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Monitor bank reports regularly, which will allow A/OPCs to oversee the agency/organization’s overall charge card financial condition and monitor for fraud waste, and abuse</a:t>
            </a:r>
          </a:p>
          <a:p>
            <a:pPr marL="465138" lvl="1" indent="-349250" eaLnBrk="0" hangingPunct="0">
              <a:spcAft>
                <a:spcPts val="0"/>
              </a:spcAft>
              <a:buFont typeface="Wingdings" pitchFamily="2" charset="2"/>
              <a:buChar char="Ø"/>
              <a:tabLst>
                <a:tab pos="465138" algn="l"/>
              </a:tabLst>
            </a:pPr>
            <a:r>
              <a:rPr lang="en-US" sz="2000" dirty="0" smtClean="0">
                <a:latin typeface="Arial" pitchFamily="34" charset="0"/>
              </a:rPr>
              <a:t>Use bank reports proactively, not </a:t>
            </a:r>
          </a:p>
          <a:p>
            <a:pPr marL="465138" lvl="1" indent="-7938" eaLnBrk="0" hangingPunct="0">
              <a:spcAft>
                <a:spcPts val="0"/>
              </a:spcAft>
              <a:tabLst>
                <a:tab pos="465138" algn="l"/>
              </a:tabLst>
            </a:pPr>
            <a:r>
              <a:rPr lang="en-US" sz="2000" dirty="0" smtClean="0">
                <a:latin typeface="Arial" pitchFamily="34" charset="0"/>
              </a:rPr>
              <a:t>reactively for activities such as invoice </a:t>
            </a:r>
          </a:p>
          <a:p>
            <a:pPr marL="465138" lvl="1" indent="-7938" eaLnBrk="0" hangingPunct="0">
              <a:spcAft>
                <a:spcPts val="0"/>
              </a:spcAft>
              <a:tabLst>
                <a:tab pos="465138" algn="l"/>
              </a:tabLst>
            </a:pPr>
            <a:r>
              <a:rPr lang="en-US" sz="2000" dirty="0" smtClean="0">
                <a:latin typeface="Arial" pitchFamily="34" charset="0"/>
              </a:rPr>
              <a:t>and payment data, and meeting OMB </a:t>
            </a:r>
          </a:p>
          <a:p>
            <a:pPr marL="465138" lvl="1" indent="-7938" eaLnBrk="0" hangingPunct="0">
              <a:spcAft>
                <a:spcPts val="600"/>
              </a:spcAft>
              <a:tabLst>
                <a:tab pos="465138" algn="l"/>
              </a:tabLst>
            </a:pPr>
            <a:r>
              <a:rPr lang="en-US" sz="2000" dirty="0" smtClean="0">
                <a:latin typeface="Arial" pitchFamily="34" charset="0"/>
              </a:rPr>
              <a:t>requirements</a:t>
            </a:r>
          </a:p>
          <a:p>
            <a:pPr marL="465138" lvl="1" indent="-349250" eaLnBrk="0" hangingPunct="0">
              <a:spcAft>
                <a:spcPts val="600"/>
              </a:spcAft>
              <a:buFont typeface="Wingdings" pitchFamily="2" charset="2"/>
              <a:buChar char="Ø"/>
              <a:tabLst>
                <a:tab pos="465138" algn="l"/>
              </a:tabLst>
            </a:pPr>
            <a:r>
              <a:rPr lang="en-US" sz="2000" dirty="0" smtClean="0">
                <a:latin typeface="Arial" pitchFamily="34" charset="0"/>
              </a:rPr>
              <a:t>Understand all available reports**</a:t>
            </a:r>
          </a:p>
          <a:p>
            <a:pPr marL="465138" lvl="1" indent="-349250" eaLnBrk="0" hangingPunct="0">
              <a:spcAft>
                <a:spcPts val="0"/>
              </a:spcAft>
              <a:buFont typeface="Wingdings" pitchFamily="2" charset="2"/>
              <a:buChar char="Ø"/>
              <a:tabLst>
                <a:tab pos="465138" algn="l"/>
              </a:tabLst>
            </a:pPr>
            <a:r>
              <a:rPr lang="en-US" sz="2000" dirty="0" smtClean="0">
                <a:latin typeface="Arial" pitchFamily="34" charset="0"/>
              </a:rPr>
              <a:t>Develop automated reports, specific </a:t>
            </a:r>
          </a:p>
          <a:p>
            <a:pPr marL="465138" lvl="1" indent="-7938" eaLnBrk="0" hangingPunct="0">
              <a:spcAft>
                <a:spcPts val="600"/>
              </a:spcAft>
              <a:tabLst>
                <a:tab pos="465138" algn="l"/>
              </a:tabLst>
            </a:pPr>
            <a:r>
              <a:rPr lang="en-US" sz="2000" dirty="0" smtClean="0">
                <a:latin typeface="Arial" pitchFamily="34" charset="0"/>
              </a:rPr>
              <a:t>to the agency/organization</a:t>
            </a:r>
          </a:p>
        </p:txBody>
      </p:sp>
      <p:sp>
        <p:nvSpPr>
          <p:cNvPr id="3" name="Rounded Rectangle 2"/>
          <p:cNvSpPr/>
          <p:nvPr/>
        </p:nvSpPr>
        <p:spPr bwMode="auto">
          <a:xfrm>
            <a:off x="5334000" y="3736430"/>
            <a:ext cx="3429000" cy="2667000"/>
          </a:xfrm>
          <a:prstGeom prst="round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36576" tIns="27432" rIns="45720" bIns="27432"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ts val="60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Available Reports</a:t>
            </a:r>
            <a:endParaRPr kumimoji="0" lang="en-US" sz="2000" b="1" u="none" strike="noStrike" cap="none" normalizeH="0" dirty="0" smtClean="0">
              <a:ln>
                <a:noFill/>
              </a:ln>
              <a:solidFill>
                <a:schemeClr val="tx1"/>
              </a:solidFill>
              <a:effectLst/>
              <a:latin typeface="Arial" pitchFamily="34" charset="0"/>
            </a:endParaRPr>
          </a:p>
          <a:p>
            <a:pPr marL="0" lvl="1" eaLnBrk="0" hangingPunct="0">
              <a:spcAft>
                <a:spcPts val="200"/>
              </a:spcAft>
            </a:pPr>
            <a:r>
              <a:rPr lang="en-US" sz="1700" dirty="0" smtClean="0">
                <a:latin typeface="Arial" pitchFamily="34" charset="0"/>
              </a:rPr>
              <a:t>Reports include, but are not limited to:</a:t>
            </a:r>
          </a:p>
          <a:p>
            <a:pPr marL="111125" lvl="1" indent="-111125" eaLnBrk="0" hangingPunct="0">
              <a:spcAft>
                <a:spcPts val="100"/>
              </a:spcAft>
              <a:buFont typeface="Arial" pitchFamily="34" charset="0"/>
              <a:buChar char="•"/>
            </a:pPr>
            <a:r>
              <a:rPr lang="en-US" sz="1600" dirty="0" smtClean="0">
                <a:latin typeface="Arial" pitchFamily="34" charset="0"/>
              </a:rPr>
              <a:t>Account Activity Report </a:t>
            </a:r>
          </a:p>
          <a:p>
            <a:pPr marL="111125" lvl="1" indent="-111125" eaLnBrk="0" hangingPunct="0">
              <a:spcAft>
                <a:spcPts val="100"/>
              </a:spcAft>
              <a:buFont typeface="Arial" pitchFamily="34" charset="0"/>
              <a:buChar char="•"/>
            </a:pPr>
            <a:r>
              <a:rPr lang="en-US" sz="1600" dirty="0" smtClean="0">
                <a:latin typeface="Arial" pitchFamily="34" charset="0"/>
              </a:rPr>
              <a:t>Declined Authorizations Report </a:t>
            </a:r>
          </a:p>
          <a:p>
            <a:pPr marL="111125" lvl="1" indent="-111125" eaLnBrk="0" hangingPunct="0">
              <a:spcAft>
                <a:spcPts val="100"/>
              </a:spcAft>
              <a:buFont typeface="Arial" pitchFamily="34" charset="0"/>
              <a:buChar char="•"/>
            </a:pPr>
            <a:r>
              <a:rPr lang="en-US" sz="1600" dirty="0" smtClean="0">
                <a:latin typeface="Arial" pitchFamily="34" charset="0"/>
              </a:rPr>
              <a:t>Dispute Report</a:t>
            </a:r>
          </a:p>
          <a:p>
            <a:pPr marL="111125" lvl="1" indent="-111125" eaLnBrk="0" hangingPunct="0">
              <a:spcAft>
                <a:spcPts val="100"/>
              </a:spcAft>
              <a:buFont typeface="Arial" pitchFamily="34" charset="0"/>
              <a:buChar char="•"/>
            </a:pPr>
            <a:r>
              <a:rPr lang="en-US" sz="1600" dirty="0" smtClean="0">
                <a:latin typeface="Arial" pitchFamily="34" charset="0"/>
              </a:rPr>
              <a:t>Unusual Spending Activity Report </a:t>
            </a:r>
          </a:p>
          <a:p>
            <a:pPr marL="111125" lvl="1" indent="-111125" eaLnBrk="0" hangingPunct="0">
              <a:spcAft>
                <a:spcPts val="200"/>
              </a:spcAft>
              <a:buFont typeface="Arial" pitchFamily="34" charset="0"/>
              <a:buChar char="•"/>
            </a:pPr>
            <a:r>
              <a:rPr lang="en-US" sz="1600" dirty="0" smtClean="0">
                <a:latin typeface="Arial" pitchFamily="34" charset="0"/>
              </a:rPr>
              <a:t>Master File </a:t>
            </a:r>
          </a:p>
        </p:txBody>
      </p:sp>
      <p:sp>
        <p:nvSpPr>
          <p:cNvPr id="4" name="TextBox 3"/>
          <p:cNvSpPr txBox="1"/>
          <p:nvPr/>
        </p:nvSpPr>
        <p:spPr>
          <a:xfrm rot="10800000" flipV="1">
            <a:off x="355928" y="6396701"/>
            <a:ext cx="8456296" cy="307777"/>
          </a:xfrm>
          <a:prstGeom prst="rect">
            <a:avLst/>
          </a:prstGeom>
          <a:noFill/>
        </p:spPr>
        <p:txBody>
          <a:bodyPr wrap="square" rtlCol="0">
            <a:spAutoFit/>
          </a:bodyPr>
          <a:lstStyle/>
          <a:p>
            <a:r>
              <a:rPr lang="en-US" sz="1400" dirty="0" smtClean="0">
                <a:latin typeface="Arial" pitchFamily="34" charset="0"/>
              </a:rPr>
              <a:t>** A full listing of agency reports can be found in section C.3.3.1 of the GSA SmartPay2 Master Contract</a:t>
            </a:r>
          </a:p>
        </p:txBody>
      </p:sp>
      <p:sp>
        <p:nvSpPr>
          <p:cNvPr id="5" name="Title 4"/>
          <p:cNvSpPr>
            <a:spLocks noGrp="1"/>
          </p:cNvSpPr>
          <p:nvPr>
            <p:ph type="title"/>
          </p:nvPr>
        </p:nvSpPr>
        <p:spPr>
          <a:xfrm>
            <a:off x="457200" y="1143000"/>
            <a:ext cx="8229600" cy="138499"/>
          </a:xfrm>
        </p:spPr>
        <p:txBody>
          <a:bodyPr/>
          <a:lstStyle/>
          <a:p>
            <a:r>
              <a:rPr lang="en-US" sz="300" dirty="0" smtClean="0">
                <a:solidFill>
                  <a:schemeClr val="bg1"/>
                </a:solidFill>
              </a:rPr>
              <a:t>Reporting Leading Practices </a:t>
            </a:r>
            <a:endParaRPr lang="en-US" sz="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05"/>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 calcmode="lin" valueType="num">
                                      <p:cBhvr>
                                        <p:cTn id="9" dur="500" fill="hold"/>
                                        <p:tgtEl>
                                          <p:spTgt spid="3"/>
                                        </p:tgtEl>
                                        <p:attrNameLst>
                                          <p:attrName>ppt_x</p:attrName>
                                        </p:attrNameLst>
                                      </p:cBhvr>
                                      <p:tavLst>
                                        <p:tav tm="0">
                                          <p:val>
                                            <p:strVal val="#ppt_x-.2"/>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4399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300"/>
              </a:spcAft>
              <a:defRPr/>
            </a:pPr>
            <a:r>
              <a:rPr lang="en-US" sz="3600" b="1" kern="0" dirty="0" smtClean="0">
                <a:latin typeface="Arial" pitchFamily="34" charset="0"/>
              </a:rPr>
              <a:t>Opportunities for Expansion</a:t>
            </a:r>
          </a:p>
          <a:p>
            <a:pPr marL="465138" lvl="1" indent="-465138" eaLnBrk="0" hangingPunct="0">
              <a:spcBef>
                <a:spcPts val="1200"/>
              </a:spcBef>
              <a:spcAft>
                <a:spcPts val="0"/>
              </a:spcAft>
              <a:tabLst>
                <a:tab pos="465138" algn="l"/>
              </a:tabLst>
            </a:pPr>
            <a:r>
              <a:rPr lang="en-US" b="1" dirty="0" smtClean="0">
                <a:solidFill>
                  <a:srgbClr val="002060"/>
                </a:solidFill>
                <a:latin typeface="Arial" pitchFamily="34" charset="0"/>
              </a:rPr>
              <a:t>GSA SmartPay Purchase Card best practices:</a:t>
            </a:r>
          </a:p>
          <a:p>
            <a:pPr marL="465138" lvl="1" indent="-349250" eaLnBrk="0" hangingPunct="0">
              <a:spcBef>
                <a:spcPts val="1200"/>
              </a:spcBef>
              <a:spcAft>
                <a:spcPts val="0"/>
              </a:spcAft>
              <a:buFont typeface="Wingdings" pitchFamily="2" charset="2"/>
              <a:buChar char="q"/>
              <a:tabLst>
                <a:tab pos="465138" algn="l"/>
              </a:tabLst>
            </a:pPr>
            <a:r>
              <a:rPr lang="en-US" sz="1750" dirty="0" smtClean="0">
                <a:latin typeface="Arial" pitchFamily="34" charset="0"/>
              </a:rPr>
              <a:t>Coordinate with banks to review agency A/P file to identify</a:t>
            </a:r>
          </a:p>
          <a:p>
            <a:pPr marL="465138" lvl="1" indent="-7938" eaLnBrk="0" hangingPunct="0">
              <a:spcBef>
                <a:spcPts val="0"/>
              </a:spcBef>
              <a:spcAft>
                <a:spcPts val="0"/>
              </a:spcAft>
              <a:tabLst>
                <a:tab pos="465138" algn="l"/>
              </a:tabLst>
            </a:pPr>
            <a:r>
              <a:rPr lang="en-US" sz="1750" dirty="0" smtClean="0">
                <a:latin typeface="Arial" pitchFamily="34" charset="0"/>
              </a:rPr>
              <a:t>opportunities to expand GSA SmartPay Purchase Card use</a:t>
            </a:r>
          </a:p>
          <a:p>
            <a:pPr marL="465138" lvl="1" indent="-7938" eaLnBrk="0" hangingPunct="0">
              <a:spcBef>
                <a:spcPts val="0"/>
              </a:spcBef>
              <a:spcAft>
                <a:spcPts val="0"/>
              </a:spcAft>
              <a:tabLst>
                <a:tab pos="465138" algn="l"/>
              </a:tabLst>
            </a:pPr>
            <a:r>
              <a:rPr lang="en-US" sz="1750" dirty="0" smtClean="0">
                <a:latin typeface="Arial" pitchFamily="34" charset="0"/>
              </a:rPr>
              <a:t>for micro-purchases and larger purchases</a:t>
            </a:r>
          </a:p>
          <a:p>
            <a:pPr marL="465138" lvl="1" indent="-349250" eaLnBrk="0" hangingPunct="0">
              <a:spcBef>
                <a:spcPts val="600"/>
              </a:spcBef>
              <a:spcAft>
                <a:spcPts val="0"/>
              </a:spcAft>
              <a:buFont typeface="Wingdings" pitchFamily="2" charset="2"/>
              <a:buChar char="q"/>
              <a:tabLst>
                <a:tab pos="465138" algn="l"/>
              </a:tabLst>
            </a:pPr>
            <a:r>
              <a:rPr lang="en-US" sz="1750" dirty="0" smtClean="0">
                <a:latin typeface="Arial" pitchFamily="34" charset="0"/>
              </a:rPr>
              <a:t>Explore greater use of card/cardless payment systems for contract payments, including card/cardless as payment option in contract terms and conditions</a:t>
            </a:r>
          </a:p>
          <a:p>
            <a:pPr marL="465138" lvl="1" indent="-349250" eaLnBrk="0" hangingPunct="0">
              <a:spcBef>
                <a:spcPts val="600"/>
              </a:spcBef>
              <a:spcAft>
                <a:spcPts val="0"/>
              </a:spcAft>
              <a:buFont typeface="Wingdings" pitchFamily="2" charset="2"/>
              <a:buChar char="q"/>
              <a:tabLst>
                <a:tab pos="465138" algn="l"/>
              </a:tabLst>
            </a:pPr>
            <a:r>
              <a:rPr lang="en-US" sz="1750" dirty="0" smtClean="0">
                <a:latin typeface="Arial" pitchFamily="34" charset="0"/>
              </a:rPr>
              <a:t>Maximize use of Federal Strategic Sourcing Initiative BPAs (i.e., office supplies, print management, ground delivery, technology (apps.gov), transportation, photographic equipment, hardware superstore, professional audio/video telemetry/tracking, recording/reproducing and signal data solutions)</a:t>
            </a:r>
          </a:p>
          <a:p>
            <a:pPr marL="465138" lvl="1" indent="-349250" eaLnBrk="0" hangingPunct="0">
              <a:spcBef>
                <a:spcPts val="600"/>
              </a:spcBef>
              <a:spcAft>
                <a:spcPts val="0"/>
              </a:spcAft>
              <a:buFont typeface="Wingdings" pitchFamily="2" charset="2"/>
              <a:buChar char="q"/>
              <a:tabLst>
                <a:tab pos="465138" algn="l"/>
              </a:tabLst>
            </a:pPr>
            <a:r>
              <a:rPr lang="en-US" sz="1750" dirty="0" smtClean="0">
                <a:latin typeface="Arial" pitchFamily="34" charset="0"/>
              </a:rPr>
              <a:t>Consider use of payment cards, single use accounts, transit subsidy cards, and other innovative payment tools</a:t>
            </a:r>
          </a:p>
          <a:p>
            <a:pPr marL="465138" lvl="1" indent="-349250" eaLnBrk="0" hangingPunct="0">
              <a:spcBef>
                <a:spcPts val="600"/>
              </a:spcBef>
              <a:spcAft>
                <a:spcPts val="0"/>
              </a:spcAft>
              <a:buFont typeface="Wingdings" pitchFamily="2" charset="2"/>
              <a:buChar char="q"/>
              <a:tabLst>
                <a:tab pos="465138" algn="l"/>
              </a:tabLst>
            </a:pPr>
            <a:r>
              <a:rPr lang="en-US" sz="1750" dirty="0" smtClean="0">
                <a:latin typeface="Arial" pitchFamily="34" charset="0"/>
              </a:rPr>
              <a:t>Further utilize card/cardless payment  data as a component of agency strategy to identify/reduce erroneous payments</a:t>
            </a:r>
          </a:p>
        </p:txBody>
      </p:sp>
      <p:pic>
        <p:nvPicPr>
          <p:cNvPr id="3" name="Picture 1" descr="GSA SmartPay2 Purchase Card (red)"/>
          <p:cNvPicPr>
            <a:picLocks noChangeArrowheads="1"/>
          </p:cNvPicPr>
          <p:nvPr/>
        </p:nvPicPr>
        <p:blipFill>
          <a:blip r:embed="rId3" cstate="print"/>
          <a:srcRect/>
          <a:stretch>
            <a:fillRect/>
          </a:stretch>
        </p:blipFill>
        <p:spPr bwMode="auto">
          <a:xfrm>
            <a:off x="7071360" y="2133600"/>
            <a:ext cx="1691640" cy="1097280"/>
          </a:xfrm>
          <a:prstGeom prst="rect">
            <a:avLst/>
          </a:prstGeom>
          <a:noFill/>
          <a:ln w="9525">
            <a:noFill/>
            <a:miter lim="800000"/>
            <a:headEnd/>
            <a:tailEnd/>
          </a:ln>
        </p:spPr>
      </p:pic>
      <p:sp>
        <p:nvSpPr>
          <p:cNvPr id="4" name="Title 3"/>
          <p:cNvSpPr>
            <a:spLocks noGrp="1"/>
          </p:cNvSpPr>
          <p:nvPr>
            <p:ph type="title"/>
          </p:nvPr>
        </p:nvSpPr>
        <p:spPr>
          <a:xfrm>
            <a:off x="533400" y="1752600"/>
            <a:ext cx="8229600" cy="138499"/>
          </a:xfrm>
        </p:spPr>
        <p:txBody>
          <a:bodyPr/>
          <a:lstStyle/>
          <a:p>
            <a:r>
              <a:rPr lang="en-US" sz="300" dirty="0" smtClean="0">
                <a:solidFill>
                  <a:schemeClr val="bg1"/>
                </a:solidFill>
              </a:rPr>
              <a:t>Opportunities for Expansion </a:t>
            </a:r>
            <a:endParaRPr lang="en-US" sz="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title" idx="4294967295"/>
          </p:nvPr>
        </p:nvSpPr>
        <p:spPr>
          <a:xfrm>
            <a:off x="457200" y="3200400"/>
            <a:ext cx="8229600" cy="523875"/>
          </a:xfrm>
          <a:solidFill>
            <a:srgbClr val="A50021"/>
          </a:solidFill>
        </p:spPr>
        <p:txBody>
          <a:bodyPr/>
          <a:lstStyle/>
          <a:p>
            <a:pPr algn="ctr"/>
            <a:r>
              <a:rPr lang="en-US" dirty="0" smtClean="0">
                <a:solidFill>
                  <a:schemeClr val="bg1"/>
                </a:solidFill>
                <a:ea typeface="MS PGothic"/>
              </a:rPr>
              <a:t>General Resources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680883"/>
            <a:ext cx="8407072" cy="38472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indent="-349250" eaLnBrk="0" hangingPunct="0">
              <a:spcBef>
                <a:spcPts val="0"/>
              </a:spcBef>
              <a:spcAft>
                <a:spcPts val="0"/>
              </a:spcAft>
              <a:tabLst>
                <a:tab pos="465138" algn="l"/>
              </a:tabLst>
            </a:pPr>
            <a:r>
              <a:rPr lang="en-US" sz="2000" b="1" i="1" dirty="0" smtClean="0">
                <a:latin typeface="Arial" pitchFamily="34" charset="0"/>
              </a:rPr>
              <a:t>OMB Circular A-123 Appendix B</a:t>
            </a:r>
          </a:p>
          <a:p>
            <a:pPr marL="465138" indent="-349250" eaLnBrk="0" hangingPunct="0">
              <a:spcBef>
                <a:spcPts val="0"/>
              </a:spcBef>
              <a:spcAft>
                <a:spcPts val="0"/>
              </a:spcAft>
              <a:tabLst>
                <a:tab pos="465138" algn="l"/>
              </a:tabLst>
            </a:pPr>
            <a:r>
              <a:rPr lang="en-US" sz="1600" dirty="0" smtClean="0">
                <a:solidFill>
                  <a:srgbClr val="002060"/>
                </a:solidFill>
                <a:latin typeface="Arial" pitchFamily="34" charset="0"/>
                <a:hlinkClick r:id="rId3"/>
              </a:rPr>
              <a:t>http://www.whitehouse.gov/omb/circulars/a123/a123_appendix_b.pdf</a:t>
            </a:r>
            <a:endParaRPr lang="en-US" sz="1600" dirty="0" smtClean="0">
              <a:solidFill>
                <a:srgbClr val="002060"/>
              </a:solidFill>
              <a:latin typeface="Arial" pitchFamily="34" charset="0"/>
            </a:endParaRPr>
          </a:p>
          <a:p>
            <a:pPr marL="465138" indent="-349250" eaLnBrk="0" hangingPunct="0">
              <a:spcBef>
                <a:spcPts val="0"/>
              </a:spcBef>
              <a:spcAft>
                <a:spcPts val="0"/>
              </a:spcAft>
              <a:tabLst>
                <a:tab pos="465138" algn="l"/>
              </a:tabLst>
            </a:pPr>
            <a:endParaRPr lang="en-US" sz="1600" i="1" dirty="0" smtClean="0">
              <a:latin typeface="Arial" pitchFamily="34" charset="0"/>
            </a:endParaRPr>
          </a:p>
          <a:p>
            <a:pPr marL="465138" indent="-349250" eaLnBrk="0" hangingPunct="0">
              <a:spcBef>
                <a:spcPts val="0"/>
              </a:spcBef>
              <a:spcAft>
                <a:spcPts val="0"/>
              </a:spcAft>
              <a:tabLst>
                <a:tab pos="465138" algn="l"/>
              </a:tabLst>
            </a:pPr>
            <a:r>
              <a:rPr lang="en-US" sz="2000" b="1" i="1" dirty="0" smtClean="0">
                <a:latin typeface="Arial" pitchFamily="34" charset="0"/>
              </a:rPr>
              <a:t>GSA Federal Travel Regulations</a:t>
            </a:r>
          </a:p>
          <a:p>
            <a:pPr marL="465138" indent="-349250" eaLnBrk="0" hangingPunct="0">
              <a:spcBef>
                <a:spcPts val="0"/>
              </a:spcBef>
              <a:spcAft>
                <a:spcPts val="0"/>
              </a:spcAft>
              <a:tabLst>
                <a:tab pos="465138" algn="l"/>
              </a:tabLst>
            </a:pPr>
            <a:r>
              <a:rPr lang="en-US" sz="1600" dirty="0" smtClean="0">
                <a:latin typeface="Arial" pitchFamily="34" charset="0"/>
                <a:hlinkClick r:id="rId4"/>
              </a:rPr>
              <a:t>http://www.gsa.gov/ftr</a:t>
            </a:r>
            <a:endParaRPr lang="en-US" sz="1600" dirty="0" smtClean="0">
              <a:latin typeface="Arial" pitchFamily="34" charset="0"/>
            </a:endParaRPr>
          </a:p>
          <a:p>
            <a:pPr marL="465138" indent="-349250" eaLnBrk="0" hangingPunct="0">
              <a:spcBef>
                <a:spcPts val="0"/>
              </a:spcBef>
              <a:spcAft>
                <a:spcPts val="0"/>
              </a:spcAft>
              <a:tabLst>
                <a:tab pos="465138" algn="l"/>
              </a:tabLst>
            </a:pPr>
            <a:endParaRPr lang="en-US" sz="1600" dirty="0" smtClean="0">
              <a:latin typeface="Arial" pitchFamily="34" charset="0"/>
            </a:endParaRPr>
          </a:p>
          <a:p>
            <a:pPr marL="465138" indent="-349250" eaLnBrk="0" hangingPunct="0">
              <a:spcBef>
                <a:spcPts val="0"/>
              </a:spcBef>
              <a:spcAft>
                <a:spcPts val="0"/>
              </a:spcAft>
              <a:tabLst>
                <a:tab pos="465138" algn="l"/>
              </a:tabLst>
            </a:pPr>
            <a:r>
              <a:rPr lang="en-US" sz="2000" b="1" i="1" dirty="0" smtClean="0">
                <a:latin typeface="Arial" pitchFamily="34" charset="0"/>
              </a:rPr>
              <a:t>Federal Acquisitions Regulations</a:t>
            </a:r>
          </a:p>
          <a:p>
            <a:pPr marL="465138" indent="-349250" eaLnBrk="0" hangingPunct="0">
              <a:spcBef>
                <a:spcPts val="0"/>
              </a:spcBef>
              <a:spcAft>
                <a:spcPts val="0"/>
              </a:spcAft>
              <a:tabLst>
                <a:tab pos="465138" algn="l"/>
              </a:tabLst>
            </a:pPr>
            <a:r>
              <a:rPr lang="en-US" sz="1600" dirty="0" smtClean="0">
                <a:latin typeface="Arial" pitchFamily="34" charset="0"/>
                <a:hlinkClick r:id="rId5"/>
              </a:rPr>
              <a:t>www.acquisition.gov/far</a:t>
            </a:r>
            <a:endParaRPr lang="en-US" sz="1600" dirty="0" smtClean="0">
              <a:latin typeface="Arial" pitchFamily="34" charset="0"/>
            </a:endParaRPr>
          </a:p>
          <a:p>
            <a:pPr marL="465138" indent="-349250" eaLnBrk="0" hangingPunct="0">
              <a:spcBef>
                <a:spcPts val="0"/>
              </a:spcBef>
              <a:spcAft>
                <a:spcPts val="0"/>
              </a:spcAft>
              <a:tabLst>
                <a:tab pos="465138" algn="l"/>
              </a:tabLst>
            </a:pPr>
            <a:endParaRPr lang="en-US" sz="1600" dirty="0" smtClean="0">
              <a:latin typeface="Arial" pitchFamily="34" charset="0"/>
            </a:endParaRPr>
          </a:p>
          <a:p>
            <a:pPr marL="465138" lvl="0" indent="-349250" eaLnBrk="0" hangingPunct="0">
              <a:spcBef>
                <a:spcPts val="0"/>
              </a:spcBef>
              <a:spcAft>
                <a:spcPts val="0"/>
              </a:spcAft>
              <a:tabLst>
                <a:tab pos="465138" algn="l"/>
              </a:tabLst>
            </a:pPr>
            <a:r>
              <a:rPr lang="en-US" sz="2000" b="1" i="1" dirty="0" smtClean="0">
                <a:latin typeface="Arial" pitchFamily="34" charset="0"/>
              </a:rPr>
              <a:t>GSA SmartPay2 Master Contract</a:t>
            </a:r>
          </a:p>
          <a:p>
            <a:pPr marL="465138" lvl="0" indent="-349250" eaLnBrk="0" hangingPunct="0">
              <a:spcBef>
                <a:spcPts val="0"/>
              </a:spcBef>
              <a:spcAft>
                <a:spcPts val="0"/>
              </a:spcAft>
              <a:tabLst>
                <a:tab pos="465138" algn="l"/>
              </a:tabLst>
            </a:pPr>
            <a:r>
              <a:rPr lang="en-US" sz="1600" dirty="0" smtClean="0">
                <a:latin typeface="Arial" pitchFamily="34" charset="0"/>
              </a:rPr>
              <a:t>https://smartpay.gsa.gov/program-coordinators/contract-documents/master-contract</a:t>
            </a:r>
            <a:r>
              <a:rPr lang="en-US" sz="1600" dirty="0" smtClean="0">
                <a:latin typeface="Arial" pitchFamily="34" charset="0"/>
                <a:hlinkClick r:id="rId4"/>
              </a:rPr>
              <a:t> </a:t>
            </a:r>
          </a:p>
          <a:p>
            <a:pPr marL="465138" indent="-349250" eaLnBrk="0" hangingPunct="0">
              <a:spcBef>
                <a:spcPts val="0"/>
              </a:spcBef>
              <a:spcAft>
                <a:spcPts val="0"/>
              </a:spcAft>
              <a:tabLst>
                <a:tab pos="465138" algn="l"/>
              </a:tabLst>
            </a:pPr>
            <a:endParaRPr lang="en-US" sz="1600" b="1" i="1" dirty="0" smtClean="0">
              <a:latin typeface="Arial" pitchFamily="34" charset="0"/>
            </a:endParaRPr>
          </a:p>
          <a:p>
            <a:pPr marL="465138" lvl="0" indent="-349250" eaLnBrk="0" hangingPunct="0">
              <a:spcBef>
                <a:spcPts val="0"/>
              </a:spcBef>
              <a:spcAft>
                <a:spcPts val="0"/>
              </a:spcAft>
              <a:tabLst>
                <a:tab pos="465138" algn="l"/>
              </a:tabLst>
            </a:pPr>
            <a:r>
              <a:rPr lang="en-US" sz="2000" b="1" i="1" dirty="0" smtClean="0">
                <a:latin typeface="Arial" pitchFamily="34" charset="0"/>
              </a:rPr>
              <a:t>GSA SmartPay Website</a:t>
            </a:r>
          </a:p>
          <a:p>
            <a:pPr marL="465138" lvl="0" indent="-349250" eaLnBrk="0" hangingPunct="0">
              <a:spcBef>
                <a:spcPts val="0"/>
              </a:spcBef>
              <a:spcAft>
                <a:spcPts val="0"/>
              </a:spcAft>
              <a:tabLst>
                <a:tab pos="465138" algn="l"/>
              </a:tabLst>
            </a:pPr>
            <a:r>
              <a:rPr lang="en-US" sz="1600" dirty="0" smtClean="0">
                <a:latin typeface="Arial" pitchFamily="34" charset="0"/>
                <a:hlinkClick r:id="rId6"/>
              </a:rPr>
              <a:t>https://smartpay.gsa.gov </a:t>
            </a:r>
          </a:p>
        </p:txBody>
      </p:sp>
      <p:sp>
        <p:nvSpPr>
          <p:cNvPr id="5" name="Title 4"/>
          <p:cNvSpPr>
            <a:spLocks noGrp="1"/>
          </p:cNvSpPr>
          <p:nvPr>
            <p:ph type="title" idx="4294967295"/>
          </p:nvPr>
        </p:nvSpPr>
        <p:spPr>
          <a:xfrm>
            <a:off x="315587" y="1112417"/>
            <a:ext cx="4929555" cy="646331"/>
          </a:xfrm>
        </p:spPr>
        <p:txBody>
          <a:bodyPr wrap="none"/>
          <a:lstStyle/>
          <a:p>
            <a:r>
              <a:rPr lang="en-US" sz="3600" b="1" i="0" spc="0" baseline="0" dirty="0" smtClean="0">
                <a:solidFill>
                  <a:schemeClr val="tx1"/>
                </a:solidFill>
                <a:latin typeface="Arial"/>
                <a:ea typeface="MS PGothic"/>
                <a:cs typeface="Arial"/>
              </a:rPr>
              <a:t>Additional Resources</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363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240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Arial" pitchFamily="34" charset="0"/>
              </a:rPr>
              <a:t>Bank Contact</a:t>
            </a:r>
            <a:r>
              <a:rPr kumimoji="0" lang="en-US" sz="3600" b="1" i="0" u="none" strike="noStrike" kern="0" cap="none" spc="0" normalizeH="0" noProof="0" dirty="0" smtClean="0">
                <a:ln>
                  <a:noFill/>
                </a:ln>
                <a:solidFill>
                  <a:schemeClr val="tx1"/>
                </a:solidFill>
                <a:effectLst/>
                <a:uLnTx/>
                <a:uFillTx/>
                <a:latin typeface="Arial" pitchFamily="34" charset="0"/>
              </a:rPr>
              <a:t> Information</a:t>
            </a:r>
            <a:endParaRPr lang="en-US" dirty="0" smtClean="0">
              <a:solidFill>
                <a:srgbClr val="002060"/>
              </a:solidFill>
              <a:latin typeface="Arial" pitchFamily="34" charset="0"/>
            </a:endParaRPr>
          </a:p>
          <a:p>
            <a:pPr marL="465138" indent="-349250" eaLnBrk="0" hangingPunct="0">
              <a:spcAft>
                <a:spcPts val="0"/>
              </a:spcAft>
              <a:buFont typeface="Wingdings" pitchFamily="2" charset="2"/>
              <a:buChar char="Ø"/>
              <a:tabLst>
                <a:tab pos="465138" algn="l"/>
              </a:tabLst>
            </a:pPr>
            <a:r>
              <a:rPr lang="en-US" i="1" dirty="0" smtClean="0">
                <a:latin typeface="Arial" pitchFamily="34" charset="0"/>
              </a:rPr>
              <a:t>Citibank</a:t>
            </a:r>
            <a:r>
              <a:rPr lang="en-US" dirty="0" smtClean="0">
                <a:latin typeface="Arial" pitchFamily="34" charset="0"/>
              </a:rPr>
              <a:t> (</a:t>
            </a:r>
            <a:r>
              <a:rPr lang="en-US" sz="2000" dirty="0" smtClean="0">
                <a:latin typeface="Arial" pitchFamily="34" charset="0"/>
                <a:hlinkClick r:id="rId3"/>
              </a:rPr>
              <a:t>http://www.cards.citidirect.com/welcome.asp</a:t>
            </a:r>
            <a:r>
              <a:rPr lang="en-US" sz="2000" dirty="0" smtClean="0">
                <a:latin typeface="Arial" pitchFamily="34" charset="0"/>
              </a:rPr>
              <a:t>) </a:t>
            </a:r>
          </a:p>
          <a:p>
            <a:pPr marL="465138" eaLnBrk="0" hangingPunct="0">
              <a:spcAft>
                <a:spcPts val="1800"/>
              </a:spcAft>
              <a:tabLst>
                <a:tab pos="465138" algn="l"/>
              </a:tabLst>
            </a:pPr>
            <a:r>
              <a:rPr lang="en-US" dirty="0" smtClean="0">
                <a:latin typeface="Arial" pitchFamily="34" charset="0"/>
              </a:rPr>
              <a:t>Customer Service:  (800) 790-7206</a:t>
            </a:r>
          </a:p>
          <a:p>
            <a:pPr marL="465138" indent="-349250" eaLnBrk="0" hangingPunct="0">
              <a:spcAft>
                <a:spcPts val="0"/>
              </a:spcAft>
              <a:buFont typeface="Wingdings" pitchFamily="2" charset="2"/>
              <a:buChar char="Ø"/>
              <a:tabLst>
                <a:tab pos="465138" algn="l"/>
              </a:tabLst>
            </a:pPr>
            <a:r>
              <a:rPr lang="en-US" i="1" dirty="0" smtClean="0">
                <a:latin typeface="Arial" pitchFamily="34" charset="0"/>
              </a:rPr>
              <a:t>JP Morgan Chase </a:t>
            </a:r>
            <a:r>
              <a:rPr lang="en-US" dirty="0" smtClean="0">
                <a:latin typeface="Arial" pitchFamily="34" charset="0"/>
              </a:rPr>
              <a:t>(</a:t>
            </a:r>
            <a:r>
              <a:rPr lang="en-US" sz="2000" dirty="0" smtClean="0">
                <a:latin typeface="Arial" pitchFamily="34" charset="0"/>
                <a:hlinkClick r:id="rId4"/>
              </a:rPr>
              <a:t>https://www.paymentnet.com/Login.asp</a:t>
            </a:r>
            <a:r>
              <a:rPr lang="en-US" sz="2000" dirty="0" smtClean="0">
                <a:latin typeface="Arial" pitchFamily="34" charset="0"/>
              </a:rPr>
              <a:t>) </a:t>
            </a:r>
          </a:p>
          <a:p>
            <a:pPr marL="465138" eaLnBrk="0" hangingPunct="0">
              <a:spcAft>
                <a:spcPts val="1800"/>
              </a:spcAft>
              <a:tabLst>
                <a:tab pos="465138" algn="l"/>
              </a:tabLst>
            </a:pPr>
            <a:r>
              <a:rPr lang="en-US" dirty="0" smtClean="0">
                <a:latin typeface="Arial" pitchFamily="34" charset="0"/>
              </a:rPr>
              <a:t>Customer Service:  (888) 297-0781</a:t>
            </a:r>
          </a:p>
          <a:p>
            <a:pPr marL="465138" indent="-349250" eaLnBrk="0" hangingPunct="0">
              <a:spcAft>
                <a:spcPts val="0"/>
              </a:spcAft>
              <a:buFont typeface="Wingdings" pitchFamily="2" charset="2"/>
              <a:buChar char="Ø"/>
              <a:tabLst>
                <a:tab pos="465138" algn="l"/>
              </a:tabLst>
            </a:pPr>
            <a:r>
              <a:rPr lang="en-US" i="1" dirty="0" smtClean="0">
                <a:latin typeface="Arial" pitchFamily="34" charset="0"/>
              </a:rPr>
              <a:t>U.S. Bank </a:t>
            </a:r>
            <a:r>
              <a:rPr lang="en-US" dirty="0" smtClean="0">
                <a:latin typeface="Arial" pitchFamily="34" charset="0"/>
              </a:rPr>
              <a:t>(</a:t>
            </a:r>
            <a:r>
              <a:rPr lang="en-US" sz="2000" dirty="0" smtClean="0">
                <a:latin typeface="Arial" pitchFamily="34" charset="0"/>
                <a:hlinkClick r:id="rId5"/>
              </a:rPr>
              <a:t>https://access.usbank.com/cpsApp1/index.jsp</a:t>
            </a:r>
            <a:r>
              <a:rPr lang="en-US" sz="2000" dirty="0" smtClean="0">
                <a:latin typeface="Arial" pitchFamily="34" charset="0"/>
              </a:rPr>
              <a:t>) </a:t>
            </a:r>
          </a:p>
          <a:p>
            <a:pPr marL="465138" eaLnBrk="0" hangingPunct="0">
              <a:spcAft>
                <a:spcPts val="0"/>
              </a:spcAft>
              <a:tabLst>
                <a:tab pos="465138" algn="l"/>
              </a:tabLst>
            </a:pPr>
            <a:r>
              <a:rPr lang="en-US" dirty="0" smtClean="0">
                <a:latin typeface="Arial" pitchFamily="34" charset="0"/>
              </a:rPr>
              <a:t>Customer Service:  (888) 994-6722</a:t>
            </a:r>
          </a:p>
        </p:txBody>
      </p:sp>
      <p:sp>
        <p:nvSpPr>
          <p:cNvPr id="3" name="Title 2"/>
          <p:cNvSpPr>
            <a:spLocks noGrp="1"/>
          </p:cNvSpPr>
          <p:nvPr>
            <p:ph type="title"/>
          </p:nvPr>
        </p:nvSpPr>
        <p:spPr>
          <a:xfrm>
            <a:off x="457200" y="1828800"/>
            <a:ext cx="8229600" cy="138499"/>
          </a:xfrm>
        </p:spPr>
        <p:txBody>
          <a:bodyPr/>
          <a:lstStyle/>
          <a:p>
            <a:r>
              <a:rPr lang="en-US" sz="300" dirty="0" smtClean="0">
                <a:solidFill>
                  <a:schemeClr val="bg1"/>
                </a:solidFill>
              </a:rPr>
              <a:t>Bank Contact Information </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847195"/>
            <a:ext cx="8407072" cy="4447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SmartPay 2 Program Update</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Effective Oversight of Your GSA SmartPay Program</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2 Master Contract Basics</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Innovative Products &amp; Services</a:t>
            </a:r>
          </a:p>
          <a:p>
            <a:pPr marL="465138" indent="-349250" eaLnBrk="0" hangingPunct="0">
              <a:spcBef>
                <a:spcPts val="1800"/>
              </a:spcBef>
              <a:spcAft>
                <a:spcPts val="0"/>
              </a:spcAft>
              <a:buFont typeface="Wingdings" pitchFamily="2" charset="2"/>
              <a:buChar char="Ø"/>
              <a:tabLst>
                <a:tab pos="465138" algn="l"/>
              </a:tabLst>
            </a:pPr>
            <a:r>
              <a:rPr lang="en-US" b="1" i="1" dirty="0" smtClean="0">
                <a:solidFill>
                  <a:srgbClr val="0070C0"/>
                </a:solidFill>
                <a:latin typeface="Arial" pitchFamily="34" charset="0"/>
              </a:rPr>
              <a:t>GSA </a:t>
            </a:r>
            <a:r>
              <a:rPr lang="en-US" b="1" i="1" dirty="0" err="1" smtClean="0">
                <a:solidFill>
                  <a:srgbClr val="0070C0"/>
                </a:solidFill>
                <a:latin typeface="Arial" pitchFamily="34" charset="0"/>
              </a:rPr>
              <a:t>SmartPay</a:t>
            </a:r>
            <a:r>
              <a:rPr lang="en-US" b="1" i="1" dirty="0" smtClean="0">
                <a:solidFill>
                  <a:srgbClr val="0070C0"/>
                </a:solidFill>
                <a:latin typeface="Arial" pitchFamily="34" charset="0"/>
              </a:rPr>
              <a:t> Purchase Management Essentials</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Travel Management Essentials </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SmartPay</a:t>
            </a:r>
            <a:r>
              <a:rPr lang="en-US" sz="2200" dirty="0" smtClean="0">
                <a:latin typeface="Arial" pitchFamily="34" charset="0"/>
              </a:rPr>
              <a:t> Fleet Management Essentials </a:t>
            </a:r>
          </a:p>
          <a:p>
            <a:pPr marL="465138" indent="-349250" eaLnBrk="0" hangingPunct="0">
              <a:spcBef>
                <a:spcPts val="1800"/>
              </a:spcBef>
              <a:spcAft>
                <a:spcPts val="0"/>
              </a:spcAft>
              <a:buFont typeface="Wingdings" pitchFamily="2" charset="2"/>
              <a:buChar char="Ø"/>
              <a:tabLst>
                <a:tab pos="465138" algn="l"/>
              </a:tabLst>
            </a:pPr>
            <a:r>
              <a:rPr lang="en-US" sz="2200" dirty="0" smtClean="0">
                <a:latin typeface="Arial" pitchFamily="34" charset="0"/>
              </a:rPr>
              <a:t>GSA </a:t>
            </a:r>
            <a:r>
              <a:rPr lang="en-US" sz="2200" dirty="0" err="1" smtClean="0">
                <a:latin typeface="Arial" pitchFamily="34" charset="0"/>
              </a:rPr>
              <a:t>SmartTax</a:t>
            </a:r>
            <a:r>
              <a:rPr lang="en-US" sz="2200" dirty="0" smtClean="0">
                <a:latin typeface="Arial" pitchFamily="34" charset="0"/>
              </a:rPr>
              <a:t>: What You Should Know About State Taxes</a:t>
            </a:r>
          </a:p>
        </p:txBody>
      </p:sp>
      <p:sp>
        <p:nvSpPr>
          <p:cNvPr id="5" name="Title 4"/>
          <p:cNvSpPr>
            <a:spLocks noGrp="1"/>
          </p:cNvSpPr>
          <p:nvPr>
            <p:ph type="title" idx="4294967295"/>
          </p:nvPr>
        </p:nvSpPr>
        <p:spPr>
          <a:xfrm>
            <a:off x="315587" y="1112417"/>
            <a:ext cx="7802136" cy="646331"/>
          </a:xfrm>
        </p:spPr>
        <p:txBody>
          <a:bodyPr wrap="none"/>
          <a:lstStyle/>
          <a:p>
            <a:r>
              <a:rPr lang="en-US" sz="3600" b="1" i="0" spc="0" baseline="0" dirty="0" smtClean="0">
                <a:solidFill>
                  <a:schemeClr val="tx1"/>
                </a:solidFill>
                <a:latin typeface="Arial"/>
                <a:ea typeface="MS PGothic"/>
                <a:cs typeface="Arial"/>
              </a:rPr>
              <a:t>Additional GSA</a:t>
            </a:r>
            <a:r>
              <a:rPr lang="en-US" sz="3600" b="1" i="0" spc="0" dirty="0" smtClean="0">
                <a:solidFill>
                  <a:schemeClr val="tx1"/>
                </a:solidFill>
                <a:latin typeface="Arial"/>
                <a:ea typeface="MS PGothic"/>
                <a:cs typeface="Arial"/>
              </a:rPr>
              <a:t> SmartPay Courses</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457200" y="3352800"/>
            <a:ext cx="8229600" cy="519113"/>
          </a:xfrm>
          <a:solidFill>
            <a:srgbClr val="A50021"/>
          </a:solidFill>
        </p:spPr>
        <p:txBody>
          <a:bodyPr/>
          <a:lstStyle/>
          <a:p>
            <a:pPr algn="ctr"/>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190500" y="1267361"/>
            <a:ext cx="8763000" cy="1323439"/>
          </a:xfrm>
        </p:spPr>
        <p:txBody>
          <a:bodyPr anchor="ctr"/>
          <a:lstStyle/>
          <a:p>
            <a:pPr algn="ctr"/>
            <a:r>
              <a:rPr lang="en-US" sz="4000" dirty="0" smtClean="0">
                <a:solidFill>
                  <a:schemeClr val="tx1"/>
                </a:solidFill>
              </a:rPr>
              <a:t>Thank you for your time and attention!</a:t>
            </a:r>
          </a:p>
        </p:txBody>
      </p:sp>
      <p:sp>
        <p:nvSpPr>
          <p:cNvPr id="5" name="Content Placeholder 9"/>
          <p:cNvSpPr txBox="1">
            <a:spLocks/>
          </p:cNvSpPr>
          <p:nvPr/>
        </p:nvSpPr>
        <p:spPr bwMode="auto">
          <a:xfrm>
            <a:off x="376744" y="2590800"/>
            <a:ext cx="8390512" cy="312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ts val="1800"/>
              </a:spcAft>
              <a:buClr>
                <a:srgbClr val="003399"/>
              </a:buClr>
              <a:buSzTx/>
              <a:buFont typeface="Wingdings" pitchFamily="2" charset="2"/>
              <a:buNone/>
              <a:tabLst/>
              <a:defRPr/>
            </a:pPr>
            <a:r>
              <a:rPr kumimoji="0" lang="en-US" sz="2000" b="1" i="0" strike="noStrike" kern="0" cap="none" spc="0" normalizeH="0" baseline="0" noProof="0" dirty="0" smtClean="0">
                <a:ln>
                  <a:noFill/>
                </a:ln>
                <a:effectLst/>
                <a:uLnTx/>
                <a:uFillTx/>
                <a:latin typeface="+mn-lt"/>
                <a:ea typeface="MS PGothic" pitchFamily="34" charset="-128"/>
                <a:cs typeface="ＭＳ Ｐゴシック" charset="-128"/>
              </a:rPr>
              <a:t>Contact</a:t>
            </a:r>
            <a:r>
              <a:rPr kumimoji="0" lang="en-US" sz="2000" b="1" i="0" strike="noStrike" kern="0" cap="none" spc="0" normalizeH="0" noProof="0" dirty="0" smtClean="0">
                <a:ln>
                  <a:noFill/>
                </a:ln>
                <a:effectLst/>
                <a:uLnTx/>
                <a:uFillTx/>
                <a:latin typeface="+mn-lt"/>
                <a:ea typeface="MS PGothic" pitchFamily="34" charset="-128"/>
                <a:cs typeface="ＭＳ Ｐゴシック" charset="-128"/>
              </a:rPr>
              <a:t> Information:</a:t>
            </a:r>
          </a:p>
          <a:p>
            <a:pPr lvl="0" algn="ctr" eaLnBrk="0" hangingPunct="0">
              <a:spcAft>
                <a:spcPts val="300"/>
              </a:spcAft>
              <a:buClr>
                <a:srgbClr val="003399"/>
              </a:buClr>
              <a:defRPr/>
            </a:pPr>
            <a:r>
              <a:rPr lang="en-US" sz="2000" kern="0" dirty="0" smtClean="0">
                <a:latin typeface="+mn-lt"/>
                <a:cs typeface="ＭＳ Ｐゴシック" charset="-128"/>
              </a:rPr>
              <a:t>GSA SmartPay Program Support:  (703) 605-2808</a:t>
            </a:r>
            <a:br>
              <a:rPr lang="en-US" sz="2000" kern="0" dirty="0" smtClean="0">
                <a:latin typeface="+mn-lt"/>
                <a:cs typeface="ＭＳ Ｐゴシック" charset="-128"/>
              </a:rPr>
            </a:br>
            <a:r>
              <a:rPr lang="en-US" sz="2000" kern="0" dirty="0" smtClean="0">
                <a:latin typeface="+mn-lt"/>
                <a:cs typeface="ＭＳ Ｐゴシック" charset="-128"/>
                <a:hlinkClick r:id="rId3"/>
              </a:rPr>
              <a:t>gsa_smartpay@gsa.gov</a:t>
            </a:r>
            <a:r>
              <a:rPr lang="en-US" sz="2000" kern="0" dirty="0" smtClean="0">
                <a:latin typeface="+mn-lt"/>
                <a:cs typeface="ＭＳ Ｐゴシック" charset="-128"/>
              </a:rPr>
              <a:t> </a:t>
            </a:r>
          </a:p>
          <a:p>
            <a:pPr lvl="0" algn="ctr" eaLnBrk="0" hangingPunct="0">
              <a:spcAft>
                <a:spcPts val="300"/>
              </a:spcAft>
              <a:buClr>
                <a:srgbClr val="003399"/>
              </a:buClr>
              <a:defRPr/>
            </a:pPr>
            <a:endParaRPr lang="en-US" kern="0" dirty="0" smtClean="0">
              <a:latin typeface="+mn-lt"/>
              <a:cs typeface="ＭＳ Ｐゴシック" charset="-128"/>
            </a:endParaRPr>
          </a:p>
          <a:p>
            <a:pPr lvl="0" algn="ctr" eaLnBrk="0" hangingPunct="0">
              <a:spcAft>
                <a:spcPts val="300"/>
              </a:spcAft>
              <a:buClr>
                <a:srgbClr val="003399"/>
              </a:buClr>
              <a:defRPr/>
            </a:pPr>
            <a:r>
              <a:rPr lang="en-US" sz="1800" dirty="0" smtClean="0">
                <a:latin typeface="+mj-lt"/>
              </a:rPr>
              <a:t>Please take the course survey online by visiting, </a:t>
            </a:r>
            <a:r>
              <a:rPr lang="en-US" sz="1800" dirty="0" smtClean="0">
                <a:latin typeface="+mj-lt"/>
                <a:hlinkClick r:id="rId4"/>
              </a:rPr>
              <a:t>www.gsasmartpayconference.org/survey</a:t>
            </a:r>
            <a:r>
              <a:rPr lang="en-US" sz="1800" dirty="0" smtClean="0">
                <a:latin typeface="+mj-lt"/>
              </a:rPr>
              <a:t> or using the link sent to you via email from Feedback Systems. Surveys can be taken through any mobile device.</a:t>
            </a:r>
            <a:endParaRPr lang="en-US" sz="1800" kern="0" dirty="0" smtClean="0">
              <a:latin typeface="+mj-lt"/>
              <a:cs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161472"/>
            <a:ext cx="8407072" cy="56092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300"/>
              </a:spcAft>
              <a:buClrTx/>
              <a:buSzTx/>
              <a:buFontTx/>
              <a:buNone/>
              <a:tabLst/>
              <a:defRPr/>
            </a:pPr>
            <a:r>
              <a:rPr kumimoji="0" lang="en-US" sz="3600" b="1" i="0" u="none" strike="noStrike" kern="0" cap="none" spc="0" normalizeH="0" baseline="0" noProof="0" dirty="0" smtClean="0">
                <a:ln>
                  <a:noFill/>
                </a:ln>
                <a:solidFill>
                  <a:schemeClr val="tx1"/>
                </a:solidFill>
                <a:effectLst/>
                <a:uLnTx/>
                <a:uFillTx/>
                <a:latin typeface="Arial" pitchFamily="34" charset="0"/>
              </a:rPr>
              <a:t>GSA SmartPay Program Overview</a:t>
            </a:r>
          </a:p>
          <a:p>
            <a:pPr eaLnBrk="0" hangingPunct="0">
              <a:spcAft>
                <a:spcPts val="0"/>
              </a:spcAft>
            </a:pPr>
            <a:r>
              <a:rPr lang="en-US" b="1" dirty="0" smtClean="0">
                <a:solidFill>
                  <a:srgbClr val="002060"/>
                </a:solidFill>
                <a:latin typeface="Arial" pitchFamily="34" charset="0"/>
              </a:rPr>
              <a:t>More than 350 Federal government agencies/</a:t>
            </a:r>
          </a:p>
          <a:p>
            <a:pPr eaLnBrk="0" hangingPunct="0">
              <a:spcAft>
                <a:spcPts val="0"/>
              </a:spcAft>
            </a:pPr>
            <a:r>
              <a:rPr lang="en-US" b="1" dirty="0" smtClean="0">
                <a:solidFill>
                  <a:srgbClr val="002060"/>
                </a:solidFill>
                <a:latin typeface="Arial" pitchFamily="34" charset="0"/>
              </a:rPr>
              <a:t>organizations can access charge card products</a:t>
            </a:r>
          </a:p>
          <a:p>
            <a:pPr eaLnBrk="0" hangingPunct="0">
              <a:spcAft>
                <a:spcPts val="0"/>
              </a:spcAft>
            </a:pPr>
            <a:r>
              <a:rPr lang="en-US" b="1" dirty="0" smtClean="0">
                <a:solidFill>
                  <a:srgbClr val="002060"/>
                </a:solidFill>
                <a:latin typeface="Arial" pitchFamily="34" charset="0"/>
              </a:rPr>
              <a:t>and services through the GSA SmartPay2</a:t>
            </a:r>
          </a:p>
          <a:p>
            <a:pPr eaLnBrk="0" hangingPunct="0">
              <a:spcAft>
                <a:spcPts val="600"/>
              </a:spcAft>
            </a:pPr>
            <a:r>
              <a:rPr lang="en-US" b="1" dirty="0" smtClean="0">
                <a:solidFill>
                  <a:srgbClr val="002060"/>
                </a:solidFill>
                <a:latin typeface="Arial" pitchFamily="34" charset="0"/>
              </a:rPr>
              <a:t>master contract.</a:t>
            </a:r>
          </a:p>
          <a:p>
            <a:pPr marL="465138" indent="-349250" eaLnBrk="0" hangingPunct="0">
              <a:spcAft>
                <a:spcPts val="0"/>
              </a:spcAft>
              <a:buFont typeface="Wingdings" pitchFamily="2" charset="2"/>
              <a:buChar char="Ø"/>
              <a:tabLst>
                <a:tab pos="465138" algn="l"/>
              </a:tabLst>
            </a:pPr>
            <a:r>
              <a:rPr lang="en-US" sz="2000" dirty="0" smtClean="0">
                <a:latin typeface="Arial" pitchFamily="34" charset="0"/>
              </a:rPr>
              <a:t>Federal government agencies/organizations issue </a:t>
            </a:r>
          </a:p>
          <a:p>
            <a:pPr marL="465138" indent="-7938" eaLnBrk="0" hangingPunct="0">
              <a:spcAft>
                <a:spcPts val="0"/>
              </a:spcAft>
              <a:tabLst>
                <a:tab pos="465138" algn="l"/>
              </a:tabLst>
            </a:pPr>
            <a:r>
              <a:rPr lang="en-US" sz="2000" dirty="0" smtClean="0">
                <a:latin typeface="Arial" pitchFamily="34" charset="0"/>
              </a:rPr>
              <a:t>task orders against the GSA SmartPay2 master </a:t>
            </a:r>
          </a:p>
          <a:p>
            <a:pPr marL="465138" eaLnBrk="0" hangingPunct="0">
              <a:spcAft>
                <a:spcPts val="0"/>
              </a:spcAft>
              <a:tabLst>
                <a:tab pos="465138" algn="l"/>
              </a:tabLst>
            </a:pPr>
            <a:r>
              <a:rPr lang="en-US" sz="2000" dirty="0" smtClean="0">
                <a:latin typeface="Arial" pitchFamily="34" charset="0"/>
              </a:rPr>
              <a:t>contract for charge card products and services </a:t>
            </a:r>
          </a:p>
          <a:p>
            <a:pPr marL="465138" eaLnBrk="0" hangingPunct="0">
              <a:spcAft>
                <a:spcPts val="600"/>
              </a:spcAft>
              <a:tabLst>
                <a:tab pos="465138" algn="l"/>
              </a:tabLst>
            </a:pPr>
            <a:r>
              <a:rPr lang="en-US" sz="2000" dirty="0" smtClean="0">
                <a:latin typeface="Arial" pitchFamily="34" charset="0"/>
              </a:rPr>
              <a:t>from one of three contractor banks:</a:t>
            </a:r>
          </a:p>
          <a:p>
            <a:pPr marL="922338" lvl="1" indent="-349250" eaLnBrk="0" hangingPunct="0">
              <a:spcAft>
                <a:spcPts val="300"/>
              </a:spcAft>
              <a:buFont typeface="Courier New" pitchFamily="49" charset="0"/>
              <a:buChar char="o"/>
              <a:tabLst>
                <a:tab pos="465138" algn="l"/>
              </a:tabLst>
            </a:pPr>
            <a:r>
              <a:rPr lang="en-US" sz="1800" i="1" dirty="0" smtClean="0">
                <a:solidFill>
                  <a:srgbClr val="002060"/>
                </a:solidFill>
                <a:latin typeface="Arial" pitchFamily="34" charset="0"/>
              </a:rPr>
              <a:t>Citibank</a:t>
            </a:r>
          </a:p>
          <a:p>
            <a:pPr marL="922338" lvl="1" indent="-349250" eaLnBrk="0" hangingPunct="0">
              <a:spcAft>
                <a:spcPts val="300"/>
              </a:spcAft>
              <a:buFont typeface="Courier New" pitchFamily="49" charset="0"/>
              <a:buChar char="o"/>
              <a:tabLst>
                <a:tab pos="465138" algn="l"/>
              </a:tabLst>
            </a:pPr>
            <a:r>
              <a:rPr lang="en-US" sz="1800" i="1" dirty="0" smtClean="0">
                <a:solidFill>
                  <a:srgbClr val="002060"/>
                </a:solidFill>
                <a:latin typeface="Arial" pitchFamily="34" charset="0"/>
              </a:rPr>
              <a:t>JP Morgan</a:t>
            </a:r>
          </a:p>
          <a:p>
            <a:pPr marL="922338" lvl="1" indent="-349250" eaLnBrk="0" hangingPunct="0">
              <a:spcAft>
                <a:spcPts val="900"/>
              </a:spcAft>
              <a:buFont typeface="Courier New" pitchFamily="49" charset="0"/>
              <a:buChar char="o"/>
              <a:tabLst>
                <a:tab pos="465138" algn="l"/>
              </a:tabLst>
            </a:pPr>
            <a:r>
              <a:rPr lang="en-US" sz="1800" i="1" dirty="0" smtClean="0">
                <a:solidFill>
                  <a:srgbClr val="002060"/>
                </a:solidFill>
                <a:latin typeface="Arial" pitchFamily="34" charset="0"/>
              </a:rPr>
              <a:t>U.S. Bank</a:t>
            </a:r>
          </a:p>
          <a:p>
            <a:pPr marL="465138" indent="-349250" eaLnBrk="0" hangingPunct="0">
              <a:spcAft>
                <a:spcPts val="0"/>
              </a:spcAft>
              <a:buFont typeface="Wingdings" pitchFamily="2" charset="2"/>
              <a:buChar char="Ø"/>
              <a:tabLst>
                <a:tab pos="465138" algn="l"/>
              </a:tabLst>
            </a:pPr>
            <a:r>
              <a:rPr lang="en-US" sz="2000" dirty="0" smtClean="0">
                <a:latin typeface="Arial" pitchFamily="34" charset="0"/>
              </a:rPr>
              <a:t>Agencies/organizations pay no direct fees for using </a:t>
            </a:r>
          </a:p>
          <a:p>
            <a:pPr marL="465138" eaLnBrk="0" hangingPunct="0">
              <a:spcAft>
                <a:spcPts val="900"/>
              </a:spcAft>
              <a:tabLst>
                <a:tab pos="465138" algn="l"/>
              </a:tabLst>
            </a:pPr>
            <a:r>
              <a:rPr lang="en-US" sz="2000" dirty="0" smtClean="0">
                <a:latin typeface="Arial" pitchFamily="34" charset="0"/>
              </a:rPr>
              <a:t>the GSA SmartPay Program</a:t>
            </a:r>
          </a:p>
          <a:p>
            <a:pPr marL="465138" indent="-354013" eaLnBrk="0" hangingPunct="0">
              <a:spcAft>
                <a:spcPts val="900"/>
              </a:spcAft>
              <a:buFont typeface="Wingdings" pitchFamily="2" charset="2"/>
              <a:buChar char="Ø"/>
              <a:tabLst>
                <a:tab pos="465138" algn="l"/>
              </a:tabLst>
            </a:pPr>
            <a:r>
              <a:rPr lang="en-US" sz="2000" dirty="0" smtClean="0">
                <a:latin typeface="Arial" pitchFamily="34" charset="0"/>
              </a:rPr>
              <a:t>Agency/organizations have the opportunity to earn refunds</a:t>
            </a:r>
          </a:p>
        </p:txBody>
      </p:sp>
      <p:pic>
        <p:nvPicPr>
          <p:cNvPr id="35" name="Picture 1" descr="GSA SmartPay2 Purchase Card (red)"/>
          <p:cNvPicPr>
            <a:picLocks noChangeArrowheads="1"/>
          </p:cNvPicPr>
          <p:nvPr/>
        </p:nvPicPr>
        <p:blipFill>
          <a:blip r:embed="rId3" cstate="print"/>
          <a:srcRect/>
          <a:stretch>
            <a:fillRect/>
          </a:stretch>
        </p:blipFill>
        <p:spPr bwMode="auto">
          <a:xfrm>
            <a:off x="7396798" y="1827535"/>
            <a:ext cx="1691640" cy="1097280"/>
          </a:xfrm>
          <a:prstGeom prst="rect">
            <a:avLst/>
          </a:prstGeom>
          <a:noFill/>
          <a:ln w="9525">
            <a:noFill/>
            <a:miter lim="800000"/>
            <a:headEnd/>
            <a:tailEnd/>
          </a:ln>
        </p:spPr>
      </p:pic>
      <p:pic>
        <p:nvPicPr>
          <p:cNvPr id="38" name="Picture 3" descr="GSA SmartPay2 Integrated Card (yellow)"/>
          <p:cNvPicPr>
            <a:picLocks noChangeAspect="1" noChangeArrowheads="1"/>
          </p:cNvPicPr>
          <p:nvPr/>
        </p:nvPicPr>
        <p:blipFill>
          <a:blip r:embed="rId4" cstate="print"/>
          <a:srcRect/>
          <a:stretch>
            <a:fillRect/>
          </a:stretch>
        </p:blipFill>
        <p:spPr bwMode="auto">
          <a:xfrm>
            <a:off x="7469958" y="5294550"/>
            <a:ext cx="1550670" cy="1005840"/>
          </a:xfrm>
          <a:prstGeom prst="rect">
            <a:avLst/>
          </a:prstGeom>
          <a:noFill/>
          <a:ln w="9525">
            <a:noFill/>
            <a:miter lim="800000"/>
            <a:headEnd/>
            <a:tailEnd/>
          </a:ln>
        </p:spPr>
      </p:pic>
      <p:pic>
        <p:nvPicPr>
          <p:cNvPr id="39" name="Picture 6" descr="GSA SmartPay2 Travel Card (blue)"/>
          <p:cNvPicPr>
            <a:picLocks noChangeArrowheads="1"/>
          </p:cNvPicPr>
          <p:nvPr/>
        </p:nvPicPr>
        <p:blipFill>
          <a:blip r:embed="rId5" cstate="print"/>
          <a:srcRect/>
          <a:stretch>
            <a:fillRect/>
          </a:stretch>
        </p:blipFill>
        <p:spPr bwMode="auto">
          <a:xfrm>
            <a:off x="7396798" y="2943879"/>
            <a:ext cx="1691640" cy="1097280"/>
          </a:xfrm>
          <a:prstGeom prst="rect">
            <a:avLst/>
          </a:prstGeom>
          <a:noFill/>
          <a:ln w="9525">
            <a:noFill/>
            <a:miter lim="800000"/>
            <a:headEnd/>
            <a:tailEnd/>
          </a:ln>
        </p:spPr>
      </p:pic>
      <p:pic>
        <p:nvPicPr>
          <p:cNvPr id="40" name="Picture 2" descr="GSA SmartPay2 Fleet Card (green and white)"/>
          <p:cNvPicPr>
            <a:picLocks noChangeArrowheads="1"/>
          </p:cNvPicPr>
          <p:nvPr/>
        </p:nvPicPr>
        <p:blipFill>
          <a:blip r:embed="rId6" cstate="print"/>
          <a:srcRect/>
          <a:stretch>
            <a:fillRect/>
          </a:stretch>
        </p:blipFill>
        <p:spPr bwMode="auto">
          <a:xfrm>
            <a:off x="7367770" y="4119215"/>
            <a:ext cx="1691640" cy="1097280"/>
          </a:xfrm>
          <a:prstGeom prst="rect">
            <a:avLst/>
          </a:prstGeom>
          <a:noFill/>
          <a:ln w="9525">
            <a:noFill/>
            <a:miter lim="800000"/>
            <a:headEnd/>
            <a:tailEnd/>
          </a:ln>
        </p:spPr>
      </p:pic>
      <p:sp>
        <p:nvSpPr>
          <p:cNvPr id="7" name="Title 6"/>
          <p:cNvSpPr>
            <a:spLocks noGrp="1"/>
          </p:cNvSpPr>
          <p:nvPr>
            <p:ph type="title"/>
          </p:nvPr>
        </p:nvSpPr>
        <p:spPr>
          <a:xfrm>
            <a:off x="457200" y="1676400"/>
            <a:ext cx="8229600" cy="138499"/>
          </a:xfrm>
        </p:spPr>
        <p:txBody>
          <a:bodyPr/>
          <a:lstStyle/>
          <a:p>
            <a:r>
              <a:rPr lang="en-US" sz="300" dirty="0" smtClean="0">
                <a:solidFill>
                  <a:schemeClr val="bg1"/>
                </a:solidFill>
              </a:rPr>
              <a:t>GSA </a:t>
            </a:r>
            <a:r>
              <a:rPr lang="en-US" sz="300" dirty="0" err="1" smtClean="0">
                <a:solidFill>
                  <a:schemeClr val="bg1"/>
                </a:solidFill>
              </a:rPr>
              <a:t>SmartPay</a:t>
            </a:r>
            <a:r>
              <a:rPr lang="en-US" sz="300" dirty="0" smtClean="0">
                <a:solidFill>
                  <a:schemeClr val="bg1"/>
                </a:solidFill>
              </a:rPr>
              <a:t> Program Overview</a:t>
            </a:r>
            <a:endParaRPr lang="en-US" sz="3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360"/>
                                          </p:val>
                                        </p:tav>
                                        <p:tav tm="100000">
                                          <p:val>
                                            <p:fltVal val="0"/>
                                          </p:val>
                                        </p:tav>
                                      </p:tavLst>
                                    </p:anim>
                                    <p:animEffect transition="in" filter="fade">
                                      <p:cBhvr>
                                        <p:cTn id="10" dur="1000"/>
                                        <p:tgtEl>
                                          <p:spTgt spid="35"/>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 calcmode="lin" valueType="num">
                                      <p:cBhvr>
                                        <p:cTn id="15" dur="1000" fill="hold"/>
                                        <p:tgtEl>
                                          <p:spTgt spid="39"/>
                                        </p:tgtEl>
                                        <p:attrNameLst>
                                          <p:attrName>style.rotation</p:attrName>
                                        </p:attrNameLst>
                                      </p:cBhvr>
                                      <p:tavLst>
                                        <p:tav tm="0">
                                          <p:val>
                                            <p:fltVal val="360"/>
                                          </p:val>
                                        </p:tav>
                                        <p:tav tm="100000">
                                          <p:val>
                                            <p:fltVal val="0"/>
                                          </p:val>
                                        </p:tav>
                                      </p:tavLst>
                                    </p:anim>
                                    <p:animEffect transition="in" filter="fade">
                                      <p:cBhvr>
                                        <p:cTn id="16" dur="1000"/>
                                        <p:tgtEl>
                                          <p:spTgt spid="39"/>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1000" fill="hold"/>
                                        <p:tgtEl>
                                          <p:spTgt spid="40"/>
                                        </p:tgtEl>
                                        <p:attrNameLst>
                                          <p:attrName>ppt_w</p:attrName>
                                        </p:attrNameLst>
                                      </p:cBhvr>
                                      <p:tavLst>
                                        <p:tav tm="0">
                                          <p:val>
                                            <p:fltVal val="0"/>
                                          </p:val>
                                        </p:tav>
                                        <p:tav tm="100000">
                                          <p:val>
                                            <p:strVal val="#ppt_w"/>
                                          </p:val>
                                        </p:tav>
                                      </p:tavLst>
                                    </p:anim>
                                    <p:anim calcmode="lin" valueType="num">
                                      <p:cBhvr>
                                        <p:cTn id="20" dur="1000" fill="hold"/>
                                        <p:tgtEl>
                                          <p:spTgt spid="40"/>
                                        </p:tgtEl>
                                        <p:attrNameLst>
                                          <p:attrName>ppt_h</p:attrName>
                                        </p:attrNameLst>
                                      </p:cBhvr>
                                      <p:tavLst>
                                        <p:tav tm="0">
                                          <p:val>
                                            <p:fltVal val="0"/>
                                          </p:val>
                                        </p:tav>
                                        <p:tav tm="100000">
                                          <p:val>
                                            <p:strVal val="#ppt_h"/>
                                          </p:val>
                                        </p:tav>
                                      </p:tavLst>
                                    </p:anim>
                                    <p:anim calcmode="lin" valueType="num">
                                      <p:cBhvr>
                                        <p:cTn id="21" dur="1000" fill="hold"/>
                                        <p:tgtEl>
                                          <p:spTgt spid="40"/>
                                        </p:tgtEl>
                                        <p:attrNameLst>
                                          <p:attrName>style.rotation</p:attrName>
                                        </p:attrNameLst>
                                      </p:cBhvr>
                                      <p:tavLst>
                                        <p:tav tm="0">
                                          <p:val>
                                            <p:fltVal val="360"/>
                                          </p:val>
                                        </p:tav>
                                        <p:tav tm="100000">
                                          <p:val>
                                            <p:fltVal val="0"/>
                                          </p:val>
                                        </p:tav>
                                      </p:tavLst>
                                    </p:anim>
                                    <p:animEffect transition="in" filter="fade">
                                      <p:cBhvr>
                                        <p:cTn id="22" dur="1000"/>
                                        <p:tgtEl>
                                          <p:spTgt spid="40"/>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ppt_w</p:attrName>
                                        </p:attrNameLst>
                                      </p:cBhvr>
                                      <p:tavLst>
                                        <p:tav tm="0">
                                          <p:val>
                                            <p:fltVal val="0"/>
                                          </p:val>
                                        </p:tav>
                                        <p:tav tm="100000">
                                          <p:val>
                                            <p:strVal val="#ppt_w"/>
                                          </p:val>
                                        </p:tav>
                                      </p:tavLst>
                                    </p:anim>
                                    <p:anim calcmode="lin" valueType="num">
                                      <p:cBhvr>
                                        <p:cTn id="26" dur="1000" fill="hold"/>
                                        <p:tgtEl>
                                          <p:spTgt spid="38"/>
                                        </p:tgtEl>
                                        <p:attrNameLst>
                                          <p:attrName>ppt_h</p:attrName>
                                        </p:attrNameLst>
                                      </p:cBhvr>
                                      <p:tavLst>
                                        <p:tav tm="0">
                                          <p:val>
                                            <p:fltVal val="0"/>
                                          </p:val>
                                        </p:tav>
                                        <p:tav tm="100000">
                                          <p:val>
                                            <p:strVal val="#ppt_h"/>
                                          </p:val>
                                        </p:tav>
                                      </p:tavLst>
                                    </p:anim>
                                    <p:anim calcmode="lin" valueType="num">
                                      <p:cBhvr>
                                        <p:cTn id="27" dur="1000" fill="hold"/>
                                        <p:tgtEl>
                                          <p:spTgt spid="38"/>
                                        </p:tgtEl>
                                        <p:attrNameLst>
                                          <p:attrName>style.rotation</p:attrName>
                                        </p:attrNameLst>
                                      </p:cBhvr>
                                      <p:tavLst>
                                        <p:tav tm="0">
                                          <p:val>
                                            <p:fltVal val="360"/>
                                          </p:val>
                                        </p:tav>
                                        <p:tav tm="100000">
                                          <p:val>
                                            <p:fltVal val="0"/>
                                          </p:val>
                                        </p:tav>
                                      </p:tavLst>
                                    </p:anim>
                                    <p:animEffect transition="in" filter="fade">
                                      <p:cBhvr>
                                        <p:cTn id="28"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680883"/>
            <a:ext cx="8407072" cy="49859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600"/>
              </a:spcAft>
            </a:pPr>
            <a:r>
              <a:rPr lang="en-US" b="1" dirty="0" smtClean="0">
                <a:solidFill>
                  <a:srgbClr val="002060"/>
                </a:solidFill>
                <a:latin typeface="Arial" pitchFamily="34" charset="0"/>
              </a:rPr>
              <a:t>There are a number of benefits to using the GSA SmartPay Program as a payment solution, including:</a:t>
            </a:r>
          </a:p>
          <a:p>
            <a:pPr marL="465138" indent="-349250" eaLnBrk="0" hangingPunct="0">
              <a:spcBef>
                <a:spcPts val="600"/>
              </a:spcBef>
              <a:spcAft>
                <a:spcPts val="0"/>
              </a:spcAft>
              <a:buFont typeface="Wingdings" pitchFamily="2" charset="2"/>
              <a:buChar char="Ø"/>
              <a:tabLst>
                <a:tab pos="465138" algn="l"/>
              </a:tabLst>
            </a:pPr>
            <a:r>
              <a:rPr lang="en-US" sz="2000" b="1" i="1" dirty="0" smtClean="0">
                <a:latin typeface="Arial" pitchFamily="34" charset="0"/>
              </a:rPr>
              <a:t>Safety and Transparency</a:t>
            </a:r>
            <a:r>
              <a:rPr lang="en-US" sz="2000" dirty="0" smtClean="0">
                <a:latin typeface="Arial" pitchFamily="34" charset="0"/>
              </a:rPr>
              <a:t> – Improves financial controls and provides access to spending, and performance data</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Electronic Access to Data </a:t>
            </a:r>
            <a:r>
              <a:rPr lang="en-US" sz="2000" dirty="0" smtClean="0">
                <a:latin typeface="Arial" pitchFamily="34" charset="0"/>
              </a:rPr>
              <a:t>– Provides agencies/organizations with online access to accurate, comprehensive transaction detail</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Refunds</a:t>
            </a:r>
            <a:r>
              <a:rPr lang="en-US" sz="2000" i="1" dirty="0" smtClean="0">
                <a:latin typeface="Arial" pitchFamily="34" charset="0"/>
              </a:rPr>
              <a:t> </a:t>
            </a:r>
            <a:r>
              <a:rPr lang="en-US" sz="2000" dirty="0" smtClean="0">
                <a:latin typeface="Arial" pitchFamily="34" charset="0"/>
              </a:rPr>
              <a:t>– Agencies/Organizations earn refunds based on dollar volume of transactions; in Fiscal Year 2011, refunds totaled nearly $298 million</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Worldwide Acceptance </a:t>
            </a:r>
            <a:r>
              <a:rPr lang="en-US" sz="2000" dirty="0" smtClean="0">
                <a:latin typeface="Arial" pitchFamily="34" charset="0"/>
              </a:rPr>
              <a:t>– Provides greater access to merchants across the globe</a:t>
            </a:r>
          </a:p>
          <a:p>
            <a:pPr marL="465138" indent="-349250" eaLnBrk="0" hangingPunct="0">
              <a:spcBef>
                <a:spcPts val="1200"/>
              </a:spcBef>
              <a:spcAft>
                <a:spcPts val="0"/>
              </a:spcAft>
              <a:buFont typeface="Wingdings" pitchFamily="2" charset="2"/>
              <a:buChar char="Ø"/>
              <a:tabLst>
                <a:tab pos="465138" algn="l"/>
              </a:tabLst>
            </a:pPr>
            <a:r>
              <a:rPr lang="en-US" sz="2000" b="1" i="1" dirty="0" smtClean="0">
                <a:latin typeface="Arial" pitchFamily="34" charset="0"/>
              </a:rPr>
              <a:t>Favorable Pricing </a:t>
            </a:r>
            <a:r>
              <a:rPr lang="en-US" sz="2000" dirty="0" smtClean="0">
                <a:latin typeface="Arial" pitchFamily="34" charset="0"/>
              </a:rPr>
              <a:t>– Enhances the government negotiation leverage through strategic sourcing of enterprise data</a:t>
            </a:r>
          </a:p>
        </p:txBody>
      </p:sp>
      <p:sp>
        <p:nvSpPr>
          <p:cNvPr id="5" name="Title 4"/>
          <p:cNvSpPr>
            <a:spLocks noGrp="1"/>
          </p:cNvSpPr>
          <p:nvPr>
            <p:ph type="title" idx="4294967295"/>
          </p:nvPr>
        </p:nvSpPr>
        <p:spPr>
          <a:xfrm>
            <a:off x="315587" y="1112417"/>
            <a:ext cx="7417415" cy="646331"/>
          </a:xfrm>
        </p:spPr>
        <p:txBody>
          <a:bodyPr wrap="none"/>
          <a:lstStyle/>
          <a:p>
            <a:r>
              <a:rPr lang="en-US" sz="3600" b="1" i="0" spc="0" baseline="0" dirty="0" smtClean="0">
                <a:solidFill>
                  <a:schemeClr val="tx1"/>
                </a:solidFill>
                <a:latin typeface="Arial"/>
                <a:ea typeface="MS PGothic"/>
                <a:cs typeface="Arial"/>
              </a:rPr>
              <a:t>GSA SmartPay</a:t>
            </a:r>
            <a:r>
              <a:rPr lang="en-US" sz="3600" b="1" i="0" spc="0" dirty="0" smtClean="0">
                <a:solidFill>
                  <a:schemeClr val="tx1"/>
                </a:solidFill>
                <a:latin typeface="Arial"/>
                <a:ea typeface="MS PGothic"/>
                <a:cs typeface="Arial"/>
              </a:rPr>
              <a:t> Program Benefits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600" y="1098986"/>
            <a:ext cx="8407400" cy="2392963"/>
          </a:xfrm>
          <a:prstGeom prst="rect">
            <a:avLst/>
          </a:prstGeom>
          <a:noFill/>
          <a:ln w="9525">
            <a:noFill/>
            <a:miter lim="800000"/>
            <a:headEnd/>
            <a:tailEnd/>
          </a:ln>
        </p:spPr>
        <p:txBody>
          <a:bodyPr>
            <a:spAutoFit/>
          </a:bodyPr>
          <a:lstStyle/>
          <a:p>
            <a:pPr>
              <a:spcAft>
                <a:spcPts val="300"/>
              </a:spcAft>
              <a:defRPr/>
            </a:pPr>
            <a:r>
              <a:rPr lang="en-US" sz="3600" b="1" kern="0" dirty="0" smtClean="0">
                <a:latin typeface="Arial" pitchFamily="34" charset="0"/>
              </a:rPr>
              <a:t>FY 2011 GSA SmartPay Statistics</a:t>
            </a:r>
          </a:p>
          <a:p>
            <a:pPr marL="231775" lvl="1" indent="-231775">
              <a:spcAft>
                <a:spcPts val="600"/>
              </a:spcAft>
              <a:buClr>
                <a:srgbClr val="003399"/>
              </a:buClr>
              <a:tabLst>
                <a:tab pos="5092700" algn="l"/>
                <a:tab pos="5265738" algn="l"/>
                <a:tab pos="5375275" algn="l"/>
              </a:tabLst>
              <a:defRPr/>
            </a:pPr>
            <a:r>
              <a:rPr lang="en-US" b="1" kern="0" dirty="0" smtClean="0">
                <a:solidFill>
                  <a:schemeClr val="accent6">
                    <a:lumMod val="50000"/>
                  </a:schemeClr>
                </a:solidFill>
                <a:latin typeface="Arial" pitchFamily="34" charset="0"/>
              </a:rPr>
              <a:t>FY 2011 Total Program Spend</a:t>
            </a:r>
            <a:r>
              <a:rPr lang="en-US" kern="0" dirty="0" smtClean="0">
                <a:solidFill>
                  <a:schemeClr val="accent6">
                    <a:lumMod val="50000"/>
                  </a:schemeClr>
                </a:solidFill>
                <a:latin typeface="Arial" pitchFamily="34" charset="0"/>
              </a:rPr>
              <a:t>:	$30.8 Billion</a:t>
            </a:r>
          </a:p>
          <a:p>
            <a:pPr marL="231775" lvl="1" indent="-231775">
              <a:spcAft>
                <a:spcPts val="600"/>
              </a:spcAft>
              <a:buClr>
                <a:srgbClr val="003399"/>
              </a:buClr>
              <a:tabLst>
                <a:tab pos="5092700" algn="l"/>
              </a:tabLst>
              <a:defRPr/>
            </a:pPr>
            <a:r>
              <a:rPr lang="en-US" b="1" kern="0" dirty="0" smtClean="0">
                <a:solidFill>
                  <a:schemeClr val="accent6">
                    <a:lumMod val="50000"/>
                  </a:schemeClr>
                </a:solidFill>
                <a:latin typeface="Arial" pitchFamily="34" charset="0"/>
              </a:rPr>
              <a:t>FY 2011 Total Transactions</a:t>
            </a:r>
            <a:r>
              <a:rPr lang="en-US" kern="0" dirty="0" smtClean="0">
                <a:solidFill>
                  <a:schemeClr val="accent6">
                    <a:lumMod val="50000"/>
                  </a:schemeClr>
                </a:solidFill>
                <a:latin typeface="Arial" pitchFamily="34" charset="0"/>
              </a:rPr>
              <a:t>:	100.4 Million</a:t>
            </a:r>
          </a:p>
          <a:p>
            <a:pPr marL="231775" lvl="1" indent="-231775">
              <a:spcAft>
                <a:spcPts val="600"/>
              </a:spcAft>
              <a:buClr>
                <a:srgbClr val="003399"/>
              </a:buClr>
              <a:tabLst>
                <a:tab pos="5092700" algn="l"/>
                <a:tab pos="5265738" algn="l"/>
                <a:tab pos="5422900" algn="l"/>
              </a:tabLst>
              <a:defRPr/>
            </a:pPr>
            <a:r>
              <a:rPr lang="en-US" b="1" kern="0" dirty="0" smtClean="0">
                <a:solidFill>
                  <a:schemeClr val="accent6">
                    <a:lumMod val="50000"/>
                  </a:schemeClr>
                </a:solidFill>
                <a:latin typeface="Arial" pitchFamily="34" charset="0"/>
              </a:rPr>
              <a:t>FY 2011 Total Cards Issued</a:t>
            </a:r>
            <a:r>
              <a:rPr lang="en-US" kern="0" dirty="0" smtClean="0">
                <a:solidFill>
                  <a:schemeClr val="accent6">
                    <a:lumMod val="50000"/>
                  </a:schemeClr>
                </a:solidFill>
                <a:latin typeface="Arial" pitchFamily="34" charset="0"/>
              </a:rPr>
              <a:t>:			3.6 Million</a:t>
            </a:r>
          </a:p>
          <a:p>
            <a:pPr marL="231775" lvl="1" indent="-231775">
              <a:spcAft>
                <a:spcPts val="600"/>
              </a:spcAft>
              <a:buClr>
                <a:srgbClr val="003399"/>
              </a:buClr>
              <a:tabLst>
                <a:tab pos="4919663" algn="l"/>
              </a:tabLst>
              <a:defRPr/>
            </a:pPr>
            <a:r>
              <a:rPr lang="en-US" b="1" kern="0" dirty="0" smtClean="0">
                <a:solidFill>
                  <a:schemeClr val="accent6">
                    <a:lumMod val="50000"/>
                  </a:schemeClr>
                </a:solidFill>
                <a:latin typeface="Arial" pitchFamily="34" charset="0"/>
              </a:rPr>
              <a:t>FY 2011 Net Agency Refunds</a:t>
            </a:r>
            <a:r>
              <a:rPr lang="en-US" kern="0" dirty="0" smtClean="0">
                <a:solidFill>
                  <a:schemeClr val="accent6">
                    <a:lumMod val="50000"/>
                  </a:schemeClr>
                </a:solidFill>
                <a:latin typeface="Arial" pitchFamily="34" charset="0"/>
              </a:rPr>
              <a:t>:	$297.9 Million</a:t>
            </a:r>
          </a:p>
        </p:txBody>
      </p:sp>
      <p:graphicFrame>
        <p:nvGraphicFramePr>
          <p:cNvPr id="28" name="Table 27"/>
          <p:cNvGraphicFramePr>
            <a:graphicFrameLocks noGrp="1"/>
          </p:cNvGraphicFramePr>
          <p:nvPr/>
        </p:nvGraphicFramePr>
        <p:xfrm>
          <a:off x="5202238" y="4621456"/>
          <a:ext cx="3657600" cy="981456"/>
        </p:xfrm>
        <a:graphic>
          <a:graphicData uri="http://schemas.openxmlformats.org/drawingml/2006/table">
            <a:tbl>
              <a:tblPr firstRow="1" bandRow="1"/>
              <a:tblGrid>
                <a:gridCol w="1263534"/>
                <a:gridCol w="798022"/>
                <a:gridCol w="806863"/>
                <a:gridCol w="789181"/>
              </a:tblGrid>
              <a:tr h="15924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Travel</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1</a:t>
                      </a:r>
                      <a:r>
                        <a:rPr lang="en-US" sz="1400" dirty="0" smtClean="0"/>
                        <a:t>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60000"/>
                        <a:lumOff val="40000"/>
                      </a:srgbClr>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lumMod val="60000"/>
                        <a:lumOff val="4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8.9 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$9.5B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$9.6B</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00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45.3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50.0M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49.8M</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Cardholders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2.2M</a:t>
                      </a:r>
                      <a:endParaRPr lang="en-US" sz="1200" dirty="0">
                        <a:solidFill>
                          <a:schemeClr val="tx1"/>
                        </a:solidFill>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2.5M</a:t>
                      </a:r>
                      <a:endParaRPr lang="en-US" sz="1200" dirty="0">
                        <a:solidFill>
                          <a:schemeClr val="tx1"/>
                        </a:solidFill>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29" name="Table 28"/>
          <p:cNvGraphicFramePr>
            <a:graphicFrameLocks noGrp="1"/>
          </p:cNvGraphicFramePr>
          <p:nvPr/>
        </p:nvGraphicFramePr>
        <p:xfrm>
          <a:off x="5202238" y="5607791"/>
          <a:ext cx="3657600" cy="1097544"/>
        </p:xfrm>
        <a:graphic>
          <a:graphicData uri="http://schemas.openxmlformats.org/drawingml/2006/table">
            <a:tbl>
              <a:tblPr firstRow="1" bandRow="1"/>
              <a:tblGrid>
                <a:gridCol w="1262070"/>
                <a:gridCol w="812800"/>
                <a:gridCol w="812800"/>
                <a:gridCol w="769930"/>
              </a:tblGrid>
              <a:tr h="29228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Fleet</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B050"/>
                    </a:solidFill>
                  </a:tcPr>
                </a:tc>
              </a:tr>
              <a:tr h="25649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1.5 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1.8 B</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a:t>
                      </a:r>
                      <a:r>
                        <a:rPr lang="en-US" sz="1200" baseline="0" dirty="0" smtClean="0">
                          <a:latin typeface="Arial" pitchFamily="34" charset="0"/>
                          <a:ea typeface="Calibri"/>
                          <a:cs typeface="Arial" pitchFamily="34" charset="0"/>
                        </a:rPr>
                        <a:t> </a:t>
                      </a:r>
                      <a:r>
                        <a:rPr lang="en-US" sz="1200" dirty="0" smtClean="0">
                          <a:latin typeface="Arial" pitchFamily="34" charset="0"/>
                          <a:ea typeface="Calibri"/>
                          <a:cs typeface="Arial" pitchFamily="34" charset="0"/>
                        </a:rPr>
                        <a:t>B</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25649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25.9</a:t>
                      </a:r>
                      <a:r>
                        <a:rPr lang="en-US" sz="1200" baseline="0" dirty="0" smtClean="0">
                          <a:latin typeface="Arial" pitchFamily="34" charset="0"/>
                          <a:ea typeface="Calibri"/>
                          <a:cs typeface="Arial" pitchFamily="34" charset="0"/>
                        </a:rPr>
                        <a:t> </a:t>
                      </a:r>
                      <a:r>
                        <a:rPr lang="en-US" sz="1200" dirty="0" smtClean="0">
                          <a:latin typeface="Arial" pitchFamily="34" charset="0"/>
                          <a:ea typeface="Calibri"/>
                          <a:cs typeface="Arial" pitchFamily="34" charset="0"/>
                        </a:rPr>
                        <a:t>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27.7M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29.3M</a:t>
                      </a:r>
                      <a:endParaRPr lang="en-US" sz="1200" dirty="0">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29228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650 K</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633K</a:t>
                      </a:r>
                      <a:endParaRPr lang="en-US" sz="1200" dirty="0">
                        <a:solidFill>
                          <a:schemeClr val="tx1"/>
                        </a:solidFill>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solidFill>
                            <a:schemeClr val="tx1"/>
                          </a:solidFill>
                          <a:latin typeface="Arial" pitchFamily="34" charset="0"/>
                          <a:ea typeface="Calibri"/>
                          <a:cs typeface="Arial" pitchFamily="34" charset="0"/>
                        </a:rPr>
                        <a:t>856K</a:t>
                      </a:r>
                      <a:endParaRPr lang="en-US" sz="1200" dirty="0">
                        <a:solidFill>
                          <a:schemeClr val="tx1"/>
                        </a:solidFill>
                        <a:latin typeface="Arial" pitchFamily="34" charset="0"/>
                        <a:ea typeface="Calibri"/>
                        <a:cs typeface="Arial" pitchFamily="34" charset="0"/>
                      </a:endParaRPr>
                    </a:p>
                  </a:txBody>
                  <a:tcPr marL="68580" marR="6858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30" name="Table 29"/>
          <p:cNvGraphicFramePr>
            <a:graphicFrameLocks noGrp="1"/>
          </p:cNvGraphicFramePr>
          <p:nvPr/>
        </p:nvGraphicFramePr>
        <p:xfrm>
          <a:off x="5202238" y="3552825"/>
          <a:ext cx="3657600" cy="1063752"/>
        </p:xfrm>
        <a:graphic>
          <a:graphicData uri="http://schemas.openxmlformats.org/drawingml/2006/table">
            <a:tbl>
              <a:tblPr firstRow="1" bandRow="1"/>
              <a:tblGrid>
                <a:gridCol w="1263534"/>
                <a:gridCol w="798022"/>
                <a:gridCol w="806863"/>
                <a:gridCol w="789181"/>
              </a:tblGrid>
              <a:tr h="15924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400" dirty="0" smtClean="0"/>
                        <a:t>Purchase</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09</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  10</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400" dirty="0" smtClean="0"/>
                        <a:t>FY</a:t>
                      </a:r>
                      <a:r>
                        <a:rPr lang="en-US" sz="1400" baseline="0" dirty="0" smtClean="0"/>
                        <a:t> 11</a:t>
                      </a:r>
                      <a:endParaRPr lang="en-US" sz="1400" dirty="0"/>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3C3C"/>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Spend</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a:latin typeface="Arial" pitchFamily="34" charset="0"/>
                          <a:ea typeface="Calibri"/>
                          <a:cs typeface="Arial" pitchFamily="34" charset="0"/>
                        </a:rPr>
                        <a:t>$</a:t>
                      </a:r>
                      <a:r>
                        <a:rPr lang="en-US" sz="1200" dirty="0" smtClean="0">
                          <a:latin typeface="Arial" pitchFamily="34" charset="0"/>
                          <a:ea typeface="Calibri"/>
                          <a:cs typeface="Arial" pitchFamily="34" charset="0"/>
                        </a:rPr>
                        <a:t>19.3B </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$19.2B </a:t>
                      </a:r>
                      <a:endParaRPr lang="en-US" sz="1200" dirty="0">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$19.0B </a:t>
                      </a:r>
                      <a:endParaRPr lang="en-US" sz="1200" dirty="0">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002">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Transactions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21.9 M</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22.2M</a:t>
                      </a:r>
                      <a:endParaRPr lang="en-US" sz="1200" dirty="0">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21.3M</a:t>
                      </a:r>
                      <a:endParaRPr lang="en-US" sz="1200" dirty="0">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9240">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i="1" dirty="0" smtClean="0">
                          <a:latin typeface="Arial" pitchFamily="34" charset="0"/>
                          <a:cs typeface="Arial" pitchFamily="34" charset="0"/>
                        </a:rPr>
                        <a:t>Cardholders</a:t>
                      </a:r>
                      <a:endParaRPr lang="en-US" sz="1200" i="1" dirty="0">
                        <a:latin typeface="Arial" pitchFamily="34" charset="0"/>
                        <a:cs typeface="Arial" pitchFamily="34" charset="0"/>
                      </a:endParaRPr>
                    </a:p>
                  </a:txBody>
                  <a:tcPr marL="45720" marR="45720" marT="27432" marB="2743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dirty="0" smtClean="0">
                          <a:latin typeface="Arial" pitchFamily="34" charset="0"/>
                          <a:ea typeface="Calibri"/>
                          <a:cs typeface="Arial" pitchFamily="34" charset="0"/>
                        </a:rPr>
                        <a:t>270 K</a:t>
                      </a:r>
                      <a:endParaRPr lang="en-US" sz="1200" dirty="0">
                        <a:latin typeface="Arial" pitchFamily="34" charset="0"/>
                        <a:ea typeface="Calibri"/>
                        <a:cs typeface="Arial" pitchFamily="34"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baseline="0" dirty="0" smtClean="0">
                          <a:solidFill>
                            <a:schemeClr val="tx1"/>
                          </a:solidFill>
                          <a:latin typeface="Arial" pitchFamily="34" charset="0"/>
                          <a:ea typeface="Calibri"/>
                          <a:cs typeface="Arial" pitchFamily="34" charset="0"/>
                        </a:rPr>
                        <a:t>257K</a:t>
                      </a:r>
                      <a:endParaRPr lang="en-US" sz="1200" dirty="0">
                        <a:solidFill>
                          <a:schemeClr val="tx1"/>
                        </a:solidFill>
                        <a:latin typeface="Arial" pitchFamily="34" charset="0"/>
                        <a:ea typeface="Calibri"/>
                        <a:cs typeface="Arial" pitchFamily="34" charset="0"/>
                      </a:endParaRPr>
                    </a:p>
                  </a:txBody>
                  <a:tcPr marL="45720" marR="45720" marT="27432" marB="2743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15000"/>
                        </a:lnSpc>
                        <a:spcBef>
                          <a:spcPts val="0"/>
                        </a:spcBef>
                        <a:spcAft>
                          <a:spcPts val="0"/>
                        </a:spcAft>
                      </a:pPr>
                      <a:r>
                        <a:rPr lang="en-US" sz="1200" baseline="0" dirty="0" smtClean="0">
                          <a:solidFill>
                            <a:schemeClr val="tx1"/>
                          </a:solidFill>
                          <a:latin typeface="Arial" pitchFamily="34" charset="0"/>
                          <a:ea typeface="Calibri"/>
                          <a:cs typeface="Arial" pitchFamily="34" charset="0"/>
                        </a:rPr>
                        <a:t>278K</a:t>
                      </a:r>
                      <a:endParaRPr lang="en-US" sz="1200" dirty="0">
                        <a:solidFill>
                          <a:schemeClr val="tx1"/>
                        </a:solidFill>
                        <a:latin typeface="Arial" pitchFamily="34" charset="0"/>
                        <a:ea typeface="Calibri"/>
                        <a:cs typeface="Arial" pitchFamily="34" charset="0"/>
                      </a:endParaRPr>
                    </a:p>
                  </a:txBody>
                  <a:tcPr marL="45720" marR="45720" marT="27432" marB="27432"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pSp>
        <p:nvGrpSpPr>
          <p:cNvPr id="2" name="Group 60" descr="Bar graphs of the FY 2011 GSA SmartPay Statistics "/>
          <p:cNvGrpSpPr/>
          <p:nvPr/>
        </p:nvGrpSpPr>
        <p:grpSpPr>
          <a:xfrm>
            <a:off x="447675" y="3581400"/>
            <a:ext cx="4648200" cy="3123935"/>
            <a:chOff x="447675" y="3810000"/>
            <a:chExt cx="4648200" cy="2895600"/>
          </a:xfrm>
        </p:grpSpPr>
        <p:sp>
          <p:nvSpPr>
            <p:cNvPr id="62" name="Rectangle 61"/>
            <p:cNvSpPr/>
            <p:nvPr/>
          </p:nvSpPr>
          <p:spPr bwMode="auto">
            <a:xfrm>
              <a:off x="447675" y="3810000"/>
              <a:ext cx="4648200" cy="2895600"/>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graphicFrame>
          <p:nvGraphicFramePr>
            <p:cNvPr id="63" name="Chart 62"/>
            <p:cNvGraphicFramePr/>
            <p:nvPr/>
          </p:nvGraphicFramePr>
          <p:xfrm>
            <a:off x="609600" y="3886200"/>
            <a:ext cx="137160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4" name="Chart 63"/>
            <p:cNvGraphicFramePr/>
            <p:nvPr/>
          </p:nvGraphicFramePr>
          <p:xfrm>
            <a:off x="2095500" y="3886200"/>
            <a:ext cx="1371600" cy="2514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Chart 64"/>
            <p:cNvGraphicFramePr/>
            <p:nvPr/>
          </p:nvGraphicFramePr>
          <p:xfrm>
            <a:off x="3581400" y="3886200"/>
            <a:ext cx="1371600" cy="2514600"/>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p:cNvSpPr/>
            <p:nvPr/>
          </p:nvSpPr>
          <p:spPr bwMode="auto">
            <a:xfrm>
              <a:off x="3751263" y="6330950"/>
              <a:ext cx="1189037" cy="3079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smtClean="0">
                  <a:solidFill>
                    <a:schemeClr val="bg1"/>
                  </a:solidFill>
                </a:rPr>
                <a:t>Cards</a:t>
              </a:r>
              <a:endParaRPr lang="en-US" sz="1000" b="1" dirty="0">
                <a:solidFill>
                  <a:schemeClr val="bg1"/>
                </a:solidFill>
              </a:endParaRPr>
            </a:p>
            <a:p>
              <a:pPr algn="ctr">
                <a:defRPr/>
              </a:pPr>
              <a:r>
                <a:rPr lang="en-US" sz="700" b="1" i="1" dirty="0">
                  <a:solidFill>
                    <a:schemeClr val="bg1"/>
                  </a:solidFill>
                </a:rPr>
                <a:t>(Millions)</a:t>
              </a:r>
              <a:endParaRPr lang="en-US" sz="700" b="1" dirty="0">
                <a:solidFill>
                  <a:schemeClr val="bg1"/>
                </a:solidFill>
              </a:endParaRPr>
            </a:p>
          </p:txBody>
        </p:sp>
        <p:sp>
          <p:nvSpPr>
            <p:cNvPr id="67" name="Rectangle 66"/>
            <p:cNvSpPr/>
            <p:nvPr/>
          </p:nvSpPr>
          <p:spPr bwMode="auto">
            <a:xfrm>
              <a:off x="2286000" y="6324600"/>
              <a:ext cx="1187450" cy="3079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Transactions</a:t>
              </a:r>
            </a:p>
            <a:p>
              <a:pPr algn="ctr">
                <a:defRPr/>
              </a:pPr>
              <a:r>
                <a:rPr lang="en-US" sz="700" b="1" i="1" dirty="0">
                  <a:solidFill>
                    <a:schemeClr val="bg1"/>
                  </a:solidFill>
                </a:rPr>
                <a:t>(Millions)</a:t>
              </a:r>
              <a:endParaRPr lang="en-US" sz="700" b="1" dirty="0">
                <a:solidFill>
                  <a:schemeClr val="bg1"/>
                </a:solidFill>
              </a:endParaRPr>
            </a:p>
          </p:txBody>
        </p:sp>
        <p:sp>
          <p:nvSpPr>
            <p:cNvPr id="68" name="Rectangle 67"/>
            <p:cNvSpPr/>
            <p:nvPr/>
          </p:nvSpPr>
          <p:spPr bwMode="auto">
            <a:xfrm>
              <a:off x="762000" y="6324600"/>
              <a:ext cx="1189038" cy="30797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Spend</a:t>
              </a:r>
            </a:p>
            <a:p>
              <a:pPr algn="ctr">
                <a:defRPr/>
              </a:pPr>
              <a:r>
                <a:rPr lang="en-US" sz="700" b="1" i="1" dirty="0">
                  <a:solidFill>
                    <a:schemeClr val="bg1"/>
                  </a:solidFill>
                </a:rPr>
                <a:t>(Billions)</a:t>
              </a:r>
            </a:p>
          </p:txBody>
        </p:sp>
        <p:sp>
          <p:nvSpPr>
            <p:cNvPr id="69" name="Rectangle 68"/>
            <p:cNvSpPr/>
            <p:nvPr/>
          </p:nvSpPr>
          <p:spPr bwMode="auto">
            <a:xfrm rot="16200000">
              <a:off x="3856722" y="5614194"/>
              <a:ext cx="86042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2009</a:t>
              </a:r>
              <a:endParaRPr lang="en-US" sz="1300" b="1" dirty="0">
                <a:solidFill>
                  <a:schemeClr val="bg1"/>
                </a:solidFill>
              </a:endParaRPr>
            </a:p>
          </p:txBody>
        </p:sp>
        <p:sp>
          <p:nvSpPr>
            <p:cNvPr id="70" name="Rectangle 69"/>
            <p:cNvSpPr/>
            <p:nvPr/>
          </p:nvSpPr>
          <p:spPr bwMode="auto">
            <a:xfrm rot="16200000">
              <a:off x="4271605"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2011</a:t>
              </a:r>
              <a:endParaRPr lang="en-US" sz="1300" b="1" dirty="0">
                <a:solidFill>
                  <a:schemeClr val="bg1"/>
                </a:solidFill>
              </a:endParaRPr>
            </a:p>
          </p:txBody>
        </p:sp>
        <p:sp>
          <p:nvSpPr>
            <p:cNvPr id="71" name="Rectangle 70"/>
            <p:cNvSpPr/>
            <p:nvPr/>
          </p:nvSpPr>
          <p:spPr bwMode="auto">
            <a:xfrm rot="16200000">
              <a:off x="4064164"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tx1"/>
                  </a:solidFill>
                </a:rPr>
                <a:t>FY </a:t>
              </a:r>
              <a:r>
                <a:rPr lang="en-US" sz="1300" b="1" dirty="0" smtClean="0">
                  <a:solidFill>
                    <a:schemeClr val="tx1"/>
                  </a:solidFill>
                </a:rPr>
                <a:t>2010</a:t>
              </a:r>
              <a:endParaRPr lang="en-US" sz="1300" b="1" dirty="0">
                <a:solidFill>
                  <a:schemeClr val="tx1"/>
                </a:solidFill>
              </a:endParaRPr>
            </a:p>
          </p:txBody>
        </p:sp>
        <p:sp>
          <p:nvSpPr>
            <p:cNvPr id="72" name="Rectangle 71"/>
            <p:cNvSpPr/>
            <p:nvPr/>
          </p:nvSpPr>
          <p:spPr bwMode="auto">
            <a:xfrm rot="16200000">
              <a:off x="2385219"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2009</a:t>
              </a:r>
              <a:endParaRPr lang="en-US" sz="1300" b="1" dirty="0">
                <a:solidFill>
                  <a:schemeClr val="bg1"/>
                </a:solidFill>
              </a:endParaRPr>
            </a:p>
          </p:txBody>
        </p:sp>
        <p:sp>
          <p:nvSpPr>
            <p:cNvPr id="73" name="Rectangle 72"/>
            <p:cNvSpPr/>
            <p:nvPr/>
          </p:nvSpPr>
          <p:spPr bwMode="auto">
            <a:xfrm rot="16200000">
              <a:off x="2785814" y="5614194"/>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2011</a:t>
              </a:r>
              <a:endParaRPr lang="en-US" sz="1300" b="1" dirty="0">
                <a:solidFill>
                  <a:schemeClr val="bg1"/>
                </a:solidFill>
              </a:endParaRPr>
            </a:p>
          </p:txBody>
        </p:sp>
        <p:sp>
          <p:nvSpPr>
            <p:cNvPr id="74" name="Rectangle 73"/>
            <p:cNvSpPr/>
            <p:nvPr/>
          </p:nvSpPr>
          <p:spPr bwMode="auto">
            <a:xfrm rot="16200000">
              <a:off x="2585516" y="5613400"/>
              <a:ext cx="860425" cy="21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tx1"/>
                  </a:solidFill>
                </a:rPr>
                <a:t>FY </a:t>
              </a:r>
              <a:r>
                <a:rPr lang="en-US" sz="1300" b="1" dirty="0" smtClean="0">
                  <a:solidFill>
                    <a:schemeClr val="tx1"/>
                  </a:solidFill>
                </a:rPr>
                <a:t>2010</a:t>
              </a:r>
              <a:endParaRPr lang="en-US" sz="1300" b="1" dirty="0">
                <a:solidFill>
                  <a:schemeClr val="tx1"/>
                </a:solidFill>
              </a:endParaRPr>
            </a:p>
          </p:txBody>
        </p:sp>
        <p:sp>
          <p:nvSpPr>
            <p:cNvPr id="75" name="Rectangle 74"/>
            <p:cNvSpPr/>
            <p:nvPr/>
          </p:nvSpPr>
          <p:spPr bwMode="auto">
            <a:xfrm rot="16200000">
              <a:off x="894229" y="5587207"/>
              <a:ext cx="86042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2009</a:t>
              </a:r>
              <a:endParaRPr lang="en-US" sz="1300" b="1" dirty="0">
                <a:solidFill>
                  <a:schemeClr val="bg1"/>
                </a:solidFill>
              </a:endParaRPr>
            </a:p>
          </p:txBody>
        </p:sp>
        <p:sp>
          <p:nvSpPr>
            <p:cNvPr id="76" name="Rectangle 75"/>
            <p:cNvSpPr/>
            <p:nvPr/>
          </p:nvSpPr>
          <p:spPr bwMode="auto">
            <a:xfrm rot="16200000">
              <a:off x="1309112" y="5587207"/>
              <a:ext cx="860425" cy="21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bg1"/>
                  </a:solidFill>
                </a:rPr>
                <a:t>FY </a:t>
              </a:r>
              <a:r>
                <a:rPr lang="en-US" sz="1300" b="1" dirty="0" smtClean="0">
                  <a:solidFill>
                    <a:schemeClr val="bg1"/>
                  </a:solidFill>
                </a:rPr>
                <a:t>2011</a:t>
              </a:r>
              <a:endParaRPr lang="en-US" sz="1300" b="1" dirty="0">
                <a:solidFill>
                  <a:schemeClr val="bg1"/>
                </a:solidFill>
              </a:endParaRPr>
            </a:p>
          </p:txBody>
        </p:sp>
        <p:sp>
          <p:nvSpPr>
            <p:cNvPr id="77" name="Rectangle 76"/>
            <p:cNvSpPr/>
            <p:nvPr/>
          </p:nvSpPr>
          <p:spPr bwMode="auto">
            <a:xfrm rot="16200000">
              <a:off x="1101671" y="5586413"/>
              <a:ext cx="860425" cy="212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45720" anchor="ctr"/>
            <a:lstStyle/>
            <a:p>
              <a:pPr marL="117475" indent="-117475">
                <a:spcAft>
                  <a:spcPts val="300"/>
                </a:spcAft>
                <a:defRPr/>
              </a:pPr>
              <a:r>
                <a:rPr lang="en-US" sz="1300" b="1" dirty="0">
                  <a:solidFill>
                    <a:schemeClr val="tx1"/>
                  </a:solidFill>
                </a:rPr>
                <a:t>FY </a:t>
              </a:r>
              <a:r>
                <a:rPr lang="en-US" sz="1300" b="1" dirty="0" smtClean="0">
                  <a:solidFill>
                    <a:schemeClr val="tx1"/>
                  </a:solidFill>
                </a:rPr>
                <a:t>2010</a:t>
              </a:r>
              <a:endParaRPr lang="en-US" sz="1300" b="1" dirty="0">
                <a:solidFill>
                  <a:schemeClr val="tx1"/>
                </a:solidFill>
              </a:endParaRPr>
            </a:p>
          </p:txBody>
        </p:sp>
      </p:grpSp>
      <p:sp>
        <p:nvSpPr>
          <p:cNvPr id="23" name="Title 22"/>
          <p:cNvSpPr>
            <a:spLocks noGrp="1"/>
          </p:cNvSpPr>
          <p:nvPr>
            <p:ph type="title"/>
          </p:nvPr>
        </p:nvSpPr>
        <p:spPr>
          <a:xfrm>
            <a:off x="533400" y="1600200"/>
            <a:ext cx="8229600" cy="138499"/>
          </a:xfrm>
        </p:spPr>
        <p:txBody>
          <a:bodyPr/>
          <a:lstStyle/>
          <a:p>
            <a:r>
              <a:rPr lang="en-US" sz="300" dirty="0" smtClean="0">
                <a:solidFill>
                  <a:schemeClr val="bg1"/>
                </a:solidFill>
              </a:rPr>
              <a:t>FY 2011 GSA </a:t>
            </a:r>
            <a:r>
              <a:rPr lang="en-US" sz="300" dirty="0" err="1" smtClean="0">
                <a:solidFill>
                  <a:schemeClr val="bg1"/>
                </a:solidFill>
              </a:rPr>
              <a:t>SmartPay</a:t>
            </a:r>
            <a:r>
              <a:rPr lang="en-US" sz="300" dirty="0" smtClean="0">
                <a:solidFill>
                  <a:schemeClr val="bg1"/>
                </a:solidFill>
              </a:rPr>
              <a:t> Statistics</a:t>
            </a:r>
            <a:endParaRPr lang="en-US" sz="300"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a:spLocks noGrp="1"/>
          </p:cNvSpPr>
          <p:nvPr>
            <p:ph type="title"/>
          </p:nvPr>
        </p:nvSpPr>
        <p:spPr>
          <a:xfrm>
            <a:off x="350325" y="1108263"/>
            <a:ext cx="2339102" cy="646331"/>
          </a:xfrm>
        </p:spPr>
        <p:txBody>
          <a:bodyPr wrap="none"/>
          <a:lstStyle/>
          <a:p>
            <a:r>
              <a:rPr lang="en-US" sz="3600" dirty="0" smtClean="0">
                <a:solidFill>
                  <a:schemeClr val="tx1"/>
                </a:solidFill>
              </a:rPr>
              <a:t>Pop Quiz!</a:t>
            </a:r>
          </a:p>
        </p:txBody>
      </p:sp>
      <p:sp>
        <p:nvSpPr>
          <p:cNvPr id="30" name="Content Placeholder 9"/>
          <p:cNvSpPr>
            <a:spLocks noGrp="1"/>
          </p:cNvSpPr>
          <p:nvPr>
            <p:ph idx="1"/>
          </p:nvPr>
        </p:nvSpPr>
        <p:spPr>
          <a:xfrm>
            <a:off x="372489" y="1730992"/>
            <a:ext cx="6104511" cy="769441"/>
          </a:xfrm>
        </p:spPr>
        <p:txBody>
          <a:bodyPr>
            <a:spAutoFit/>
          </a:bodyPr>
          <a:lstStyle/>
          <a:p>
            <a:pPr marL="0" lvl="0" indent="0">
              <a:spcAft>
                <a:spcPts val="900"/>
              </a:spcAft>
              <a:buNone/>
            </a:pPr>
            <a:r>
              <a:rPr lang="en-US" sz="2200" b="1" dirty="0" smtClean="0">
                <a:solidFill>
                  <a:srgbClr val="002060"/>
                </a:solidFill>
              </a:rPr>
              <a:t>True or False:  GSA SmartPay Purchase Cards are considered credit cards.</a:t>
            </a:r>
          </a:p>
        </p:txBody>
      </p:sp>
      <p:sp>
        <p:nvSpPr>
          <p:cNvPr id="11" name="Content Placeholder 9"/>
          <p:cNvSpPr txBox="1">
            <a:spLocks/>
          </p:cNvSpPr>
          <p:nvPr/>
        </p:nvSpPr>
        <p:spPr bwMode="auto">
          <a:xfrm>
            <a:off x="372488" y="2590800"/>
            <a:ext cx="5190112" cy="784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635000" lvl="1" indent="-457200" eaLnBrk="0" hangingPunct="0">
              <a:spcAft>
                <a:spcPts val="600"/>
              </a:spcAft>
              <a:buClr>
                <a:srgbClr val="003399"/>
              </a:buClr>
              <a:buFont typeface="+mj-lt"/>
              <a:buAutoNum type="alphaUcPeriod"/>
              <a:defRPr/>
            </a:pPr>
            <a:r>
              <a:rPr lang="en-US" sz="2000" kern="0" dirty="0" smtClean="0">
                <a:latin typeface="+mn-lt"/>
              </a:rPr>
              <a:t>False</a:t>
            </a:r>
          </a:p>
          <a:p>
            <a:pPr marL="635000" lvl="1" indent="-457200" eaLnBrk="0" hangingPunct="0">
              <a:spcAft>
                <a:spcPts val="600"/>
              </a:spcAft>
              <a:buClr>
                <a:srgbClr val="003399"/>
              </a:buClr>
              <a:buFont typeface="+mj-lt"/>
              <a:buAutoNum type="alphaUcPeriod"/>
              <a:defRPr/>
            </a:pPr>
            <a:r>
              <a:rPr lang="en-US" sz="2000" kern="0" dirty="0" smtClean="0">
                <a:latin typeface="+mn-lt"/>
              </a:rPr>
              <a:t>True</a:t>
            </a:r>
          </a:p>
        </p:txBody>
      </p:sp>
      <p:sp>
        <p:nvSpPr>
          <p:cNvPr id="12" name="Content Placeholder 9"/>
          <p:cNvSpPr txBox="1">
            <a:spLocks/>
          </p:cNvSpPr>
          <p:nvPr/>
        </p:nvSpPr>
        <p:spPr bwMode="auto">
          <a:xfrm>
            <a:off x="376744" y="5334000"/>
            <a:ext cx="8390512" cy="12003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900"/>
              </a:spcAft>
              <a:buClr>
                <a:srgbClr val="003399"/>
              </a:buClr>
              <a:buSzTx/>
              <a:buFont typeface="Wingdings" pitchFamily="2" charset="2"/>
              <a:buNone/>
              <a:tabLst/>
              <a:defRPr/>
            </a:pPr>
            <a:r>
              <a:rPr kumimoji="0" lang="en-US" sz="2400" b="1" i="0" u="none" strike="noStrike" kern="0" cap="none" spc="0" normalizeH="0" baseline="0" noProof="0" dirty="0" smtClean="0">
                <a:ln>
                  <a:noFill/>
                </a:ln>
                <a:effectLst/>
                <a:uLnTx/>
                <a:uFillTx/>
                <a:latin typeface="+mn-lt"/>
                <a:ea typeface="+mn-ea"/>
                <a:cs typeface="+mn-cs"/>
              </a:rPr>
              <a:t>Answer:  </a:t>
            </a:r>
            <a:r>
              <a:rPr kumimoji="0" lang="en-US" sz="2400" i="1" u="none" strike="noStrike" kern="0" cap="none" spc="0" normalizeH="0" baseline="0" noProof="0" dirty="0" smtClean="0">
                <a:ln>
                  <a:noFill/>
                </a:ln>
                <a:effectLst/>
                <a:uLnTx/>
                <a:uFillTx/>
                <a:latin typeface="+mn-lt"/>
                <a:ea typeface="+mn-ea"/>
                <a:cs typeface="+mn-cs"/>
              </a:rPr>
              <a:t>The answer is </a:t>
            </a:r>
            <a:r>
              <a:rPr lang="en-US" i="1" kern="0" dirty="0" smtClean="0">
                <a:latin typeface="+mn-lt"/>
                <a:cs typeface="+mn-cs"/>
              </a:rPr>
              <a:t>A.  Cards under the GSA SmartPay Program are not credits cards.  They are considered “charge cards” because the cards do not earn interest.  </a:t>
            </a:r>
            <a:endParaRPr kumimoji="0" lang="en-US" sz="2400" b="1" i="0" u="none" strike="noStrike" kern="0" cap="none" spc="0" normalizeH="0" baseline="0" noProof="0" dirty="0" smtClean="0">
              <a:ln>
                <a:noFill/>
              </a:ln>
              <a:effectLst/>
              <a:uLnTx/>
              <a:uFillTx/>
              <a:latin typeface="+mn-lt"/>
              <a:ea typeface="+mn-ea"/>
              <a:cs typeface="+mn-cs"/>
            </a:endParaRPr>
          </a:p>
        </p:txBody>
      </p:sp>
      <p:pic>
        <p:nvPicPr>
          <p:cNvPr id="8" name="Picture 2" descr="A picture of people raising hands."/>
          <p:cNvPicPr>
            <a:picLocks noChangeAspect="1" noChangeArrowheads="1"/>
          </p:cNvPicPr>
          <p:nvPr/>
        </p:nvPicPr>
        <p:blipFill>
          <a:blip r:embed="rId3" cstate="print"/>
          <a:srcRect/>
          <a:stretch>
            <a:fillRect/>
          </a:stretch>
        </p:blipFill>
        <p:spPr bwMode="auto">
          <a:xfrm>
            <a:off x="4495800" y="2771391"/>
            <a:ext cx="4343400" cy="2410209"/>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5" presetClass="emph" presetSubtype="1" nodeType="withEffect">
                                  <p:stCondLst>
                                    <p:cond delay="0"/>
                                  </p:stCondLst>
                                  <p:childTnLst>
                                    <p:set>
                                      <p:cBhvr override="childStyle">
                                        <p:cTn id="10" dur="indefinite"/>
                                        <p:tgtEl>
                                          <p:spTgt spid="11">
                                            <p:txEl>
                                              <p:pRg st="0" end="0"/>
                                            </p:txEl>
                                          </p:spTgt>
                                        </p:tgtEl>
                                        <p:attrNameLst>
                                          <p:attrName>style.fontStyle</p:attrName>
                                        </p:attrNameLst>
                                      </p:cBhvr>
                                      <p:to>
                                        <p:strVal val="normal"/>
                                      </p:to>
                                    </p:set>
                                    <p:set>
                                      <p:cBhvr override="childStyle">
                                        <p:cTn id="11" dur="indefinite"/>
                                        <p:tgtEl>
                                          <p:spTgt spid="11">
                                            <p:txEl>
                                              <p:pRg st="0" end="0"/>
                                            </p:txEl>
                                          </p:spTgt>
                                        </p:tgtEl>
                                        <p:attrNameLst>
                                          <p:attrName>style.fontWeight</p:attrName>
                                        </p:attrNameLst>
                                      </p:cBhvr>
                                      <p:to>
                                        <p:strVal val="bold"/>
                                      </p:to>
                                    </p:set>
                                    <p:set>
                                      <p:cBhvr override="childStyle">
                                        <p:cTn id="12" dur="indefinite"/>
                                        <p:tgtEl>
                                          <p:spTgt spid="11">
                                            <p:txEl>
                                              <p:pRg st="0" end="0"/>
                                            </p:txEl>
                                          </p:spTgt>
                                        </p:tgtEl>
                                        <p:attrNameLst>
                                          <p:attrName>style.textDecorationUnderline</p:attrName>
                                        </p:attrNameLst>
                                      </p:cBhvr>
                                      <p:to>
                                        <p:strVal val="false"/>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nodeType="clickEffect">
                                  <p:stCondLst>
                                    <p:cond delay="0"/>
                                  </p:stCondLst>
                                  <p:childTnLst>
                                    <p:set>
                                      <p:cBhvr override="childStyle">
                                        <p:cTn id="16" dur="indefinite"/>
                                        <p:tgtEl>
                                          <p:spTgt spid="11">
                                            <p:txEl>
                                              <p:pRg st="0" end="0"/>
                                            </p:txEl>
                                          </p:spTgt>
                                        </p:tgtEl>
                                        <p:attrNameLst>
                                          <p:attrName>style.fontStyle</p:attrName>
                                        </p:attrNameLst>
                                      </p:cBhvr>
                                      <p:to>
                                        <p:strVal val="normal"/>
                                      </p:to>
                                    </p:set>
                                    <p:set>
                                      <p:cBhvr override="childStyle">
                                        <p:cTn id="17" dur="indefinite"/>
                                        <p:tgtEl>
                                          <p:spTgt spid="11">
                                            <p:txEl>
                                              <p:pRg st="0" end="0"/>
                                            </p:txEl>
                                          </p:spTgt>
                                        </p:tgtEl>
                                        <p:attrNameLst>
                                          <p:attrName>style.fontWeight</p:attrName>
                                        </p:attrNameLst>
                                      </p:cBhvr>
                                      <p:to>
                                        <p:strVal val="bold"/>
                                      </p:to>
                                    </p:set>
                                    <p:set>
                                      <p:cBhvr override="childStyle">
                                        <p:cTn id="18" dur="indefinite"/>
                                        <p:tgtEl>
                                          <p:spTgt spid="11">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355928" y="1680883"/>
            <a:ext cx="8407072" cy="39703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eaLnBrk="0" hangingPunct="0">
              <a:spcAft>
                <a:spcPts val="600"/>
              </a:spcAft>
            </a:pPr>
            <a:r>
              <a:rPr lang="en-US" b="1" dirty="0" smtClean="0">
                <a:solidFill>
                  <a:srgbClr val="002060"/>
                </a:solidFill>
                <a:latin typeface="Arial" pitchFamily="34" charset="0"/>
              </a:rPr>
              <a:t>In accordance with the GSA SmartPay 2 master contract, servicing banks may provide products and services that include both Tier I and Tier II services.  These include:</a:t>
            </a:r>
          </a:p>
          <a:p>
            <a:pPr marL="465138" indent="-349250" eaLnBrk="0" hangingPunct="0">
              <a:spcBef>
                <a:spcPts val="1800"/>
              </a:spcBef>
              <a:spcAft>
                <a:spcPts val="0"/>
              </a:spcAft>
              <a:buFont typeface="Wingdings" pitchFamily="2" charset="2"/>
              <a:buChar char="Ø"/>
              <a:tabLst>
                <a:tab pos="465138" algn="l"/>
              </a:tabLst>
            </a:pPr>
            <a:r>
              <a:rPr lang="en-US" sz="2000" dirty="0" smtClean="0">
                <a:latin typeface="Arial" pitchFamily="34" charset="0"/>
              </a:rPr>
              <a:t>Magnetic stripe charge cards</a:t>
            </a:r>
          </a:p>
          <a:p>
            <a:pPr marL="465138" indent="-349250" eaLnBrk="0" hangingPunct="0">
              <a:spcBef>
                <a:spcPts val="1800"/>
              </a:spcBef>
              <a:spcAft>
                <a:spcPts val="0"/>
              </a:spcAft>
              <a:buFont typeface="Wingdings" pitchFamily="2" charset="2"/>
              <a:buChar char="Ø"/>
              <a:tabLst>
                <a:tab pos="465138" algn="l"/>
              </a:tabLst>
            </a:pPr>
            <a:r>
              <a:rPr lang="en-US" sz="2000" dirty="0" smtClean="0">
                <a:latin typeface="Arial" pitchFamily="34" charset="0"/>
              </a:rPr>
              <a:t>Stored value and declining balance cards</a:t>
            </a:r>
          </a:p>
          <a:p>
            <a:pPr marL="465138" indent="-349250" eaLnBrk="0" hangingPunct="0">
              <a:spcBef>
                <a:spcPts val="1800"/>
              </a:spcBef>
              <a:spcAft>
                <a:spcPts val="0"/>
              </a:spcAft>
              <a:buFont typeface="Wingdings" pitchFamily="2" charset="2"/>
              <a:buChar char="Ø"/>
              <a:tabLst>
                <a:tab pos="465138" algn="l"/>
              </a:tabLst>
            </a:pPr>
            <a:r>
              <a:rPr lang="en-US" sz="2000" dirty="0" err="1" smtClean="0">
                <a:latin typeface="Arial" pitchFamily="34" charset="0"/>
              </a:rPr>
              <a:t>Cardless</a:t>
            </a:r>
            <a:r>
              <a:rPr lang="en-US" sz="2000" dirty="0" smtClean="0">
                <a:latin typeface="Arial" pitchFamily="34" charset="0"/>
              </a:rPr>
              <a:t> Accounts</a:t>
            </a:r>
          </a:p>
          <a:p>
            <a:pPr marL="465138" indent="-349250" eaLnBrk="0" hangingPunct="0">
              <a:spcBef>
                <a:spcPts val="1800"/>
              </a:spcBef>
              <a:spcAft>
                <a:spcPts val="0"/>
              </a:spcAft>
              <a:buFont typeface="Wingdings" pitchFamily="2" charset="2"/>
              <a:buChar char="Ø"/>
              <a:tabLst>
                <a:tab pos="465138" algn="l"/>
              </a:tabLst>
            </a:pPr>
            <a:r>
              <a:rPr lang="en-US" sz="2000" dirty="0" smtClean="0">
                <a:latin typeface="Arial" pitchFamily="34" charset="0"/>
              </a:rPr>
              <a:t>Contactless &amp; Contact Chip Cards</a:t>
            </a:r>
          </a:p>
          <a:p>
            <a:pPr marL="465138" indent="-349250" eaLnBrk="0" hangingPunct="0">
              <a:spcBef>
                <a:spcPts val="1800"/>
              </a:spcBef>
              <a:spcAft>
                <a:spcPts val="0"/>
              </a:spcAft>
              <a:buFont typeface="Wingdings" pitchFamily="2" charset="2"/>
              <a:buChar char="Ø"/>
              <a:tabLst>
                <a:tab pos="465138" algn="l"/>
              </a:tabLst>
            </a:pPr>
            <a:r>
              <a:rPr lang="en-US" sz="2000" dirty="0" smtClean="0">
                <a:latin typeface="Arial" pitchFamily="34" charset="0"/>
              </a:rPr>
              <a:t>Foreign Currency Cards</a:t>
            </a:r>
          </a:p>
        </p:txBody>
      </p:sp>
      <p:sp>
        <p:nvSpPr>
          <p:cNvPr id="5" name="Title 4"/>
          <p:cNvSpPr>
            <a:spLocks noGrp="1"/>
          </p:cNvSpPr>
          <p:nvPr>
            <p:ph type="title" idx="4294967295"/>
          </p:nvPr>
        </p:nvSpPr>
        <p:spPr>
          <a:xfrm>
            <a:off x="315587" y="1112417"/>
            <a:ext cx="8545929" cy="646331"/>
          </a:xfrm>
        </p:spPr>
        <p:txBody>
          <a:bodyPr wrap="none"/>
          <a:lstStyle/>
          <a:p>
            <a:r>
              <a:rPr lang="en-US" sz="3600" b="1" i="0" spc="0" baseline="0" dirty="0" smtClean="0">
                <a:solidFill>
                  <a:schemeClr val="tx1"/>
                </a:solidFill>
                <a:latin typeface="Arial"/>
                <a:ea typeface="MS PGothic"/>
                <a:cs typeface="Arial"/>
              </a:rPr>
              <a:t>GSA SmartPay</a:t>
            </a:r>
            <a:r>
              <a:rPr lang="en-US" sz="3600" b="1" i="0" spc="0" dirty="0" smtClean="0">
                <a:solidFill>
                  <a:schemeClr val="tx1"/>
                </a:solidFill>
                <a:latin typeface="Arial"/>
                <a:ea typeface="MS PGothic"/>
                <a:cs typeface="Arial"/>
              </a:rPr>
              <a:t> Products and Services</a:t>
            </a:r>
            <a:endParaRPr lang="en-US" dirty="0"/>
          </a:p>
        </p:txBody>
      </p:sp>
      <p:pic>
        <p:nvPicPr>
          <p:cNvPr id="4" name="Picture 4" descr="A picture of a GSA cardholder handing a red Purchase Card to a vendor."/>
          <p:cNvPicPr>
            <a:picLocks noChangeAspect="1" noChangeArrowheads="1"/>
          </p:cNvPicPr>
          <p:nvPr/>
        </p:nvPicPr>
        <p:blipFill>
          <a:blip r:embed="rId3" cstate="print"/>
          <a:srcRect/>
          <a:stretch>
            <a:fillRect/>
          </a:stretch>
        </p:blipFill>
        <p:spPr bwMode="auto">
          <a:xfrm>
            <a:off x="5791200" y="3581400"/>
            <a:ext cx="2895600" cy="2698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GSA Powerpoint template">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2060"/>
      </a:hlink>
      <a:folHlink>
        <a:srgbClr val="002060"/>
      </a:folHlink>
    </a:clrScheme>
    <a:fontScheme name="1_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08" charset="0"/>
          </a:defRPr>
        </a:defPPr>
      </a:lstStyle>
    </a:lnDef>
  </a:objectDefaults>
  <a:extraClrSchemeLst>
    <a:extraClrScheme>
      <a:clrScheme name="1_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3215</Words>
  <Application>Microsoft Office PowerPoint</Application>
  <PresentationFormat>On-screen Show (4:3)</PresentationFormat>
  <Paragraphs>517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1_GSA Powerpoint template</vt:lpstr>
      <vt:lpstr>Purchase Management Essentials Overview of the GSA SmartPay® Purchase Card </vt:lpstr>
      <vt:lpstr>Introduction </vt:lpstr>
      <vt:lpstr>Agenda</vt:lpstr>
      <vt:lpstr>Overview of the GSA SmartPay Program</vt:lpstr>
      <vt:lpstr>GSA SmartPay Program Overview</vt:lpstr>
      <vt:lpstr>GSA SmartPay Program Benefits</vt:lpstr>
      <vt:lpstr>FY 2011 GSA SmartPay Statistics</vt:lpstr>
      <vt:lpstr>Pop Quiz!</vt:lpstr>
      <vt:lpstr>GSA SmartPay Products and Services</vt:lpstr>
      <vt:lpstr>Pop Quiz!</vt:lpstr>
      <vt:lpstr>GSA SmartPay Program Stakeholders </vt:lpstr>
      <vt:lpstr>Bank Roles and Responsibilities </vt:lpstr>
      <vt:lpstr>The GSA SmartPay Purchase Card</vt:lpstr>
      <vt:lpstr>GSA SmartPay Purchase Card</vt:lpstr>
      <vt:lpstr>Pop Quiz!</vt:lpstr>
      <vt:lpstr>Pop Quiz!</vt:lpstr>
      <vt:lpstr>Understanding Micro-purchase </vt:lpstr>
      <vt:lpstr>OMB A-123, Appendix B (1 or 2)</vt:lpstr>
      <vt:lpstr>OMB A-123, Appendix B (2 of 2)</vt:lpstr>
      <vt:lpstr>Leading Practices – Training </vt:lpstr>
      <vt:lpstr>Pop Quiz!</vt:lpstr>
      <vt:lpstr>GSA SmartPay Online Training </vt:lpstr>
      <vt:lpstr>Pop Quiz!</vt:lpstr>
      <vt:lpstr>The GSA SmartPay Website</vt:lpstr>
      <vt:lpstr>Key Roles and Responsibilities</vt:lpstr>
      <vt:lpstr>Key Roles and Responsibilities </vt:lpstr>
      <vt:lpstr>A/OPC Roles and Responsibilities </vt:lpstr>
      <vt:lpstr>AO Roles and Responsibilities </vt:lpstr>
      <vt:lpstr>Cardholder Roles and Responsibilities (1 of 2)</vt:lpstr>
      <vt:lpstr>Cardholder Roles and Responsibilities (2 of 2)</vt:lpstr>
      <vt:lpstr>Fraud, Waste, and Abuse</vt:lpstr>
      <vt:lpstr>Risk Management </vt:lpstr>
      <vt:lpstr>Understanding Fraud</vt:lpstr>
      <vt:lpstr>What is Fraud?</vt:lpstr>
      <vt:lpstr>What is Waste and Misuse?</vt:lpstr>
      <vt:lpstr>Mitigating Fraud, Waste, Abuse Risk</vt:lpstr>
      <vt:lpstr>Deactivation Leading Practices </vt:lpstr>
      <vt:lpstr>Possible Indicators of Fraud/Misuse</vt:lpstr>
      <vt:lpstr>Possible Consequences</vt:lpstr>
      <vt:lpstr>Charge Card Management Leading Practices</vt:lpstr>
      <vt:lpstr>Reporting Leading Practices </vt:lpstr>
      <vt:lpstr>Opportunities for Expansion </vt:lpstr>
      <vt:lpstr>General Resources</vt:lpstr>
      <vt:lpstr>Additional Resources</vt:lpstr>
      <vt:lpstr>Bank Contact Information </vt:lpstr>
      <vt:lpstr>Additional GSA SmartPay Courses</vt:lpstr>
      <vt:lpstr>Questions</vt:lpstr>
      <vt:lpstr>Thank you for your time and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3</cp:revision>
  <dcterms:created xsi:type="dcterms:W3CDTF">2010-06-18T14:41:53Z</dcterms:created>
  <dcterms:modified xsi:type="dcterms:W3CDTF">2012-08-07T13:12:11Z</dcterms:modified>
</cp:coreProperties>
</file>