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2" r:id="rId1"/>
  </p:sldMasterIdLst>
  <p:notesMasterIdLst>
    <p:notesMasterId r:id="rId37"/>
  </p:notesMasterIdLst>
  <p:handoutMasterIdLst>
    <p:handoutMasterId r:id="rId38"/>
  </p:handoutMasterIdLst>
  <p:sldIdLst>
    <p:sldId id="256" r:id="rId2"/>
    <p:sldId id="380" r:id="rId3"/>
    <p:sldId id="381" r:id="rId4"/>
    <p:sldId id="443" r:id="rId5"/>
    <p:sldId id="447" r:id="rId6"/>
    <p:sldId id="382" r:id="rId7"/>
    <p:sldId id="422" r:id="rId8"/>
    <p:sldId id="444" r:id="rId9"/>
    <p:sldId id="448" r:id="rId10"/>
    <p:sldId id="423" r:id="rId11"/>
    <p:sldId id="387" r:id="rId12"/>
    <p:sldId id="395" r:id="rId13"/>
    <p:sldId id="396" r:id="rId14"/>
    <p:sldId id="397" r:id="rId15"/>
    <p:sldId id="398" r:id="rId16"/>
    <p:sldId id="389" r:id="rId17"/>
    <p:sldId id="435" r:id="rId18"/>
    <p:sldId id="402" r:id="rId19"/>
    <p:sldId id="401" r:id="rId20"/>
    <p:sldId id="403" r:id="rId21"/>
    <p:sldId id="404" r:id="rId22"/>
    <p:sldId id="390" r:id="rId23"/>
    <p:sldId id="445" r:id="rId24"/>
    <p:sldId id="428" r:id="rId25"/>
    <p:sldId id="429" r:id="rId26"/>
    <p:sldId id="430" r:id="rId27"/>
    <p:sldId id="431" r:id="rId28"/>
    <p:sldId id="432" r:id="rId29"/>
    <p:sldId id="369" r:id="rId30"/>
    <p:sldId id="436" r:id="rId31"/>
    <p:sldId id="434" r:id="rId32"/>
    <p:sldId id="394" r:id="rId33"/>
    <p:sldId id="446" r:id="rId34"/>
    <p:sldId id="392" r:id="rId35"/>
    <p:sldId id="393" r:id="rId3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pitchFamily="18" charset="0"/>
        <a:ea typeface="+mn-ea"/>
        <a:cs typeface="Arial" pitchFamily="34" charset="0"/>
      </a:defRPr>
    </a:lvl5pPr>
    <a:lvl6pPr marL="2286000" algn="l" defTabSz="914400" rtl="0" eaLnBrk="1" latinLnBrk="0" hangingPunct="1">
      <a:defRPr sz="2400" kern="1200">
        <a:solidFill>
          <a:schemeClr val="tx1"/>
        </a:solidFill>
        <a:latin typeface="Times" pitchFamily="18" charset="0"/>
        <a:ea typeface="+mn-ea"/>
        <a:cs typeface="Arial" pitchFamily="34" charset="0"/>
      </a:defRPr>
    </a:lvl6pPr>
    <a:lvl7pPr marL="2743200" algn="l" defTabSz="914400" rtl="0" eaLnBrk="1" latinLnBrk="0" hangingPunct="1">
      <a:defRPr sz="2400" kern="1200">
        <a:solidFill>
          <a:schemeClr val="tx1"/>
        </a:solidFill>
        <a:latin typeface="Times" pitchFamily="18" charset="0"/>
        <a:ea typeface="+mn-ea"/>
        <a:cs typeface="Arial" pitchFamily="34" charset="0"/>
      </a:defRPr>
    </a:lvl7pPr>
    <a:lvl8pPr marL="3200400" algn="l" defTabSz="914400" rtl="0" eaLnBrk="1" latinLnBrk="0" hangingPunct="1">
      <a:defRPr sz="2400" kern="1200">
        <a:solidFill>
          <a:schemeClr val="tx1"/>
        </a:solidFill>
        <a:latin typeface="Times" pitchFamily="18" charset="0"/>
        <a:ea typeface="+mn-ea"/>
        <a:cs typeface="Arial" pitchFamily="34" charset="0"/>
      </a:defRPr>
    </a:lvl8pPr>
    <a:lvl9pPr marL="3657600" algn="l" defTabSz="914400" rtl="0" eaLnBrk="1" latinLnBrk="0" hangingPunct="1">
      <a:defRPr sz="2400" kern="1200">
        <a:solidFill>
          <a:schemeClr val="tx1"/>
        </a:solidFill>
        <a:latin typeface="Times"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2304"/>
    <a:srgbClr val="12539A"/>
    <a:srgbClr val="005390"/>
    <a:srgbClr val="B2C3EC"/>
    <a:srgbClr val="ECEFF8"/>
    <a:srgbClr val="176BC5"/>
    <a:srgbClr val="E7B309"/>
    <a:srgbClr val="F8471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1" autoAdjust="0"/>
    <p:restoredTop sz="75242" autoAdjust="0"/>
  </p:normalViewPr>
  <p:slideViewPr>
    <p:cSldViewPr>
      <p:cViewPr>
        <p:scale>
          <a:sx n="87" d="100"/>
          <a:sy n="87" d="100"/>
        </p:scale>
        <p:origin x="-972" y="786"/>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2496" y="-184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394450693663365"/>
          <c:y val="7.7975603738810434E-2"/>
          <c:w val="0.66055493063369408"/>
          <c:h val="0.84404879252239884"/>
        </c:manualLayout>
      </c:layout>
      <c:barChart>
        <c:barDir val="col"/>
        <c:grouping val="clustered"/>
        <c:ser>
          <c:idx val="0"/>
          <c:order val="0"/>
          <c:tx>
            <c:strRef>
              <c:f>Sheet1!$B$1</c:f>
              <c:strCache>
                <c:ptCount val="1"/>
                <c:pt idx="0">
                  <c:v>Series 1</c:v>
                </c:pt>
              </c:strCache>
            </c:strRef>
          </c:tx>
          <c:spPr>
            <a:solidFill>
              <a:schemeClr val="bg1">
                <a:lumMod val="50000"/>
              </a:schemeClr>
            </a:solidFill>
          </c:spPr>
          <c:cat>
            <c:strRef>
              <c:f>Sheet1!$A$2</c:f>
              <c:strCache>
                <c:ptCount val="1"/>
                <c:pt idx="0">
                  <c:v>Spend</c:v>
                </c:pt>
              </c:strCache>
            </c:strRef>
          </c:cat>
          <c:val>
            <c:numRef>
              <c:f>Sheet1!$B$2</c:f>
              <c:numCache>
                <c:formatCode>"$"#,##0.0_);[Red]\("$"#,##0.0\)</c:formatCode>
                <c:ptCount val="1"/>
                <c:pt idx="0">
                  <c:v>29.8</c:v>
                </c:pt>
              </c:numCache>
            </c:numRef>
          </c:val>
        </c:ser>
        <c:ser>
          <c:idx val="1"/>
          <c:order val="1"/>
          <c:tx>
            <c:strRef>
              <c:f>Sheet1!$C$1</c:f>
              <c:strCache>
                <c:ptCount val="1"/>
                <c:pt idx="0">
                  <c:v>Series 2</c:v>
                </c:pt>
              </c:strCache>
            </c:strRef>
          </c:tx>
          <c:spPr>
            <a:solidFill>
              <a:srgbClr val="FFC000"/>
            </a:solidFill>
          </c:spPr>
          <c:cat>
            <c:strRef>
              <c:f>Sheet1!$A$2</c:f>
              <c:strCache>
                <c:ptCount val="1"/>
                <c:pt idx="0">
                  <c:v>Spend</c:v>
                </c:pt>
              </c:strCache>
            </c:strRef>
          </c:cat>
          <c:val>
            <c:numRef>
              <c:f>Sheet1!$C$2</c:f>
              <c:numCache>
                <c:formatCode>"$"#,##0.0_);[Red]\("$"#,##0.0\)</c:formatCode>
                <c:ptCount val="1"/>
                <c:pt idx="0">
                  <c:v>30.6</c:v>
                </c:pt>
              </c:numCache>
            </c:numRef>
          </c:val>
        </c:ser>
        <c:ser>
          <c:idx val="2"/>
          <c:order val="2"/>
          <c:tx>
            <c:strRef>
              <c:f>Sheet1!$D$1</c:f>
              <c:strCache>
                <c:ptCount val="1"/>
                <c:pt idx="0">
                  <c:v>Series 3</c:v>
                </c:pt>
              </c:strCache>
            </c:strRef>
          </c:tx>
          <c:spPr>
            <a:solidFill>
              <a:srgbClr val="002060"/>
            </a:solidFill>
          </c:spPr>
          <c:cat>
            <c:strRef>
              <c:f>Sheet1!$A$2</c:f>
              <c:strCache>
                <c:ptCount val="1"/>
                <c:pt idx="0">
                  <c:v>Spend</c:v>
                </c:pt>
              </c:strCache>
            </c:strRef>
          </c:cat>
          <c:val>
            <c:numRef>
              <c:f>Sheet1!$D$2</c:f>
              <c:numCache>
                <c:formatCode>"$"#,##0.0_);[Red]\("$"#,##0.0\)</c:formatCode>
                <c:ptCount val="1"/>
                <c:pt idx="0">
                  <c:v>30.8</c:v>
                </c:pt>
              </c:numCache>
            </c:numRef>
          </c:val>
        </c:ser>
        <c:axId val="62527744"/>
        <c:axId val="62529536"/>
      </c:barChart>
      <c:catAx>
        <c:axId val="62527744"/>
        <c:scaling>
          <c:orientation val="minMax"/>
        </c:scaling>
        <c:delete val="1"/>
        <c:axPos val="b"/>
        <c:tickLblPos val="none"/>
        <c:crossAx val="62529536"/>
        <c:crosses val="autoZero"/>
        <c:auto val="1"/>
        <c:lblAlgn val="ctr"/>
        <c:lblOffset val="100"/>
      </c:catAx>
      <c:valAx>
        <c:axId val="62529536"/>
        <c:scaling>
          <c:orientation val="minMax"/>
          <c:max val="32"/>
          <c:min val="26"/>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quot;$&quot;#,##0.0_);[Red]\(&quot;$&quot;#,##0.0\)" sourceLinked="1"/>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800" b="1" i="1"/>
            </a:pPr>
            <a:endParaRPr lang="en-US"/>
          </a:p>
        </c:txPr>
        <c:crossAx val="62527744"/>
        <c:crosses val="autoZero"/>
        <c:crossBetween val="between"/>
        <c:majorUnit val="2"/>
        <c:minorUnit val="0.2"/>
      </c:valAx>
    </c:plotArea>
    <c:plotVisOnly val="1"/>
  </c:chart>
  <c:spPr>
    <a:no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3944506936633656"/>
          <c:y val="7.7975603738810198E-2"/>
          <c:w val="0.6605549306336943"/>
          <c:h val="0.84404879252239895"/>
        </c:manualLayout>
      </c:layout>
      <c:barChart>
        <c:barDir val="col"/>
        <c:grouping val="clustered"/>
        <c:ser>
          <c:idx val="0"/>
          <c:order val="0"/>
          <c:tx>
            <c:strRef>
              <c:f>Sheet1!$B$1</c:f>
              <c:strCache>
                <c:ptCount val="1"/>
                <c:pt idx="0">
                  <c:v>Series 1</c:v>
                </c:pt>
              </c:strCache>
            </c:strRef>
          </c:tx>
          <c:spPr>
            <a:solidFill>
              <a:schemeClr val="bg1">
                <a:lumMod val="50000"/>
              </a:schemeClr>
            </a:solidFill>
          </c:spPr>
          <c:cat>
            <c:strRef>
              <c:f>Sheet1!$A$2</c:f>
              <c:strCache>
                <c:ptCount val="1"/>
                <c:pt idx="0">
                  <c:v>Transactions</c:v>
                </c:pt>
              </c:strCache>
            </c:strRef>
          </c:cat>
          <c:val>
            <c:numRef>
              <c:f>Sheet1!$B$2</c:f>
              <c:numCache>
                <c:formatCode>#,##0.0_);[Red]\(#,##0.0\)</c:formatCode>
                <c:ptCount val="1"/>
                <c:pt idx="0">
                  <c:v>93.2</c:v>
                </c:pt>
              </c:numCache>
            </c:numRef>
          </c:val>
        </c:ser>
        <c:ser>
          <c:idx val="1"/>
          <c:order val="1"/>
          <c:tx>
            <c:strRef>
              <c:f>Sheet1!$C$1</c:f>
              <c:strCache>
                <c:ptCount val="1"/>
                <c:pt idx="0">
                  <c:v>Series 2</c:v>
                </c:pt>
              </c:strCache>
            </c:strRef>
          </c:tx>
          <c:spPr>
            <a:solidFill>
              <a:srgbClr val="FFC000"/>
            </a:solidFill>
          </c:spPr>
          <c:cat>
            <c:strRef>
              <c:f>Sheet1!$A$2</c:f>
              <c:strCache>
                <c:ptCount val="1"/>
                <c:pt idx="0">
                  <c:v>Transactions</c:v>
                </c:pt>
              </c:strCache>
            </c:strRef>
          </c:cat>
          <c:val>
            <c:numRef>
              <c:f>Sheet1!$C$2</c:f>
              <c:numCache>
                <c:formatCode>#,##0.0_);[Red]\(#,##0.0\)</c:formatCode>
                <c:ptCount val="1"/>
                <c:pt idx="0">
                  <c:v>98.9</c:v>
                </c:pt>
              </c:numCache>
            </c:numRef>
          </c:val>
        </c:ser>
        <c:ser>
          <c:idx val="2"/>
          <c:order val="2"/>
          <c:tx>
            <c:strRef>
              <c:f>Sheet1!$D$1</c:f>
              <c:strCache>
                <c:ptCount val="1"/>
                <c:pt idx="0">
                  <c:v>Series 3</c:v>
                </c:pt>
              </c:strCache>
            </c:strRef>
          </c:tx>
          <c:spPr>
            <a:solidFill>
              <a:srgbClr val="002060"/>
            </a:solidFill>
          </c:spPr>
          <c:cat>
            <c:strRef>
              <c:f>Sheet1!$A$2</c:f>
              <c:strCache>
                <c:ptCount val="1"/>
                <c:pt idx="0">
                  <c:v>Transactions</c:v>
                </c:pt>
              </c:strCache>
            </c:strRef>
          </c:cat>
          <c:val>
            <c:numRef>
              <c:f>Sheet1!$D$2</c:f>
              <c:numCache>
                <c:formatCode>#,##0.0_);[Red]\(#,##0.0\)</c:formatCode>
                <c:ptCount val="1"/>
                <c:pt idx="0">
                  <c:v>100.5</c:v>
                </c:pt>
              </c:numCache>
            </c:numRef>
          </c:val>
        </c:ser>
        <c:axId val="62546304"/>
        <c:axId val="62547840"/>
      </c:barChart>
      <c:catAx>
        <c:axId val="62546304"/>
        <c:scaling>
          <c:orientation val="minMax"/>
        </c:scaling>
        <c:delete val="1"/>
        <c:axPos val="b"/>
        <c:tickLblPos val="none"/>
        <c:crossAx val="62547840"/>
        <c:crosses val="autoZero"/>
        <c:auto val="1"/>
        <c:lblAlgn val="ctr"/>
        <c:lblOffset val="100"/>
      </c:catAx>
      <c:valAx>
        <c:axId val="62547840"/>
        <c:scaling>
          <c:orientation val="minMax"/>
          <c:max val="150"/>
          <c:min val="0"/>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0"/>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800" b="1" i="1"/>
            </a:pPr>
            <a:endParaRPr lang="en-US"/>
          </a:p>
        </c:txPr>
        <c:crossAx val="62546304"/>
        <c:crosses val="autoZero"/>
        <c:crossBetween val="between"/>
        <c:majorUnit val="30"/>
      </c:valAx>
    </c:plotArea>
    <c:plotVisOnly val="1"/>
  </c:chart>
  <c:spPr>
    <a:noFill/>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3944506936633656"/>
          <c:y val="7.7975603738810198E-2"/>
          <c:w val="0.6605549306336943"/>
          <c:h val="0.84404879252239895"/>
        </c:manualLayout>
      </c:layout>
      <c:barChart>
        <c:barDir val="col"/>
        <c:grouping val="clustered"/>
        <c:ser>
          <c:idx val="0"/>
          <c:order val="0"/>
          <c:tx>
            <c:strRef>
              <c:f>Sheet1!$B$1</c:f>
              <c:strCache>
                <c:ptCount val="1"/>
                <c:pt idx="0">
                  <c:v>Series 1</c:v>
                </c:pt>
              </c:strCache>
            </c:strRef>
          </c:tx>
          <c:spPr>
            <a:solidFill>
              <a:schemeClr val="bg1">
                <a:lumMod val="50000"/>
              </a:schemeClr>
            </a:solidFill>
          </c:spPr>
          <c:cat>
            <c:strRef>
              <c:f>Sheet1!$A$2</c:f>
              <c:strCache>
                <c:ptCount val="1"/>
                <c:pt idx="0">
                  <c:v>Spend</c:v>
                </c:pt>
              </c:strCache>
            </c:strRef>
          </c:cat>
          <c:val>
            <c:numRef>
              <c:f>Sheet1!$B$2</c:f>
              <c:numCache>
                <c:formatCode>#,##0.0_);[Red]\(#,##0.0\)</c:formatCode>
                <c:ptCount val="1"/>
                <c:pt idx="0">
                  <c:v>3.1</c:v>
                </c:pt>
              </c:numCache>
            </c:numRef>
          </c:val>
        </c:ser>
        <c:ser>
          <c:idx val="1"/>
          <c:order val="1"/>
          <c:tx>
            <c:strRef>
              <c:f>Sheet1!$C$1</c:f>
              <c:strCache>
                <c:ptCount val="1"/>
                <c:pt idx="0">
                  <c:v>Series 2</c:v>
                </c:pt>
              </c:strCache>
            </c:strRef>
          </c:tx>
          <c:spPr>
            <a:solidFill>
              <a:srgbClr val="FFC000"/>
            </a:solidFill>
          </c:spPr>
          <c:cat>
            <c:strRef>
              <c:f>Sheet1!$A$2</c:f>
              <c:strCache>
                <c:ptCount val="1"/>
                <c:pt idx="0">
                  <c:v>Spend</c:v>
                </c:pt>
              </c:strCache>
            </c:strRef>
          </c:cat>
          <c:val>
            <c:numRef>
              <c:f>Sheet1!$C$2</c:f>
              <c:numCache>
                <c:formatCode>#,##0.0_);[Red]\(#,##0.0\)</c:formatCode>
                <c:ptCount val="1"/>
                <c:pt idx="0">
                  <c:v>3.1</c:v>
                </c:pt>
              </c:numCache>
            </c:numRef>
          </c:val>
        </c:ser>
        <c:ser>
          <c:idx val="2"/>
          <c:order val="2"/>
          <c:tx>
            <c:strRef>
              <c:f>Sheet1!$D$1</c:f>
              <c:strCache>
                <c:ptCount val="1"/>
                <c:pt idx="0">
                  <c:v>Series 3</c:v>
                </c:pt>
              </c:strCache>
            </c:strRef>
          </c:tx>
          <c:spPr>
            <a:solidFill>
              <a:srgbClr val="002060"/>
            </a:solidFill>
          </c:spPr>
          <c:cat>
            <c:strRef>
              <c:f>Sheet1!$A$2</c:f>
              <c:strCache>
                <c:ptCount val="1"/>
                <c:pt idx="0">
                  <c:v>Spend</c:v>
                </c:pt>
              </c:strCache>
            </c:strRef>
          </c:cat>
          <c:val>
            <c:numRef>
              <c:f>Sheet1!$D$2</c:f>
              <c:numCache>
                <c:formatCode>#,##0.0_);[Red]\(#,##0.0\)</c:formatCode>
                <c:ptCount val="1"/>
                <c:pt idx="0">
                  <c:v>3.6</c:v>
                </c:pt>
              </c:numCache>
            </c:numRef>
          </c:val>
        </c:ser>
        <c:axId val="62585088"/>
        <c:axId val="64196608"/>
      </c:barChart>
      <c:catAx>
        <c:axId val="62585088"/>
        <c:scaling>
          <c:orientation val="minMax"/>
        </c:scaling>
        <c:delete val="1"/>
        <c:axPos val="b"/>
        <c:tickLblPos val="none"/>
        <c:crossAx val="64196608"/>
        <c:crosses val="autoZero"/>
        <c:auto val="1"/>
        <c:lblAlgn val="ctr"/>
        <c:lblOffset val="100"/>
      </c:catAx>
      <c:valAx>
        <c:axId val="64196608"/>
        <c:scaling>
          <c:orientation val="minMax"/>
          <c:min val="1"/>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0"/>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800" b="1" i="1"/>
            </a:pPr>
            <a:endParaRPr lang="en-US"/>
          </a:p>
        </c:txPr>
        <c:crossAx val="62585088"/>
        <c:crosses val="autoZero"/>
        <c:crossBetween val="between"/>
        <c:majorUnit val="1"/>
      </c:valAx>
    </c:plotArea>
    <c:plotVisOnly val="1"/>
  </c:chart>
  <c:spPr>
    <a:noFill/>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F1DBA-EB98-4CC6-AD6B-0DA300A2F986}"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F8D6F9F6-5FBD-4303-976B-BDFE4D1A9871}">
      <dgm:prSet phldrT="[Text]" custT="1"/>
      <dgm:spPr/>
      <dgm:t>
        <a:bodyPr/>
        <a:lstStyle/>
        <a:p>
          <a:r>
            <a:rPr lang="en-US" sz="2000" b="1" u="sng" dirty="0" smtClean="0"/>
            <a:t>Office of Charge Card Management (OCCM)</a:t>
          </a:r>
        </a:p>
        <a:p>
          <a:r>
            <a:rPr lang="en-US" sz="1400" i="1" dirty="0" smtClean="0"/>
            <a:t>Provides overall program management and advocacy</a:t>
          </a:r>
          <a:endParaRPr lang="en-US" sz="1800" dirty="0"/>
        </a:p>
      </dgm:t>
    </dgm:pt>
    <dgm:pt modelId="{8783E239-2729-4E87-BB10-C76FE6B46199}" type="parTrans" cxnId="{E5688E1B-2B3A-45FF-A118-75DF054B0E03}">
      <dgm:prSet/>
      <dgm:spPr/>
      <dgm:t>
        <a:bodyPr/>
        <a:lstStyle/>
        <a:p>
          <a:endParaRPr lang="en-US"/>
        </a:p>
      </dgm:t>
    </dgm:pt>
    <dgm:pt modelId="{79B40769-565C-4848-BA73-96C3BD669629}" type="sibTrans" cxnId="{E5688E1B-2B3A-45FF-A118-75DF054B0E03}">
      <dgm:prSet/>
      <dgm:spPr/>
      <dgm:t>
        <a:bodyPr/>
        <a:lstStyle/>
        <a:p>
          <a:endParaRPr lang="en-US"/>
        </a:p>
      </dgm:t>
    </dgm:pt>
    <dgm:pt modelId="{6B80F70B-845A-4CCB-9126-651DBD189722}">
      <dgm:prSet phldrT="[Text]" custT="1"/>
      <dgm:spPr>
        <a:solidFill>
          <a:srgbClr val="002060"/>
        </a:solidFill>
        <a:ln>
          <a:solidFill>
            <a:schemeClr val="bg1"/>
          </a:solidFill>
        </a:ln>
      </dgm:spPr>
      <dgm:t>
        <a:bodyPr/>
        <a:lstStyle/>
        <a:p>
          <a:r>
            <a:rPr lang="en-US" sz="1800" b="1" i="0" u="sng" dirty="0" smtClean="0">
              <a:solidFill>
                <a:schemeClr val="bg1"/>
              </a:solidFill>
            </a:rPr>
            <a:t>Office of Management and Budget (OMB)</a:t>
          </a:r>
        </a:p>
        <a:p>
          <a:r>
            <a:rPr lang="en-US" sz="1600" i="1" dirty="0" smtClean="0">
              <a:solidFill>
                <a:schemeClr val="bg1"/>
              </a:solidFill>
            </a:rPr>
            <a:t>Perform oversight of the government-wide charge card program</a:t>
          </a:r>
          <a:endParaRPr lang="en-US" sz="1600" b="1" i="1" u="sng" dirty="0">
            <a:solidFill>
              <a:schemeClr val="bg1"/>
            </a:solidFill>
          </a:endParaRPr>
        </a:p>
      </dgm:t>
    </dgm:pt>
    <dgm:pt modelId="{EDE56A3A-ECA4-4877-A0C1-AE70671E264D}" type="parTrans" cxnId="{B498A51A-5DF4-493B-B9C0-DBC2D2283B48}">
      <dgm:prSet/>
      <dgm:spPr/>
      <dgm:t>
        <a:bodyPr/>
        <a:lstStyle/>
        <a:p>
          <a:endParaRPr lang="en-US"/>
        </a:p>
      </dgm:t>
    </dgm:pt>
    <dgm:pt modelId="{8491D5E9-128A-4289-94AC-40B0981462E1}" type="sibTrans" cxnId="{B498A51A-5DF4-493B-B9C0-DBC2D2283B48}">
      <dgm:prSet/>
      <dgm:spPr/>
      <dgm:t>
        <a:bodyPr/>
        <a:lstStyle/>
        <a:p>
          <a:endParaRPr lang="en-US"/>
        </a:p>
      </dgm:t>
    </dgm:pt>
    <dgm:pt modelId="{654C3DB6-26D2-40FC-B8FA-D1D9C5BE689D}">
      <dgm:prSet phldrT="[Text]" custT="1"/>
      <dgm:spPr>
        <a:solidFill>
          <a:srgbClr val="002060"/>
        </a:solidFill>
        <a:ln>
          <a:solidFill>
            <a:schemeClr val="bg1"/>
          </a:solidFill>
        </a:ln>
      </dgm:spPr>
      <dgm:t>
        <a:bodyPr/>
        <a:lstStyle/>
        <a:p>
          <a:r>
            <a:rPr lang="en-US" sz="1800" b="1" u="sng" dirty="0" smtClean="0">
              <a:solidFill>
                <a:schemeClr val="bg1"/>
              </a:solidFill>
            </a:rPr>
            <a:t>Agencies/Organizations</a:t>
          </a:r>
          <a:endParaRPr lang="en-US" sz="1600" b="1" u="sng" dirty="0" smtClean="0">
            <a:solidFill>
              <a:schemeClr val="bg1"/>
            </a:solidFill>
          </a:endParaRPr>
        </a:p>
        <a:p>
          <a:r>
            <a:rPr lang="en-US" sz="1600" i="1" dirty="0" smtClean="0">
              <a:solidFill>
                <a:schemeClr val="bg1"/>
              </a:solidFill>
            </a:rPr>
            <a:t>Use charge card products and services to support their missions and operations</a:t>
          </a:r>
        </a:p>
      </dgm:t>
    </dgm:pt>
    <dgm:pt modelId="{42BF6E47-CAEB-40C2-A011-6B6387AF6BF0}" type="parTrans" cxnId="{DDFB24DD-F36F-44C0-8911-6E13277BA23B}">
      <dgm:prSet/>
      <dgm:spPr/>
      <dgm:t>
        <a:bodyPr/>
        <a:lstStyle/>
        <a:p>
          <a:endParaRPr lang="en-US"/>
        </a:p>
      </dgm:t>
    </dgm:pt>
    <dgm:pt modelId="{3D46218D-4808-4B59-89CF-92723E00ED3F}" type="sibTrans" cxnId="{DDFB24DD-F36F-44C0-8911-6E13277BA23B}">
      <dgm:prSet/>
      <dgm:spPr/>
      <dgm:t>
        <a:bodyPr/>
        <a:lstStyle/>
        <a:p>
          <a:endParaRPr lang="en-US"/>
        </a:p>
      </dgm:t>
    </dgm:pt>
    <dgm:pt modelId="{DF605A97-DD16-4201-843F-9BDB4B8E70AE}">
      <dgm:prSet phldrT="[Text]" custT="1"/>
      <dgm:spPr>
        <a:solidFill>
          <a:srgbClr val="002060"/>
        </a:solidFill>
        <a:ln>
          <a:solidFill>
            <a:schemeClr val="bg1"/>
          </a:solidFill>
        </a:ln>
      </dgm:spPr>
      <dgm:t>
        <a:bodyPr/>
        <a:lstStyle/>
        <a:p>
          <a:r>
            <a:rPr lang="en-US" sz="1800" b="1" u="sng" dirty="0" smtClean="0">
              <a:solidFill>
                <a:schemeClr val="bg1"/>
              </a:solidFill>
            </a:rPr>
            <a:t>MasterCard/ VISA</a:t>
          </a:r>
        </a:p>
        <a:p>
          <a:r>
            <a:rPr lang="en-US" sz="1600" i="1" dirty="0" smtClean="0">
              <a:solidFill>
                <a:schemeClr val="bg1"/>
              </a:solidFill>
            </a:rPr>
            <a:t>Partner with the banks to issue GSA SmartPay charge cards</a:t>
          </a:r>
          <a:endParaRPr lang="en-US" sz="1600" b="1" i="1" u="sng" dirty="0">
            <a:solidFill>
              <a:schemeClr val="bg1"/>
            </a:solidFill>
          </a:endParaRPr>
        </a:p>
      </dgm:t>
    </dgm:pt>
    <dgm:pt modelId="{6C195761-C64D-4DE4-8EBD-392EBD3A43B3}" type="parTrans" cxnId="{B8AFF37C-D59A-4ED8-BE93-A8809F83C602}">
      <dgm:prSet/>
      <dgm:spPr/>
      <dgm:t>
        <a:bodyPr/>
        <a:lstStyle/>
        <a:p>
          <a:endParaRPr lang="en-US"/>
        </a:p>
      </dgm:t>
    </dgm:pt>
    <dgm:pt modelId="{E2E20E45-CE21-4174-B22A-DDCEEA51CC1D}" type="sibTrans" cxnId="{B8AFF37C-D59A-4ED8-BE93-A8809F83C602}">
      <dgm:prSet/>
      <dgm:spPr/>
      <dgm:t>
        <a:bodyPr/>
        <a:lstStyle/>
        <a:p>
          <a:endParaRPr lang="en-US"/>
        </a:p>
      </dgm:t>
    </dgm:pt>
    <dgm:pt modelId="{AADC3835-3205-4EA6-B6BF-264919C3EEC2}">
      <dgm:prSet phldrT="[Text]" custT="1"/>
      <dgm:spPr>
        <a:solidFill>
          <a:srgbClr val="002060"/>
        </a:solidFill>
        <a:ln>
          <a:solidFill>
            <a:schemeClr val="bg1"/>
          </a:solidFill>
        </a:ln>
      </dgm:spPr>
      <dgm:t>
        <a:bodyPr/>
        <a:lstStyle/>
        <a:p>
          <a:r>
            <a:rPr lang="en-US" sz="1800" b="1" u="sng" dirty="0" smtClean="0">
              <a:solidFill>
                <a:schemeClr val="bg1"/>
              </a:solidFill>
            </a:rPr>
            <a:t>Banks </a:t>
          </a:r>
        </a:p>
        <a:p>
          <a:r>
            <a:rPr lang="en-US" sz="1600" i="1" dirty="0" smtClean="0">
              <a:solidFill>
                <a:schemeClr val="bg1"/>
              </a:solidFill>
            </a:rPr>
            <a:t>Provide charge card products and services through the GSA SmartPay 2 master contract; partner with MasterCard/VISA to issue cards</a:t>
          </a:r>
          <a:endParaRPr lang="en-US" sz="1600" b="1" u="sng" dirty="0">
            <a:solidFill>
              <a:schemeClr val="bg1"/>
            </a:solidFill>
          </a:endParaRPr>
        </a:p>
      </dgm:t>
    </dgm:pt>
    <dgm:pt modelId="{0BA6CF58-C2D7-4EA4-83D4-736E0E9A5E03}" type="parTrans" cxnId="{3727D325-D411-4835-B2AD-6166CC7D5B3E}">
      <dgm:prSet/>
      <dgm:spPr/>
      <dgm:t>
        <a:bodyPr/>
        <a:lstStyle/>
        <a:p>
          <a:endParaRPr lang="en-US"/>
        </a:p>
      </dgm:t>
    </dgm:pt>
    <dgm:pt modelId="{9DEDC815-7776-4A79-8E82-AA2317D4BD01}" type="sibTrans" cxnId="{3727D325-D411-4835-B2AD-6166CC7D5B3E}">
      <dgm:prSet/>
      <dgm:spPr/>
      <dgm:t>
        <a:bodyPr/>
        <a:lstStyle/>
        <a:p>
          <a:endParaRPr lang="en-US"/>
        </a:p>
      </dgm:t>
    </dgm:pt>
    <dgm:pt modelId="{A14B3F25-ABBA-4A34-B76E-AE1BA944CA17}" type="pres">
      <dgm:prSet presAssocID="{876F1DBA-EB98-4CC6-AD6B-0DA300A2F986}" presName="diagram" presStyleCnt="0">
        <dgm:presLayoutVars>
          <dgm:chMax val="1"/>
          <dgm:dir/>
          <dgm:animLvl val="ctr"/>
          <dgm:resizeHandles val="exact"/>
        </dgm:presLayoutVars>
      </dgm:prSet>
      <dgm:spPr/>
      <dgm:t>
        <a:bodyPr/>
        <a:lstStyle/>
        <a:p>
          <a:endParaRPr lang="en-US"/>
        </a:p>
      </dgm:t>
    </dgm:pt>
    <dgm:pt modelId="{0E1344FC-D417-43DE-81E8-72F60D42FAE1}" type="pres">
      <dgm:prSet presAssocID="{876F1DBA-EB98-4CC6-AD6B-0DA300A2F986}" presName="matrix" presStyleCnt="0"/>
      <dgm:spPr/>
    </dgm:pt>
    <dgm:pt modelId="{61CDAF3B-C894-443A-9F6C-501B7B75647E}" type="pres">
      <dgm:prSet presAssocID="{876F1DBA-EB98-4CC6-AD6B-0DA300A2F986}" presName="tile1" presStyleLbl="node1" presStyleIdx="0" presStyleCnt="4" custLinFactNeighborY="-3704"/>
      <dgm:spPr/>
      <dgm:t>
        <a:bodyPr/>
        <a:lstStyle/>
        <a:p>
          <a:endParaRPr lang="en-US"/>
        </a:p>
      </dgm:t>
    </dgm:pt>
    <dgm:pt modelId="{FB8A7D5E-358F-484C-BB81-EDD2A070DBA7}" type="pres">
      <dgm:prSet presAssocID="{876F1DBA-EB98-4CC6-AD6B-0DA300A2F986}" presName="tile1text" presStyleLbl="node1" presStyleIdx="0" presStyleCnt="4">
        <dgm:presLayoutVars>
          <dgm:chMax val="0"/>
          <dgm:chPref val="0"/>
          <dgm:bulletEnabled val="1"/>
        </dgm:presLayoutVars>
      </dgm:prSet>
      <dgm:spPr/>
      <dgm:t>
        <a:bodyPr/>
        <a:lstStyle/>
        <a:p>
          <a:endParaRPr lang="en-US"/>
        </a:p>
      </dgm:t>
    </dgm:pt>
    <dgm:pt modelId="{A1E11FD3-C193-4CD5-A70D-68C3C30DD443}" type="pres">
      <dgm:prSet presAssocID="{876F1DBA-EB98-4CC6-AD6B-0DA300A2F986}" presName="tile2" presStyleLbl="node1" presStyleIdx="1" presStyleCnt="4"/>
      <dgm:spPr/>
      <dgm:t>
        <a:bodyPr/>
        <a:lstStyle/>
        <a:p>
          <a:endParaRPr lang="en-US"/>
        </a:p>
      </dgm:t>
    </dgm:pt>
    <dgm:pt modelId="{9A7FB9F3-EAE9-4A4A-B8C1-9857AF2C272E}" type="pres">
      <dgm:prSet presAssocID="{876F1DBA-EB98-4CC6-AD6B-0DA300A2F986}" presName="tile2text" presStyleLbl="node1" presStyleIdx="1" presStyleCnt="4">
        <dgm:presLayoutVars>
          <dgm:chMax val="0"/>
          <dgm:chPref val="0"/>
          <dgm:bulletEnabled val="1"/>
        </dgm:presLayoutVars>
      </dgm:prSet>
      <dgm:spPr/>
      <dgm:t>
        <a:bodyPr/>
        <a:lstStyle/>
        <a:p>
          <a:endParaRPr lang="en-US"/>
        </a:p>
      </dgm:t>
    </dgm:pt>
    <dgm:pt modelId="{92465904-43D7-4014-A796-15120095B1A6}" type="pres">
      <dgm:prSet presAssocID="{876F1DBA-EB98-4CC6-AD6B-0DA300A2F986}" presName="tile3" presStyleLbl="node1" presStyleIdx="2" presStyleCnt="4"/>
      <dgm:spPr/>
      <dgm:t>
        <a:bodyPr/>
        <a:lstStyle/>
        <a:p>
          <a:endParaRPr lang="en-US"/>
        </a:p>
      </dgm:t>
    </dgm:pt>
    <dgm:pt modelId="{F345C442-9F7B-433B-A81D-25780E1B9385}" type="pres">
      <dgm:prSet presAssocID="{876F1DBA-EB98-4CC6-AD6B-0DA300A2F986}" presName="tile3text" presStyleLbl="node1" presStyleIdx="2" presStyleCnt="4">
        <dgm:presLayoutVars>
          <dgm:chMax val="0"/>
          <dgm:chPref val="0"/>
          <dgm:bulletEnabled val="1"/>
        </dgm:presLayoutVars>
      </dgm:prSet>
      <dgm:spPr/>
      <dgm:t>
        <a:bodyPr/>
        <a:lstStyle/>
        <a:p>
          <a:endParaRPr lang="en-US"/>
        </a:p>
      </dgm:t>
    </dgm:pt>
    <dgm:pt modelId="{31782CF2-0712-4F20-BE8E-B879FEB0D5E6}" type="pres">
      <dgm:prSet presAssocID="{876F1DBA-EB98-4CC6-AD6B-0DA300A2F986}" presName="tile4" presStyleLbl="node1" presStyleIdx="3" presStyleCnt="4"/>
      <dgm:spPr/>
      <dgm:t>
        <a:bodyPr/>
        <a:lstStyle/>
        <a:p>
          <a:endParaRPr lang="en-US"/>
        </a:p>
      </dgm:t>
    </dgm:pt>
    <dgm:pt modelId="{9C5B9E67-3B56-4C4A-8B21-DC08AB9D7763}" type="pres">
      <dgm:prSet presAssocID="{876F1DBA-EB98-4CC6-AD6B-0DA300A2F986}" presName="tile4text" presStyleLbl="node1" presStyleIdx="3" presStyleCnt="4">
        <dgm:presLayoutVars>
          <dgm:chMax val="0"/>
          <dgm:chPref val="0"/>
          <dgm:bulletEnabled val="1"/>
        </dgm:presLayoutVars>
      </dgm:prSet>
      <dgm:spPr/>
      <dgm:t>
        <a:bodyPr/>
        <a:lstStyle/>
        <a:p>
          <a:endParaRPr lang="en-US"/>
        </a:p>
      </dgm:t>
    </dgm:pt>
    <dgm:pt modelId="{E7A6B09D-D4F2-466E-A9B6-990F1CD7588B}" type="pres">
      <dgm:prSet presAssocID="{876F1DBA-EB98-4CC6-AD6B-0DA300A2F986}" presName="centerTile" presStyleLbl="fgShp" presStyleIdx="0" presStyleCnt="1" custScaleX="181987" custScaleY="102833" custLinFactNeighborX="-1846" custLinFactNeighborY="-436">
        <dgm:presLayoutVars>
          <dgm:chMax val="0"/>
          <dgm:chPref val="0"/>
        </dgm:presLayoutVars>
      </dgm:prSet>
      <dgm:spPr/>
      <dgm:t>
        <a:bodyPr/>
        <a:lstStyle/>
        <a:p>
          <a:endParaRPr lang="en-US"/>
        </a:p>
      </dgm:t>
    </dgm:pt>
  </dgm:ptLst>
  <dgm:cxnLst>
    <dgm:cxn modelId="{B349EF76-5BEB-49FE-A951-32CEF47F8EDB}" type="presOf" srcId="{876F1DBA-EB98-4CC6-AD6B-0DA300A2F986}" destId="{A14B3F25-ABBA-4A34-B76E-AE1BA944CA17}" srcOrd="0" destOrd="0" presId="urn:microsoft.com/office/officeart/2005/8/layout/matrix1"/>
    <dgm:cxn modelId="{718938AC-E10C-47F2-A24F-F8516C08DE0A}" type="presOf" srcId="{6B80F70B-845A-4CCB-9126-651DBD189722}" destId="{FB8A7D5E-358F-484C-BB81-EDD2A070DBA7}" srcOrd="1" destOrd="0" presId="urn:microsoft.com/office/officeart/2005/8/layout/matrix1"/>
    <dgm:cxn modelId="{71FD3A23-454D-4103-BE6A-3FACDC45536B}" type="presOf" srcId="{654C3DB6-26D2-40FC-B8FA-D1D9C5BE689D}" destId="{9A7FB9F3-EAE9-4A4A-B8C1-9857AF2C272E}" srcOrd="1" destOrd="0" presId="urn:microsoft.com/office/officeart/2005/8/layout/matrix1"/>
    <dgm:cxn modelId="{E5688E1B-2B3A-45FF-A118-75DF054B0E03}" srcId="{876F1DBA-EB98-4CC6-AD6B-0DA300A2F986}" destId="{F8D6F9F6-5FBD-4303-976B-BDFE4D1A9871}" srcOrd="0" destOrd="0" parTransId="{8783E239-2729-4E87-BB10-C76FE6B46199}" sibTransId="{79B40769-565C-4848-BA73-96C3BD669629}"/>
    <dgm:cxn modelId="{F4A00D9F-72BF-40E7-A20B-C94286AB505E}" type="presOf" srcId="{AADC3835-3205-4EA6-B6BF-264919C3EEC2}" destId="{9C5B9E67-3B56-4C4A-8B21-DC08AB9D7763}" srcOrd="1" destOrd="0" presId="urn:microsoft.com/office/officeart/2005/8/layout/matrix1"/>
    <dgm:cxn modelId="{9954FF72-05E3-4BF4-8AB5-396CC01E2FEE}" type="presOf" srcId="{DF605A97-DD16-4201-843F-9BDB4B8E70AE}" destId="{F345C442-9F7B-433B-A81D-25780E1B9385}" srcOrd="1" destOrd="0" presId="urn:microsoft.com/office/officeart/2005/8/layout/matrix1"/>
    <dgm:cxn modelId="{DDFB24DD-F36F-44C0-8911-6E13277BA23B}" srcId="{F8D6F9F6-5FBD-4303-976B-BDFE4D1A9871}" destId="{654C3DB6-26D2-40FC-B8FA-D1D9C5BE689D}" srcOrd="1" destOrd="0" parTransId="{42BF6E47-CAEB-40C2-A011-6B6387AF6BF0}" sibTransId="{3D46218D-4808-4B59-89CF-92723E00ED3F}"/>
    <dgm:cxn modelId="{CB22B7C8-81B0-475E-B9FF-AA5A21C3E5D5}" type="presOf" srcId="{654C3DB6-26D2-40FC-B8FA-D1D9C5BE689D}" destId="{A1E11FD3-C193-4CD5-A70D-68C3C30DD443}" srcOrd="0" destOrd="0" presId="urn:microsoft.com/office/officeart/2005/8/layout/matrix1"/>
    <dgm:cxn modelId="{EDCC1BA6-F2ED-46AE-80CA-16C8FF763872}" type="presOf" srcId="{AADC3835-3205-4EA6-B6BF-264919C3EEC2}" destId="{31782CF2-0712-4F20-BE8E-B879FEB0D5E6}" srcOrd="0" destOrd="0" presId="urn:microsoft.com/office/officeart/2005/8/layout/matrix1"/>
    <dgm:cxn modelId="{7E9BE476-3909-4266-85BE-6F51C89159D6}" type="presOf" srcId="{6B80F70B-845A-4CCB-9126-651DBD189722}" destId="{61CDAF3B-C894-443A-9F6C-501B7B75647E}" srcOrd="0" destOrd="0" presId="urn:microsoft.com/office/officeart/2005/8/layout/matrix1"/>
    <dgm:cxn modelId="{0CE104B1-7845-4E92-BFE1-D17BC812C369}" type="presOf" srcId="{DF605A97-DD16-4201-843F-9BDB4B8E70AE}" destId="{92465904-43D7-4014-A796-15120095B1A6}" srcOrd="0" destOrd="0" presId="urn:microsoft.com/office/officeart/2005/8/layout/matrix1"/>
    <dgm:cxn modelId="{B498A51A-5DF4-493B-B9C0-DBC2D2283B48}" srcId="{F8D6F9F6-5FBD-4303-976B-BDFE4D1A9871}" destId="{6B80F70B-845A-4CCB-9126-651DBD189722}" srcOrd="0" destOrd="0" parTransId="{EDE56A3A-ECA4-4877-A0C1-AE70671E264D}" sibTransId="{8491D5E9-128A-4289-94AC-40B0981462E1}"/>
    <dgm:cxn modelId="{CCBE953F-6BFD-49A6-965F-053E421139FA}" type="presOf" srcId="{F8D6F9F6-5FBD-4303-976B-BDFE4D1A9871}" destId="{E7A6B09D-D4F2-466E-A9B6-990F1CD7588B}" srcOrd="0" destOrd="0" presId="urn:microsoft.com/office/officeart/2005/8/layout/matrix1"/>
    <dgm:cxn modelId="{B8AFF37C-D59A-4ED8-BE93-A8809F83C602}" srcId="{F8D6F9F6-5FBD-4303-976B-BDFE4D1A9871}" destId="{DF605A97-DD16-4201-843F-9BDB4B8E70AE}" srcOrd="2" destOrd="0" parTransId="{6C195761-C64D-4DE4-8EBD-392EBD3A43B3}" sibTransId="{E2E20E45-CE21-4174-B22A-DDCEEA51CC1D}"/>
    <dgm:cxn modelId="{3727D325-D411-4835-B2AD-6166CC7D5B3E}" srcId="{F8D6F9F6-5FBD-4303-976B-BDFE4D1A9871}" destId="{AADC3835-3205-4EA6-B6BF-264919C3EEC2}" srcOrd="3" destOrd="0" parTransId="{0BA6CF58-C2D7-4EA4-83D4-736E0E9A5E03}" sibTransId="{9DEDC815-7776-4A79-8E82-AA2317D4BD01}"/>
    <dgm:cxn modelId="{B603E1CC-32ED-4886-9457-0AC2EC2F0ABB}" type="presParOf" srcId="{A14B3F25-ABBA-4A34-B76E-AE1BA944CA17}" destId="{0E1344FC-D417-43DE-81E8-72F60D42FAE1}" srcOrd="0" destOrd="0" presId="urn:microsoft.com/office/officeart/2005/8/layout/matrix1"/>
    <dgm:cxn modelId="{C821E975-BC77-4ECD-AF00-7DFC1CE6AD61}" type="presParOf" srcId="{0E1344FC-D417-43DE-81E8-72F60D42FAE1}" destId="{61CDAF3B-C894-443A-9F6C-501B7B75647E}" srcOrd="0" destOrd="0" presId="urn:microsoft.com/office/officeart/2005/8/layout/matrix1"/>
    <dgm:cxn modelId="{FA2C661B-113D-4DF3-8BC4-685B5279365F}" type="presParOf" srcId="{0E1344FC-D417-43DE-81E8-72F60D42FAE1}" destId="{FB8A7D5E-358F-484C-BB81-EDD2A070DBA7}" srcOrd="1" destOrd="0" presId="urn:microsoft.com/office/officeart/2005/8/layout/matrix1"/>
    <dgm:cxn modelId="{1D822036-E7FE-41AE-8799-367B6E7E0A63}" type="presParOf" srcId="{0E1344FC-D417-43DE-81E8-72F60D42FAE1}" destId="{A1E11FD3-C193-4CD5-A70D-68C3C30DD443}" srcOrd="2" destOrd="0" presId="urn:microsoft.com/office/officeart/2005/8/layout/matrix1"/>
    <dgm:cxn modelId="{C0D2F673-6FF0-4E5F-8834-F43118C86BD6}" type="presParOf" srcId="{0E1344FC-D417-43DE-81E8-72F60D42FAE1}" destId="{9A7FB9F3-EAE9-4A4A-B8C1-9857AF2C272E}" srcOrd="3" destOrd="0" presId="urn:microsoft.com/office/officeart/2005/8/layout/matrix1"/>
    <dgm:cxn modelId="{0F93D688-DB42-47B6-94E3-87F05983BC54}" type="presParOf" srcId="{0E1344FC-D417-43DE-81E8-72F60D42FAE1}" destId="{92465904-43D7-4014-A796-15120095B1A6}" srcOrd="4" destOrd="0" presId="urn:microsoft.com/office/officeart/2005/8/layout/matrix1"/>
    <dgm:cxn modelId="{7E0FC7B4-CD3E-4C41-8F25-7D79AE5F084E}" type="presParOf" srcId="{0E1344FC-D417-43DE-81E8-72F60D42FAE1}" destId="{F345C442-9F7B-433B-A81D-25780E1B9385}" srcOrd="5" destOrd="0" presId="urn:microsoft.com/office/officeart/2005/8/layout/matrix1"/>
    <dgm:cxn modelId="{35A7538F-5BFE-4559-A904-FD49C47B5EAE}" type="presParOf" srcId="{0E1344FC-D417-43DE-81E8-72F60D42FAE1}" destId="{31782CF2-0712-4F20-BE8E-B879FEB0D5E6}" srcOrd="6" destOrd="0" presId="urn:microsoft.com/office/officeart/2005/8/layout/matrix1"/>
    <dgm:cxn modelId="{4101EB3C-0A7C-477D-A94C-5E3BB7378EF0}" type="presParOf" srcId="{0E1344FC-D417-43DE-81E8-72F60D42FAE1}" destId="{9C5B9E67-3B56-4C4A-8B21-DC08AB9D7763}" srcOrd="7" destOrd="0" presId="urn:microsoft.com/office/officeart/2005/8/layout/matrix1"/>
    <dgm:cxn modelId="{0B1DB1A4-9BED-444C-B3AD-BE57FD67B570}" type="presParOf" srcId="{A14B3F25-ABBA-4A34-B76E-AE1BA944CA17}" destId="{E7A6B09D-D4F2-466E-A9B6-990F1CD7588B}"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7885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fld id="{A6D9F254-F443-4DB2-B062-F0407A6C5EAA}" type="datetime1">
              <a:rPr lang="en-US"/>
              <a:pPr>
                <a:defRPr/>
              </a:pPr>
              <a:t>7/18/2012</a:t>
            </a:fld>
            <a:endParaRPr lang="en-US" dirty="0"/>
          </a:p>
        </p:txBody>
      </p:sp>
      <p:sp>
        <p:nvSpPr>
          <p:cNvPr id="7885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7885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7683C3FE-ABBD-4037-B665-166A345344A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fld id="{4501E635-C368-474B-A540-0FF087CC6B2E}" type="datetime1">
              <a:rPr lang="en-US"/>
              <a:pPr>
                <a:defRPr/>
              </a:pPr>
              <a:t>7/18/2012</a:t>
            </a:fld>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0F58C7CE-96DE-4F31-A171-6A959B7AD3E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4CC9566-352D-4A31-B238-3A7947CA4DF1}" type="slidenum">
              <a:rPr lang="en-US" smtClean="0"/>
              <a:pPr/>
              <a:t>1</a:t>
            </a:fld>
            <a:endParaRPr lang="en-US" smtClean="0"/>
          </a:p>
        </p:txBody>
      </p:sp>
      <p:sp>
        <p:nvSpPr>
          <p:cNvPr id="4505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eaLnBrk="0" hangingPunct="0"/>
            <a:fld id="{78891F0D-E4A8-4333-825F-DAE35263DFD5}" type="slidenum">
              <a:rPr lang="en-US" sz="1200"/>
              <a:pPr algn="r" defTabSz="931863" eaLnBrk="0" hangingPunct="0"/>
              <a:t>1</a:t>
            </a:fld>
            <a:endParaRPr 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US" sz="1400" dirty="0" smtClean="0">
              <a:latin typeface="Arial" pitchFamily="34" charset="0"/>
              <a:ea typeface="MS PGothic"/>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spcBef>
                <a:spcPct val="0"/>
              </a:spcBef>
            </a:pPr>
            <a:endParaRPr lang="en-US" dirty="0" smtClean="0">
              <a:latin typeface="Times" pitchFamily="18"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11</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latin typeface="Calibri" pitchFamily="34" charset="0"/>
                <a:ea typeface="MS PGothic"/>
              </a:rPr>
              <a:t>Another benefit of the travel card is access to the GSA City Pair program</a:t>
            </a:r>
          </a:p>
          <a:p>
            <a:r>
              <a:rPr lang="en-US" smtClean="0">
                <a:latin typeface="Calibri" pitchFamily="34" charset="0"/>
                <a:ea typeface="MS PGothic"/>
              </a:rPr>
              <a:t>This program provides substantial reductions in ticket prices between paired cities.</a:t>
            </a:r>
          </a:p>
          <a:p>
            <a:r>
              <a:rPr lang="en-US" smtClean="0">
                <a:latin typeface="Calibri" pitchFamily="34" charset="0"/>
                <a:ea typeface="MS PGothic"/>
              </a:rPr>
              <a:t>You can not get these reduced prices unless you purchase the tickets with SmartPay2 travel card.</a:t>
            </a:r>
            <a:endParaRPr lang="en-US" dirty="0" smtClean="0">
              <a:latin typeface="Calibri" pitchFamily="34"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lnSpc>
                <a:spcPct val="80000"/>
              </a:lnSpc>
            </a:pPr>
            <a:r>
              <a:rPr lang="en-US" sz="1000" dirty="0" smtClean="0">
                <a:latin typeface="Times" pitchFamily="18" charset="0"/>
                <a:ea typeface="MS PGothic"/>
              </a:rPr>
              <a:t>The Government Travel Card were introduced in the 1980’s but</a:t>
            </a:r>
          </a:p>
          <a:p>
            <a:pPr lvl="1">
              <a:lnSpc>
                <a:spcPct val="80000"/>
              </a:lnSpc>
              <a:buFontTx/>
              <a:buChar char="•"/>
            </a:pPr>
            <a:r>
              <a:rPr lang="en-US" sz="1000" dirty="0" smtClean="0">
                <a:latin typeface="Times" pitchFamily="18" charset="0"/>
                <a:ea typeface="MS PGothic"/>
              </a:rPr>
              <a:t>   Employees were not required to use them until passage of the Travel and Transportation Reform Act (TTRA) of 1998 (Public Law 105-264).</a:t>
            </a:r>
          </a:p>
          <a:p>
            <a:pPr>
              <a:lnSpc>
                <a:spcPct val="80000"/>
              </a:lnSpc>
              <a:buFont typeface="Calibri" pitchFamily="34" charset="0"/>
              <a:buAutoNum type="arabicPeriod"/>
            </a:pPr>
            <a:r>
              <a:rPr lang="en-US" sz="1000" dirty="0" smtClean="0">
                <a:latin typeface="Times" pitchFamily="18" charset="0"/>
                <a:ea typeface="MS PGothic"/>
              </a:rPr>
              <a:t>This law mandates use of the GSA </a:t>
            </a:r>
            <a:r>
              <a:rPr lang="en-US" sz="1000" dirty="0" err="1" smtClean="0">
                <a:latin typeface="Times" pitchFamily="18" charset="0"/>
                <a:ea typeface="MS PGothic"/>
              </a:rPr>
              <a:t>SmartPay</a:t>
            </a:r>
            <a:r>
              <a:rPr lang="en-US" sz="1000" dirty="0" smtClean="0">
                <a:latin typeface="Times" pitchFamily="18" charset="0"/>
                <a:ea typeface="MS PGothic"/>
              </a:rPr>
              <a:t> travel card for official government travel expenses.</a:t>
            </a:r>
          </a:p>
          <a:p>
            <a:pPr>
              <a:lnSpc>
                <a:spcPct val="80000"/>
              </a:lnSpc>
              <a:buFont typeface="Calibri" pitchFamily="34" charset="0"/>
              <a:buAutoNum type="arabicPeriod"/>
            </a:pPr>
            <a:r>
              <a:rPr lang="en-US" sz="1000" dirty="0" smtClean="0">
                <a:latin typeface="Times" pitchFamily="18" charset="0"/>
                <a:ea typeface="MS PGothic"/>
              </a:rPr>
              <a:t>The Federal Travel Regulations does allows exempts at the discretion of the agencies.</a:t>
            </a:r>
          </a:p>
          <a:p>
            <a:pPr>
              <a:lnSpc>
                <a:spcPct val="80000"/>
              </a:lnSpc>
            </a:pPr>
            <a:endParaRPr lang="en-US" sz="1000" dirty="0" smtClean="0">
              <a:latin typeface="Times" pitchFamily="18" charset="0"/>
              <a:ea typeface="MS PGothic"/>
            </a:endParaRPr>
          </a:p>
          <a:p>
            <a:pPr>
              <a:lnSpc>
                <a:spcPct val="80000"/>
              </a:lnSpc>
            </a:pPr>
            <a:r>
              <a:rPr lang="en-US" sz="1000" dirty="0" smtClean="0">
                <a:latin typeface="Times" pitchFamily="18" charset="0"/>
                <a:ea typeface="MS PGothic"/>
              </a:rPr>
              <a:t>In 2008 and 2009, 2 major laws impacting the program were passes:</a:t>
            </a:r>
          </a:p>
          <a:p>
            <a:pPr lvl="1">
              <a:lnSpc>
                <a:spcPct val="80000"/>
              </a:lnSpc>
              <a:buFont typeface="Calibri" pitchFamily="34" charset="0"/>
              <a:buAutoNum type="arabicPeriod"/>
            </a:pPr>
            <a:r>
              <a:rPr lang="en-US" sz="1000" dirty="0" smtClean="0">
                <a:latin typeface="Times" pitchFamily="18" charset="0"/>
                <a:ea typeface="MS PGothic"/>
              </a:rPr>
              <a:t>Consolidated Appropriations Act</a:t>
            </a:r>
          </a:p>
          <a:p>
            <a:pPr lvl="1">
              <a:lnSpc>
                <a:spcPct val="80000"/>
              </a:lnSpc>
              <a:buFont typeface="Calibri" pitchFamily="34" charset="0"/>
              <a:buAutoNum type="arabicPeriod"/>
            </a:pPr>
            <a:r>
              <a:rPr lang="en-US" sz="1000" dirty="0" smtClean="0">
                <a:latin typeface="Times" pitchFamily="18" charset="0"/>
                <a:ea typeface="MS PGothic"/>
              </a:rPr>
              <a:t>OMB Circular A-123, Appendix B</a:t>
            </a:r>
          </a:p>
          <a:p>
            <a:pPr>
              <a:lnSpc>
                <a:spcPct val="80000"/>
              </a:lnSpc>
            </a:pPr>
            <a:r>
              <a:rPr lang="en-US" sz="1000" dirty="0" smtClean="0">
                <a:latin typeface="Times" pitchFamily="18" charset="0"/>
                <a:ea typeface="MS PGothic"/>
              </a:rPr>
              <a:t>And this year Local Travel policy changes were implemented.</a:t>
            </a:r>
          </a:p>
          <a:p>
            <a:pPr>
              <a:lnSpc>
                <a:spcPct val="80000"/>
              </a:lnSpc>
            </a:pPr>
            <a:endParaRPr lang="en-US" sz="1000" dirty="0" smtClean="0">
              <a:latin typeface="Times" pitchFamily="18" charset="0"/>
              <a:ea typeface="MS PGothic"/>
            </a:endParaRPr>
          </a:p>
          <a:p>
            <a:r>
              <a:rPr lang="en-US" sz="1000" dirty="0" smtClean="0">
                <a:latin typeface="Arial" pitchFamily="34" charset="0"/>
                <a:ea typeface="MS PGothic"/>
                <a:cs typeface="Arial" pitchFamily="34" charset="0"/>
              </a:rPr>
              <a:t>The Consolidated Appropriations Act of 2008 greatly impacted the travel charge card program.</a:t>
            </a:r>
          </a:p>
          <a:p>
            <a:endParaRPr lang="en-US" sz="1000" dirty="0" smtClean="0">
              <a:latin typeface="Arial" pitchFamily="34" charset="0"/>
              <a:ea typeface="MS PGothic"/>
              <a:cs typeface="Arial" pitchFamily="34" charset="0"/>
            </a:endParaRPr>
          </a:p>
          <a:p>
            <a:pPr>
              <a:buFont typeface="Calibri" pitchFamily="34" charset="0"/>
              <a:buAutoNum type="arabicPeriod"/>
            </a:pPr>
            <a:r>
              <a:rPr lang="en-US" sz="1000" dirty="0" smtClean="0">
                <a:latin typeface="Arial" pitchFamily="34" charset="0"/>
                <a:ea typeface="MS PGothic"/>
                <a:cs typeface="Arial" pitchFamily="34" charset="0"/>
              </a:rPr>
              <a:t>It introduced “credit worthiness assessments”  for all   New  cardholders</a:t>
            </a:r>
          </a:p>
          <a:p>
            <a:pPr>
              <a:buFont typeface="Calibri" pitchFamily="34" charset="0"/>
              <a:buAutoNum type="arabicPeriod"/>
            </a:pPr>
            <a:r>
              <a:rPr lang="en-US" sz="1000" dirty="0" smtClean="0">
                <a:latin typeface="Arial" pitchFamily="34" charset="0"/>
                <a:ea typeface="MS PGothic"/>
                <a:cs typeface="Arial" pitchFamily="34" charset="0"/>
              </a:rPr>
              <a:t>This credit check must be done before issuance of the travel card.</a:t>
            </a:r>
          </a:p>
          <a:p>
            <a:pPr>
              <a:buFont typeface="Calibri" pitchFamily="34" charset="0"/>
              <a:buAutoNum type="arabicPeriod"/>
            </a:pPr>
            <a:r>
              <a:rPr lang="en-US" sz="1000" dirty="0" smtClean="0">
                <a:latin typeface="Arial" pitchFamily="34" charset="0"/>
                <a:ea typeface="MS PGothic"/>
                <a:cs typeface="Arial" pitchFamily="34" charset="0"/>
              </a:rPr>
              <a:t>Existing cardholders are exempt from this requirement.</a:t>
            </a:r>
          </a:p>
          <a:p>
            <a:pPr eaLnBrk="1" hangingPunct="1"/>
            <a:endParaRPr lang="en-US" sz="1000" dirty="0" smtClean="0">
              <a:latin typeface="Times" pitchFamily="18" charset="0"/>
              <a:ea typeface="MS PGothic"/>
            </a:endParaRPr>
          </a:p>
          <a:p>
            <a:r>
              <a:rPr lang="en-US" sz="1000" dirty="0" smtClean="0">
                <a:latin typeface="Calibri" pitchFamily="34" charset="0"/>
                <a:ea typeface="MS PGothic"/>
              </a:rPr>
              <a:t>OMB Circular A-123, Appendix B focuses on  “improving the Management of the Government Charge Card Program</a:t>
            </a:r>
          </a:p>
          <a:p>
            <a:endParaRPr lang="en-US" sz="1000" dirty="0" smtClean="0">
              <a:latin typeface="Calibri" pitchFamily="34" charset="0"/>
              <a:ea typeface="MS PGothic"/>
            </a:endParaRPr>
          </a:p>
          <a:p>
            <a:r>
              <a:rPr lang="en-US" sz="1000" dirty="0" smtClean="0">
                <a:latin typeface="Calibri" pitchFamily="34" charset="0"/>
                <a:ea typeface="MS PGothic"/>
              </a:rPr>
              <a:t>You should become very familiar with this directive because it</a:t>
            </a:r>
            <a:endParaRPr lang="en-US" sz="1000" dirty="0" smtClean="0">
              <a:solidFill>
                <a:srgbClr val="FFFFFF"/>
              </a:solidFill>
              <a:latin typeface="Calibri" pitchFamily="34" charset="0"/>
              <a:ea typeface="MS PGothic"/>
            </a:endParaRPr>
          </a:p>
          <a:p>
            <a:endParaRPr lang="en-US" sz="1000" dirty="0" smtClean="0">
              <a:solidFill>
                <a:srgbClr val="FFFFFF"/>
              </a:solidFill>
              <a:latin typeface="Calibri" pitchFamily="34" charset="0"/>
              <a:ea typeface="MS PGothic"/>
            </a:endParaRPr>
          </a:p>
          <a:p>
            <a:pPr>
              <a:buFont typeface="Calibri" pitchFamily="34" charset="0"/>
              <a:buAutoNum type="arabicPeriod"/>
            </a:pPr>
            <a:r>
              <a:rPr lang="en-US" sz="1000" dirty="0" smtClean="0">
                <a:solidFill>
                  <a:srgbClr val="FFFFFF"/>
                </a:solidFill>
                <a:latin typeface="Calibri" pitchFamily="34" charset="0"/>
                <a:ea typeface="MS PGothic"/>
              </a:rPr>
              <a:t>consolidates into one documents program requirements and guidance from OMB, GSA, Treasury and other Federal agencies.</a:t>
            </a:r>
          </a:p>
          <a:p>
            <a:pPr>
              <a:buFont typeface="Calibri" pitchFamily="34" charset="0"/>
              <a:buAutoNum type="arabicPeriod"/>
            </a:pPr>
            <a:r>
              <a:rPr lang="en-US" sz="1000" dirty="0" smtClean="0">
                <a:solidFill>
                  <a:srgbClr val="FFFFFF"/>
                </a:solidFill>
                <a:latin typeface="Calibri" pitchFamily="34" charset="0"/>
                <a:ea typeface="MS PGothic"/>
              </a:rPr>
              <a:t> establishes minimum program requirements and </a:t>
            </a:r>
          </a:p>
          <a:p>
            <a:pPr>
              <a:buFont typeface="Calibri" pitchFamily="34" charset="0"/>
              <a:buAutoNum type="arabicPeriod"/>
            </a:pPr>
            <a:r>
              <a:rPr lang="en-US" sz="1000" dirty="0" smtClean="0">
                <a:solidFill>
                  <a:srgbClr val="FFFFFF"/>
                </a:solidFill>
                <a:latin typeface="Calibri" pitchFamily="34" charset="0"/>
                <a:ea typeface="MS PGothic"/>
              </a:rPr>
              <a:t>identifies some of the best practices for charge card program management</a:t>
            </a:r>
          </a:p>
          <a:p>
            <a:pPr>
              <a:buFont typeface="Calibri" pitchFamily="34" charset="0"/>
              <a:buAutoNum type="arabicPeriod"/>
            </a:pPr>
            <a:endParaRPr lang="en-US" sz="1000" dirty="0" smtClean="0">
              <a:solidFill>
                <a:srgbClr val="FFFFFF"/>
              </a:solidFill>
              <a:latin typeface="Calibri" pitchFamily="34" charset="0"/>
              <a:ea typeface="MS PGothic"/>
            </a:endParaRPr>
          </a:p>
          <a:p>
            <a:r>
              <a:rPr lang="en-US" sz="1000" dirty="0" smtClean="0">
                <a:solidFill>
                  <a:srgbClr val="FFFFFF"/>
                </a:solidFill>
                <a:latin typeface="Calibri" pitchFamily="34" charset="0"/>
                <a:ea typeface="MS PGothic"/>
              </a:rPr>
              <a:t>Your individual agencies can supplement the policies and procedures in this guide.</a:t>
            </a:r>
          </a:p>
          <a:p>
            <a:r>
              <a:rPr lang="en-US" sz="1000" dirty="0" smtClean="0">
                <a:solidFill>
                  <a:srgbClr val="FFFFFF"/>
                </a:solidFill>
                <a:latin typeface="Calibri" pitchFamily="34" charset="0"/>
                <a:ea typeface="MS PGothic"/>
              </a:rPr>
              <a:t>You can implement more restrictive guidelines for your individual organizations but you </a:t>
            </a:r>
            <a:r>
              <a:rPr lang="en-US" sz="1000" dirty="0" err="1" smtClean="0">
                <a:solidFill>
                  <a:srgbClr val="FFFFFF"/>
                </a:solidFill>
                <a:latin typeface="Calibri" pitchFamily="34" charset="0"/>
                <a:ea typeface="MS PGothic"/>
              </a:rPr>
              <a:t>can not</a:t>
            </a:r>
            <a:r>
              <a:rPr lang="en-US" sz="1000" dirty="0" smtClean="0">
                <a:solidFill>
                  <a:srgbClr val="FFFFFF"/>
                </a:solidFill>
                <a:latin typeface="Calibri" pitchFamily="34" charset="0"/>
                <a:ea typeface="MS PGothic"/>
              </a:rPr>
              <a:t> be more liberal.</a:t>
            </a:r>
            <a:endParaRPr lang="en-US" sz="1000" dirty="0" smtClean="0">
              <a:latin typeface="Times" pitchFamily="18" charset="0"/>
              <a:ea typeface="Gulim"/>
              <a:cs typeface="Gulim"/>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000" dirty="0" smtClean="0">
                <a:latin typeface="Arial" pitchFamily="34" charset="0"/>
                <a:ea typeface="MS PGothic"/>
                <a:cs typeface="Arial" pitchFamily="34" charset="0"/>
              </a:rPr>
              <a:t>Effective June 4, 2010, local travel policy was changed in the Federal Travel Regulations.</a:t>
            </a:r>
          </a:p>
          <a:p>
            <a:r>
              <a:rPr lang="en-US" sz="1000" dirty="0" smtClean="0">
                <a:latin typeface="Arial" pitchFamily="34" charset="0"/>
                <a:ea typeface="MS PGothic"/>
                <a:cs typeface="Arial" pitchFamily="34" charset="0"/>
              </a:rPr>
              <a:t>Federal civilian agencies can now authorize their employees to use the travel charge card for local travel</a:t>
            </a:r>
          </a:p>
          <a:p>
            <a:r>
              <a:rPr lang="en-US" sz="1000" dirty="0" smtClean="0">
                <a:latin typeface="Arial" pitchFamily="34" charset="0"/>
                <a:ea typeface="MS PGothic"/>
                <a:cs typeface="Arial" pitchFamily="34" charset="0"/>
              </a:rPr>
              <a:t>New optional use of the card for local travel will be for civilian agencies, at their discretion </a:t>
            </a:r>
          </a:p>
          <a:p>
            <a:r>
              <a:rPr lang="en-US" sz="1000" dirty="0" smtClean="0">
                <a:latin typeface="Arial" pitchFamily="34" charset="0"/>
                <a:ea typeface="MS PGothic"/>
                <a:cs typeface="Arial" pitchFamily="34" charset="0"/>
              </a:rPr>
              <a:t>DoD  Joint Travel Regulations already permits use of the Travel Card for local travel expenses.</a:t>
            </a: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000" dirty="0" smtClean="0">
                <a:latin typeface="Calibri" pitchFamily="34" charset="0"/>
                <a:ea typeface="MS PGothic"/>
                <a:cs typeface="Arial" pitchFamily="34" charset="0"/>
              </a:rPr>
              <a:t>There are two types of billing accounts in the SmartPay 2 charge card program:</a:t>
            </a:r>
          </a:p>
          <a:p>
            <a:r>
              <a:rPr lang="en-US" sz="1000" dirty="0" smtClean="0">
                <a:latin typeface="Calibri" pitchFamily="34" charset="0"/>
                <a:ea typeface="MS PGothic"/>
                <a:cs typeface="Arial" pitchFamily="34" charset="0"/>
              </a:rPr>
              <a:t>IBA – Individually Billed Accounts – Individually Liability</a:t>
            </a:r>
          </a:p>
          <a:p>
            <a:r>
              <a:rPr lang="en-US" sz="1000" dirty="0" smtClean="0">
                <a:latin typeface="Calibri" pitchFamily="34" charset="0"/>
                <a:ea typeface="MS PGothic"/>
                <a:cs typeface="Arial" pitchFamily="34" charset="0"/>
              </a:rPr>
              <a:t>CBA – Centrally Billed Accounts – Government Liability</a:t>
            </a:r>
          </a:p>
          <a:p>
            <a:endParaRPr lang="en-US" sz="1000" dirty="0" smtClean="0">
              <a:latin typeface="Calibri" pitchFamily="34" charset="0"/>
              <a:ea typeface="MS PGothic"/>
              <a:cs typeface="Arial" pitchFamily="34" charset="0"/>
            </a:endParaRPr>
          </a:p>
          <a:p>
            <a:r>
              <a:rPr lang="en-US" sz="1000" dirty="0" smtClean="0">
                <a:latin typeface="Calibri" pitchFamily="34" charset="0"/>
                <a:ea typeface="MS PGothic"/>
                <a:cs typeface="Arial" pitchFamily="34" charset="0"/>
              </a:rPr>
              <a:t>IBA’s are billed directly to the traveler issued the charge card.  IBA’s have two types of cards, Standard Cards and Restricted Cards.  </a:t>
            </a:r>
          </a:p>
          <a:p>
            <a:r>
              <a:rPr lang="en-US" sz="1000" dirty="0" smtClean="0">
                <a:latin typeface="Calibri" pitchFamily="34" charset="0"/>
                <a:ea typeface="MS PGothic"/>
                <a:cs typeface="Arial" pitchFamily="34" charset="0"/>
              </a:rPr>
              <a:t>Standard Cards will be given to anyone that has a credit score of 660 and above.  </a:t>
            </a:r>
          </a:p>
          <a:p>
            <a:r>
              <a:rPr lang="en-US" sz="1000" dirty="0" smtClean="0">
                <a:latin typeface="Calibri" pitchFamily="34" charset="0"/>
                <a:ea typeface="MS PGothic"/>
                <a:cs typeface="Arial" pitchFamily="34" charset="0"/>
              </a:rPr>
              <a:t>Restricted Cards will be given to anyone who has a credit score 659 and below.</a:t>
            </a:r>
          </a:p>
          <a:p>
            <a:endParaRPr lang="en-US" sz="1000" dirty="0" smtClean="0">
              <a:latin typeface="Calibri" pitchFamily="34" charset="0"/>
              <a:ea typeface="MS PGothic"/>
              <a:cs typeface="Arial" pitchFamily="34" charset="0"/>
            </a:endParaRPr>
          </a:p>
          <a:p>
            <a:pPr eaLnBrk="1" hangingPunct="1">
              <a:spcBef>
                <a:spcPct val="0"/>
              </a:spcBef>
              <a:buClr>
                <a:srgbClr val="013C88"/>
              </a:buClr>
              <a:buFont typeface="Wingdings" pitchFamily="2" charset="2"/>
              <a:buNone/>
            </a:pPr>
            <a:r>
              <a:rPr lang="en-US" altLang="ko-KR" sz="1000" dirty="0" smtClean="0">
                <a:latin typeface="Calibri" pitchFamily="34" charset="0"/>
                <a:ea typeface="MS PGothic"/>
                <a:cs typeface="Arial" pitchFamily="34" charset="0"/>
              </a:rPr>
              <a:t>CBA’s accounts are billed directly to the Government and paid directly by the Government.  The Government is responsible for paying all centrally billed charges including those that are improperly incurred through employee action.</a:t>
            </a:r>
          </a:p>
          <a:p>
            <a:pPr eaLnBrk="1" hangingPunct="1">
              <a:spcBef>
                <a:spcPct val="0"/>
              </a:spcBef>
              <a:buClr>
                <a:srgbClr val="013C88"/>
              </a:buClr>
              <a:buFont typeface="Wingdings" pitchFamily="2" charset="2"/>
              <a:buNone/>
            </a:pPr>
            <a:endParaRPr lang="en-US" altLang="ko-KR" sz="1000" dirty="0" smtClean="0">
              <a:latin typeface="Calibri" pitchFamily="34" charset="0"/>
              <a:ea typeface="MS PGothic"/>
              <a:cs typeface="Arial" pitchFamily="34" charset="0"/>
            </a:endParaRPr>
          </a:p>
          <a:p>
            <a:pPr eaLnBrk="1" hangingPunct="1">
              <a:spcBef>
                <a:spcPct val="0"/>
              </a:spcBef>
              <a:buClr>
                <a:srgbClr val="013C88"/>
              </a:buClr>
              <a:buFont typeface="Wingdings" pitchFamily="2" charset="2"/>
              <a:buNone/>
            </a:pPr>
            <a:endParaRPr lang="en-US" altLang="ko-KR" sz="1000" dirty="0" smtClean="0">
              <a:latin typeface="Calibri" pitchFamily="34" charset="0"/>
              <a:ea typeface="MS PGothic"/>
              <a:cs typeface="Arial" pitchFamily="34" charset="0"/>
            </a:endParaRPr>
          </a:p>
          <a:p>
            <a:pPr eaLnBrk="1" hangingPunct="1">
              <a:spcBef>
                <a:spcPct val="0"/>
              </a:spcBef>
              <a:buClr>
                <a:srgbClr val="013C88"/>
              </a:buClr>
              <a:buFont typeface="Calibri" pitchFamily="34" charset="0"/>
              <a:buAutoNum type="arabicPeriod"/>
            </a:pPr>
            <a:r>
              <a:rPr lang="en-US" altLang="ko-KR" sz="1000" dirty="0" smtClean="0">
                <a:latin typeface="Calibri" pitchFamily="34" charset="0"/>
                <a:ea typeface="MS PGothic"/>
                <a:cs typeface="Arial" pitchFamily="34" charset="0"/>
              </a:rPr>
              <a:t>Stored Value and Declining Balance Cards</a:t>
            </a:r>
          </a:p>
          <a:p>
            <a:pPr eaLnBrk="1" hangingPunct="1">
              <a:spcBef>
                <a:spcPct val="0"/>
              </a:spcBef>
              <a:buClr>
                <a:srgbClr val="013C88"/>
              </a:buClr>
              <a:buFont typeface="Calibri" pitchFamily="34" charset="0"/>
              <a:buAutoNum type="arabicPeriod"/>
            </a:pPr>
            <a:endParaRPr lang="en-US" altLang="ko-KR" sz="1000" dirty="0" smtClean="0">
              <a:latin typeface="Calibri" pitchFamily="34" charset="0"/>
              <a:ea typeface="MS PGothic"/>
              <a:cs typeface="Arial" pitchFamily="34" charset="0"/>
            </a:endParaRPr>
          </a:p>
          <a:p>
            <a:pPr eaLnBrk="1" hangingPunct="1">
              <a:spcBef>
                <a:spcPct val="0"/>
              </a:spcBef>
              <a:buClr>
                <a:srgbClr val="013C88"/>
              </a:buClr>
            </a:pPr>
            <a:r>
              <a:rPr lang="en-US" altLang="ko-KR" sz="1000" dirty="0" smtClean="0">
                <a:latin typeface="Calibri" pitchFamily="34" charset="0"/>
                <a:ea typeface="MS PGothic"/>
                <a:cs typeface="Arial" pitchFamily="34" charset="0"/>
              </a:rPr>
              <a:t>These services are very flexible and can be customized to specialized needs such as</a:t>
            </a:r>
          </a:p>
          <a:p>
            <a:pPr marL="0" lvl="1" indent="-182563" eaLnBrk="1" hangingPunct="1">
              <a:spcBef>
                <a:spcPct val="0"/>
              </a:spcBef>
              <a:buClr>
                <a:srgbClr val="013C88"/>
              </a:buClr>
              <a:buFontTx/>
              <a:buChar char="•"/>
            </a:pPr>
            <a:r>
              <a:rPr lang="en-US" altLang="ko-KR" sz="1000" dirty="0" smtClean="0">
                <a:latin typeface="Calibri" pitchFamily="34" charset="0"/>
                <a:ea typeface="MS PGothic"/>
                <a:cs typeface="Arial" pitchFamily="34" charset="0"/>
              </a:rPr>
              <a:t> when employees don’t meet the credit worthiness check  or for</a:t>
            </a:r>
          </a:p>
          <a:p>
            <a:pPr marL="0" lvl="1" indent="-182563" eaLnBrk="1" hangingPunct="1">
              <a:spcBef>
                <a:spcPct val="0"/>
              </a:spcBef>
              <a:buClr>
                <a:srgbClr val="013C88"/>
              </a:buClr>
              <a:buFontTx/>
              <a:buChar char="•"/>
            </a:pPr>
            <a:r>
              <a:rPr lang="en-US" altLang="ko-KR" sz="1000" dirty="0" smtClean="0">
                <a:latin typeface="Calibri" pitchFamily="34" charset="0"/>
                <a:ea typeface="MS PGothic"/>
                <a:cs typeface="Arial" pitchFamily="34" charset="0"/>
              </a:rPr>
              <a:t>specialized travel such as change of station travel</a:t>
            </a:r>
          </a:p>
          <a:p>
            <a:pPr eaLnBrk="1" hangingPunct="1">
              <a:spcBef>
                <a:spcPct val="0"/>
              </a:spcBef>
              <a:buClr>
                <a:srgbClr val="013C88"/>
              </a:buClr>
              <a:buFont typeface="Wingdings" pitchFamily="2" charset="2"/>
              <a:buNone/>
            </a:pPr>
            <a:endParaRPr lang="en-US" altLang="ko-KR" sz="1000" dirty="0" smtClean="0">
              <a:latin typeface="Calibri" pitchFamily="34" charset="0"/>
              <a:ea typeface="MS PGothic"/>
              <a:cs typeface="Arial" pitchFamily="34" charset="0"/>
            </a:endParaRPr>
          </a:p>
          <a:p>
            <a:pPr eaLnBrk="1" hangingPunct="1">
              <a:spcBef>
                <a:spcPct val="0"/>
              </a:spcBef>
              <a:buClr>
                <a:srgbClr val="013C88"/>
              </a:buClr>
              <a:buFont typeface="Wingdings" pitchFamily="2" charset="2"/>
              <a:buNone/>
            </a:pPr>
            <a:r>
              <a:rPr lang="en-US" altLang="ko-KR" sz="1000" dirty="0" smtClean="0">
                <a:latin typeface="Calibri" pitchFamily="34" charset="0"/>
                <a:ea typeface="MS PGothic"/>
                <a:cs typeface="Arial" pitchFamily="34" charset="0"/>
              </a:rPr>
              <a:t>There are also pre-paid cards and </a:t>
            </a:r>
            <a:r>
              <a:rPr lang="en-US" altLang="ko-KR" sz="1000" dirty="0" err="1" smtClean="0">
                <a:latin typeface="Calibri" pitchFamily="34" charset="0"/>
                <a:ea typeface="MS PGothic"/>
                <a:cs typeface="Arial" pitchFamily="34" charset="0"/>
              </a:rPr>
              <a:t>cardless</a:t>
            </a:r>
            <a:r>
              <a:rPr lang="en-US" altLang="ko-KR" sz="1000" dirty="0" smtClean="0">
                <a:latin typeface="Calibri" pitchFamily="34" charset="0"/>
                <a:ea typeface="MS PGothic"/>
                <a:cs typeface="Arial" pitchFamily="34" charset="0"/>
              </a:rPr>
              <a:t> account offerings.</a:t>
            </a:r>
          </a:p>
          <a:p>
            <a:pPr marL="457200" lvl="2" eaLnBrk="1" hangingPunct="1">
              <a:spcBef>
                <a:spcPct val="0"/>
              </a:spcBef>
              <a:buClr>
                <a:srgbClr val="013C88"/>
              </a:buClr>
              <a:buFont typeface="Wingdings" pitchFamily="2" charset="2"/>
              <a:buNone/>
            </a:pPr>
            <a:r>
              <a:rPr lang="en-US" sz="1000" dirty="0" smtClean="0">
                <a:solidFill>
                  <a:srgbClr val="FF0000"/>
                </a:solidFill>
                <a:latin typeface="Calibri" pitchFamily="34" charset="0"/>
                <a:ea typeface="MS PGothic"/>
                <a:cs typeface="Arial" pitchFamily="34" charset="0"/>
              </a:rPr>
              <a:t>These cards can be loaded and reload with specific dollar values </a:t>
            </a:r>
            <a:endParaRPr lang="en-US" altLang="ko-KR" sz="1000" dirty="0" smtClean="0">
              <a:latin typeface="Calibri" pitchFamily="34" charset="0"/>
              <a:ea typeface="MS PGothic"/>
              <a:cs typeface="Arial" pitchFamily="34" charset="0"/>
            </a:endParaRPr>
          </a:p>
          <a:p>
            <a:pPr>
              <a:spcBef>
                <a:spcPct val="0"/>
              </a:spcBef>
              <a:buClr>
                <a:srgbClr val="013C88"/>
              </a:buClr>
              <a:buFont typeface="Calibri" pitchFamily="34" charset="0"/>
              <a:buAutoNum type="arabicPeriod"/>
            </a:pPr>
            <a:r>
              <a:rPr lang="en-US" sz="1000" dirty="0" smtClean="0">
                <a:solidFill>
                  <a:srgbClr val="FF0000"/>
                </a:solidFill>
                <a:latin typeface="Calibri" pitchFamily="34" charset="0"/>
                <a:ea typeface="MS PGothic"/>
                <a:cs typeface="Arial" pitchFamily="34" charset="0"/>
              </a:rPr>
              <a:t>Stored Value &amp; Declining Balance cards, also known as “Pre-paid travel cards” can be issued quickly to those that do not hold a permanent travel card</a:t>
            </a:r>
          </a:p>
          <a:p>
            <a:pPr marL="0" lvl="1" indent="-182563">
              <a:spcBef>
                <a:spcPct val="0"/>
              </a:spcBef>
              <a:buClr>
                <a:srgbClr val="013C88"/>
              </a:buClr>
            </a:pPr>
            <a:r>
              <a:rPr lang="en-US" sz="1000" dirty="0" smtClean="0">
                <a:solidFill>
                  <a:srgbClr val="FF0000"/>
                </a:solidFill>
                <a:latin typeface="Calibri" pitchFamily="34" charset="0"/>
                <a:ea typeface="MS PGothic"/>
                <a:cs typeface="Arial" pitchFamily="34" charset="0"/>
              </a:rPr>
              <a:t> Uses include:</a:t>
            </a:r>
          </a:p>
          <a:p>
            <a:pPr marL="457200" lvl="2">
              <a:spcBef>
                <a:spcPct val="0"/>
              </a:spcBef>
              <a:buClr>
                <a:srgbClr val="013C88"/>
              </a:buClr>
              <a:buFontTx/>
              <a:buChar char="•"/>
            </a:pPr>
            <a:r>
              <a:rPr lang="en-US" sz="1000" dirty="0" smtClean="0">
                <a:solidFill>
                  <a:srgbClr val="FF0000"/>
                </a:solidFill>
                <a:latin typeface="Calibri" pitchFamily="34" charset="0"/>
                <a:ea typeface="MS PGothic"/>
                <a:cs typeface="Arial" pitchFamily="34" charset="0"/>
              </a:rPr>
              <a:t>travel funds for non-travel cardholders that must go on emergency travel</a:t>
            </a:r>
          </a:p>
          <a:p>
            <a:pPr marL="457200" lvl="2">
              <a:spcBef>
                <a:spcPct val="0"/>
              </a:spcBef>
              <a:buClr>
                <a:srgbClr val="013C88"/>
              </a:buClr>
              <a:buFontTx/>
              <a:buChar char="•"/>
            </a:pPr>
            <a:r>
              <a:rPr lang="en-US" sz="1000" dirty="0" smtClean="0">
                <a:solidFill>
                  <a:srgbClr val="FF0000"/>
                </a:solidFill>
                <a:latin typeface="Calibri" pitchFamily="34" charset="0"/>
                <a:ea typeface="MS PGothic"/>
                <a:cs typeface="Arial" pitchFamily="34" charset="0"/>
              </a:rPr>
              <a:t>cardholders that do not meet the GSA Federal Acquisition Regulation (FAR) travel card requirement</a:t>
            </a:r>
          </a:p>
          <a:p>
            <a:pPr eaLnBrk="1" hangingPunct="1">
              <a:spcBef>
                <a:spcPct val="0"/>
              </a:spcBef>
              <a:buClr>
                <a:srgbClr val="013C88"/>
              </a:buClr>
              <a:buFont typeface="Calibri" pitchFamily="34" charset="0"/>
              <a:buAutoNum type="arabicPeriod"/>
            </a:pPr>
            <a:r>
              <a:rPr lang="en-US" altLang="ko-KR" sz="1000" dirty="0" err="1" smtClean="0">
                <a:solidFill>
                  <a:srgbClr val="FF0000"/>
                </a:solidFill>
                <a:latin typeface="Calibri" pitchFamily="34" charset="0"/>
                <a:ea typeface="MS PGothic"/>
                <a:cs typeface="Arial" pitchFamily="34" charset="0"/>
              </a:rPr>
              <a:t>Cardless</a:t>
            </a:r>
            <a:r>
              <a:rPr lang="en-US" altLang="ko-KR" sz="1000" dirty="0" smtClean="0">
                <a:solidFill>
                  <a:srgbClr val="FF0000"/>
                </a:solidFill>
                <a:latin typeface="Calibri" pitchFamily="34" charset="0"/>
                <a:ea typeface="MS PGothic"/>
                <a:cs typeface="Arial" pitchFamily="34" charset="0"/>
              </a:rPr>
              <a:t> Accounts</a:t>
            </a:r>
          </a:p>
          <a:p>
            <a:pPr marL="0" lvl="1" indent="-182563" eaLnBrk="1" hangingPunct="1">
              <a:spcBef>
                <a:spcPct val="0"/>
              </a:spcBef>
              <a:buClr>
                <a:srgbClr val="013C88"/>
              </a:buClr>
              <a:buFontTx/>
              <a:buChar char="•"/>
            </a:pPr>
            <a:r>
              <a:rPr lang="en-US" altLang="ko-KR" sz="1000" dirty="0" smtClean="0">
                <a:solidFill>
                  <a:srgbClr val="FF0000"/>
                </a:solidFill>
                <a:latin typeface="Calibri" pitchFamily="34" charset="0"/>
                <a:ea typeface="MS PGothic"/>
                <a:cs typeface="Arial" pitchFamily="34" charset="0"/>
              </a:rPr>
              <a:t>Provide vendor-specific charge accounts without physical cards</a:t>
            </a:r>
          </a:p>
          <a:p>
            <a:pPr marL="0" lvl="1" indent="-182563" eaLnBrk="1" hangingPunct="1">
              <a:spcBef>
                <a:spcPct val="0"/>
              </a:spcBef>
              <a:buClr>
                <a:srgbClr val="013C88"/>
              </a:buClr>
              <a:buFontTx/>
              <a:buChar char="•"/>
            </a:pPr>
            <a:r>
              <a:rPr lang="en-US" altLang="ko-KR" sz="1000" dirty="0" smtClean="0">
                <a:solidFill>
                  <a:srgbClr val="FF0000"/>
                </a:solidFill>
                <a:latin typeface="Calibri" pitchFamily="34" charset="0"/>
                <a:ea typeface="MS PGothic"/>
                <a:cs typeface="Arial" pitchFamily="34" charset="0"/>
              </a:rPr>
              <a:t>Facilitate faster point of sale transactions</a:t>
            </a: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16</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000" dirty="0" smtClean="0">
              <a:latin typeface="Calibri" pitchFamily="34"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000" dirty="0" smtClean="0">
                <a:latin typeface="Calibri" pitchFamily="34" charset="0"/>
                <a:ea typeface="MS PGothic"/>
              </a:rPr>
              <a:t>Approving Officials have a different set of duties.</a:t>
            </a:r>
          </a:p>
          <a:p>
            <a:r>
              <a:rPr lang="en-US" sz="1000" dirty="0" smtClean="0">
                <a:latin typeface="Calibri" pitchFamily="34" charset="0"/>
                <a:ea typeface="MS PGothic"/>
              </a:rPr>
              <a:t>They are often the first line of defense against misuse, abuse and fraud.</a:t>
            </a:r>
          </a:p>
          <a:p>
            <a:r>
              <a:rPr lang="en-US" sz="1000" dirty="0" smtClean="0">
                <a:latin typeface="Calibri" pitchFamily="34" charset="0"/>
                <a:ea typeface="MS PGothic"/>
              </a:rPr>
              <a:t>They perform the operational, audit and tracking associated with processing travel expenses.</a:t>
            </a:r>
          </a:p>
          <a:p>
            <a:r>
              <a:rPr lang="en-US" sz="1000" dirty="0" smtClean="0">
                <a:latin typeface="Calibri" pitchFamily="34" charset="0"/>
                <a:ea typeface="MS PGothic"/>
              </a:rPr>
              <a:t>Approving Officials are a critical part of the charge card program.  Proper care must be taken to ensure that Approving Officials completely understand their role and responsibilities, and that they assist in monitoring card use appropriately.   </a:t>
            </a: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sz="1800" dirty="0" smtClean="0">
                <a:latin typeface="Calibri" pitchFamily="34" charset="0"/>
                <a:ea typeface="MS PGothic"/>
              </a:rPr>
              <a:t>And of course we have the cardholder’s responsibilities.</a:t>
            </a:r>
          </a:p>
          <a:p>
            <a:pPr eaLnBrk="1" hangingPunct="1"/>
            <a:r>
              <a:rPr lang="en-US" sz="1800" dirty="0" smtClean="0">
                <a:latin typeface="Calibri" pitchFamily="34" charset="0"/>
                <a:ea typeface="MS PGothic"/>
              </a:rPr>
              <a:t>The things they should do are listed here.</a:t>
            </a:r>
            <a:endParaRPr lang="en-US" sz="1800" dirty="0" smtClean="0">
              <a:latin typeface="Times" pitchFamily="18" charset="0"/>
              <a:ea typeface="MS PGothic"/>
            </a:endParaRPr>
          </a:p>
          <a:p>
            <a:pPr eaLnBrk="1" hangingPunct="1"/>
            <a:endParaRPr lang="en-US" sz="1800" dirty="0" smtClean="0">
              <a:latin typeface="Times" pitchFamily="18" charset="0"/>
              <a:ea typeface="MS PGothic"/>
            </a:endParaRPr>
          </a:p>
          <a:p>
            <a:pPr eaLnBrk="1" hangingPunct="1"/>
            <a:r>
              <a:rPr lang="en-US" sz="1800" dirty="0" smtClean="0">
                <a:latin typeface="Times" pitchFamily="18" charset="0"/>
                <a:ea typeface="MS PGothic"/>
              </a:rPr>
              <a:t>Cardholders SHOULD:</a:t>
            </a:r>
          </a:p>
          <a:p>
            <a:pPr marL="657225" lvl="1" indent="-228600">
              <a:spcAft>
                <a:spcPts val="600"/>
              </a:spcAft>
              <a:buFont typeface="Calibri" pitchFamily="34" charset="0"/>
              <a:buAutoNum type="arabicPeriod"/>
            </a:pPr>
            <a:r>
              <a:rPr lang="en-US" dirty="0" smtClean="0">
                <a:latin typeface="Times" pitchFamily="18" charset="0"/>
                <a:ea typeface="MS PGothic"/>
              </a:rPr>
              <a:t>Use of the charge card appropriately, in accordance with agency/organization policy, other laws, and governmental regulations</a:t>
            </a:r>
          </a:p>
          <a:p>
            <a:pPr marL="657225" lvl="1" indent="-228600">
              <a:buFont typeface="Calibri" pitchFamily="34" charset="0"/>
              <a:buAutoNum type="arabicPeriod"/>
            </a:pPr>
            <a:r>
              <a:rPr lang="en-US" dirty="0" smtClean="0">
                <a:latin typeface="Times" pitchFamily="18" charset="0"/>
                <a:ea typeface="MS PGothic"/>
              </a:rPr>
              <a:t>Keep up to date with required program &amp; agency-specific training, including refresher training</a:t>
            </a:r>
          </a:p>
          <a:p>
            <a:pPr marL="657225" lvl="1" indent="-228600">
              <a:buFont typeface="Calibri" pitchFamily="34" charset="0"/>
              <a:buAutoNum type="arabicPeriod"/>
            </a:pPr>
            <a:r>
              <a:rPr lang="en-US" dirty="0" smtClean="0">
                <a:latin typeface="Times" pitchFamily="18" charset="0"/>
                <a:ea typeface="MS PGothic"/>
              </a:rPr>
              <a:t>Look out for communications from A/OPCs / CPMs and take appropriate action</a:t>
            </a:r>
          </a:p>
          <a:p>
            <a:pPr marL="657225" lvl="1" indent="-228600">
              <a:buFont typeface="Calibri" pitchFamily="34" charset="0"/>
              <a:buAutoNum type="arabicPeriod"/>
            </a:pPr>
            <a:r>
              <a:rPr lang="en-US" dirty="0" smtClean="0">
                <a:latin typeface="Times" pitchFamily="18" charset="0"/>
                <a:ea typeface="MS PGothic"/>
              </a:rPr>
              <a:t>Contact their APC for questions regarding use of the card</a:t>
            </a:r>
          </a:p>
          <a:p>
            <a:pPr marL="657225" lvl="1" indent="-228600">
              <a:buFont typeface="Calibri" pitchFamily="34" charset="0"/>
              <a:buAutoNum type="arabicPeriod"/>
            </a:pPr>
            <a:r>
              <a:rPr lang="en-US" dirty="0" smtClean="0">
                <a:latin typeface="Times" pitchFamily="18" charset="0"/>
                <a:ea typeface="MS PGothic"/>
              </a:rPr>
              <a:t>Immediately report a lost or stolen card</a:t>
            </a:r>
          </a:p>
          <a:p>
            <a:pPr marL="657225" lvl="1" indent="-228600">
              <a:buFont typeface="Calibri" pitchFamily="34" charset="0"/>
              <a:buAutoNum type="arabicPeriod"/>
            </a:pPr>
            <a:r>
              <a:rPr lang="en-US" dirty="0" smtClean="0">
                <a:latin typeface="Times" pitchFamily="18" charset="0"/>
                <a:ea typeface="MS PGothic"/>
              </a:rPr>
              <a:t>Register for Electronic Access System (EAS) on-line access</a:t>
            </a:r>
          </a:p>
          <a:p>
            <a:pPr marL="657225" lvl="1" indent="-228600">
              <a:buFont typeface="Calibri" pitchFamily="34" charset="0"/>
              <a:buAutoNum type="arabicPeriod"/>
            </a:pPr>
            <a:r>
              <a:rPr lang="en-US" dirty="0" smtClean="0">
                <a:latin typeface="Times" pitchFamily="18" charset="0"/>
                <a:ea typeface="MS PGothic"/>
              </a:rPr>
              <a:t>Use card for OFFICIAL travel expenses ONLY</a:t>
            </a:r>
          </a:p>
          <a:p>
            <a:pPr marL="657225" lvl="1" indent="-228600">
              <a:buFont typeface="Calibri" pitchFamily="34" charset="0"/>
              <a:buAutoNum type="arabicPeriod"/>
            </a:pPr>
            <a:r>
              <a:rPr lang="en-US" dirty="0" smtClean="0">
                <a:latin typeface="Times" pitchFamily="18" charset="0"/>
                <a:ea typeface="MS PGothic"/>
              </a:rPr>
              <a:t>Track expenses while on travel in order to have accurate information for filing travel claims</a:t>
            </a:r>
          </a:p>
          <a:p>
            <a:pPr marL="657225" lvl="1" indent="-228600">
              <a:buFont typeface="Calibri" pitchFamily="34" charset="0"/>
              <a:buAutoNum type="arabicPeriod"/>
            </a:pPr>
            <a:r>
              <a:rPr lang="en-US" dirty="0" smtClean="0">
                <a:latin typeface="Times" pitchFamily="18" charset="0"/>
                <a:ea typeface="MS PGothic"/>
              </a:rPr>
              <a:t>Keep receipts for All transactions charged on travel card</a:t>
            </a:r>
          </a:p>
          <a:p>
            <a:pPr marL="657225" lvl="1" indent="-228600">
              <a:buFont typeface="Calibri" pitchFamily="34" charset="0"/>
              <a:buAutoNum type="arabicPeriod"/>
            </a:pPr>
            <a:r>
              <a:rPr lang="en-US" dirty="0" smtClean="0">
                <a:latin typeface="Times" pitchFamily="18" charset="0"/>
                <a:ea typeface="MS PGothic"/>
              </a:rPr>
              <a:t>File travel claim within 5 days of return from TDY</a:t>
            </a:r>
          </a:p>
          <a:p>
            <a:pPr marL="657225" lvl="1" indent="-228600">
              <a:buFont typeface="Calibri" pitchFamily="34" charset="0"/>
              <a:buAutoNum type="arabicPeriod"/>
            </a:pPr>
            <a:r>
              <a:rPr lang="en-US" dirty="0" smtClean="0">
                <a:latin typeface="Times" pitchFamily="18" charset="0"/>
                <a:ea typeface="MS PGothic"/>
              </a:rPr>
              <a:t>Submit payment in full for each monthly bill</a:t>
            </a: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buFontTx/>
              <a:buChar char="•"/>
            </a:pPr>
            <a:endParaRPr lang="en-US" sz="1200" dirty="0" smtClean="0">
              <a:latin typeface="Arial" pitchFamily="34"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sz="2000" dirty="0" smtClean="0">
                <a:latin typeface="Calibri" pitchFamily="34" charset="0"/>
                <a:ea typeface="MS PGothic"/>
              </a:rPr>
              <a:t>The things they shouldn’t do are listed here:</a:t>
            </a:r>
            <a:endParaRPr lang="en-US" sz="2000" dirty="0" smtClean="0">
              <a:latin typeface="Times" pitchFamily="18" charset="0"/>
              <a:ea typeface="MS PGothic"/>
            </a:endParaRPr>
          </a:p>
          <a:p>
            <a:pPr eaLnBrk="1" hangingPunct="1"/>
            <a:endParaRPr lang="en-US" sz="2000" dirty="0" smtClean="0">
              <a:latin typeface="Times" pitchFamily="18" charset="0"/>
              <a:ea typeface="MS PGothic"/>
            </a:endParaRPr>
          </a:p>
          <a:p>
            <a:pPr eaLnBrk="1" hangingPunct="1"/>
            <a:r>
              <a:rPr lang="en-US" sz="2000" dirty="0" smtClean="0">
                <a:latin typeface="Times" pitchFamily="18" charset="0"/>
                <a:ea typeface="MS PGothic"/>
              </a:rPr>
              <a:t>Cardholders SHOULD NOT:</a:t>
            </a:r>
          </a:p>
          <a:p>
            <a:pPr eaLnBrk="1" hangingPunct="1"/>
            <a:endParaRPr lang="en-US" sz="2000" dirty="0" smtClean="0">
              <a:latin typeface="Times" pitchFamily="18" charset="0"/>
              <a:ea typeface="MS PGothic"/>
            </a:endParaRPr>
          </a:p>
          <a:p>
            <a:pPr>
              <a:spcAft>
                <a:spcPts val="888"/>
              </a:spcAft>
              <a:buFont typeface="Calibri" pitchFamily="34" charset="0"/>
              <a:buAutoNum type="arabicPeriod"/>
            </a:pPr>
            <a:r>
              <a:rPr lang="en-US" sz="1800" dirty="0" smtClean="0">
                <a:latin typeface="Times" pitchFamily="18" charset="0"/>
                <a:ea typeface="MS PGothic"/>
              </a:rPr>
              <a:t>Use the Travel Card for personal use</a:t>
            </a:r>
          </a:p>
          <a:p>
            <a:pPr>
              <a:spcAft>
                <a:spcPts val="888"/>
              </a:spcAft>
              <a:buFont typeface="Calibri" pitchFamily="34" charset="0"/>
              <a:buAutoNum type="arabicPeriod"/>
            </a:pPr>
            <a:r>
              <a:rPr lang="en-US" sz="1800" dirty="0" smtClean="0">
                <a:latin typeface="Times" pitchFamily="18" charset="0"/>
                <a:ea typeface="MS PGothic"/>
              </a:rPr>
              <a:t>Obtain ATM travel advances which exceed the expected out of pocket expenditures for a trip</a:t>
            </a:r>
          </a:p>
          <a:p>
            <a:pPr>
              <a:spcAft>
                <a:spcPts val="888"/>
              </a:spcAft>
              <a:buFont typeface="Calibri" pitchFamily="34" charset="0"/>
              <a:buAutoNum type="arabicPeriod"/>
            </a:pPr>
            <a:r>
              <a:rPr lang="en-US" sz="1800" dirty="0" smtClean="0">
                <a:latin typeface="Times" pitchFamily="18" charset="0"/>
                <a:ea typeface="MS PGothic"/>
              </a:rPr>
              <a:t>Allow monthly bill to become overdue; this could result in suspension or cancellation of Travel Card</a:t>
            </a:r>
          </a:p>
          <a:p>
            <a:pPr>
              <a:spcAft>
                <a:spcPts val="888"/>
              </a:spcAft>
              <a:buFont typeface="Calibri" pitchFamily="34" charset="0"/>
              <a:buAutoNum type="arabicPeriod"/>
            </a:pPr>
            <a:r>
              <a:rPr lang="en-US" sz="1800" dirty="0" smtClean="0">
                <a:latin typeface="Times" pitchFamily="18" charset="0"/>
                <a:ea typeface="MS PGothic"/>
              </a:rPr>
              <a:t>Wait for receipt of the monthly bill to file travel claims</a:t>
            </a:r>
          </a:p>
          <a:p>
            <a:pPr>
              <a:spcAft>
                <a:spcPts val="888"/>
              </a:spcAft>
              <a:buFont typeface="Calibri" pitchFamily="34" charset="0"/>
              <a:buAutoNum type="arabicPeriod"/>
            </a:pPr>
            <a:r>
              <a:rPr lang="en-US" sz="1800" dirty="0" smtClean="0">
                <a:latin typeface="Times" pitchFamily="18" charset="0"/>
                <a:ea typeface="MS PGothic"/>
              </a:rPr>
              <a:t>Pay for another individuals travel expense</a:t>
            </a:r>
          </a:p>
          <a:p>
            <a:pPr>
              <a:spcAft>
                <a:spcPts val="888"/>
              </a:spcAft>
              <a:buFont typeface="Calibri" pitchFamily="34" charset="0"/>
              <a:buAutoNum type="arabicPeriod"/>
            </a:pPr>
            <a:r>
              <a:rPr lang="en-US" sz="1800" dirty="0" smtClean="0">
                <a:latin typeface="Times" pitchFamily="18" charset="0"/>
                <a:ea typeface="MS PGothic"/>
              </a:rPr>
              <a:t>Write their personal identification number (PIN) on the card or carry in a wallet</a:t>
            </a: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000" dirty="0" smtClean="0">
                <a:latin typeface="Calibri" pitchFamily="34" charset="0"/>
                <a:ea typeface="MS PGothic"/>
              </a:rPr>
              <a:t>Our SP2 banks are at the center of all program operations and have significant responsibilities:</a:t>
            </a:r>
          </a:p>
          <a:p>
            <a:r>
              <a:rPr lang="en-US" sz="1000" dirty="0" smtClean="0">
                <a:latin typeface="Calibri" pitchFamily="34" charset="0"/>
                <a:ea typeface="MS PGothic"/>
              </a:rPr>
              <a:t>You should work closely with your banks on all aspects of your programs.</a:t>
            </a:r>
          </a:p>
          <a:p>
            <a:endParaRPr lang="en-US" sz="1000" dirty="0" smtClean="0">
              <a:latin typeface="Calibri" pitchFamily="34" charset="0"/>
              <a:ea typeface="MS PGothic"/>
            </a:endParaRPr>
          </a:p>
          <a:p>
            <a:r>
              <a:rPr lang="en-US" sz="1000" dirty="0" smtClean="0">
                <a:latin typeface="Calibri" pitchFamily="34" charset="0"/>
                <a:ea typeface="MS PGothic"/>
              </a:rPr>
              <a:t>Listed are roles and responsibilities of GSA SmartPay2 contractor banks.</a:t>
            </a:r>
          </a:p>
          <a:p>
            <a:pPr marL="0" lvl="1"/>
            <a:r>
              <a:rPr lang="en-US" sz="1000" dirty="0" smtClean="0">
                <a:solidFill>
                  <a:srgbClr val="013C88"/>
                </a:solidFill>
                <a:latin typeface="Calibri" pitchFamily="34" charset="0"/>
                <a:ea typeface="MS PGothic"/>
              </a:rPr>
              <a:t>Contractor banks provide charge card products and services to agencies/organizations through the Master Contract and partner with MasterCard/Visa to issue cards</a:t>
            </a:r>
            <a:endParaRPr lang="en-US" sz="1000" dirty="0" smtClean="0">
              <a:latin typeface="Calibri" pitchFamily="34" charset="0"/>
              <a:ea typeface="MS PGothic"/>
            </a:endParaRPr>
          </a:p>
          <a:p>
            <a:pPr marL="0" lvl="1">
              <a:buFont typeface="Wingdings" pitchFamily="2" charset="2"/>
              <a:buChar char="Ø"/>
            </a:pPr>
            <a:r>
              <a:rPr lang="en-US" sz="1000" dirty="0" smtClean="0">
                <a:latin typeface="Calibri" pitchFamily="34" charset="0"/>
                <a:ea typeface="MS PGothic"/>
              </a:rPr>
              <a:t>Provide training and training support</a:t>
            </a:r>
          </a:p>
          <a:p>
            <a:pPr marL="0" lvl="1">
              <a:buFont typeface="Wingdings" pitchFamily="2" charset="2"/>
              <a:buChar char="Ø"/>
            </a:pPr>
            <a:r>
              <a:rPr lang="en-US" sz="1000" dirty="0" smtClean="0">
                <a:latin typeface="Calibri" pitchFamily="34" charset="0"/>
                <a:ea typeface="MS PGothic"/>
              </a:rPr>
              <a:t>Issue required reports, data analysis, and additional reporting support</a:t>
            </a:r>
          </a:p>
          <a:p>
            <a:pPr marL="0" lvl="1">
              <a:buFont typeface="Wingdings" pitchFamily="2" charset="2"/>
              <a:buChar char="Ø"/>
            </a:pPr>
            <a:r>
              <a:rPr lang="en-US" sz="1000" dirty="0" smtClean="0">
                <a:latin typeface="Calibri" pitchFamily="34" charset="0"/>
                <a:ea typeface="MS PGothic"/>
              </a:rPr>
              <a:t>Provide assistance with audits and investigations</a:t>
            </a:r>
          </a:p>
          <a:p>
            <a:pPr marL="0" lvl="1">
              <a:buFont typeface="Wingdings" pitchFamily="2" charset="2"/>
              <a:buChar char="Ø"/>
            </a:pPr>
            <a:r>
              <a:rPr lang="en-US" sz="1000" dirty="0" smtClean="0">
                <a:latin typeface="Calibri" pitchFamily="34" charset="0"/>
                <a:ea typeface="MS PGothic"/>
              </a:rPr>
              <a:t>Provide sales and productivity refunds</a:t>
            </a:r>
          </a:p>
          <a:p>
            <a:pPr marL="0" lvl="1">
              <a:buFont typeface="Wingdings" pitchFamily="2" charset="2"/>
              <a:buChar char="Ø"/>
            </a:pPr>
            <a:r>
              <a:rPr lang="en-US" sz="1000" dirty="0" smtClean="0">
                <a:latin typeface="Calibri" pitchFamily="34" charset="0"/>
                <a:ea typeface="MS PGothic"/>
              </a:rPr>
              <a:t>Offer commercial billing and automated payment systems</a:t>
            </a:r>
          </a:p>
          <a:p>
            <a:pPr marL="0" lvl="1">
              <a:buFont typeface="Wingdings" pitchFamily="2" charset="2"/>
              <a:buChar char="Ø"/>
            </a:pPr>
            <a:r>
              <a:rPr lang="en-US" sz="1000" dirty="0" smtClean="0">
                <a:latin typeface="Calibri" pitchFamily="34" charset="0"/>
                <a:ea typeface="MS PGothic"/>
              </a:rPr>
              <a:t>Provide controls for preventing card misuse</a:t>
            </a:r>
          </a:p>
          <a:p>
            <a:pPr marL="0" lvl="1">
              <a:buFont typeface="Wingdings" pitchFamily="2" charset="2"/>
              <a:buChar char="Ø"/>
            </a:pPr>
            <a:r>
              <a:rPr lang="en-US" sz="1000" dirty="0" smtClean="0">
                <a:latin typeface="Calibri" pitchFamily="34" charset="0"/>
                <a:ea typeface="MS PGothic"/>
              </a:rPr>
              <a:t>Allow the cardholder to view current statements, payment history, and account information to make payments electronically</a:t>
            </a: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22</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ltLang="ko-KR" sz="1000" dirty="0" smtClean="0">
              <a:solidFill>
                <a:srgbClr val="FF0000"/>
              </a:solidFill>
              <a:latin typeface="Calibri" pitchFamily="34" charset="0"/>
              <a:ea typeface="MS PGothic"/>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000" dirty="0" smtClean="0">
              <a:latin typeface="Calibri" pitchFamily="34"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lnSpc>
                <a:spcPct val="80000"/>
              </a:lnSpc>
            </a:pPr>
            <a:endParaRPr lang="en-US" dirty="0" smtClean="0">
              <a:solidFill>
                <a:srgbClr val="0000E7"/>
              </a:solidFill>
              <a:latin typeface="Times" pitchFamily="18"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buClr>
                <a:srgbClr val="013C88"/>
              </a:buClr>
              <a:defRPr/>
            </a:pPr>
            <a:endParaRPr lang="en-US" dirty="0" smtClean="0">
              <a:latin typeface="Arial" pitchFamily="34" charset="0"/>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800" dirty="0" smtClean="0">
              <a:latin typeface="Calibri" pitchFamily="34"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000" dirty="0" smtClean="0">
              <a:latin typeface="Calibri" pitchFamily="34" charset="0"/>
              <a:ea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8CE20C1-2235-4DC5-A14C-2B3BEBA377F2}" type="slidenum">
              <a:rPr lang="en-US" smtClean="0">
                <a:solidFill>
                  <a:srgbClr val="000000"/>
                </a:solidFill>
              </a:rPr>
              <a:pPr/>
              <a:t>29</a:t>
            </a:fld>
            <a:endParaRPr lang="en-US" smtClean="0">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dirty="0" smtClean="0">
              <a:latin typeface="Times" pitchFamily="18" charset="0"/>
              <a:ea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ln/>
        </p:spPr>
        <p:txBody>
          <a:bodyPr/>
          <a:lstStyle/>
          <a:p>
            <a:pPr>
              <a:lnSpc>
                <a:spcPct val="90000"/>
              </a:lnSpc>
            </a:pPr>
            <a:endParaRPr lang="en-US" dirty="0" smtClean="0">
              <a:latin typeface="Times" pitchFamily="18" charset="0"/>
              <a:ea typeface="MS PGothic"/>
            </a:endParaRPr>
          </a:p>
        </p:txBody>
      </p:sp>
      <p:sp>
        <p:nvSpPr>
          <p:cNvPr id="84996" name="Slide Number Placeholder 3"/>
          <p:cNvSpPr>
            <a:spLocks noGrp="1"/>
          </p:cNvSpPr>
          <p:nvPr>
            <p:ph type="sldNum" sz="quarter" idx="5"/>
          </p:nvPr>
        </p:nvSpPr>
        <p:spPr>
          <a:noFill/>
        </p:spPr>
        <p:txBody>
          <a:bodyPr/>
          <a:lstStyle/>
          <a:p>
            <a:fld id="{41D0B011-487D-4AE4-84B3-D824204F088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ea typeface="MS PGothic"/>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34</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35</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z="1100" dirty="0" smtClean="0"/>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4</a:t>
            </a:fld>
            <a:endParaRPr lang="en-US"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z="1100" dirty="0" smtClean="0"/>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5</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6</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sz="2000" dirty="0" smtClean="0"/>
          </a:p>
        </p:txBody>
      </p:sp>
      <p:sp>
        <p:nvSpPr>
          <p:cNvPr id="161796" name="Slide Number Placeholder 3"/>
          <p:cNvSpPr>
            <a:spLocks noGrp="1"/>
          </p:cNvSpPr>
          <p:nvPr>
            <p:ph type="sldNum" sz="quarter" idx="5"/>
          </p:nvPr>
        </p:nvSpPr>
        <p:spPr>
          <a:noFill/>
        </p:spPr>
        <p:txBody>
          <a:bodyPr/>
          <a:lstStyle/>
          <a:p>
            <a:fld id="{D2643CCD-B779-4851-8391-501C547E110F}" type="slidenum">
              <a:rPr lang="en-US" smtClean="0">
                <a:latin typeface="Times" pitchFamily="18" charset="0"/>
              </a:rPr>
              <a:pPr/>
              <a:t>8</a:t>
            </a:fld>
            <a:endParaRPr lang="en-US" dirty="0"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a:ln w="9525">
            <a:noFill/>
            <a:miter lim="800000"/>
            <a:headEnd/>
            <a:tailEnd/>
          </a:ln>
        </p:spPr>
      </p:pic>
      <p:sp>
        <p:nvSpPr>
          <p:cNvPr id="3" name="Rectangle 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pPr eaLnBrk="0" hangingPunct="0">
              <a:defRPr/>
            </a:pPr>
            <a:endParaRPr lang="en-US" dirty="0"/>
          </a:p>
        </p:txBody>
      </p:sp>
      <p:sp>
        <p:nvSpPr>
          <p:cNvPr id="4" name="Rectangle 4"/>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eaLnBrk="0" hangingPunct="0">
              <a:defRPr/>
            </a:pPr>
            <a:r>
              <a:rPr lang="en-US" sz="3600" dirty="0">
                <a:solidFill>
                  <a:schemeClr val="bg1"/>
                </a:solidFill>
                <a:latin typeface="Arial" pitchFamily="34" charset="0"/>
                <a:ea typeface="ヒラギノ角ゴ Pro W3"/>
                <a:cs typeface="ヒラギノ角ゴ Pro W3"/>
              </a:rPr>
              <a:t>Federal Acquisition Service</a:t>
            </a:r>
          </a:p>
        </p:txBody>
      </p:sp>
      <p:pic>
        <p:nvPicPr>
          <p:cNvPr id="5" name="Picture 5"/>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6"/>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eaLnBrk="0" hangingPunct="0">
              <a:defRPr/>
            </a:pPr>
            <a:r>
              <a:rPr lang="en-US" sz="1400" b="1" dirty="0">
                <a:solidFill>
                  <a:srgbClr val="4C4C4C"/>
                </a:solidFill>
                <a:latin typeface="Arial" pitchFamily="34" charset="0"/>
                <a:ea typeface="ヒラギノ角ゴ Pro W3"/>
                <a:cs typeface="ヒラギノ角ゴ Pro W3"/>
              </a:rPr>
              <a:t>U.S. General Services Administration</a:t>
            </a:r>
            <a:endParaRPr lang="en-US" dirty="0">
              <a:latin typeface="Franklin Gothic Medium" pitchFamily="34" charset="0"/>
              <a:ea typeface="ヒラギノ角ゴ Pro W3"/>
              <a:cs typeface="ヒラギノ角ゴ Pro W3"/>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642132" y="6491288"/>
            <a:ext cx="457200" cy="261610"/>
          </a:xfrm>
          <a:prstGeom prst="rect">
            <a:avLst/>
          </a:prstGeom>
          <a:noFill/>
        </p:spPr>
        <p:txBody>
          <a:bodyPr wrap="square" rtlCol="0" anchor="b">
            <a:spAutoFit/>
          </a:bodyPr>
          <a:lstStyle/>
          <a:p>
            <a:pPr algn="r"/>
            <a:fld id="{94B70A87-324F-43B5-81B3-FEC4B52C3FA8}"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5613" y="2209800"/>
            <a:ext cx="8231187"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457200" y="1479550"/>
            <a:ext cx="822960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80581" name="Rectangle 5"/>
          <p:cNvSpPr>
            <a:spLocks noChangeArrowheads="1"/>
          </p:cNvSpPr>
          <p:nvPr/>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eaLnBrk="0" hangingPunct="0">
              <a:defRPr/>
            </a:pPr>
            <a:r>
              <a:rPr lang="en-US" sz="2000" dirty="0">
                <a:solidFill>
                  <a:schemeClr val="bg1"/>
                </a:solidFill>
                <a:latin typeface="Arial" pitchFamily="34" charset="0"/>
                <a:ea typeface="ヒラギノ角ゴ Pro W3"/>
                <a:cs typeface="ヒラギノ角ゴ Pro W3"/>
              </a:rPr>
              <a:t>Federal Acquisition Service</a:t>
            </a:r>
            <a:endParaRPr lang="en-US" sz="2000" dirty="0">
              <a:latin typeface="Franklin Gothic Medium" pitchFamily="34" charset="0"/>
              <a:ea typeface="ヒラギノ角ゴ Pro W3"/>
              <a:cs typeface="ヒラギノ角ゴ Pro W3"/>
            </a:endParaRPr>
          </a:p>
        </p:txBody>
      </p:sp>
      <p:pic>
        <p:nvPicPr>
          <p:cNvPr id="1030" name="Picture 6" descr="1239"/>
          <p:cNvPicPr>
            <a:picLocks noChangeAspect="1" noChangeArrowheads="1"/>
          </p:cNvPicPr>
          <p:nvPr/>
        </p:nvPicPr>
        <p:blipFill>
          <a:blip r:embed="rId8" cstate="print"/>
          <a:srcRect t="43367"/>
          <a:stretch>
            <a:fillRect/>
          </a:stretch>
        </p:blipFill>
        <p:spPr bwMode="auto">
          <a:xfrm>
            <a:off x="0" y="0"/>
            <a:ext cx="9144000" cy="704850"/>
          </a:xfrm>
          <a:prstGeom prst="rect">
            <a:avLst/>
          </a:prstGeom>
          <a:noFill/>
          <a:ln w="9525">
            <a:noFill/>
            <a:miter lim="800000"/>
            <a:headEnd/>
            <a:tailEnd/>
          </a:ln>
        </p:spPr>
      </p:pic>
      <p:sp>
        <p:nvSpPr>
          <p:cNvPr id="6" name="TextBox 5"/>
          <p:cNvSpPr txBox="1"/>
          <p:nvPr userDrawn="1"/>
        </p:nvSpPr>
        <p:spPr>
          <a:xfrm>
            <a:off x="8642132" y="6491288"/>
            <a:ext cx="457200" cy="261610"/>
          </a:xfrm>
          <a:prstGeom prst="rect">
            <a:avLst/>
          </a:prstGeom>
          <a:noFill/>
        </p:spPr>
        <p:txBody>
          <a:bodyPr wrap="square" rtlCol="0" anchor="b">
            <a:spAutoFit/>
          </a:bodyPr>
          <a:lstStyle/>
          <a:p>
            <a:pPr algn="r"/>
            <a:fld id="{94B70A87-324F-43B5-81B3-FEC4B52C3FA8}"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243" r:id="rId1"/>
    <p:sldLayoutId id="2147484209" r:id="rId2"/>
    <p:sldLayoutId id="2147484213" r:id="rId3"/>
    <p:sldLayoutId id="2147484245" r:id="rId4"/>
    <p:sldLayoutId id="2147484247" r:id="rId5"/>
    <p:sldLayoutId id="2147484248" r:id="rId6"/>
  </p:sldLayoutIdLst>
  <p:hf hdr="0" ftr="0" dt="0"/>
  <p:txStyles>
    <p:titleStyle>
      <a:lvl1pPr algn="l" rtl="0" eaLnBrk="0" fontAlgn="base" hangingPunct="0">
        <a:spcBef>
          <a:spcPct val="0"/>
        </a:spcBef>
        <a:spcAft>
          <a:spcPct val="0"/>
        </a:spcAft>
        <a:defRPr sz="2800" b="1">
          <a:solidFill>
            <a:srgbClr val="013C88"/>
          </a:solidFill>
          <a:latin typeface="+mj-lt"/>
          <a:ea typeface="MS PGothic" pitchFamily="34" charset="-128"/>
          <a:cs typeface="MS PGothic"/>
        </a:defRPr>
      </a:lvl1pPr>
      <a:lvl2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2pPr>
      <a:lvl3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3pPr>
      <a:lvl4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4pPr>
      <a:lvl5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5pPr>
      <a:lvl6pPr marL="457200" algn="l" rtl="0" fontAlgn="base">
        <a:spcBef>
          <a:spcPct val="0"/>
        </a:spcBef>
        <a:spcAft>
          <a:spcPct val="0"/>
        </a:spcAft>
        <a:defRPr sz="2800" b="1">
          <a:solidFill>
            <a:srgbClr val="013C88"/>
          </a:solidFill>
          <a:latin typeface="Arial" charset="0"/>
        </a:defRPr>
      </a:lvl6pPr>
      <a:lvl7pPr marL="914400" algn="l" rtl="0" fontAlgn="base">
        <a:spcBef>
          <a:spcPct val="0"/>
        </a:spcBef>
        <a:spcAft>
          <a:spcPct val="0"/>
        </a:spcAft>
        <a:defRPr sz="2800" b="1">
          <a:solidFill>
            <a:srgbClr val="013C88"/>
          </a:solidFill>
          <a:latin typeface="Arial" charset="0"/>
        </a:defRPr>
      </a:lvl7pPr>
      <a:lvl8pPr marL="1371600" algn="l" rtl="0" fontAlgn="base">
        <a:spcBef>
          <a:spcPct val="0"/>
        </a:spcBef>
        <a:spcAft>
          <a:spcPct val="0"/>
        </a:spcAft>
        <a:defRPr sz="2800" b="1">
          <a:solidFill>
            <a:srgbClr val="013C88"/>
          </a:solidFill>
          <a:latin typeface="Arial" charset="0"/>
        </a:defRPr>
      </a:lvl8pPr>
      <a:lvl9pPr marL="1828800" algn="l" rtl="0" fontAlgn="base">
        <a:spcBef>
          <a:spcPct val="0"/>
        </a:spcBef>
        <a:spcAft>
          <a:spcPct val="0"/>
        </a:spcAft>
        <a:defRPr sz="2800" b="1">
          <a:solidFill>
            <a:srgbClr val="013C88"/>
          </a:solidFill>
          <a:latin typeface="Arial" charset="0"/>
        </a:defRPr>
      </a:lvl9pPr>
    </p:titleStyle>
    <p:bodyStyle>
      <a:lvl1pPr marL="342900" indent="-342900" algn="l" rtl="0" eaLnBrk="0" fontAlgn="base" hangingPunct="0">
        <a:spcBef>
          <a:spcPct val="0"/>
        </a:spcBef>
        <a:spcAft>
          <a:spcPct val="50000"/>
        </a:spcAft>
        <a:buClr>
          <a:srgbClr val="003399"/>
        </a:buClr>
        <a:buFont typeface="Wingdings" pitchFamily="2" charset="2"/>
        <a:buChar char="Ø"/>
        <a:defRPr sz="2000">
          <a:solidFill>
            <a:srgbClr val="013C88"/>
          </a:solidFill>
          <a:latin typeface="+mn-lt"/>
          <a:ea typeface="MS PGothic" pitchFamily="34" charset="-128"/>
          <a:cs typeface="MS PGothic"/>
        </a:defRPr>
      </a:lvl1pPr>
      <a:lvl2pPr marL="742950" indent="-220663" algn="l" rtl="0" eaLnBrk="0" fontAlgn="base" hangingPunct="0">
        <a:spcBef>
          <a:spcPct val="0"/>
        </a:spcBef>
        <a:spcAft>
          <a:spcPct val="50000"/>
        </a:spcAft>
        <a:buClr>
          <a:srgbClr val="003399"/>
        </a:buClr>
        <a:buFont typeface="Wingdings" pitchFamily="2" charset="2"/>
        <a:buChar char=""/>
        <a:defRPr sz="2000">
          <a:solidFill>
            <a:srgbClr val="013C88"/>
          </a:solidFill>
          <a:latin typeface="+mn-lt"/>
          <a:ea typeface="MS PGothic" pitchFamily="34" charset="-128"/>
          <a:cs typeface="MS PGothic"/>
        </a:defRPr>
      </a:lvl2pPr>
      <a:lvl3pPr marL="1143000" indent="-228600" algn="l" rtl="0" eaLnBrk="0" fontAlgn="base" hangingPunct="0">
        <a:spcBef>
          <a:spcPct val="0"/>
        </a:spcBef>
        <a:spcAft>
          <a:spcPct val="50000"/>
        </a:spcAft>
        <a:buClr>
          <a:srgbClr val="003399"/>
        </a:buClr>
        <a:buFont typeface="Arial" pitchFamily="34" charset="0"/>
        <a:buChar char="–"/>
        <a:defRPr>
          <a:solidFill>
            <a:srgbClr val="013C88"/>
          </a:solidFill>
          <a:latin typeface="+mn-lt"/>
          <a:ea typeface="MS PGothic" pitchFamily="34" charset="-128"/>
          <a:cs typeface="MS PGothic"/>
        </a:defRPr>
      </a:lvl3pPr>
      <a:lvl4pPr marL="1600200" indent="-228600" algn="l" rtl="0" eaLnBrk="0" fontAlgn="base" hangingPunct="0">
        <a:spcBef>
          <a:spcPct val="0"/>
        </a:spcBef>
        <a:spcAft>
          <a:spcPct val="50000"/>
        </a:spcAft>
        <a:buClr>
          <a:srgbClr val="003399"/>
        </a:buClr>
        <a:buFont typeface="Wingdings" pitchFamily="2" charset="2"/>
        <a:buChar char="§"/>
        <a:defRPr sz="1600">
          <a:solidFill>
            <a:srgbClr val="013C88"/>
          </a:solidFill>
          <a:latin typeface="+mn-lt"/>
          <a:ea typeface="MS PGothic" pitchFamily="34" charset="-128"/>
          <a:cs typeface="MS PGothic"/>
        </a:defRPr>
      </a:lvl4pPr>
      <a:lvl5pPr marL="2057400" indent="-228600" algn="l" rtl="0" eaLnBrk="0" fontAlgn="base" hangingPunct="0">
        <a:spcBef>
          <a:spcPct val="0"/>
        </a:spcBef>
        <a:spcAft>
          <a:spcPct val="50000"/>
        </a:spcAft>
        <a:buClr>
          <a:srgbClr val="003399"/>
        </a:buClr>
        <a:buFont typeface="Wingdings" pitchFamily="2" charset="2"/>
        <a:buChar char="ú"/>
        <a:defRPr sz="1600">
          <a:solidFill>
            <a:srgbClr val="013C88"/>
          </a:solidFill>
          <a:latin typeface="+mn-lt"/>
          <a:ea typeface="MS PGothic" pitchFamily="34" charset="-128"/>
          <a:cs typeface="MS PGothic"/>
        </a:defRPr>
      </a:lvl5pPr>
      <a:lvl6pPr marL="25146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6pPr>
      <a:lvl7pPr marL="29718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7pPr>
      <a:lvl8pPr marL="34290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8pPr>
      <a:lvl9pPr marL="38862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hyperlink" Target="http://www.whitehouse.gov/omb/circulars/a123/a123_appendix_b.pdf" TargetMode="External"/><Relationship Id="rId7" Type="http://schemas.openxmlformats.org/officeDocument/2006/relationships/hyperlink" Target="http://www.defensetravel.dod.mil/perdiem/trvlregs.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www.acquisition.gov/far/" TargetMode="External"/><Relationship Id="rId5" Type="http://schemas.openxmlformats.org/officeDocument/2006/relationships/hyperlink" Target="http://www.gsa.gov/ftr" TargetMode="External"/><Relationship Id="rId4" Type="http://schemas.openxmlformats.org/officeDocument/2006/relationships/hyperlink" Target="http://apps.fss.gsa.gov/cm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ards.citidirect.com/welcome.a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access.usbank.com/cpsApp1/index.jsp" TargetMode="External"/><Relationship Id="rId4" Type="http://schemas.openxmlformats.org/officeDocument/2006/relationships/hyperlink" Target="https://www.paymentnet.com/Login.as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gsa_smartpay@gsa.gov"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www.gsasmartpayconference.org/survey" TargetMode="External"/><Relationship Id="rId5" Type="http://schemas.openxmlformats.org/officeDocument/2006/relationships/hyperlink" Target="https://smartpay.gsa.gov/blogs" TargetMode="External"/><Relationship Id="rId4" Type="http://schemas.openxmlformats.org/officeDocument/2006/relationships/hyperlink" Target="http://smartpay.gsa.gov/feedbac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a:spLocks noChangeArrowheads="1"/>
          </p:cNvSpPr>
          <p:nvPr/>
        </p:nvSpPr>
        <p:spPr bwMode="auto">
          <a:xfrm>
            <a:off x="450274" y="4538281"/>
            <a:ext cx="6407726" cy="1015663"/>
          </a:xfrm>
          <a:prstGeom prst="rect">
            <a:avLst/>
          </a:prstGeom>
          <a:noFill/>
          <a:ln w="9525">
            <a:noFill/>
            <a:miter lim="800000"/>
            <a:headEnd/>
            <a:tailEnd/>
          </a:ln>
          <a:effectLst>
            <a:outerShdw dist="35921" dir="2700000" algn="ctr" rotWithShape="0">
              <a:schemeClr val="tx2"/>
            </a:outerShdw>
          </a:effectLst>
        </p:spPr>
        <p:txBody>
          <a:bodyPr wrap="square" lIns="0" tIns="0" rIns="0" bIns="0" anchor="ctr">
            <a:spAutoFit/>
          </a:bodyPr>
          <a:lstStyle/>
          <a:p>
            <a:pPr eaLnBrk="0" hangingPunct="0">
              <a:spcBef>
                <a:spcPts val="0"/>
              </a:spcBef>
              <a:defRPr/>
            </a:pPr>
            <a:r>
              <a:rPr lang="en-US" sz="1800" dirty="0" smtClean="0">
                <a:solidFill>
                  <a:schemeClr val="bg1"/>
                </a:solidFill>
                <a:latin typeface="Arial" charset="0"/>
                <a:cs typeface="+mn-cs"/>
              </a:rPr>
              <a:t>Presented </a:t>
            </a:r>
            <a:r>
              <a:rPr lang="en-US" sz="1800" dirty="0">
                <a:solidFill>
                  <a:schemeClr val="bg1"/>
                </a:solidFill>
                <a:latin typeface="Arial" charset="0"/>
                <a:cs typeface="+mn-cs"/>
              </a:rPr>
              <a:t>by</a:t>
            </a:r>
            <a:r>
              <a:rPr lang="en-US" sz="1800" dirty="0" smtClean="0">
                <a:solidFill>
                  <a:schemeClr val="bg1"/>
                </a:solidFill>
                <a:latin typeface="Arial" charset="0"/>
                <a:cs typeface="+mn-cs"/>
              </a:rPr>
              <a:t>:</a:t>
            </a:r>
            <a:r>
              <a:rPr lang="en-US" sz="2400" b="1" dirty="0">
                <a:solidFill>
                  <a:schemeClr val="bg1"/>
                </a:solidFill>
                <a:latin typeface="Arial" charset="0"/>
                <a:cs typeface="+mn-cs"/>
              </a:rPr>
              <a:t/>
            </a:r>
            <a:br>
              <a:rPr lang="en-US" sz="2400" b="1" dirty="0">
                <a:solidFill>
                  <a:schemeClr val="bg1"/>
                </a:solidFill>
                <a:latin typeface="Arial" charset="0"/>
                <a:cs typeface="+mn-cs"/>
              </a:rPr>
            </a:br>
            <a:r>
              <a:rPr lang="en-US" b="1" dirty="0" smtClean="0">
                <a:solidFill>
                  <a:schemeClr val="bg1"/>
                </a:solidFill>
                <a:latin typeface="Arial" charset="0"/>
                <a:cs typeface="+mn-cs"/>
              </a:rPr>
              <a:t>Mr. Perry Hampton, Director QMBA</a:t>
            </a:r>
            <a:endParaRPr lang="en-US" sz="2400" b="1" dirty="0" smtClean="0">
              <a:solidFill>
                <a:schemeClr val="bg1"/>
              </a:solidFill>
              <a:latin typeface="Arial" charset="0"/>
              <a:cs typeface="+mn-cs"/>
            </a:endParaRPr>
          </a:p>
          <a:p>
            <a:pPr eaLnBrk="0" hangingPunct="0">
              <a:spcBef>
                <a:spcPts val="0"/>
              </a:spcBef>
              <a:defRPr/>
            </a:pPr>
            <a:r>
              <a:rPr lang="en-US" sz="2400" b="1" dirty="0" smtClean="0">
                <a:solidFill>
                  <a:schemeClr val="bg1"/>
                </a:solidFill>
                <a:latin typeface="Arial" charset="0"/>
                <a:cs typeface="+mn-cs"/>
              </a:rPr>
              <a:t>Office </a:t>
            </a:r>
            <a:r>
              <a:rPr lang="en-US" sz="2400" b="1" dirty="0">
                <a:solidFill>
                  <a:schemeClr val="bg1"/>
                </a:solidFill>
                <a:latin typeface="Arial" charset="0"/>
                <a:cs typeface="+mn-cs"/>
              </a:rPr>
              <a:t>of Charge Card </a:t>
            </a:r>
            <a:r>
              <a:rPr lang="en-US" sz="2400" b="1" dirty="0" smtClean="0">
                <a:solidFill>
                  <a:schemeClr val="bg1"/>
                </a:solidFill>
                <a:latin typeface="Arial" charset="0"/>
                <a:cs typeface="+mn-cs"/>
              </a:rPr>
              <a:t>Management</a:t>
            </a:r>
            <a:endParaRPr lang="en-US" sz="2400" b="1" dirty="0">
              <a:solidFill>
                <a:schemeClr val="bg1"/>
              </a:solidFill>
              <a:latin typeface="Arial" charset="0"/>
              <a:cs typeface="+mn-cs"/>
            </a:endParaRPr>
          </a:p>
        </p:txBody>
      </p:sp>
      <p:sp>
        <p:nvSpPr>
          <p:cNvPr id="9" name="Rectangle 25"/>
          <p:cNvSpPr>
            <a:spLocks noChangeArrowheads="1"/>
          </p:cNvSpPr>
          <p:nvPr/>
        </p:nvSpPr>
        <p:spPr bwMode="auto">
          <a:xfrm>
            <a:off x="450274" y="2977488"/>
            <a:ext cx="8312725" cy="1137312"/>
          </a:xfrm>
          <a:prstGeom prst="rect">
            <a:avLst/>
          </a:prstGeom>
          <a:noFill/>
          <a:ln w="9525">
            <a:noFill/>
            <a:miter lim="800000"/>
            <a:headEnd/>
            <a:tailEnd/>
          </a:ln>
          <a:effectLst>
            <a:outerShdw dist="35921" dir="2700000" algn="ctr" rotWithShape="0">
              <a:schemeClr val="tx2"/>
            </a:outerShdw>
          </a:effectLst>
        </p:spPr>
        <p:txBody>
          <a:bodyPr wrap="square" lIns="0" tIns="0" rIns="0" bIns="0" anchor="ctr"/>
          <a:lstStyle/>
          <a:p>
            <a:pPr eaLnBrk="0" hangingPunct="0">
              <a:spcBef>
                <a:spcPts val="0"/>
              </a:spcBef>
              <a:spcAft>
                <a:spcPts val="600"/>
              </a:spcAft>
              <a:defRPr/>
            </a:pPr>
            <a:r>
              <a:rPr lang="en-US" sz="4000" b="1" dirty="0" smtClean="0">
                <a:solidFill>
                  <a:schemeClr val="bg1"/>
                </a:solidFill>
                <a:latin typeface="Arial" charset="0"/>
                <a:cs typeface="+mn-cs"/>
              </a:rPr>
              <a:t>Travel Management Essentials</a:t>
            </a:r>
          </a:p>
          <a:p>
            <a:pPr eaLnBrk="0" hangingPunct="0">
              <a:spcBef>
                <a:spcPts val="0"/>
              </a:spcBef>
              <a:defRPr/>
            </a:pPr>
            <a:r>
              <a:rPr lang="en-US" b="1" dirty="0" smtClean="0">
                <a:solidFill>
                  <a:schemeClr val="bg1"/>
                </a:solidFill>
                <a:latin typeface="Arial" charset="0"/>
                <a:cs typeface="+mn-cs"/>
              </a:rPr>
              <a:t>Overview of the GSA </a:t>
            </a:r>
            <a:r>
              <a:rPr lang="en-US" b="1" dirty="0" err="1" smtClean="0">
                <a:solidFill>
                  <a:schemeClr val="bg1"/>
                </a:solidFill>
                <a:latin typeface="Arial" charset="0"/>
                <a:cs typeface="+mn-cs"/>
              </a:rPr>
              <a:t>SmartPay</a:t>
            </a:r>
            <a:r>
              <a:rPr lang="en-US" b="1" dirty="0" smtClean="0">
                <a:solidFill>
                  <a:schemeClr val="bg1"/>
                </a:solidFill>
                <a:latin typeface="Arial" charset="0"/>
                <a:cs typeface="+mn-cs"/>
              </a:rPr>
              <a:t>® Travel Card</a:t>
            </a:r>
            <a:endParaRPr lang="en-US" b="1" dirty="0">
              <a:solidFill>
                <a:schemeClr val="bg1"/>
              </a:solidFill>
              <a:latin typeface="Arial" charset="0"/>
              <a:cs typeface="+mn-cs"/>
            </a:endParaRPr>
          </a:p>
        </p:txBody>
      </p:sp>
      <p:sp>
        <p:nvSpPr>
          <p:cNvPr id="10" name="Rectangle 26"/>
          <p:cNvSpPr>
            <a:spLocks noChangeArrowheads="1"/>
          </p:cNvSpPr>
          <p:nvPr/>
        </p:nvSpPr>
        <p:spPr bwMode="auto">
          <a:xfrm>
            <a:off x="450274" y="5977425"/>
            <a:ext cx="7850482" cy="615553"/>
          </a:xfrm>
          <a:prstGeom prst="rect">
            <a:avLst/>
          </a:prstGeom>
          <a:noFill/>
          <a:ln w="9525">
            <a:noFill/>
            <a:miter lim="800000"/>
            <a:headEnd/>
            <a:tailEnd/>
          </a:ln>
          <a:effectLst>
            <a:outerShdw dist="35921" dir="2700000" algn="ctr" rotWithShape="0">
              <a:schemeClr val="tx2"/>
            </a:outerShdw>
          </a:effectLst>
        </p:spPr>
        <p:txBody>
          <a:bodyPr wrap="none" lIns="0" tIns="0" rIns="0" bIns="0" anchor="ctr">
            <a:spAutoFit/>
          </a:bodyPr>
          <a:lstStyle/>
          <a:p>
            <a:pPr eaLnBrk="0" hangingPunct="0">
              <a:spcBef>
                <a:spcPts val="0"/>
              </a:spcBef>
              <a:defRPr/>
            </a:pPr>
            <a:r>
              <a:rPr lang="en-US" sz="2000" b="1" dirty="0" smtClean="0">
                <a:solidFill>
                  <a:schemeClr val="bg1"/>
                </a:solidFill>
                <a:latin typeface="Arial" charset="0"/>
                <a:cs typeface="+mn-cs"/>
              </a:rPr>
              <a:t>2012 GSA SmartPay Training Conference – Nashville, Tennessee</a:t>
            </a:r>
          </a:p>
          <a:p>
            <a:pPr eaLnBrk="0" hangingPunct="0">
              <a:spcBef>
                <a:spcPts val="0"/>
              </a:spcBef>
              <a:defRPr/>
            </a:pPr>
            <a:r>
              <a:rPr lang="en-US" sz="2000" dirty="0" smtClean="0">
                <a:solidFill>
                  <a:schemeClr val="bg1"/>
                </a:solidFill>
                <a:latin typeface="Arial" charset="0"/>
                <a:cs typeface="+mn-cs"/>
              </a:rPr>
              <a:t>July 31, 2012 to August 2, 2012</a:t>
            </a:r>
            <a:endParaRPr lang="en-US" sz="2000" dirty="0">
              <a:solidFill>
                <a:schemeClr val="bg1"/>
              </a:solidFill>
              <a:latin typeface="Arial" charset="0"/>
              <a:cs typeface="+mn-cs"/>
            </a:endParaRPr>
          </a:p>
        </p:txBody>
      </p:sp>
      <p:sp>
        <p:nvSpPr>
          <p:cNvPr id="5" name="Title 4"/>
          <p:cNvSpPr>
            <a:spLocks noGrp="1"/>
          </p:cNvSpPr>
          <p:nvPr>
            <p:ph type="ctrTitle" idx="4294967295"/>
          </p:nvPr>
        </p:nvSpPr>
        <p:spPr>
          <a:xfrm>
            <a:off x="609600" y="0"/>
            <a:ext cx="7772400" cy="461665"/>
          </a:xfrm>
        </p:spPr>
        <p:txBody>
          <a:bodyPr/>
          <a:lstStyle/>
          <a:p>
            <a:pPr rtl="0" eaLnBrk="0" fontAlgn="base" hangingPunct="0"/>
            <a:r>
              <a:rPr lang="en-US" sz="1200" b="1" kern="1200" dirty="0" smtClean="0">
                <a:solidFill>
                  <a:schemeClr val="bg1"/>
                </a:solidFill>
                <a:latin typeface="Arial"/>
                <a:ea typeface="+mn-ea"/>
                <a:cs typeface="Arial"/>
              </a:rPr>
              <a:t>Travel Management Essentials</a:t>
            </a:r>
            <a:endParaRPr lang="en-US" sz="1200" dirty="0" smtClean="0">
              <a:solidFill>
                <a:schemeClr val="bg1"/>
              </a:solidFill>
            </a:endParaRPr>
          </a:p>
          <a:p>
            <a:r>
              <a:rPr lang="en-US" sz="1200" b="1" kern="1200" dirty="0" smtClean="0">
                <a:solidFill>
                  <a:schemeClr val="bg1"/>
                </a:solidFill>
                <a:latin typeface="Arial"/>
                <a:ea typeface="+mn-ea"/>
                <a:cs typeface="Arial"/>
              </a:rPr>
              <a:t>Overview of the GSA </a:t>
            </a:r>
            <a:r>
              <a:rPr lang="en-US" sz="1200" b="1" kern="1200" dirty="0" err="1" smtClean="0">
                <a:solidFill>
                  <a:schemeClr val="bg1"/>
                </a:solidFill>
                <a:latin typeface="Arial"/>
                <a:ea typeface="+mn-ea"/>
                <a:cs typeface="Arial"/>
              </a:rPr>
              <a:t>SmartPay</a:t>
            </a:r>
            <a:r>
              <a:rPr lang="en-US" sz="1200" b="1" kern="1200" dirty="0" smtClean="0">
                <a:solidFill>
                  <a:schemeClr val="bg1"/>
                </a:solidFill>
                <a:latin typeface="Arial"/>
                <a:ea typeface="+mn-ea"/>
                <a:cs typeface="Arial"/>
              </a:rPr>
              <a:t>® Travel Card</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559472" cy="1423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noProof="0" dirty="0" smtClean="0">
                <a:latin typeface="Arial" pitchFamily="34" charset="0"/>
              </a:rPr>
              <a:t>GSA SmartPay </a:t>
            </a:r>
            <a:r>
              <a:rPr lang="en-US" sz="3600" b="1" kern="0" dirty="0" smtClean="0">
                <a:latin typeface="Arial" pitchFamily="34" charset="0"/>
              </a:rPr>
              <a:t>Program</a:t>
            </a:r>
            <a:r>
              <a:rPr lang="en-US" sz="3600" b="1" kern="0" noProof="0" dirty="0" smtClean="0">
                <a:latin typeface="Arial" pitchFamily="34" charset="0"/>
              </a:rPr>
              <a:t> Stakeholders</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There are several GSA SmartPay stakeholders and the graphic below illustrates each programmatic relationship.</a:t>
            </a:r>
          </a:p>
        </p:txBody>
      </p:sp>
      <p:graphicFrame>
        <p:nvGraphicFramePr>
          <p:cNvPr id="11" name="Diagram 10" descr="Chart illustrating GSA SmartPay 2 Program Stakeholders.&#10;Office of Charge Card Management: Provides overall program management and advocacy&#10;&#10;Office of Management and Budget: Perform oversight of the governmentwide charge card program&#10;&#10;Agencies/Organizations: Use charge card products and services to support their missions and operations&#10;&#10;MasterCard/VISA: Partner with the banks to issue GSA SmartPay 2 charge cards&#10;&#10;Banks: Provide charge card products and services through GSA SmartPay 2 Master Contracts; partner with MasterCard/VISA to issue cards"/>
          <p:cNvGraphicFramePr/>
          <p:nvPr/>
        </p:nvGraphicFramePr>
        <p:xfrm>
          <a:off x="1371600" y="2743200"/>
          <a:ext cx="6553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200" y="1752600"/>
            <a:ext cx="8229600" cy="138499"/>
          </a:xfrm>
        </p:spPr>
        <p:txBody>
          <a:bodyPr/>
          <a:lstStyle/>
          <a:p>
            <a:r>
              <a:rPr lang="en-US" sz="300" dirty="0" smtClean="0">
                <a:solidFill>
                  <a:schemeClr val="bg1"/>
                </a:solidFill>
              </a:rPr>
              <a:t>GSA </a:t>
            </a:r>
            <a:r>
              <a:rPr lang="en-US" sz="300" dirty="0" err="1" smtClean="0">
                <a:solidFill>
                  <a:schemeClr val="bg1"/>
                </a:solidFill>
              </a:rPr>
              <a:t>SmartPay</a:t>
            </a:r>
            <a:r>
              <a:rPr lang="en-US" sz="300" dirty="0" smtClean="0">
                <a:solidFill>
                  <a:schemeClr val="bg1"/>
                </a:solidFill>
              </a:rPr>
              <a:t> Program Stakeholders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4684" y="3352800"/>
            <a:ext cx="8494633" cy="492443"/>
          </a:xfrm>
          <a:solidFill>
            <a:srgbClr val="A50021"/>
          </a:solidFill>
        </p:spPr>
        <p:txBody>
          <a:bodyPr wrap="square"/>
          <a:lstStyle/>
          <a:p>
            <a:pPr algn="ctr"/>
            <a:r>
              <a:rPr lang="en-US" sz="2600" dirty="0" smtClean="0">
                <a:solidFill>
                  <a:schemeClr val="bg1"/>
                </a:solidFill>
              </a:rPr>
              <a:t>GSA </a:t>
            </a:r>
            <a:r>
              <a:rPr lang="en-US" sz="2600" dirty="0" err="1" smtClean="0">
                <a:solidFill>
                  <a:schemeClr val="bg1"/>
                </a:solidFill>
              </a:rPr>
              <a:t>SmartPay</a:t>
            </a:r>
            <a:r>
              <a:rPr lang="en-US" sz="2600" dirty="0" smtClean="0">
                <a:solidFill>
                  <a:schemeClr val="bg1"/>
                </a:solidFill>
              </a:rPr>
              <a:t> Travel Card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102272" cy="36394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GSA SmartPay Travel Charge Card</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The Travel Card can be used for official government travel and travel-related costs, and allows access to GSA City Pair reduced airfares.</a:t>
            </a:r>
          </a:p>
          <a:p>
            <a:pPr marL="465138" indent="-349250" eaLnBrk="0" hangingPunct="0">
              <a:spcAft>
                <a:spcPts val="0"/>
              </a:spcAft>
              <a:buFont typeface="Wingdings" pitchFamily="2" charset="2"/>
              <a:buChar char="Ø"/>
              <a:tabLst>
                <a:tab pos="465138" algn="l"/>
              </a:tabLst>
            </a:pPr>
            <a:r>
              <a:rPr lang="en-US" sz="2000" dirty="0" smtClean="0">
                <a:latin typeface="Arial" pitchFamily="34" charset="0"/>
              </a:rPr>
              <a:t>Agency/organizations are able to </a:t>
            </a:r>
          </a:p>
          <a:p>
            <a:pPr marL="465138" indent="-7938" eaLnBrk="0" hangingPunct="0">
              <a:spcAft>
                <a:spcPts val="0"/>
              </a:spcAft>
              <a:tabLst>
                <a:tab pos="465138" algn="l"/>
              </a:tabLst>
            </a:pPr>
            <a:r>
              <a:rPr lang="en-US" sz="2000" dirty="0" smtClean="0">
                <a:latin typeface="Arial" pitchFamily="34" charset="0"/>
              </a:rPr>
              <a:t>reduce travel processing costs </a:t>
            </a:r>
          </a:p>
          <a:p>
            <a:pPr marL="465138" indent="-7938" eaLnBrk="0" hangingPunct="0">
              <a:spcAft>
                <a:spcPts val="1200"/>
              </a:spcAft>
              <a:tabLst>
                <a:tab pos="465138" algn="l"/>
              </a:tabLst>
            </a:pPr>
            <a:r>
              <a:rPr lang="en-US" sz="2000" dirty="0" smtClean="0">
                <a:latin typeface="Arial" pitchFamily="34" charset="0"/>
              </a:rPr>
              <a:t>and earn refunds</a:t>
            </a:r>
          </a:p>
          <a:p>
            <a:pPr marL="465138" indent="-349250" eaLnBrk="0" hangingPunct="0">
              <a:spcAft>
                <a:spcPts val="0"/>
              </a:spcAft>
              <a:buFont typeface="Wingdings" pitchFamily="2" charset="2"/>
              <a:buChar char="Ø"/>
              <a:tabLst>
                <a:tab pos="465138" algn="l"/>
              </a:tabLst>
            </a:pPr>
            <a:r>
              <a:rPr lang="en-US" sz="2000" dirty="0" smtClean="0">
                <a:latin typeface="Arial" pitchFamily="34" charset="0"/>
              </a:rPr>
              <a:t>Annual spend has nearly tripled since</a:t>
            </a:r>
          </a:p>
          <a:p>
            <a:pPr marL="465138" indent="-7938" eaLnBrk="0" hangingPunct="0">
              <a:spcAft>
                <a:spcPts val="0"/>
              </a:spcAft>
              <a:tabLst>
                <a:tab pos="465138" algn="l"/>
              </a:tabLst>
            </a:pPr>
            <a:r>
              <a:rPr lang="en-US" sz="2000" dirty="0" smtClean="0">
                <a:latin typeface="Arial" pitchFamily="34" charset="0"/>
              </a:rPr>
              <a:t>the program’s inception in 1998</a:t>
            </a:r>
          </a:p>
        </p:txBody>
      </p:sp>
      <p:grpSp>
        <p:nvGrpSpPr>
          <p:cNvPr id="5" name="Group 4" descr="FY 2011 Statistics &#10;Spend: $9.6 Billion &#10;Transactions: 49.8 Million &#10;Cardholders: 2.5 Million"/>
          <p:cNvGrpSpPr/>
          <p:nvPr/>
        </p:nvGrpSpPr>
        <p:grpSpPr>
          <a:xfrm>
            <a:off x="5448300" y="3048755"/>
            <a:ext cx="3276600" cy="1904245"/>
            <a:chOff x="5105400" y="2820155"/>
            <a:chExt cx="3276600" cy="1904245"/>
          </a:xfrm>
        </p:grpSpPr>
        <p:sp>
          <p:nvSpPr>
            <p:cNvPr id="7" name="Rectangle 6"/>
            <p:cNvSpPr/>
            <p:nvPr/>
          </p:nvSpPr>
          <p:spPr bwMode="auto">
            <a:xfrm>
              <a:off x="5105400" y="3048000"/>
              <a:ext cx="3276600" cy="1676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indent="0" algn="l" defTabSz="914400" rtl="0" eaLnBrk="0" fontAlgn="base" latinLnBrk="0" hangingPunct="0">
                <a:lnSpc>
                  <a:spcPct val="100000"/>
                </a:lnSpc>
                <a:spcBef>
                  <a:spcPct val="0"/>
                </a:spcBef>
                <a:spcAft>
                  <a:spcPts val="600"/>
                </a:spcAft>
                <a:buClrTx/>
                <a:buSzTx/>
                <a:buFontTx/>
                <a:buNone/>
                <a:tabLst>
                  <a:tab pos="1765300" algn="l"/>
                </a:tabLst>
              </a:pPr>
              <a:r>
                <a:rPr lang="en-US" sz="2000" b="1" i="1" dirty="0" smtClean="0">
                  <a:latin typeface="Arial" pitchFamily="34" charset="0"/>
                </a:rPr>
                <a:t>Spend</a:t>
              </a:r>
              <a:r>
                <a:rPr lang="en-US" sz="2000" dirty="0" smtClean="0">
                  <a:latin typeface="Arial" pitchFamily="34" charset="0"/>
                </a:rPr>
                <a:t>:	$9.6 Billion</a:t>
              </a:r>
            </a:p>
            <a:p>
              <a:pPr marL="0" marR="0" indent="0" algn="l" defTabSz="914400" rtl="0" eaLnBrk="0" fontAlgn="base" latinLnBrk="0" hangingPunct="0">
                <a:lnSpc>
                  <a:spcPct val="100000"/>
                </a:lnSpc>
                <a:spcBef>
                  <a:spcPct val="0"/>
                </a:spcBef>
                <a:spcAft>
                  <a:spcPts val="600"/>
                </a:spcAft>
                <a:buClrTx/>
                <a:buSzTx/>
                <a:buFontTx/>
                <a:buNone/>
                <a:tabLst>
                  <a:tab pos="1765300" algn="l"/>
                </a:tabLst>
              </a:pPr>
              <a:r>
                <a:rPr lang="en-US" sz="2000" b="1" i="1" dirty="0" smtClean="0">
                  <a:latin typeface="Arial" pitchFamily="34" charset="0"/>
                </a:rPr>
                <a:t>Transactions</a:t>
              </a:r>
              <a:r>
                <a:rPr lang="en-US" sz="2000" dirty="0" smtClean="0">
                  <a:latin typeface="Arial" pitchFamily="34" charset="0"/>
                </a:rPr>
                <a:t>:	49.8 Million</a:t>
              </a:r>
            </a:p>
            <a:p>
              <a:pPr marL="0" marR="0" indent="0" algn="l" defTabSz="914400" rtl="0" eaLnBrk="0" fontAlgn="base" latinLnBrk="0" hangingPunct="0">
                <a:lnSpc>
                  <a:spcPct val="100000"/>
                </a:lnSpc>
                <a:spcBef>
                  <a:spcPct val="0"/>
                </a:spcBef>
                <a:spcAft>
                  <a:spcPct val="0"/>
                </a:spcAft>
                <a:buClrTx/>
                <a:buSzTx/>
                <a:buFontTx/>
                <a:buNone/>
                <a:tabLst>
                  <a:tab pos="1892300" algn="l"/>
                </a:tabLst>
              </a:pPr>
              <a:r>
                <a:rPr lang="en-US" sz="2000" b="1" i="1" dirty="0" smtClean="0">
                  <a:latin typeface="Arial" pitchFamily="34" charset="0"/>
                </a:rPr>
                <a:t>Cardholders</a:t>
              </a:r>
              <a:r>
                <a:rPr lang="en-US" sz="2000" dirty="0" smtClean="0">
                  <a:latin typeface="Arial" pitchFamily="34" charset="0"/>
                </a:rPr>
                <a:t>:	2.5 Million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5353801" y="2820155"/>
              <a:ext cx="2779800" cy="461665"/>
            </a:xfrm>
            <a:prstGeom prst="rect">
              <a:avLst/>
            </a:prstGeom>
            <a:solidFill>
              <a:schemeClr val="bg1"/>
            </a:solidFill>
          </p:spPr>
          <p:txBody>
            <a:bodyPr wrap="none" rtlCol="0" anchor="ctr">
              <a:spAutoFit/>
            </a:bodyPr>
            <a:lstStyle/>
            <a:p>
              <a:pPr algn="ctr"/>
              <a:r>
                <a:rPr lang="en-US" b="1" dirty="0" smtClean="0">
                  <a:latin typeface="Arial" pitchFamily="34" charset="0"/>
                </a:rPr>
                <a:t>FY 2011 Statistics</a:t>
              </a:r>
              <a:endParaRPr lang="en-US" b="1" dirty="0">
                <a:latin typeface="Arial" pitchFamily="34" charset="0"/>
              </a:endParaRPr>
            </a:p>
          </p:txBody>
        </p:sp>
      </p:grpSp>
      <p:graphicFrame>
        <p:nvGraphicFramePr>
          <p:cNvPr id="9" name="Table 8"/>
          <p:cNvGraphicFramePr>
            <a:graphicFrameLocks noGrp="1"/>
          </p:cNvGraphicFramePr>
          <p:nvPr/>
        </p:nvGraphicFramePr>
        <p:xfrm>
          <a:off x="5257800" y="5334000"/>
          <a:ext cx="3657600" cy="981456"/>
        </p:xfrm>
        <a:graphic>
          <a:graphicData uri="http://schemas.openxmlformats.org/drawingml/2006/table">
            <a:tbl>
              <a:tblPr firstRow="1" bandRow="1"/>
              <a:tblGrid>
                <a:gridCol w="1263534"/>
                <a:gridCol w="798022"/>
                <a:gridCol w="806863"/>
                <a:gridCol w="789181"/>
              </a:tblGrid>
              <a:tr h="15924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Travel</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1</a:t>
                      </a:r>
                      <a:r>
                        <a:rPr lang="en-US" sz="1400" dirty="0" smtClean="0"/>
                        <a:t>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8.9 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$9.5B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$9.6B</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00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45.3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50.0M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49.8M</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Cardholders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2.2M</a:t>
                      </a:r>
                      <a:endParaRPr lang="en-US" sz="1200" dirty="0">
                        <a:solidFill>
                          <a:schemeClr val="tx1"/>
                        </a:solidFill>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2.5M</a:t>
                      </a:r>
                      <a:endParaRPr lang="en-US" sz="1200" dirty="0">
                        <a:solidFill>
                          <a:schemeClr val="tx1"/>
                        </a:solidFill>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10" name="Title 9"/>
          <p:cNvSpPr>
            <a:spLocks noGrp="1"/>
          </p:cNvSpPr>
          <p:nvPr>
            <p:ph type="title"/>
          </p:nvPr>
        </p:nvSpPr>
        <p:spPr>
          <a:xfrm>
            <a:off x="304800" y="1676400"/>
            <a:ext cx="8229600" cy="138499"/>
          </a:xfrm>
        </p:spPr>
        <p:txBody>
          <a:bodyPr/>
          <a:lstStyle/>
          <a:p>
            <a:r>
              <a:rPr lang="en-US" sz="300" dirty="0" smtClean="0">
                <a:solidFill>
                  <a:schemeClr val="bg1"/>
                </a:solidFill>
              </a:rPr>
              <a:t>GSA </a:t>
            </a:r>
            <a:r>
              <a:rPr lang="en-US" sz="300" dirty="0" err="1" smtClean="0">
                <a:solidFill>
                  <a:schemeClr val="bg1"/>
                </a:solidFill>
              </a:rPr>
              <a:t>SmartPay</a:t>
            </a:r>
            <a:r>
              <a:rPr lang="en-US" sz="300" dirty="0" smtClean="0">
                <a:solidFill>
                  <a:schemeClr val="bg1"/>
                </a:solidFill>
              </a:rPr>
              <a:t> Travel Charge Card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555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Regulatory History of the Travel Card</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There are several historical laws and regulations that govern the use of the GSA SmartPay Travel Card.</a:t>
            </a:r>
          </a:p>
          <a:p>
            <a:pPr marL="465138" indent="-349250" eaLnBrk="0" hangingPunct="0">
              <a:spcAft>
                <a:spcPts val="300"/>
              </a:spcAft>
              <a:buFont typeface="Wingdings" pitchFamily="2" charset="2"/>
              <a:buChar char="Ø"/>
              <a:tabLst>
                <a:tab pos="465138" algn="l"/>
              </a:tabLst>
            </a:pPr>
            <a:r>
              <a:rPr lang="en-US" sz="2000" i="1" dirty="0" smtClean="0">
                <a:latin typeface="Arial" pitchFamily="34" charset="0"/>
              </a:rPr>
              <a:t>Travel and Transportation Reform Act of 1998 (P.L. 105-264)</a:t>
            </a:r>
            <a:r>
              <a:rPr lang="en-US" sz="2000" dirty="0" smtClean="0">
                <a:latin typeface="Arial" pitchFamily="34" charset="0"/>
              </a:rPr>
              <a:t> mandates Travel Card use for government travel expense payment</a:t>
            </a:r>
          </a:p>
          <a:p>
            <a:pPr marL="922338" lvl="1" indent="-349250" eaLnBrk="0" hangingPunct="0">
              <a:spcAft>
                <a:spcPts val="1200"/>
              </a:spcAft>
              <a:buFont typeface="Courier New" pitchFamily="49" charset="0"/>
              <a:buChar char="o"/>
              <a:tabLst>
                <a:tab pos="465138" algn="l"/>
              </a:tabLst>
            </a:pPr>
            <a:r>
              <a:rPr lang="en-US" sz="1800" dirty="0" smtClean="0">
                <a:solidFill>
                  <a:srgbClr val="002060"/>
                </a:solidFill>
                <a:latin typeface="Arial" pitchFamily="34" charset="0"/>
              </a:rPr>
              <a:t>Exemptions (e.g., employees who travel less than five times a year) are allowed in accordance with the Federal Travel Regulation (FTR)</a:t>
            </a:r>
          </a:p>
          <a:p>
            <a:pPr marL="465138" indent="-349250" eaLnBrk="0" hangingPunct="0">
              <a:spcAft>
                <a:spcPts val="1200"/>
              </a:spcAft>
              <a:buFont typeface="Wingdings" pitchFamily="2" charset="2"/>
              <a:buChar char="Ø"/>
              <a:tabLst>
                <a:tab pos="465138" algn="l"/>
              </a:tabLst>
            </a:pPr>
            <a:r>
              <a:rPr lang="en-US" sz="2000" i="1" dirty="0" smtClean="0">
                <a:latin typeface="Arial" pitchFamily="34" charset="0"/>
              </a:rPr>
              <a:t>Consolidated Appropriations Act of 2008 (P.L. 110-161) </a:t>
            </a:r>
            <a:r>
              <a:rPr lang="en-US" sz="2000" dirty="0" smtClean="0">
                <a:latin typeface="Arial" pitchFamily="34" charset="0"/>
              </a:rPr>
              <a:t>requires each agency/organization to evaluate the credit worthiness of an individual before issuing a Travel Card (existing cardholders exempt)</a:t>
            </a:r>
          </a:p>
          <a:p>
            <a:pPr marL="465138" indent="-349250" eaLnBrk="0" hangingPunct="0">
              <a:spcAft>
                <a:spcPts val="0"/>
              </a:spcAft>
              <a:buFont typeface="Wingdings" pitchFamily="2" charset="2"/>
              <a:buChar char="Ø"/>
              <a:tabLst>
                <a:tab pos="465138" algn="l"/>
              </a:tabLst>
            </a:pPr>
            <a:r>
              <a:rPr lang="en-US" sz="2000" i="1" dirty="0" smtClean="0">
                <a:latin typeface="Arial" pitchFamily="34" charset="0"/>
              </a:rPr>
              <a:t>Office of Management and Budget Circular A-123, Appendix B</a:t>
            </a:r>
            <a:r>
              <a:rPr lang="en-US" sz="2000" dirty="0" smtClean="0">
                <a:latin typeface="Arial" pitchFamily="34" charset="0"/>
              </a:rPr>
              <a:t> establishes requirements for improving charge card programs, which include maintaining a charge card management plan, training, risk management controls, and managing refunds.  These can be supplemented by individual agency policies and procedures</a:t>
            </a:r>
          </a:p>
        </p:txBody>
      </p:sp>
      <p:sp>
        <p:nvSpPr>
          <p:cNvPr id="3" name="Title 2"/>
          <p:cNvSpPr>
            <a:spLocks noGrp="1"/>
          </p:cNvSpPr>
          <p:nvPr>
            <p:ph type="title"/>
          </p:nvPr>
        </p:nvSpPr>
        <p:spPr>
          <a:xfrm>
            <a:off x="533400" y="1143000"/>
            <a:ext cx="8229600" cy="138499"/>
          </a:xfrm>
        </p:spPr>
        <p:txBody>
          <a:bodyPr/>
          <a:lstStyle/>
          <a:p>
            <a:r>
              <a:rPr lang="en-US" sz="300" dirty="0" smtClean="0">
                <a:solidFill>
                  <a:schemeClr val="bg1"/>
                </a:solidFill>
              </a:rPr>
              <a:t>Regulatory History of the Travel Card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449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Travel Card Use for Local Travel</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There have been recent changes to the FTR about local travel, using the GSA SmartPay Travel Card use.</a:t>
            </a:r>
          </a:p>
          <a:p>
            <a:pPr marL="465138" indent="-349250" eaLnBrk="0" hangingPunct="0">
              <a:spcAft>
                <a:spcPts val="300"/>
              </a:spcAft>
              <a:buFont typeface="Wingdings" pitchFamily="2" charset="2"/>
              <a:buChar char="Ø"/>
              <a:tabLst>
                <a:tab pos="465138" algn="l"/>
              </a:tabLst>
            </a:pPr>
            <a:r>
              <a:rPr lang="en-US" sz="2000" dirty="0" smtClean="0">
                <a:latin typeface="Arial" pitchFamily="34" charset="0"/>
              </a:rPr>
              <a:t>New optional use of the card for local travel will be for agencies, at their discretion</a:t>
            </a:r>
          </a:p>
          <a:p>
            <a:pPr marL="922338" lvl="1" indent="-349250" eaLnBrk="0" hangingPunct="0">
              <a:spcAft>
                <a:spcPts val="600"/>
              </a:spcAft>
              <a:buFont typeface="Courier New" pitchFamily="49" charset="0"/>
              <a:buChar char="o"/>
              <a:tabLst>
                <a:tab pos="465138" algn="l"/>
              </a:tabLst>
            </a:pPr>
            <a:r>
              <a:rPr lang="en-US" sz="1800" dirty="0" smtClean="0">
                <a:solidFill>
                  <a:srgbClr val="002060"/>
                </a:solidFill>
                <a:latin typeface="Arial" pitchFamily="34" charset="0"/>
              </a:rPr>
              <a:t>DoD Joint Travel Regulations already permits use of the Travel Card for local travel expenses</a:t>
            </a:r>
          </a:p>
          <a:p>
            <a:pPr marL="922338" lvl="1" indent="-349250" eaLnBrk="0" hangingPunct="0">
              <a:spcAft>
                <a:spcPts val="1200"/>
              </a:spcAft>
              <a:buFont typeface="Courier New" pitchFamily="49" charset="0"/>
              <a:buChar char="o"/>
              <a:tabLst>
                <a:tab pos="465138" algn="l"/>
              </a:tabLst>
            </a:pPr>
            <a:r>
              <a:rPr lang="en-US" sz="1800" dirty="0" smtClean="0">
                <a:solidFill>
                  <a:srgbClr val="002060"/>
                </a:solidFill>
                <a:latin typeface="Arial" pitchFamily="34" charset="0"/>
              </a:rPr>
              <a:t>Examples of local travel include -- but are not limited to -- taxi fares, public transportation, and ferry tickets</a:t>
            </a:r>
          </a:p>
          <a:p>
            <a:pPr marL="465138" indent="-349250" eaLnBrk="0" hangingPunct="0">
              <a:spcAft>
                <a:spcPts val="1200"/>
              </a:spcAft>
              <a:buFont typeface="Wingdings" pitchFamily="2" charset="2"/>
              <a:buChar char="Ø"/>
              <a:tabLst>
                <a:tab pos="465138" algn="l"/>
              </a:tabLst>
            </a:pPr>
            <a:r>
              <a:rPr lang="en-US" sz="2000" dirty="0" smtClean="0">
                <a:latin typeface="Arial" pitchFamily="34" charset="0"/>
              </a:rPr>
              <a:t>OCCM recommends that agencies/organizations develop and issue internal policies addressing oversight and internal controls for managing use of the Travel Card for local travel</a:t>
            </a:r>
          </a:p>
        </p:txBody>
      </p:sp>
      <p:sp>
        <p:nvSpPr>
          <p:cNvPr id="3" name="Title 2"/>
          <p:cNvSpPr>
            <a:spLocks noGrp="1"/>
          </p:cNvSpPr>
          <p:nvPr>
            <p:ph type="title"/>
          </p:nvPr>
        </p:nvSpPr>
        <p:spPr>
          <a:xfrm>
            <a:off x="457200" y="1676400"/>
            <a:ext cx="8229600" cy="138499"/>
          </a:xfrm>
        </p:spPr>
        <p:txBody>
          <a:bodyPr/>
          <a:lstStyle/>
          <a:p>
            <a:r>
              <a:rPr lang="en-US" sz="300" dirty="0" smtClean="0">
                <a:solidFill>
                  <a:schemeClr val="bg1"/>
                </a:solidFill>
              </a:rPr>
              <a:t>Travel Card Use for</a:t>
            </a:r>
            <a:r>
              <a:rPr lang="en-US" sz="300" baseline="0" dirty="0" smtClean="0">
                <a:solidFill>
                  <a:schemeClr val="bg1"/>
                </a:solidFill>
              </a:rPr>
              <a:t> Local Travel</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80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Types of GSA SmartPay Travel Cards</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600"/>
              </a:spcAft>
            </a:pPr>
            <a:r>
              <a:rPr lang="en-US" b="1" dirty="0" smtClean="0">
                <a:solidFill>
                  <a:srgbClr val="002060"/>
                </a:solidFill>
                <a:latin typeface="Arial" pitchFamily="34" charset="0"/>
              </a:rPr>
              <a:t>Centrally Bill Accounts (CBA) and Individually Billed Accounts (IBA) Travel Cards.</a:t>
            </a:r>
          </a:p>
          <a:p>
            <a:pPr marL="465138" lvl="1" indent="-349250" eaLnBrk="0" hangingPunct="0">
              <a:spcAft>
                <a:spcPts val="100"/>
              </a:spcAft>
              <a:buFont typeface="Wingdings" pitchFamily="2" charset="2"/>
              <a:buChar char="Ø"/>
              <a:tabLst>
                <a:tab pos="465138" algn="l"/>
              </a:tabLst>
            </a:pPr>
            <a:r>
              <a:rPr lang="en-US" sz="1900" i="1" dirty="0" smtClean="0">
                <a:latin typeface="Arial" pitchFamily="34" charset="0"/>
              </a:rPr>
              <a:t>Standard Travel Cards</a:t>
            </a:r>
            <a:r>
              <a:rPr lang="en-US" sz="1900" dirty="0" smtClean="0">
                <a:latin typeface="Arial" pitchFamily="34" charset="0"/>
              </a:rPr>
              <a:t>:</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Total credit/cash limits will vary based on agency/organization policy</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Spilt disbursement is mandatory</a:t>
            </a:r>
          </a:p>
          <a:p>
            <a:pPr marL="922338" lvl="1" indent="-349250" eaLnBrk="0" hangingPunct="0">
              <a:spcAft>
                <a:spcPts val="600"/>
              </a:spcAft>
              <a:buFont typeface="Courier New" pitchFamily="49" charset="0"/>
              <a:buChar char="o"/>
              <a:tabLst>
                <a:tab pos="465138" algn="l"/>
              </a:tabLst>
            </a:pPr>
            <a:r>
              <a:rPr lang="en-US" sz="1700" dirty="0" smtClean="0">
                <a:solidFill>
                  <a:srgbClr val="002060"/>
                </a:solidFill>
                <a:latin typeface="Arial" pitchFamily="34" charset="0"/>
              </a:rPr>
              <a:t>Billing statement mailed to cardholder’s address</a:t>
            </a:r>
          </a:p>
          <a:p>
            <a:pPr marL="465138" lvl="1" indent="-349250" eaLnBrk="0" hangingPunct="0">
              <a:spcAft>
                <a:spcPts val="100"/>
              </a:spcAft>
              <a:buFont typeface="Wingdings" pitchFamily="2" charset="2"/>
              <a:buChar char="Ø"/>
              <a:tabLst>
                <a:tab pos="465138" algn="l"/>
              </a:tabLst>
            </a:pPr>
            <a:r>
              <a:rPr lang="en-US" sz="1900" i="1" dirty="0" smtClean="0">
                <a:latin typeface="Arial" pitchFamily="34" charset="0"/>
              </a:rPr>
              <a:t>Restricted Travel Cards</a:t>
            </a:r>
            <a:r>
              <a:rPr lang="en-US" sz="1900" dirty="0" smtClean="0">
                <a:latin typeface="Arial" pitchFamily="34" charset="0"/>
              </a:rPr>
              <a:t>:</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Total credit/cash limits will vary based on agency/organization policy</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A/OPC “Activation/Deactivation” may be required</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Spilt disbursement is mandatory</a:t>
            </a:r>
          </a:p>
          <a:p>
            <a:pPr marL="922338" lvl="1" indent="-349250" eaLnBrk="0" hangingPunct="0">
              <a:spcAft>
                <a:spcPts val="600"/>
              </a:spcAft>
              <a:buFont typeface="Courier New" pitchFamily="49" charset="0"/>
              <a:buChar char="o"/>
              <a:tabLst>
                <a:tab pos="465138" algn="l"/>
              </a:tabLst>
            </a:pPr>
            <a:r>
              <a:rPr lang="en-US" sz="1700" dirty="0" smtClean="0">
                <a:solidFill>
                  <a:srgbClr val="002060"/>
                </a:solidFill>
                <a:latin typeface="Arial" pitchFamily="34" charset="0"/>
              </a:rPr>
              <a:t>Billing statement mailed to cardholder’s address</a:t>
            </a:r>
          </a:p>
          <a:p>
            <a:pPr marL="465138" lvl="1" indent="-349250" eaLnBrk="0" hangingPunct="0">
              <a:spcAft>
                <a:spcPts val="100"/>
              </a:spcAft>
              <a:buFont typeface="Wingdings" pitchFamily="2" charset="2"/>
              <a:buChar char="Ø"/>
              <a:tabLst>
                <a:tab pos="465138" algn="l"/>
              </a:tabLst>
            </a:pPr>
            <a:r>
              <a:rPr lang="en-US" sz="1900" i="1" dirty="0" smtClean="0">
                <a:latin typeface="Arial" pitchFamily="34" charset="0"/>
              </a:rPr>
              <a:t>Centrally Billed Accounts (Transportation Accounts and Unit Cards)</a:t>
            </a:r>
            <a:r>
              <a:rPr lang="en-US" sz="1900" dirty="0" smtClean="0">
                <a:latin typeface="Arial" pitchFamily="34" charset="0"/>
              </a:rPr>
              <a:t>:</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Limited use</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Credit limit consistent with agency/organization mission</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Government liability</a:t>
            </a:r>
          </a:p>
          <a:p>
            <a:pPr marL="922338" lvl="1" indent="-349250" eaLnBrk="0" hangingPunct="0">
              <a:spcAft>
                <a:spcPts val="200"/>
              </a:spcAft>
              <a:buFont typeface="Courier New" pitchFamily="49" charset="0"/>
              <a:buChar char="o"/>
              <a:tabLst>
                <a:tab pos="465138" algn="l"/>
              </a:tabLst>
            </a:pPr>
            <a:r>
              <a:rPr lang="en-US" sz="1700" dirty="0" smtClean="0">
                <a:solidFill>
                  <a:srgbClr val="002060"/>
                </a:solidFill>
                <a:latin typeface="Arial" pitchFamily="34" charset="0"/>
              </a:rPr>
              <a:t>Account Manager is responsible for management and reconciliation</a:t>
            </a:r>
          </a:p>
        </p:txBody>
      </p:sp>
      <p:sp>
        <p:nvSpPr>
          <p:cNvPr id="3" name="Title 2"/>
          <p:cNvSpPr>
            <a:spLocks noGrp="1"/>
          </p:cNvSpPr>
          <p:nvPr>
            <p:ph type="title"/>
          </p:nvPr>
        </p:nvSpPr>
        <p:spPr>
          <a:xfrm>
            <a:off x="457200" y="1143000"/>
            <a:ext cx="8229600" cy="138499"/>
          </a:xfrm>
        </p:spPr>
        <p:txBody>
          <a:bodyPr/>
          <a:lstStyle/>
          <a:p>
            <a:r>
              <a:rPr lang="en-US" sz="300" dirty="0" smtClean="0">
                <a:solidFill>
                  <a:schemeClr val="bg1"/>
                </a:solidFill>
              </a:rPr>
              <a:t>Types of GSA </a:t>
            </a:r>
            <a:r>
              <a:rPr lang="en-US" sz="300" dirty="0" err="1" smtClean="0">
                <a:solidFill>
                  <a:schemeClr val="bg1"/>
                </a:solidFill>
              </a:rPr>
              <a:t>SmartPay</a:t>
            </a:r>
            <a:r>
              <a:rPr lang="en-US" sz="300" dirty="0" smtClean="0">
                <a:solidFill>
                  <a:schemeClr val="bg1"/>
                </a:solidFill>
              </a:rPr>
              <a:t> Travel Cards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4684" y="3352800"/>
            <a:ext cx="8494633" cy="477054"/>
          </a:xfrm>
          <a:solidFill>
            <a:srgbClr val="A50021"/>
          </a:solidFill>
        </p:spPr>
        <p:txBody>
          <a:bodyPr wrap="square"/>
          <a:lstStyle/>
          <a:p>
            <a:pPr algn="ctr"/>
            <a:r>
              <a:rPr lang="en-US" sz="2500" dirty="0" smtClean="0">
                <a:solidFill>
                  <a:schemeClr val="bg1"/>
                </a:solidFill>
              </a:rPr>
              <a:t>Charge Card Management Roles and Responsibilities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5322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A/OPC Roles and Responsibilities</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Agency/Organization Program Coordinators (A/OPC) are liaisons between the agency/organization management, GSA SmartPay2 contractor banks, cardholders, and GSA OCCM.  Roles may differ with each organization, but could include:</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Managing all agency/organization GSA SmartPay Card programs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Promoting appropriate use of GSA SmartPay Charge Cards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Monitoring and taking appropriate action for fraud, waste, or abuse</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Resolving technical and operational problems between GSA SmartPay2 contracting bank and cardholders, as required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Developing agency/organization-specific policies and procedures, as necessary</a:t>
            </a:r>
          </a:p>
          <a:p>
            <a:pPr marL="465138" lvl="1" indent="-349250" eaLnBrk="0" hangingPunct="0">
              <a:spcAft>
                <a:spcPts val="300"/>
              </a:spcAft>
              <a:buFont typeface="Wingdings" pitchFamily="2" charset="2"/>
              <a:buChar char="Ø"/>
              <a:tabLst>
                <a:tab pos="465138" algn="l"/>
              </a:tabLst>
            </a:pPr>
            <a:r>
              <a:rPr lang="en-US" sz="2000" dirty="0" smtClean="0">
                <a:latin typeface="Arial" pitchFamily="34" charset="0"/>
              </a:rPr>
              <a:t>Maintaining open lines of communication</a:t>
            </a:r>
          </a:p>
        </p:txBody>
      </p:sp>
      <p:sp>
        <p:nvSpPr>
          <p:cNvPr id="3" name="Title 2"/>
          <p:cNvSpPr>
            <a:spLocks noGrp="1"/>
          </p:cNvSpPr>
          <p:nvPr>
            <p:ph type="title"/>
          </p:nvPr>
        </p:nvSpPr>
        <p:spPr>
          <a:xfrm>
            <a:off x="609600" y="1752600"/>
            <a:ext cx="8229600" cy="138499"/>
          </a:xfrm>
        </p:spPr>
        <p:txBody>
          <a:bodyPr/>
          <a:lstStyle/>
          <a:p>
            <a:r>
              <a:rPr lang="en-US" sz="300" dirty="0" smtClean="0">
                <a:solidFill>
                  <a:schemeClr val="bg1"/>
                </a:solidFill>
              </a:rPr>
              <a:t>A/OPC</a:t>
            </a:r>
            <a:r>
              <a:rPr lang="en-US" sz="300" baseline="0" dirty="0" smtClean="0">
                <a:solidFill>
                  <a:schemeClr val="bg1"/>
                </a:solidFill>
              </a:rPr>
              <a:t> Roles and Responsibilities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4716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AO Roles and Responsibilities</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Approving Officials (AO) are often the first line of defense against fraud, waste, and abuse.  Roles may differ with each agency/organization, but could include: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Review and approve all GSA SmartPay Charge Card transactions and verify transactions are appropriate and necessary for accomplishing the agency/organization’s mission</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Monitor for and resolve all questionable charges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Monitor employee compliance with charge card regulations/guidance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Certify monthly invoices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Verify receipt of purchases and/or transactions</a:t>
            </a:r>
          </a:p>
        </p:txBody>
      </p:sp>
      <p:sp>
        <p:nvSpPr>
          <p:cNvPr id="3" name="Title 2"/>
          <p:cNvSpPr>
            <a:spLocks noGrp="1"/>
          </p:cNvSpPr>
          <p:nvPr>
            <p:ph type="title"/>
          </p:nvPr>
        </p:nvSpPr>
        <p:spPr>
          <a:xfrm>
            <a:off x="457200" y="1752600"/>
            <a:ext cx="8229600" cy="138499"/>
          </a:xfrm>
        </p:spPr>
        <p:txBody>
          <a:bodyPr/>
          <a:lstStyle/>
          <a:p>
            <a:r>
              <a:rPr lang="en-US" sz="300" dirty="0" smtClean="0">
                <a:solidFill>
                  <a:schemeClr val="bg1"/>
                </a:solidFill>
              </a:rPr>
              <a:t>AO Roles and Responsibilities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409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100" b="1" kern="0" dirty="0" smtClean="0">
                <a:latin typeface="Arial" pitchFamily="34" charset="0"/>
              </a:rPr>
              <a:t>Cardholder Roles and Responsibilities </a:t>
            </a:r>
            <a:r>
              <a:rPr lang="en-US" sz="2000" b="1" kern="0" dirty="0" smtClean="0">
                <a:latin typeface="Arial" pitchFamily="34" charset="0"/>
              </a:rPr>
              <a:t>(1 of 2)</a:t>
            </a:r>
            <a:endParaRPr kumimoji="0" lang="en-US" sz="20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Cardholders must use the charge card in accordance with agency/organization policy and government regulations.  Other responsibilities could include:</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Keep up to date with required program and agency-specific training</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Keep up to date on communications from A/OPCs, and take appropriate action, as required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Contact A/OPCs for card use questions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Immediately report a lost or stolen card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Gain access to the bank’s Electronic Access System (EAS)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Accurately monitor and track expenses, as well as keep all receipts, in accordance with agency policy</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Ensure accounts are reconciled in a timely manner and submit full payment for each undisputed bill</a:t>
            </a:r>
          </a:p>
        </p:txBody>
      </p:sp>
      <p:sp>
        <p:nvSpPr>
          <p:cNvPr id="3" name="Title 2"/>
          <p:cNvSpPr>
            <a:spLocks noGrp="1"/>
          </p:cNvSpPr>
          <p:nvPr>
            <p:ph type="title"/>
          </p:nvPr>
        </p:nvSpPr>
        <p:spPr>
          <a:xfrm>
            <a:off x="457200" y="1676400"/>
            <a:ext cx="8229600" cy="138499"/>
          </a:xfrm>
        </p:spPr>
        <p:txBody>
          <a:bodyPr/>
          <a:lstStyle/>
          <a:p>
            <a:r>
              <a:rPr lang="en-US" sz="300" dirty="0" smtClean="0">
                <a:solidFill>
                  <a:schemeClr val="bg1"/>
                </a:solidFill>
              </a:rPr>
              <a:t>Cardholder Roles and Responsibilities (1</a:t>
            </a:r>
            <a:r>
              <a:rPr lang="en-US" sz="300" baseline="0" dirty="0" smtClean="0">
                <a:solidFill>
                  <a:schemeClr val="bg1"/>
                </a:solidFill>
              </a:rPr>
              <a:t> of 2)</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9" y="1190500"/>
            <a:ext cx="8559471" cy="4562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Arial" pitchFamily="34" charset="0"/>
              </a:rPr>
              <a:t>Introduction</a:t>
            </a:r>
          </a:p>
          <a:p>
            <a:pPr eaLnBrk="0" hangingPunct="0"/>
            <a:r>
              <a:rPr lang="en-US" sz="2800" kern="0" dirty="0" smtClean="0">
                <a:solidFill>
                  <a:srgbClr val="002060"/>
                </a:solidFill>
                <a:latin typeface="Arial" pitchFamily="34" charset="0"/>
              </a:rPr>
              <a:t>This presentation will provide A/OPCs and cardholders information about the GSA SmartPay Travel Card, which are available to Federal government agencies and organizations.  The Office of Charge Card Management (OCCM) will also discuss the roles and responsibilities in managing a Travel Card program, share leading practices, and provide some general resources available to agencies/organizations.</a:t>
            </a:r>
            <a:endParaRPr kumimoji="0" lang="en-US" sz="2800" i="0" u="none" strike="noStrike" kern="0" cap="none" spc="0" normalizeH="0" baseline="0" noProof="0" dirty="0" smtClean="0">
              <a:ln>
                <a:noFill/>
              </a:ln>
              <a:solidFill>
                <a:schemeClr val="tx1"/>
              </a:solidFill>
              <a:effectLst/>
              <a:uLnTx/>
              <a:uFillTx/>
              <a:latin typeface="Arial" pitchFamily="34" charset="0"/>
            </a:endParaRPr>
          </a:p>
        </p:txBody>
      </p:sp>
      <p:sp>
        <p:nvSpPr>
          <p:cNvPr id="3" name="Title 2"/>
          <p:cNvSpPr>
            <a:spLocks noGrp="1"/>
          </p:cNvSpPr>
          <p:nvPr>
            <p:ph type="title" idx="4294967295"/>
          </p:nvPr>
        </p:nvSpPr>
        <p:spPr>
          <a:xfrm>
            <a:off x="381000" y="1066800"/>
            <a:ext cx="8229600" cy="138499"/>
          </a:xfrm>
        </p:spPr>
        <p:txBody>
          <a:bodyPr/>
          <a:lstStyle/>
          <a:p>
            <a:r>
              <a:rPr lang="en-US" sz="300" dirty="0" smtClean="0">
                <a:solidFill>
                  <a:schemeClr val="bg1"/>
                </a:solidFill>
              </a:rPr>
              <a:t>Introduction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4670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hangingPunct="0">
              <a:spcAft>
                <a:spcPts val="300"/>
              </a:spcAft>
              <a:defRPr/>
            </a:pPr>
            <a:r>
              <a:rPr lang="en-US" sz="3100" b="1" kern="0" dirty="0" smtClean="0">
                <a:solidFill>
                  <a:srgbClr val="000000"/>
                </a:solidFill>
                <a:latin typeface="Arial" pitchFamily="34" charset="0"/>
              </a:rPr>
              <a:t>Cardholder Roles and Responsibilities </a:t>
            </a:r>
            <a:r>
              <a:rPr lang="en-US" sz="2000" b="1" kern="0" dirty="0" smtClean="0">
                <a:solidFill>
                  <a:srgbClr val="000000"/>
                </a:solidFill>
                <a:latin typeface="Arial" pitchFamily="34" charset="0"/>
              </a:rPr>
              <a:t>(2 of 2)</a:t>
            </a:r>
            <a:endParaRPr kumimoji="0" lang="en-US" sz="35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Cardholders must NEVER:</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Use the GSA SmartPay Charge Card for personal use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Obtain ATM advances which exceed the expected out-of pocket-expenditures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Allow monthly bill to become overdue; this could result in suspension or cancellation of a GSA SmartPay Charge Card</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Wait for receipt of the monthly bill to file claims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Pay for another employee’s charge card expense(s)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Write Personal Identification Numbers (PIN) on the GSA SmartPay Charge Card or carry the PIN on their person (e.g., wallet or purse)</a:t>
            </a:r>
          </a:p>
        </p:txBody>
      </p:sp>
      <p:sp>
        <p:nvSpPr>
          <p:cNvPr id="3" name="Title 2"/>
          <p:cNvSpPr>
            <a:spLocks noGrp="1"/>
          </p:cNvSpPr>
          <p:nvPr>
            <p:ph type="title"/>
          </p:nvPr>
        </p:nvSpPr>
        <p:spPr>
          <a:xfrm>
            <a:off x="457200" y="1676400"/>
            <a:ext cx="8229600" cy="138499"/>
          </a:xfrm>
        </p:spPr>
        <p:txBody>
          <a:bodyPr/>
          <a:lstStyle/>
          <a:p>
            <a:r>
              <a:rPr lang="en-US" sz="300" dirty="0" smtClean="0">
                <a:solidFill>
                  <a:schemeClr val="bg1"/>
                </a:solidFill>
              </a:rPr>
              <a:t>Cardholder</a:t>
            </a:r>
            <a:r>
              <a:rPr lang="en-US" sz="300" baseline="0" dirty="0" smtClean="0">
                <a:solidFill>
                  <a:schemeClr val="bg1"/>
                </a:solidFill>
              </a:rPr>
              <a:t> Roles and Responsibilities (2 of 2)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3470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500" b="1" kern="0" dirty="0" smtClean="0">
                <a:latin typeface="Arial" pitchFamily="34" charset="0"/>
              </a:rPr>
              <a:t>Bank Roles and Responsibilities</a:t>
            </a:r>
            <a:endParaRPr kumimoji="0" lang="en-US" sz="35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The GSA SmartPay Program contractor banks – Citibank, JP Morgan Chase, and U.S. Bank – have important responsibilities, which include: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Provide AO or A/OPC the ability to view current statements, payment history, and account information to make payments electronically</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Issue required reports to A/OPCs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Provide assistance with audits and investigations</a:t>
            </a:r>
          </a:p>
        </p:txBody>
      </p:sp>
      <p:sp>
        <p:nvSpPr>
          <p:cNvPr id="3" name="Title 2"/>
          <p:cNvSpPr>
            <a:spLocks noGrp="1"/>
          </p:cNvSpPr>
          <p:nvPr>
            <p:ph type="title"/>
          </p:nvPr>
        </p:nvSpPr>
        <p:spPr>
          <a:xfrm>
            <a:off x="381000" y="1143000"/>
            <a:ext cx="8229600" cy="138499"/>
          </a:xfrm>
        </p:spPr>
        <p:txBody>
          <a:bodyPr/>
          <a:lstStyle/>
          <a:p>
            <a:r>
              <a:rPr lang="en-US" sz="300" dirty="0" smtClean="0">
                <a:solidFill>
                  <a:schemeClr val="bg1"/>
                </a:solidFill>
              </a:rPr>
              <a:t>Bank Roles and Responsibilities</a:t>
            </a:r>
            <a:r>
              <a:rPr lang="en-US" sz="300" baseline="0" dirty="0" smtClean="0">
                <a:solidFill>
                  <a:schemeClr val="bg1"/>
                </a:solidFill>
              </a:rPr>
              <a:t>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4684" y="3352800"/>
            <a:ext cx="8494633" cy="492443"/>
          </a:xfrm>
          <a:solidFill>
            <a:srgbClr val="A50021"/>
          </a:solidFill>
        </p:spPr>
        <p:txBody>
          <a:bodyPr wrap="square"/>
          <a:lstStyle/>
          <a:p>
            <a:pPr algn="ctr"/>
            <a:r>
              <a:rPr lang="en-US" sz="2600" dirty="0" smtClean="0">
                <a:solidFill>
                  <a:schemeClr val="bg1"/>
                </a:solidFill>
              </a:rPr>
              <a:t>Charge Card Management Leading Practices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390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Opportunities for Efficiencies</a:t>
            </a:r>
          </a:p>
          <a:p>
            <a:pPr marL="465138" lvl="1" indent="-465138" eaLnBrk="0" hangingPunct="0">
              <a:spcBef>
                <a:spcPts val="600"/>
              </a:spcBef>
              <a:spcAft>
                <a:spcPts val="0"/>
              </a:spcAft>
              <a:tabLst>
                <a:tab pos="465138" algn="l"/>
              </a:tabLst>
            </a:pPr>
            <a:r>
              <a:rPr lang="en-US" b="1" dirty="0" smtClean="0">
                <a:solidFill>
                  <a:srgbClr val="002060"/>
                </a:solidFill>
                <a:latin typeface="Arial" pitchFamily="34" charset="0"/>
              </a:rPr>
              <a:t>GSA SmartPay Travel Card best practices:</a:t>
            </a:r>
            <a:endParaRPr lang="en-US" sz="2000" dirty="0" smtClean="0">
              <a:solidFill>
                <a:srgbClr val="002060"/>
              </a:solidFill>
              <a:latin typeface="Arial" pitchFamily="34" charset="0"/>
            </a:endParaRPr>
          </a:p>
          <a:p>
            <a:pPr marL="465138" lvl="1" indent="-349250" eaLnBrk="0" hangingPunct="0">
              <a:spcBef>
                <a:spcPts val="1200"/>
              </a:spcBef>
              <a:spcAft>
                <a:spcPts val="0"/>
              </a:spcAft>
              <a:buFont typeface="Wingdings" pitchFamily="2" charset="2"/>
              <a:buChar char="q"/>
              <a:tabLst>
                <a:tab pos="465138" algn="l"/>
              </a:tabLst>
            </a:pPr>
            <a:r>
              <a:rPr lang="en-US" sz="2000" dirty="0" smtClean="0">
                <a:latin typeface="Arial" pitchFamily="34" charset="0"/>
              </a:rPr>
              <a:t>Emphasize that use of the GSA SmartPay </a:t>
            </a:r>
          </a:p>
          <a:p>
            <a:pPr marL="465138" lvl="1" eaLnBrk="0" hangingPunct="0">
              <a:spcBef>
                <a:spcPts val="0"/>
              </a:spcBef>
              <a:spcAft>
                <a:spcPts val="0"/>
              </a:spcAft>
              <a:tabLst>
                <a:tab pos="465138" algn="l"/>
              </a:tabLst>
            </a:pPr>
            <a:r>
              <a:rPr lang="en-US" sz="2000" dirty="0" smtClean="0">
                <a:latin typeface="Arial" pitchFamily="34" charset="0"/>
              </a:rPr>
              <a:t>Travel Card for expenses on official Federal </a:t>
            </a:r>
          </a:p>
          <a:p>
            <a:pPr marL="465138" lvl="1" eaLnBrk="0" hangingPunct="0">
              <a:spcBef>
                <a:spcPts val="0"/>
              </a:spcBef>
              <a:spcAft>
                <a:spcPts val="0"/>
              </a:spcAft>
              <a:tabLst>
                <a:tab pos="465138" algn="l"/>
              </a:tabLst>
            </a:pPr>
            <a:r>
              <a:rPr lang="en-US" sz="2000" dirty="0" smtClean="0">
                <a:latin typeface="Arial" pitchFamily="34" charset="0"/>
              </a:rPr>
              <a:t>government travel is required by the Federal </a:t>
            </a:r>
          </a:p>
          <a:p>
            <a:pPr marL="465138" lvl="1" eaLnBrk="0" hangingPunct="0">
              <a:spcBef>
                <a:spcPts val="0"/>
              </a:spcBef>
              <a:spcAft>
                <a:spcPts val="0"/>
              </a:spcAft>
              <a:tabLst>
                <a:tab pos="465138" algn="l"/>
              </a:tabLst>
            </a:pPr>
            <a:r>
              <a:rPr lang="en-US" sz="2000" dirty="0" smtClean="0">
                <a:latin typeface="Arial" pitchFamily="34" charset="0"/>
              </a:rPr>
              <a:t>Travel Regulations and that it benefits agencies from a refund perspective</a:t>
            </a:r>
          </a:p>
          <a:p>
            <a:pPr marL="465138" lvl="1" indent="-349250" eaLnBrk="0" hangingPunct="0">
              <a:spcBef>
                <a:spcPts val="1200"/>
              </a:spcBef>
              <a:spcAft>
                <a:spcPts val="0"/>
              </a:spcAft>
              <a:buFont typeface="Wingdings" pitchFamily="2" charset="2"/>
              <a:buChar char="q"/>
              <a:tabLst>
                <a:tab pos="465138" algn="l"/>
              </a:tabLst>
            </a:pPr>
            <a:r>
              <a:rPr lang="en-US" sz="2000" dirty="0" smtClean="0">
                <a:latin typeface="Arial" pitchFamily="34" charset="0"/>
              </a:rPr>
              <a:t>Leverage GSA SmartPay contract bank processes to reduce improperly assessed State taxes on IBA Travel Cards (currently 11 States do not tax these cards)</a:t>
            </a:r>
          </a:p>
        </p:txBody>
      </p:sp>
      <p:pic>
        <p:nvPicPr>
          <p:cNvPr id="4" name="Picture 6" descr="GSA SmartPay2 Travel Card (blue)"/>
          <p:cNvPicPr>
            <a:picLocks noChangeArrowheads="1"/>
          </p:cNvPicPr>
          <p:nvPr/>
        </p:nvPicPr>
        <p:blipFill>
          <a:blip r:embed="rId3" cstate="print"/>
          <a:srcRect/>
          <a:stretch>
            <a:fillRect/>
          </a:stretch>
        </p:blipFill>
        <p:spPr bwMode="auto">
          <a:xfrm>
            <a:off x="6918960" y="1999344"/>
            <a:ext cx="1691640" cy="1097280"/>
          </a:xfrm>
          <a:prstGeom prst="rect">
            <a:avLst/>
          </a:prstGeom>
          <a:noFill/>
          <a:ln w="9525">
            <a:noFill/>
            <a:miter lim="800000"/>
            <a:headEnd/>
            <a:tailEnd/>
          </a:ln>
        </p:spPr>
      </p:pic>
      <p:sp>
        <p:nvSpPr>
          <p:cNvPr id="5" name="Title 4"/>
          <p:cNvSpPr>
            <a:spLocks noGrp="1"/>
          </p:cNvSpPr>
          <p:nvPr>
            <p:ph type="title"/>
          </p:nvPr>
        </p:nvSpPr>
        <p:spPr>
          <a:xfrm>
            <a:off x="457200" y="1219200"/>
            <a:ext cx="8229600" cy="123111"/>
          </a:xfrm>
        </p:spPr>
        <p:txBody>
          <a:bodyPr/>
          <a:lstStyle/>
          <a:p>
            <a:r>
              <a:rPr lang="en-US" sz="200" dirty="0" smtClean="0">
                <a:solidFill>
                  <a:schemeClr val="bg1"/>
                </a:solidFill>
              </a:rPr>
              <a:t>Opportunities for Efficiencies </a:t>
            </a:r>
            <a:endParaRPr lang="en-US" sz="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4855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Charge Card Leading Practices</a:t>
            </a:r>
          </a:p>
          <a:p>
            <a:pPr eaLnBrk="0" hangingPunct="0">
              <a:spcAft>
                <a:spcPts val="1200"/>
              </a:spcAft>
              <a:defRPr/>
            </a:pPr>
            <a:r>
              <a:rPr lang="en-US" b="1" dirty="0" smtClean="0">
                <a:solidFill>
                  <a:srgbClr val="002060"/>
                </a:solidFill>
                <a:latin typeface="Arial" pitchFamily="34" charset="0"/>
              </a:rPr>
              <a:t>There are some leading practices that may help AOs and A/OPCs in more effectively managing their GSA SmartPay Charge Card Program.</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Monitor appropriate reports and remind cardholders to pay their bills in a timely manner, to avoid becoming delinquent</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Publish “Frequently Asked Questions” on the agency/organization’s internal website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Create a monthly newsletter for agency/organization travel policies and procedures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Develop automated reports, to eliminate manually performing data analysis</a:t>
            </a:r>
          </a:p>
        </p:txBody>
      </p:sp>
      <p:sp>
        <p:nvSpPr>
          <p:cNvPr id="3" name="Title 2"/>
          <p:cNvSpPr>
            <a:spLocks noGrp="1"/>
          </p:cNvSpPr>
          <p:nvPr>
            <p:ph type="title"/>
          </p:nvPr>
        </p:nvSpPr>
        <p:spPr>
          <a:xfrm>
            <a:off x="533400" y="1143000"/>
            <a:ext cx="8229600" cy="138499"/>
          </a:xfrm>
        </p:spPr>
        <p:txBody>
          <a:bodyPr/>
          <a:lstStyle/>
          <a:p>
            <a:r>
              <a:rPr lang="en-US" sz="300" dirty="0" smtClean="0">
                <a:solidFill>
                  <a:schemeClr val="bg1"/>
                </a:solidFill>
              </a:rPr>
              <a:t>Charge Card Leading Practices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6630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Mitigating Fraud, Waste, Abuse Risk</a:t>
            </a:r>
          </a:p>
          <a:p>
            <a:pPr eaLnBrk="0" hangingPunct="0">
              <a:spcAft>
                <a:spcPts val="900"/>
              </a:spcAft>
              <a:defRPr/>
            </a:pPr>
            <a:r>
              <a:rPr lang="en-US" b="1" dirty="0" smtClean="0">
                <a:solidFill>
                  <a:srgbClr val="002060"/>
                </a:solidFill>
                <a:latin typeface="Arial" pitchFamily="34" charset="0"/>
              </a:rPr>
              <a:t>Misuse by employees impacts agency/organization charge card performance and refund earning potential.  Some leading practices to mitigate this risk include:</a:t>
            </a:r>
          </a:p>
          <a:p>
            <a:pPr marL="568325" lvl="4" indent="-395288">
              <a:spcBef>
                <a:spcPts val="0"/>
              </a:spcBef>
              <a:spcAft>
                <a:spcPts val="600"/>
              </a:spcAft>
              <a:buClr>
                <a:srgbClr val="12539A"/>
              </a:buClr>
              <a:buFont typeface="Wingdings" pitchFamily="2" charset="2"/>
              <a:buChar char="Ø"/>
              <a:defRPr/>
            </a:pPr>
            <a:r>
              <a:rPr lang="en-US" sz="2000" dirty="0" smtClean="0">
                <a:latin typeface="Arial" pitchFamily="34" charset="0"/>
              </a:rPr>
              <a:t>Establish policies and procedures to detect and mitigate the risk of fraud, waste, and abuse and emphasize standards of conduct/ethics and clearly state consequences for misuse </a:t>
            </a:r>
          </a:p>
          <a:p>
            <a:pPr marL="568325" lvl="4" indent="-395288">
              <a:spcBef>
                <a:spcPts val="0"/>
              </a:spcBef>
              <a:spcAft>
                <a:spcPts val="600"/>
              </a:spcAft>
              <a:buClr>
                <a:srgbClr val="12539A"/>
              </a:buClr>
              <a:buFont typeface="Wingdings" pitchFamily="2" charset="2"/>
              <a:buChar char="Ø"/>
              <a:defRPr/>
            </a:pPr>
            <a:r>
              <a:rPr lang="en-US" sz="2000" dirty="0" smtClean="0">
                <a:latin typeface="Arial" pitchFamily="34" charset="0"/>
              </a:rPr>
              <a:t>Monitor authorization controls and set reasonable transaction limits</a:t>
            </a:r>
          </a:p>
          <a:p>
            <a:pPr marL="568325" lvl="4" indent="-395288">
              <a:spcBef>
                <a:spcPts val="0"/>
              </a:spcBef>
              <a:spcAft>
                <a:spcPts val="600"/>
              </a:spcAft>
              <a:buClr>
                <a:srgbClr val="12539A"/>
              </a:buClr>
              <a:buFont typeface="Wingdings" pitchFamily="2" charset="2"/>
              <a:buChar char="Ø"/>
              <a:defRPr/>
            </a:pPr>
            <a:r>
              <a:rPr lang="en-US" sz="2000" dirty="0" smtClean="0">
                <a:latin typeface="Arial" pitchFamily="34" charset="0"/>
              </a:rPr>
              <a:t>Review card activity through bank EAS reports and restrict spend use through Merchant Category Code (MCC) blocks</a:t>
            </a:r>
          </a:p>
          <a:p>
            <a:pPr marL="568325" lvl="4" indent="-395288">
              <a:spcBef>
                <a:spcPts val="0"/>
              </a:spcBef>
              <a:spcAft>
                <a:spcPts val="600"/>
              </a:spcAft>
              <a:buClr>
                <a:srgbClr val="12539A"/>
              </a:buClr>
              <a:buFont typeface="Wingdings" pitchFamily="2" charset="2"/>
              <a:buChar char="Ø"/>
              <a:defRPr/>
            </a:pPr>
            <a:r>
              <a:rPr lang="en-US" sz="2000" dirty="0" smtClean="0">
                <a:latin typeface="Arial" pitchFamily="34" charset="0"/>
              </a:rPr>
              <a:t>Deactivate cards as appropriate – cards with little or no activity should be considered for closure</a:t>
            </a:r>
          </a:p>
          <a:p>
            <a:pPr marL="568325" lvl="4" indent="-395288">
              <a:spcBef>
                <a:spcPts val="0"/>
              </a:spcBef>
              <a:spcAft>
                <a:spcPts val="600"/>
              </a:spcAft>
              <a:buClr>
                <a:srgbClr val="12539A"/>
              </a:buClr>
              <a:buFont typeface="Wingdings" pitchFamily="2" charset="2"/>
              <a:buChar char="Ø"/>
              <a:defRPr/>
            </a:pPr>
            <a:r>
              <a:rPr lang="en-US" sz="2000" dirty="0" smtClean="0">
                <a:latin typeface="Arial" pitchFamily="34" charset="0"/>
              </a:rPr>
              <a:t>Manage delinquency and implement proper training</a:t>
            </a:r>
          </a:p>
          <a:p>
            <a:pPr marL="568325" lvl="4" indent="-395288">
              <a:spcBef>
                <a:spcPts val="0"/>
              </a:spcBef>
              <a:spcAft>
                <a:spcPts val="600"/>
              </a:spcAft>
              <a:buClr>
                <a:srgbClr val="12539A"/>
              </a:buClr>
              <a:buFont typeface="Wingdings" pitchFamily="2" charset="2"/>
              <a:buChar char="Ø"/>
              <a:defRPr/>
            </a:pPr>
            <a:r>
              <a:rPr lang="en-US" sz="2000" dirty="0" smtClean="0">
                <a:latin typeface="Arial" pitchFamily="34" charset="0"/>
              </a:rPr>
              <a:t>Establish internal controls to ensure accounts are closed, when necessary</a:t>
            </a:r>
          </a:p>
        </p:txBody>
      </p:sp>
      <p:sp>
        <p:nvSpPr>
          <p:cNvPr id="3" name="Title 2"/>
          <p:cNvSpPr>
            <a:spLocks noGrp="1"/>
          </p:cNvSpPr>
          <p:nvPr>
            <p:ph type="title"/>
          </p:nvPr>
        </p:nvSpPr>
        <p:spPr>
          <a:xfrm>
            <a:off x="533400" y="1143000"/>
            <a:ext cx="8229600" cy="138499"/>
          </a:xfrm>
        </p:spPr>
        <p:txBody>
          <a:bodyPr/>
          <a:lstStyle/>
          <a:p>
            <a:r>
              <a:rPr lang="en-US" sz="300" dirty="0" smtClean="0">
                <a:solidFill>
                  <a:schemeClr val="bg1"/>
                </a:solidFill>
              </a:rPr>
              <a:t>Mitigating Fraud,</a:t>
            </a:r>
            <a:r>
              <a:rPr lang="en-US" sz="300" baseline="0" dirty="0" smtClean="0">
                <a:solidFill>
                  <a:schemeClr val="bg1"/>
                </a:solidFill>
              </a:rPr>
              <a:t> Waste, Abuse Risk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255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Leading Practices – Reporting</a:t>
            </a:r>
          </a:p>
          <a:p>
            <a:pPr eaLnBrk="0" hangingPunct="0">
              <a:spcAft>
                <a:spcPts val="1200"/>
              </a:spcAft>
              <a:defRPr/>
            </a:pPr>
            <a:r>
              <a:rPr lang="en-US" b="1" dirty="0" smtClean="0">
                <a:solidFill>
                  <a:srgbClr val="002060"/>
                </a:solidFill>
                <a:latin typeface="Arial" pitchFamily="34" charset="0"/>
              </a:rPr>
              <a:t>GSA SmartPay contractor banks are required to issue reports to A/OPCs that address transactions, payments, disputes, and delinquencies.  A/OPCs should: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Monitor bank reports regularly, which will allow A/OPCs to oversee the agency/organization’s overall charge card financial condition and monitor for fraud waste, and abuse</a:t>
            </a:r>
          </a:p>
          <a:p>
            <a:pPr marL="465138" lvl="1" indent="-349250" eaLnBrk="0" hangingPunct="0">
              <a:spcAft>
                <a:spcPts val="0"/>
              </a:spcAft>
              <a:buFont typeface="Wingdings" pitchFamily="2" charset="2"/>
              <a:buChar char="Ø"/>
              <a:tabLst>
                <a:tab pos="465138" algn="l"/>
              </a:tabLst>
            </a:pPr>
            <a:r>
              <a:rPr lang="en-US" sz="2000" dirty="0" smtClean="0">
                <a:latin typeface="Arial" pitchFamily="34" charset="0"/>
              </a:rPr>
              <a:t>Use bank reports proactively, not </a:t>
            </a:r>
          </a:p>
          <a:p>
            <a:pPr marL="465138" lvl="1" indent="-7938" eaLnBrk="0" hangingPunct="0">
              <a:spcAft>
                <a:spcPts val="0"/>
              </a:spcAft>
              <a:tabLst>
                <a:tab pos="465138" algn="l"/>
              </a:tabLst>
            </a:pPr>
            <a:r>
              <a:rPr lang="en-US" sz="2000" dirty="0" smtClean="0">
                <a:latin typeface="Arial" pitchFamily="34" charset="0"/>
              </a:rPr>
              <a:t>reactively for activities such as invoice </a:t>
            </a:r>
          </a:p>
          <a:p>
            <a:pPr marL="465138" lvl="1" indent="-7938" eaLnBrk="0" hangingPunct="0">
              <a:spcAft>
                <a:spcPts val="0"/>
              </a:spcAft>
              <a:tabLst>
                <a:tab pos="465138" algn="l"/>
              </a:tabLst>
            </a:pPr>
            <a:r>
              <a:rPr lang="en-US" sz="2000" dirty="0" smtClean="0">
                <a:latin typeface="Arial" pitchFamily="34" charset="0"/>
              </a:rPr>
              <a:t>and payment data, and meeting OMB </a:t>
            </a:r>
          </a:p>
          <a:p>
            <a:pPr marL="465138" lvl="1" indent="-7938" eaLnBrk="0" hangingPunct="0">
              <a:spcAft>
                <a:spcPts val="600"/>
              </a:spcAft>
              <a:tabLst>
                <a:tab pos="465138" algn="l"/>
              </a:tabLst>
            </a:pPr>
            <a:r>
              <a:rPr lang="en-US" sz="2000" dirty="0" smtClean="0">
                <a:latin typeface="Arial" pitchFamily="34" charset="0"/>
              </a:rPr>
              <a:t>requirements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Understand all available reports**</a:t>
            </a:r>
          </a:p>
          <a:p>
            <a:pPr marL="465138" lvl="1" indent="-349250" eaLnBrk="0" hangingPunct="0">
              <a:spcAft>
                <a:spcPts val="0"/>
              </a:spcAft>
              <a:buFont typeface="Wingdings" pitchFamily="2" charset="2"/>
              <a:buChar char="Ø"/>
              <a:tabLst>
                <a:tab pos="465138" algn="l"/>
              </a:tabLst>
            </a:pPr>
            <a:r>
              <a:rPr lang="en-US" sz="2000" dirty="0" smtClean="0">
                <a:latin typeface="Arial" pitchFamily="34" charset="0"/>
              </a:rPr>
              <a:t>Develop automated reports, specific </a:t>
            </a:r>
          </a:p>
          <a:p>
            <a:pPr marL="465138" lvl="1" indent="-7938" eaLnBrk="0" hangingPunct="0">
              <a:spcAft>
                <a:spcPts val="600"/>
              </a:spcAft>
              <a:tabLst>
                <a:tab pos="465138" algn="l"/>
              </a:tabLst>
            </a:pPr>
            <a:r>
              <a:rPr lang="en-US" sz="2000" dirty="0" smtClean="0">
                <a:latin typeface="Arial" pitchFamily="34" charset="0"/>
              </a:rPr>
              <a:t>to the agency/organization</a:t>
            </a:r>
          </a:p>
        </p:txBody>
      </p:sp>
      <p:sp>
        <p:nvSpPr>
          <p:cNvPr id="3" name="Rounded Rectangle 2"/>
          <p:cNvSpPr/>
          <p:nvPr/>
        </p:nvSpPr>
        <p:spPr bwMode="auto">
          <a:xfrm>
            <a:off x="5334000" y="3736430"/>
            <a:ext cx="3429000" cy="26670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36576" tIns="27432" rIns="45720" bIns="27432"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Available Reports</a:t>
            </a:r>
            <a:endParaRPr kumimoji="0" lang="en-US" sz="2000" b="1" u="none" strike="noStrike" cap="none" normalizeH="0" dirty="0" smtClean="0">
              <a:ln>
                <a:noFill/>
              </a:ln>
              <a:solidFill>
                <a:schemeClr val="tx1"/>
              </a:solidFill>
              <a:effectLst/>
              <a:latin typeface="Arial" pitchFamily="34" charset="0"/>
            </a:endParaRPr>
          </a:p>
          <a:p>
            <a:pPr marL="0" lvl="1" eaLnBrk="0" hangingPunct="0">
              <a:spcAft>
                <a:spcPts val="200"/>
              </a:spcAft>
            </a:pPr>
            <a:r>
              <a:rPr lang="en-US" sz="1700" dirty="0" smtClean="0">
                <a:latin typeface="Arial" pitchFamily="34" charset="0"/>
              </a:rPr>
              <a:t>Reports include, but are not limited to:</a:t>
            </a:r>
          </a:p>
          <a:p>
            <a:pPr marL="111125" lvl="1" indent="-111125" eaLnBrk="0" hangingPunct="0">
              <a:spcAft>
                <a:spcPts val="100"/>
              </a:spcAft>
              <a:buFont typeface="Arial" pitchFamily="34" charset="0"/>
              <a:buChar char="•"/>
            </a:pPr>
            <a:r>
              <a:rPr lang="en-US" sz="1600" dirty="0" smtClean="0">
                <a:latin typeface="Arial" pitchFamily="34" charset="0"/>
              </a:rPr>
              <a:t>Account Activity Report </a:t>
            </a:r>
          </a:p>
          <a:p>
            <a:pPr marL="111125" lvl="1" indent="-111125" eaLnBrk="0" hangingPunct="0">
              <a:spcAft>
                <a:spcPts val="100"/>
              </a:spcAft>
              <a:buFont typeface="Arial" pitchFamily="34" charset="0"/>
              <a:buChar char="•"/>
            </a:pPr>
            <a:r>
              <a:rPr lang="en-US" sz="1600" dirty="0" smtClean="0">
                <a:latin typeface="Arial" pitchFamily="34" charset="0"/>
              </a:rPr>
              <a:t>Declined Authorizations Report </a:t>
            </a:r>
          </a:p>
          <a:p>
            <a:pPr marL="111125" lvl="1" indent="-111125" eaLnBrk="0" hangingPunct="0">
              <a:spcAft>
                <a:spcPts val="100"/>
              </a:spcAft>
              <a:buFont typeface="Arial" pitchFamily="34" charset="0"/>
              <a:buChar char="•"/>
            </a:pPr>
            <a:r>
              <a:rPr lang="en-US" sz="1600" dirty="0" smtClean="0">
                <a:latin typeface="Arial" pitchFamily="34" charset="0"/>
              </a:rPr>
              <a:t>Pre-Suspension Report</a:t>
            </a:r>
          </a:p>
          <a:p>
            <a:pPr marL="111125" lvl="1" indent="-111125" eaLnBrk="0" hangingPunct="0">
              <a:spcAft>
                <a:spcPts val="100"/>
              </a:spcAft>
              <a:buFont typeface="Arial" pitchFamily="34" charset="0"/>
              <a:buChar char="•"/>
            </a:pPr>
            <a:r>
              <a:rPr lang="en-US" sz="1600" dirty="0" smtClean="0">
                <a:latin typeface="Arial" pitchFamily="34" charset="0"/>
              </a:rPr>
              <a:t>Transaction Dispute Report </a:t>
            </a:r>
          </a:p>
          <a:p>
            <a:pPr marL="111125" lvl="1" indent="-111125" eaLnBrk="0" hangingPunct="0">
              <a:spcAft>
                <a:spcPts val="200"/>
              </a:spcAft>
              <a:buFont typeface="Arial" pitchFamily="34" charset="0"/>
              <a:buChar char="•"/>
            </a:pPr>
            <a:r>
              <a:rPr lang="en-US" sz="1600" dirty="0" smtClean="0">
                <a:latin typeface="Arial" pitchFamily="34" charset="0"/>
              </a:rPr>
              <a:t>Renewal Report </a:t>
            </a:r>
          </a:p>
        </p:txBody>
      </p:sp>
      <p:sp>
        <p:nvSpPr>
          <p:cNvPr id="4" name="TextBox 3"/>
          <p:cNvSpPr txBox="1"/>
          <p:nvPr/>
        </p:nvSpPr>
        <p:spPr>
          <a:xfrm rot="10800000" flipV="1">
            <a:off x="355928" y="6396701"/>
            <a:ext cx="8456296" cy="307777"/>
          </a:xfrm>
          <a:prstGeom prst="rect">
            <a:avLst/>
          </a:prstGeom>
          <a:noFill/>
        </p:spPr>
        <p:txBody>
          <a:bodyPr wrap="square" rtlCol="0">
            <a:spAutoFit/>
          </a:bodyPr>
          <a:lstStyle/>
          <a:p>
            <a:r>
              <a:rPr lang="en-US" sz="1400" dirty="0" smtClean="0">
                <a:latin typeface="Arial" pitchFamily="34" charset="0"/>
              </a:rPr>
              <a:t>** A full listing of agency reports can be found in section C.3.3.1 of the GSA SmartPay2 Master Contract</a:t>
            </a:r>
          </a:p>
        </p:txBody>
      </p:sp>
      <p:sp>
        <p:nvSpPr>
          <p:cNvPr id="5" name="Title 4"/>
          <p:cNvSpPr>
            <a:spLocks noGrp="1"/>
          </p:cNvSpPr>
          <p:nvPr>
            <p:ph type="title"/>
          </p:nvPr>
        </p:nvSpPr>
        <p:spPr>
          <a:xfrm>
            <a:off x="457200" y="1676400"/>
            <a:ext cx="8229600" cy="138499"/>
          </a:xfrm>
        </p:spPr>
        <p:txBody>
          <a:bodyPr/>
          <a:lstStyle/>
          <a:p>
            <a:r>
              <a:rPr lang="en-US" sz="300" dirty="0" smtClean="0">
                <a:solidFill>
                  <a:schemeClr val="bg1"/>
                </a:solidFill>
              </a:rPr>
              <a:t>Leading Practices</a:t>
            </a:r>
            <a:r>
              <a:rPr lang="en-US" sz="300" baseline="0" dirty="0" smtClean="0">
                <a:solidFill>
                  <a:schemeClr val="bg1"/>
                </a:solidFill>
              </a:rPr>
              <a:t> – Reporting </a:t>
            </a:r>
            <a:endParaRPr lang="en-US" sz="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686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Leading Practices – Deactivation</a:t>
            </a:r>
          </a:p>
          <a:p>
            <a:pPr eaLnBrk="0" hangingPunct="0">
              <a:spcAft>
                <a:spcPts val="1200"/>
              </a:spcAft>
              <a:defRPr/>
            </a:pPr>
            <a:r>
              <a:rPr lang="en-US" b="1" dirty="0" smtClean="0">
                <a:solidFill>
                  <a:srgbClr val="002060"/>
                </a:solidFill>
                <a:latin typeface="Arial" pitchFamily="34" charset="0"/>
              </a:rPr>
              <a:t>To help streamline agency/organization charge card programs and mitigate the risk of fraud, waste, and abuse, deactivating cards that are no longer in use can be a powerful and proactive practice.</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A/OPCs can quickly deactivate/reactivate cards electronically or by contacting the bank’s designated representative</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If a card is deactivated, authorizations are declined at point of sale</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Notify cardholder of deactivation, and communicate procedures to re-activate (e.g., who to call and when to call)</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Be wary of automatic billing (e.g. magazine subscriptions) and forced transactions (e.g. vendor manually processing the charge card) </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Close charge card accounts for cardholders who leave the agency (will vary by agency policy and business line)</a:t>
            </a:r>
            <a:endParaRPr lang="en-US" sz="2000" i="1" dirty="0" smtClean="0">
              <a:solidFill>
                <a:schemeClr val="tx2"/>
              </a:solidFill>
              <a:latin typeface="Arial" pitchFamily="34" charset="0"/>
            </a:endParaRPr>
          </a:p>
        </p:txBody>
      </p:sp>
      <p:sp>
        <p:nvSpPr>
          <p:cNvPr id="3" name="Title 2"/>
          <p:cNvSpPr>
            <a:spLocks noGrp="1"/>
          </p:cNvSpPr>
          <p:nvPr>
            <p:ph type="title"/>
          </p:nvPr>
        </p:nvSpPr>
        <p:spPr>
          <a:xfrm>
            <a:off x="457200" y="1295400"/>
            <a:ext cx="8229600" cy="138499"/>
          </a:xfrm>
        </p:spPr>
        <p:txBody>
          <a:bodyPr/>
          <a:lstStyle/>
          <a:p>
            <a:r>
              <a:rPr lang="en-US" sz="300" dirty="0" smtClean="0">
                <a:solidFill>
                  <a:schemeClr val="bg1"/>
                </a:solidFill>
              </a:rPr>
              <a:t>Leading Practices – Deactivation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178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Leading Practices – Training</a:t>
            </a:r>
          </a:p>
          <a:p>
            <a:pPr eaLnBrk="0" hangingPunct="0">
              <a:spcAft>
                <a:spcPts val="1200"/>
              </a:spcAft>
              <a:defRPr/>
            </a:pPr>
            <a:r>
              <a:rPr lang="en-US" b="1" dirty="0" smtClean="0">
                <a:solidFill>
                  <a:srgbClr val="002060"/>
                </a:solidFill>
                <a:latin typeface="Arial" pitchFamily="34" charset="0"/>
              </a:rPr>
              <a:t>Training cardholders is also a powerful tool in managing an agency/organization’s GSA SmartPay Program.  A/OPCs are encouraged to:</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Ensure cardholders and A/OPCs fulfill training requirements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Provide a comprehensive face-to-face training as orientation for new cardholders, if possible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Engage in bank-sponsored training</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Attend the Annual GSA SmartPay Training Conference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Ensure training is easily accessible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Address standards of conduct/ethics and clearly state consequences for misuse</a:t>
            </a:r>
            <a:endParaRPr lang="en-US" sz="2000" i="1" dirty="0" smtClean="0">
              <a:solidFill>
                <a:schemeClr val="tx2"/>
              </a:solidFill>
              <a:latin typeface="Arial" pitchFamily="34" charset="0"/>
            </a:endParaRPr>
          </a:p>
        </p:txBody>
      </p:sp>
      <p:sp>
        <p:nvSpPr>
          <p:cNvPr id="3" name="Title 2"/>
          <p:cNvSpPr>
            <a:spLocks noGrp="1"/>
          </p:cNvSpPr>
          <p:nvPr>
            <p:ph type="title"/>
          </p:nvPr>
        </p:nvSpPr>
        <p:spPr>
          <a:xfrm>
            <a:off x="457200" y="1752600"/>
            <a:ext cx="8229600" cy="138499"/>
          </a:xfrm>
        </p:spPr>
        <p:txBody>
          <a:bodyPr/>
          <a:lstStyle/>
          <a:p>
            <a:r>
              <a:rPr lang="en-US" sz="300" dirty="0" smtClean="0">
                <a:solidFill>
                  <a:schemeClr val="bg1"/>
                </a:solidFill>
              </a:rPr>
              <a:t>Leading Practices – Training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title" idx="4294967295"/>
          </p:nvPr>
        </p:nvSpPr>
        <p:spPr>
          <a:xfrm>
            <a:off x="457200" y="3200400"/>
            <a:ext cx="8229600" cy="523875"/>
          </a:xfrm>
          <a:solidFill>
            <a:srgbClr val="A50021"/>
          </a:solidFill>
        </p:spPr>
        <p:txBody>
          <a:bodyPr/>
          <a:lstStyle/>
          <a:p>
            <a:pPr algn="ctr"/>
            <a:r>
              <a:rPr lang="en-US" smtClean="0">
                <a:solidFill>
                  <a:schemeClr val="bg1"/>
                </a:solidFill>
                <a:ea typeface="MS PGothic"/>
              </a:rPr>
              <a:t>General Resources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11670"/>
            <a:ext cx="1877437" cy="64633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j-lt"/>
                <a:ea typeface="MS PGothic" pitchFamily="34" charset="-128"/>
                <a:cs typeface="ＭＳ Ｐゴシック" charset="-128"/>
              </a:rPr>
              <a:t>Agenda</a:t>
            </a:r>
          </a:p>
        </p:txBody>
      </p:sp>
      <p:sp>
        <p:nvSpPr>
          <p:cNvPr id="8" name="Rectangle 9"/>
          <p:cNvSpPr txBox="1">
            <a:spLocks noChangeArrowheads="1"/>
          </p:cNvSpPr>
          <p:nvPr/>
        </p:nvSpPr>
        <p:spPr bwMode="auto">
          <a:xfrm>
            <a:off x="332096" y="1850574"/>
            <a:ext cx="8430904" cy="2677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7663" lvl="0" indent="-347663" eaLnBrk="0" hangingPunct="0">
              <a:lnSpc>
                <a:spcPct val="80000"/>
              </a:lnSpc>
              <a:spcBef>
                <a:spcPts val="2400"/>
              </a:spcBef>
              <a:spcAft>
                <a:spcPts val="0"/>
              </a:spcAft>
              <a:buClr>
                <a:srgbClr val="003399"/>
              </a:buClr>
              <a:tabLst>
                <a:tab pos="7778750" algn="l"/>
              </a:tabLst>
              <a:defRPr/>
            </a:pPr>
            <a:r>
              <a:rPr kumimoji="0" lang="en-US" sz="2200" b="1" i="0" u="none" strike="noStrike" kern="0" cap="none" spc="0" normalizeH="0" baseline="0" noProof="0" dirty="0" smtClean="0">
                <a:ln>
                  <a:noFill/>
                </a:ln>
                <a:solidFill>
                  <a:srgbClr val="002060"/>
                </a:solidFill>
                <a:effectLst/>
                <a:uLnTx/>
                <a:uFillTx/>
                <a:latin typeface="Arial" pitchFamily="34" charset="0"/>
              </a:rPr>
              <a:t>Overview of the GSA SmartPay Program</a:t>
            </a:r>
            <a:r>
              <a:rPr lang="en-US" sz="2200" kern="0" dirty="0" smtClean="0">
                <a:solidFill>
                  <a:srgbClr val="002060"/>
                </a:solidFill>
                <a:latin typeface="Arial" pitchFamily="34" charset="0"/>
              </a:rPr>
              <a:t> ………….……….</a:t>
            </a:r>
            <a:r>
              <a:rPr lang="en-US" sz="2200" b="1" kern="0" dirty="0" smtClean="0">
                <a:solidFill>
                  <a:srgbClr val="002060"/>
                </a:solidFill>
                <a:latin typeface="Arial" pitchFamily="34" charset="0"/>
              </a:rPr>
              <a:t>	</a:t>
            </a:r>
            <a:r>
              <a:rPr lang="en-US" sz="2200" kern="0" dirty="0" smtClean="0">
                <a:solidFill>
                  <a:srgbClr val="002060"/>
                </a:solidFill>
                <a:latin typeface="Arial" pitchFamily="34" charset="0"/>
              </a:rPr>
              <a:t>6 </a:t>
            </a:r>
            <a:r>
              <a:rPr kumimoji="0" lang="en-US" sz="2200" b="0" i="0" u="none" strike="noStrike" kern="0" cap="none" spc="0" normalizeH="0" baseline="0" noProof="0" dirty="0" smtClean="0">
                <a:ln>
                  <a:noFill/>
                </a:ln>
                <a:solidFill>
                  <a:srgbClr val="002060"/>
                </a:solidFill>
                <a:effectLst/>
                <a:uLnTx/>
                <a:uFillTx/>
                <a:latin typeface="Arial" pitchFamily="34" charset="0"/>
              </a:rPr>
              <a:t>	</a:t>
            </a:r>
          </a:p>
          <a:p>
            <a:pPr marL="347663" lvl="0"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GSA SmartPay Travel </a:t>
            </a:r>
            <a:r>
              <a:rPr lang="en-US" sz="2200" b="1" kern="0" dirty="0">
                <a:solidFill>
                  <a:srgbClr val="002060"/>
                </a:solidFill>
                <a:latin typeface="Arial" pitchFamily="34" charset="0"/>
              </a:rPr>
              <a:t>Card </a:t>
            </a:r>
            <a:r>
              <a:rPr lang="en-US" sz="2200" kern="0" dirty="0" smtClean="0">
                <a:solidFill>
                  <a:srgbClr val="002060"/>
                </a:solidFill>
                <a:latin typeface="Arial" pitchFamily="34" charset="0"/>
              </a:rPr>
              <a:t>………..………..…..…………….</a:t>
            </a:r>
            <a:r>
              <a:rPr lang="en-US" sz="2200" b="1" kern="0" dirty="0">
                <a:solidFill>
                  <a:srgbClr val="002060"/>
                </a:solidFill>
                <a:latin typeface="Arial" pitchFamily="34" charset="0"/>
              </a:rPr>
              <a:t>	</a:t>
            </a:r>
            <a:r>
              <a:rPr lang="en-US" sz="2200" kern="0" dirty="0" smtClean="0">
                <a:solidFill>
                  <a:srgbClr val="002060"/>
                </a:solidFill>
                <a:latin typeface="Arial" pitchFamily="34" charset="0"/>
              </a:rPr>
              <a:t>11</a:t>
            </a:r>
          </a:p>
          <a:p>
            <a:pPr marL="347663"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Charge Card Management Roles and Responsibilities</a:t>
            </a:r>
            <a:r>
              <a:rPr lang="en-US" sz="2200" kern="0" dirty="0" smtClean="0">
                <a:solidFill>
                  <a:srgbClr val="002060"/>
                </a:solidFill>
                <a:latin typeface="Arial" pitchFamily="34" charset="0"/>
              </a:rPr>
              <a:t>..…</a:t>
            </a:r>
            <a:r>
              <a:rPr lang="en-US" sz="2200" kern="0" dirty="0">
                <a:solidFill>
                  <a:srgbClr val="002060"/>
                </a:solidFill>
                <a:latin typeface="Arial" pitchFamily="34" charset="0"/>
              </a:rPr>
              <a:t>	</a:t>
            </a:r>
            <a:r>
              <a:rPr lang="en-US" sz="2200" kern="0" dirty="0" smtClean="0">
                <a:solidFill>
                  <a:srgbClr val="002060"/>
                </a:solidFill>
                <a:latin typeface="Arial" pitchFamily="34" charset="0"/>
              </a:rPr>
              <a:t>17</a:t>
            </a:r>
          </a:p>
          <a:p>
            <a:pPr marL="347663" lvl="0"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Charge Card Management Leading Practices</a:t>
            </a:r>
            <a:r>
              <a:rPr lang="en-US" sz="2200" kern="0" dirty="0" smtClean="0">
                <a:solidFill>
                  <a:srgbClr val="002060"/>
                </a:solidFill>
                <a:latin typeface="Arial" pitchFamily="34" charset="0"/>
              </a:rPr>
              <a:t>………….…. 	23</a:t>
            </a:r>
          </a:p>
          <a:p>
            <a:pPr marL="347663" lvl="0"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General Resources</a:t>
            </a:r>
            <a:r>
              <a:rPr lang="en-US" sz="2200" kern="0" dirty="0" smtClean="0">
                <a:solidFill>
                  <a:srgbClr val="002060"/>
                </a:solidFill>
                <a:latin typeface="Arial" pitchFamily="34" charset="0"/>
              </a:rPr>
              <a:t>….………………………………….……….</a:t>
            </a:r>
            <a:r>
              <a:rPr lang="en-US" sz="2200" b="1" kern="0" dirty="0" smtClean="0">
                <a:solidFill>
                  <a:srgbClr val="002060"/>
                </a:solidFill>
                <a:latin typeface="Arial" pitchFamily="34" charset="0"/>
              </a:rPr>
              <a:t>	</a:t>
            </a:r>
            <a:r>
              <a:rPr lang="en-US" sz="2200" kern="0" smtClean="0">
                <a:solidFill>
                  <a:srgbClr val="002060"/>
                </a:solidFill>
                <a:latin typeface="Arial" pitchFamily="34" charset="0"/>
              </a:rPr>
              <a:t>30</a:t>
            </a:r>
            <a:endParaRPr lang="en-US" sz="2200" kern="0" dirty="0" smtClean="0">
              <a:solidFill>
                <a:srgbClr val="002060"/>
              </a:solidFill>
              <a:latin typeface="Arial" pitchFamily="34" charset="0"/>
            </a:endParaRPr>
          </a:p>
        </p:txBody>
      </p:sp>
      <p:sp>
        <p:nvSpPr>
          <p:cNvPr id="4" name="Title 3"/>
          <p:cNvSpPr>
            <a:spLocks noGrp="1"/>
          </p:cNvSpPr>
          <p:nvPr>
            <p:ph type="title" idx="4294967295"/>
          </p:nvPr>
        </p:nvSpPr>
        <p:spPr>
          <a:xfrm>
            <a:off x="457200" y="1143000"/>
            <a:ext cx="8229600" cy="138499"/>
          </a:xfrm>
        </p:spPr>
        <p:txBody>
          <a:bodyPr/>
          <a:lstStyle/>
          <a:p>
            <a:r>
              <a:rPr lang="en-US" sz="300" dirty="0" smtClean="0">
                <a:solidFill>
                  <a:schemeClr val="bg1"/>
                </a:solidFill>
              </a:rPr>
              <a:t>Agenda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559472" cy="16435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200" b="1" kern="0" dirty="0" smtClean="0">
                <a:latin typeface="Arial" pitchFamily="34" charset="0"/>
              </a:rPr>
              <a:t>The New GSA SmartPay Website and Blog</a:t>
            </a:r>
            <a:endParaRPr kumimoji="0" lang="en-US" sz="32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sz="2210" b="1" dirty="0" smtClean="0">
                <a:solidFill>
                  <a:srgbClr val="002060"/>
                </a:solidFill>
                <a:latin typeface="Arial" pitchFamily="34" charset="0"/>
              </a:rPr>
              <a:t>To provide customers with enhanced charge card information, OCCM launched an improved GSA SmartPay website, which includes a blog and enhanced training content.</a:t>
            </a:r>
          </a:p>
        </p:txBody>
      </p:sp>
      <p:pic>
        <p:nvPicPr>
          <p:cNvPr id="1028" name="Picture 4" descr="A screen shot of the GSA SmartBlog web log."/>
          <p:cNvPicPr>
            <a:picLocks noChangeAspect="1" noChangeArrowheads="1"/>
          </p:cNvPicPr>
          <p:nvPr/>
        </p:nvPicPr>
        <p:blipFill>
          <a:blip r:embed="rId3" cstate="print"/>
          <a:srcRect/>
          <a:stretch>
            <a:fillRect/>
          </a:stretch>
        </p:blipFill>
        <p:spPr bwMode="auto">
          <a:xfrm>
            <a:off x="457200" y="3005962"/>
            <a:ext cx="4591016" cy="2819400"/>
          </a:xfrm>
          <a:prstGeom prst="rect">
            <a:avLst/>
          </a:prstGeom>
          <a:noFill/>
          <a:ln w="3175">
            <a:solidFill>
              <a:schemeClr val="bg1">
                <a:lumMod val="50000"/>
              </a:schemeClr>
            </a:solidFill>
            <a:miter lim="800000"/>
            <a:headEnd/>
            <a:tailEnd/>
          </a:ln>
        </p:spPr>
      </p:pic>
      <p:grpSp>
        <p:nvGrpSpPr>
          <p:cNvPr id="2" name="Group 4" descr="A screen shot of the GSA SmarPay website."/>
          <p:cNvGrpSpPr/>
          <p:nvPr/>
        </p:nvGrpSpPr>
        <p:grpSpPr>
          <a:xfrm>
            <a:off x="2743200" y="3589276"/>
            <a:ext cx="4346030" cy="2903853"/>
            <a:chOff x="104851" y="2655125"/>
            <a:chExt cx="7057949" cy="4031675"/>
          </a:xfrm>
        </p:grpSpPr>
        <p:pic>
          <p:nvPicPr>
            <p:cNvPr id="4" name="Picture 2"/>
            <p:cNvPicPr>
              <a:picLocks noChangeAspect="1" noChangeArrowheads="1"/>
            </p:cNvPicPr>
            <p:nvPr/>
          </p:nvPicPr>
          <p:blipFill>
            <a:blip r:embed="rId4" cstate="print"/>
            <a:srcRect/>
            <a:stretch>
              <a:fillRect/>
            </a:stretch>
          </p:blipFill>
          <p:spPr bwMode="auto">
            <a:xfrm>
              <a:off x="104851" y="2667000"/>
              <a:ext cx="6934200" cy="4019800"/>
            </a:xfrm>
            <a:prstGeom prst="rect">
              <a:avLst/>
            </a:prstGeom>
            <a:noFill/>
            <a:ln w="3175">
              <a:solidFill>
                <a:schemeClr val="bg1">
                  <a:lumMod val="50000"/>
                </a:schemeClr>
              </a:solidFill>
              <a:miter lim="800000"/>
              <a:headEnd/>
              <a:tailEnd/>
            </a:ln>
          </p:spPr>
        </p:pic>
        <p:sp>
          <p:nvSpPr>
            <p:cNvPr id="5" name="Rectangle 4"/>
            <p:cNvSpPr/>
            <p:nvPr/>
          </p:nvSpPr>
          <p:spPr bwMode="auto">
            <a:xfrm>
              <a:off x="228600" y="2655125"/>
              <a:ext cx="6934200" cy="4023360"/>
            </a:xfrm>
            <a:prstGeom prst="rect">
              <a:avLst/>
            </a:prstGeom>
            <a:no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grpSp>
      <p:sp>
        <p:nvSpPr>
          <p:cNvPr id="7" name="Line Callout 1 6"/>
          <p:cNvSpPr/>
          <p:nvPr/>
        </p:nvSpPr>
        <p:spPr bwMode="auto">
          <a:xfrm>
            <a:off x="7254240" y="3005962"/>
            <a:ext cx="1737360" cy="1069848"/>
          </a:xfrm>
          <a:prstGeom prst="borderCallout1">
            <a:avLst>
              <a:gd name="adj1" fmla="val 50336"/>
              <a:gd name="adj2" fmla="val -1796"/>
              <a:gd name="adj3" fmla="val 209645"/>
              <a:gd name="adj4" fmla="val -145308"/>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What's New</a:t>
            </a:r>
          </a:p>
          <a:p>
            <a:pPr marL="119063" indent="-119063" eaLnBrk="0" hangingPunct="0">
              <a:buFont typeface="Arial" pitchFamily="34" charset="0"/>
              <a:buChar char="•"/>
            </a:pPr>
            <a:r>
              <a:rPr lang="en-US" sz="1300" dirty="0" smtClean="0">
                <a:latin typeface="Arial" pitchFamily="34" charset="0"/>
              </a:rPr>
              <a:t>Program Statistics</a:t>
            </a:r>
          </a:p>
          <a:p>
            <a:pPr marL="119063" indent="-119063" eaLnBrk="0" hangingPunct="0">
              <a:buFont typeface="Arial" pitchFamily="34" charset="0"/>
              <a:buChar char="•"/>
            </a:pPr>
            <a:r>
              <a:rPr lang="en-US" sz="1300" dirty="0" smtClean="0">
                <a:latin typeface="Arial" pitchFamily="34" charset="0"/>
              </a:rPr>
              <a:t>New Legislation</a:t>
            </a:r>
          </a:p>
          <a:p>
            <a:pPr marL="119063" indent="-119063" eaLnBrk="0" hangingPunct="0">
              <a:buFont typeface="Arial" pitchFamily="34" charset="0"/>
              <a:buChar char="•"/>
            </a:pPr>
            <a:r>
              <a:rPr lang="en-US" sz="1300" dirty="0" smtClean="0">
                <a:latin typeface="Arial" pitchFamily="34" charset="0"/>
              </a:rPr>
              <a:t>State Tax Information</a:t>
            </a:r>
          </a:p>
        </p:txBody>
      </p:sp>
      <p:sp>
        <p:nvSpPr>
          <p:cNvPr id="8" name="Line Callout 1 7"/>
          <p:cNvSpPr/>
          <p:nvPr/>
        </p:nvSpPr>
        <p:spPr bwMode="auto">
          <a:xfrm>
            <a:off x="7254240" y="4156868"/>
            <a:ext cx="1737360" cy="539496"/>
          </a:xfrm>
          <a:prstGeom prst="borderCallout1">
            <a:avLst>
              <a:gd name="adj1" fmla="val 1077"/>
              <a:gd name="adj2" fmla="val 236"/>
              <a:gd name="adj3" fmla="val 203125"/>
              <a:gd name="adj4" fmla="val -97733"/>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Managing Your Program</a:t>
            </a:r>
            <a:endParaRPr kumimoji="0" lang="en-US" sz="1300" b="0" i="0" u="none" strike="noStrike" cap="none" normalizeH="0" baseline="0" dirty="0" smtClean="0">
              <a:ln>
                <a:noFill/>
              </a:ln>
              <a:solidFill>
                <a:schemeClr val="tx1"/>
              </a:solidFill>
              <a:effectLst/>
              <a:latin typeface="Arial" pitchFamily="34" charset="0"/>
            </a:endParaRPr>
          </a:p>
        </p:txBody>
      </p:sp>
      <p:sp>
        <p:nvSpPr>
          <p:cNvPr id="9" name="Line Callout 1 8"/>
          <p:cNvSpPr/>
          <p:nvPr/>
        </p:nvSpPr>
        <p:spPr bwMode="auto">
          <a:xfrm>
            <a:off x="7254240" y="5178520"/>
            <a:ext cx="1737360" cy="533400"/>
          </a:xfrm>
          <a:prstGeom prst="borderCallout1">
            <a:avLst>
              <a:gd name="adj1" fmla="val 101265"/>
              <a:gd name="adj2" fmla="val -1269"/>
              <a:gd name="adj3" fmla="val 41551"/>
              <a:gd name="adj4" fmla="val -23123"/>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Accepting GSA SmartPay® Cards</a:t>
            </a:r>
          </a:p>
        </p:txBody>
      </p:sp>
      <p:sp>
        <p:nvSpPr>
          <p:cNvPr id="10" name="Line Callout 1 9"/>
          <p:cNvSpPr/>
          <p:nvPr/>
        </p:nvSpPr>
        <p:spPr bwMode="auto">
          <a:xfrm>
            <a:off x="7254240" y="5792978"/>
            <a:ext cx="1737360" cy="685800"/>
          </a:xfrm>
          <a:prstGeom prst="borderCallout1">
            <a:avLst>
              <a:gd name="adj1" fmla="val 50554"/>
              <a:gd name="adj2" fmla="val -2095"/>
              <a:gd name="adj3" fmla="val -58740"/>
              <a:gd name="adj4" fmla="val -68721"/>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Online Training for Cardholders and A/OPCs</a:t>
            </a:r>
          </a:p>
        </p:txBody>
      </p:sp>
      <p:sp>
        <p:nvSpPr>
          <p:cNvPr id="14" name="TextBox 13"/>
          <p:cNvSpPr txBox="1"/>
          <p:nvPr/>
        </p:nvSpPr>
        <p:spPr>
          <a:xfrm>
            <a:off x="278528" y="6096000"/>
            <a:ext cx="2438400" cy="323197"/>
          </a:xfrm>
          <a:prstGeom prst="rect">
            <a:avLst/>
          </a:prstGeom>
          <a:noFill/>
          <a:ln w="38100">
            <a:solidFill>
              <a:srgbClr val="FFC000"/>
            </a:solidFill>
            <a:prstDash val="sysDash"/>
          </a:ln>
        </p:spPr>
        <p:txBody>
          <a:bodyPr wrap="square" lIns="0" rIns="0" rtlCol="0" anchor="ctr">
            <a:noAutofit/>
          </a:bodyPr>
          <a:lstStyle/>
          <a:p>
            <a:pPr algn="ctr"/>
            <a:r>
              <a:rPr lang="en-US" sz="1600" b="1" dirty="0" smtClean="0">
                <a:latin typeface="Arial" pitchFamily="34" charset="0"/>
              </a:rPr>
              <a:t>http://smartpay.gsa.gov</a:t>
            </a:r>
            <a:endParaRPr lang="en-US" sz="1600" b="1" dirty="0">
              <a:latin typeface="Arial" pitchFamily="34" charset="0"/>
            </a:endParaRPr>
          </a:p>
        </p:txBody>
      </p:sp>
      <p:sp>
        <p:nvSpPr>
          <p:cNvPr id="12" name="Line Callout 1 11"/>
          <p:cNvSpPr/>
          <p:nvPr/>
        </p:nvSpPr>
        <p:spPr bwMode="auto">
          <a:xfrm>
            <a:off x="7254240" y="4777422"/>
            <a:ext cx="1737360" cy="320040"/>
          </a:xfrm>
          <a:prstGeom prst="borderCallout1">
            <a:avLst>
              <a:gd name="adj1" fmla="val 1077"/>
              <a:gd name="adj2" fmla="val 236"/>
              <a:gd name="adj3" fmla="val 79554"/>
              <a:gd name="adj4" fmla="val -41472"/>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GSA SmartBlog</a:t>
            </a:r>
            <a:endParaRPr kumimoji="0" lang="en-US" sz="1300" b="0" i="0" u="none" strike="noStrike" cap="none" normalizeH="0" baseline="0" dirty="0" smtClean="0">
              <a:ln>
                <a:noFill/>
              </a:ln>
              <a:solidFill>
                <a:schemeClr val="tx1"/>
              </a:solidFill>
              <a:effectLst/>
              <a:latin typeface="Arial" pitchFamily="34" charset="0"/>
            </a:endParaRPr>
          </a:p>
        </p:txBody>
      </p:sp>
      <p:sp>
        <p:nvSpPr>
          <p:cNvPr id="13" name="Title 12"/>
          <p:cNvSpPr>
            <a:spLocks noGrp="1"/>
          </p:cNvSpPr>
          <p:nvPr>
            <p:ph type="title"/>
          </p:nvPr>
        </p:nvSpPr>
        <p:spPr>
          <a:xfrm>
            <a:off x="457200" y="1600200"/>
            <a:ext cx="8229600" cy="138499"/>
          </a:xfrm>
        </p:spPr>
        <p:txBody>
          <a:bodyPr/>
          <a:lstStyle/>
          <a:p>
            <a:r>
              <a:rPr lang="en-US" sz="300" dirty="0" smtClean="0">
                <a:solidFill>
                  <a:schemeClr val="bg1"/>
                </a:solidFill>
              </a:rPr>
              <a:t>The New GSA </a:t>
            </a:r>
            <a:r>
              <a:rPr lang="en-US" sz="300" dirty="0" err="1" smtClean="0">
                <a:solidFill>
                  <a:schemeClr val="bg1"/>
                </a:solidFill>
              </a:rPr>
              <a:t>SmartPay</a:t>
            </a:r>
            <a:r>
              <a:rPr lang="en-US" sz="300" dirty="0" smtClean="0">
                <a:solidFill>
                  <a:schemeClr val="bg1"/>
                </a:solidFill>
              </a:rPr>
              <a:t> Website and Blog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680883"/>
            <a:ext cx="8407072" cy="5016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indent="-349250" eaLnBrk="0" hangingPunct="0">
              <a:spcBef>
                <a:spcPts val="0"/>
              </a:spcBef>
              <a:spcAft>
                <a:spcPts val="0"/>
              </a:spcAft>
              <a:tabLst>
                <a:tab pos="465138" algn="l"/>
              </a:tabLst>
            </a:pPr>
            <a:r>
              <a:rPr lang="en-US" sz="2000" b="1" i="1" dirty="0" smtClean="0">
                <a:latin typeface="Arial" pitchFamily="34" charset="0"/>
              </a:rPr>
              <a:t>OMB Circular A-123 Appendix B</a:t>
            </a:r>
          </a:p>
          <a:p>
            <a:pPr marL="465138" indent="-349250" eaLnBrk="0" hangingPunct="0">
              <a:spcBef>
                <a:spcPts val="0"/>
              </a:spcBef>
              <a:spcAft>
                <a:spcPts val="0"/>
              </a:spcAft>
              <a:tabLst>
                <a:tab pos="465138" algn="l"/>
              </a:tabLst>
            </a:pPr>
            <a:r>
              <a:rPr lang="en-US" sz="1600" dirty="0" smtClean="0">
                <a:solidFill>
                  <a:srgbClr val="002060"/>
                </a:solidFill>
                <a:latin typeface="Arial" pitchFamily="34" charset="0"/>
                <a:hlinkClick r:id="rId3"/>
              </a:rPr>
              <a:t>http://www.whitehouse.gov/omb/circulars/a123/a123_appendix_b.pdf</a:t>
            </a:r>
            <a:endParaRPr lang="en-US" sz="1600" dirty="0" smtClean="0">
              <a:solidFill>
                <a:srgbClr val="002060"/>
              </a:solidFill>
              <a:latin typeface="Arial" pitchFamily="34" charset="0"/>
            </a:endParaRPr>
          </a:p>
          <a:p>
            <a:pPr marL="465138" indent="-349250" eaLnBrk="0" hangingPunct="0">
              <a:spcBef>
                <a:spcPts val="0"/>
              </a:spcBef>
              <a:spcAft>
                <a:spcPts val="0"/>
              </a:spcAft>
              <a:tabLst>
                <a:tab pos="465138" algn="l"/>
              </a:tabLst>
            </a:pPr>
            <a:endParaRPr lang="en-US" sz="1600" dirty="0" smtClean="0">
              <a:latin typeface="Arial" pitchFamily="34" charset="0"/>
            </a:endParaRPr>
          </a:p>
          <a:p>
            <a:pPr marL="111125" indent="4763" eaLnBrk="0" hangingPunct="0">
              <a:spcBef>
                <a:spcPts val="0"/>
              </a:spcBef>
              <a:spcAft>
                <a:spcPts val="0"/>
              </a:spcAft>
              <a:tabLst>
                <a:tab pos="111125" algn="l"/>
              </a:tabLst>
            </a:pPr>
            <a:r>
              <a:rPr lang="en-US" sz="2000" b="1" i="1" dirty="0" smtClean="0">
                <a:latin typeface="Arial" pitchFamily="34" charset="0"/>
              </a:rPr>
              <a:t>“Helpful Hints for Travel Card Use” and “A Guide for Managing your GSA SmartPay Travel Charge Card Program” Brochures</a:t>
            </a:r>
          </a:p>
          <a:p>
            <a:pPr marL="465138" indent="-349250" eaLnBrk="0" hangingPunct="0">
              <a:spcBef>
                <a:spcPts val="0"/>
              </a:spcBef>
              <a:spcAft>
                <a:spcPts val="0"/>
              </a:spcAft>
              <a:tabLst>
                <a:tab pos="465138" algn="l"/>
              </a:tabLst>
            </a:pPr>
            <a:r>
              <a:rPr lang="en-US" sz="1600" dirty="0" smtClean="0">
                <a:latin typeface="Arial" pitchFamily="34" charset="0"/>
                <a:hlinkClick r:id="rId4"/>
              </a:rPr>
              <a:t>http://apps.fss.gsa.gov/cmls</a:t>
            </a:r>
            <a:endParaRPr lang="en-US" sz="1600" dirty="0" smtClean="0">
              <a:latin typeface="Arial" pitchFamily="34" charset="0"/>
            </a:endParaRPr>
          </a:p>
          <a:p>
            <a:pPr marL="465138" indent="-349250" eaLnBrk="0" hangingPunct="0">
              <a:spcBef>
                <a:spcPts val="0"/>
              </a:spcBef>
              <a:spcAft>
                <a:spcPts val="0"/>
              </a:spcAft>
              <a:tabLst>
                <a:tab pos="465138" algn="l"/>
              </a:tabLst>
            </a:pPr>
            <a:endParaRPr lang="en-US" sz="1600" i="1" dirty="0" smtClean="0">
              <a:latin typeface="Arial" pitchFamily="34" charset="0"/>
            </a:endParaRPr>
          </a:p>
          <a:p>
            <a:pPr marL="465138" indent="-349250" eaLnBrk="0" hangingPunct="0">
              <a:spcBef>
                <a:spcPts val="0"/>
              </a:spcBef>
              <a:spcAft>
                <a:spcPts val="0"/>
              </a:spcAft>
              <a:tabLst>
                <a:tab pos="465138" algn="l"/>
              </a:tabLst>
            </a:pPr>
            <a:r>
              <a:rPr lang="en-US" sz="2000" b="1" i="1" dirty="0" smtClean="0">
                <a:latin typeface="Arial" pitchFamily="34" charset="0"/>
              </a:rPr>
              <a:t>GSA Federal Travel Regulations</a:t>
            </a:r>
          </a:p>
          <a:p>
            <a:pPr marL="465138" indent="-349250" eaLnBrk="0" hangingPunct="0">
              <a:spcBef>
                <a:spcPts val="0"/>
              </a:spcBef>
              <a:spcAft>
                <a:spcPts val="0"/>
              </a:spcAft>
              <a:tabLst>
                <a:tab pos="465138" algn="l"/>
              </a:tabLst>
            </a:pPr>
            <a:r>
              <a:rPr lang="en-US" sz="1600" dirty="0" smtClean="0">
                <a:latin typeface="Arial" pitchFamily="34" charset="0"/>
                <a:hlinkClick r:id="rId5"/>
              </a:rPr>
              <a:t>http://www.gsa.gov/ftr</a:t>
            </a:r>
            <a:endParaRPr lang="en-US" sz="1600" dirty="0" smtClean="0">
              <a:latin typeface="Arial" pitchFamily="34" charset="0"/>
            </a:endParaRPr>
          </a:p>
          <a:p>
            <a:pPr marL="465138" indent="-349250" eaLnBrk="0" hangingPunct="0">
              <a:spcBef>
                <a:spcPts val="0"/>
              </a:spcBef>
              <a:spcAft>
                <a:spcPts val="0"/>
              </a:spcAft>
              <a:tabLst>
                <a:tab pos="465138" algn="l"/>
              </a:tabLst>
            </a:pPr>
            <a:endParaRPr lang="en-US" sz="1600" dirty="0" smtClean="0">
              <a:latin typeface="Arial" pitchFamily="34" charset="0"/>
            </a:endParaRPr>
          </a:p>
          <a:p>
            <a:pPr marL="465138" indent="-349250" eaLnBrk="0" hangingPunct="0">
              <a:spcBef>
                <a:spcPts val="0"/>
              </a:spcBef>
              <a:spcAft>
                <a:spcPts val="0"/>
              </a:spcAft>
              <a:tabLst>
                <a:tab pos="465138" algn="l"/>
              </a:tabLst>
            </a:pPr>
            <a:r>
              <a:rPr lang="en-US" sz="2000" b="1" i="1" dirty="0" smtClean="0">
                <a:latin typeface="Arial" pitchFamily="34" charset="0"/>
              </a:rPr>
              <a:t>Federal Acquisitions Regulations</a:t>
            </a:r>
          </a:p>
          <a:p>
            <a:pPr marL="465138" indent="-349250" eaLnBrk="0" hangingPunct="0">
              <a:spcBef>
                <a:spcPts val="0"/>
              </a:spcBef>
              <a:spcAft>
                <a:spcPts val="0"/>
              </a:spcAft>
              <a:tabLst>
                <a:tab pos="465138" algn="l"/>
              </a:tabLst>
            </a:pPr>
            <a:r>
              <a:rPr lang="en-US" sz="1600" dirty="0" smtClean="0">
                <a:latin typeface="Arial" pitchFamily="34" charset="0"/>
                <a:hlinkClick r:id="rId6"/>
              </a:rPr>
              <a:t>www.acquisition.gov/far/</a:t>
            </a:r>
            <a:r>
              <a:rPr lang="en-US" sz="1600" dirty="0" smtClean="0">
                <a:latin typeface="Arial" pitchFamily="34" charset="0"/>
              </a:rPr>
              <a:t> </a:t>
            </a:r>
          </a:p>
          <a:p>
            <a:pPr marL="465138" indent="-349250" eaLnBrk="0" hangingPunct="0">
              <a:spcBef>
                <a:spcPts val="0"/>
              </a:spcBef>
              <a:spcAft>
                <a:spcPts val="0"/>
              </a:spcAft>
              <a:tabLst>
                <a:tab pos="465138" algn="l"/>
              </a:tabLst>
            </a:pPr>
            <a:endParaRPr lang="en-US" sz="1600" dirty="0" smtClean="0">
              <a:latin typeface="Arial" pitchFamily="34" charset="0"/>
            </a:endParaRPr>
          </a:p>
          <a:p>
            <a:pPr marL="465138" indent="-349250" eaLnBrk="0" hangingPunct="0">
              <a:spcBef>
                <a:spcPts val="0"/>
              </a:spcBef>
              <a:spcAft>
                <a:spcPts val="0"/>
              </a:spcAft>
              <a:tabLst>
                <a:tab pos="465138" algn="l"/>
              </a:tabLst>
            </a:pPr>
            <a:r>
              <a:rPr lang="en-US" sz="2000" b="1" i="1" dirty="0" smtClean="0">
                <a:latin typeface="Arial" pitchFamily="34" charset="0"/>
              </a:rPr>
              <a:t>The Department of Defense, JFTR (for military employees) </a:t>
            </a:r>
          </a:p>
          <a:p>
            <a:pPr marL="465138" indent="-349250" eaLnBrk="0" hangingPunct="0">
              <a:spcBef>
                <a:spcPts val="0"/>
              </a:spcBef>
              <a:spcAft>
                <a:spcPts val="0"/>
              </a:spcAft>
              <a:tabLst>
                <a:tab pos="465138" algn="l"/>
              </a:tabLst>
            </a:pPr>
            <a:r>
              <a:rPr lang="en-US" sz="1600" dirty="0" smtClean="0">
                <a:latin typeface="Arial" pitchFamily="34" charset="0"/>
                <a:hlinkClick r:id="rId7"/>
              </a:rPr>
              <a:t>http://www.defensetravel.dod.mil/perdiem/trvlregs.html</a:t>
            </a:r>
            <a:endParaRPr lang="en-US" sz="1600" dirty="0" smtClean="0">
              <a:latin typeface="Arial" pitchFamily="34" charset="0"/>
            </a:endParaRPr>
          </a:p>
          <a:p>
            <a:pPr marL="465138" indent="-349250" eaLnBrk="0" hangingPunct="0">
              <a:spcBef>
                <a:spcPts val="0"/>
              </a:spcBef>
              <a:spcAft>
                <a:spcPts val="0"/>
              </a:spcAft>
              <a:tabLst>
                <a:tab pos="465138" algn="l"/>
              </a:tabLst>
            </a:pPr>
            <a:endParaRPr lang="en-US" sz="2000" b="1" i="1" dirty="0" smtClean="0">
              <a:latin typeface="Arial" pitchFamily="34" charset="0"/>
            </a:endParaRPr>
          </a:p>
          <a:p>
            <a:pPr marL="465138" indent="-349250" eaLnBrk="0" hangingPunct="0">
              <a:spcBef>
                <a:spcPts val="0"/>
              </a:spcBef>
              <a:spcAft>
                <a:spcPts val="0"/>
              </a:spcAft>
              <a:tabLst>
                <a:tab pos="465138" algn="l"/>
              </a:tabLst>
            </a:pPr>
            <a:r>
              <a:rPr lang="en-US" sz="2000" b="1" i="1" dirty="0" smtClean="0">
                <a:latin typeface="Arial" pitchFamily="34" charset="0"/>
              </a:rPr>
              <a:t>The Department of Defense JTR (for civilian employees)</a:t>
            </a:r>
          </a:p>
          <a:p>
            <a:pPr marL="465138" indent="-349250" eaLnBrk="0" hangingPunct="0">
              <a:spcBef>
                <a:spcPts val="0"/>
              </a:spcBef>
              <a:spcAft>
                <a:spcPts val="0"/>
              </a:spcAft>
              <a:tabLst>
                <a:tab pos="465138" algn="l"/>
              </a:tabLst>
            </a:pPr>
            <a:r>
              <a:rPr lang="en-US" sz="1600" dirty="0" smtClean="0">
                <a:latin typeface="Arial" pitchFamily="34" charset="0"/>
                <a:hlinkClick r:id="rId7"/>
              </a:rPr>
              <a:t>http://www.defensetravel.dod.mil/perdiem/trvlregs.html</a:t>
            </a:r>
            <a:endParaRPr lang="en-US" sz="1600" dirty="0" smtClean="0">
              <a:latin typeface="Arial" pitchFamily="34" charset="0"/>
            </a:endParaRPr>
          </a:p>
        </p:txBody>
      </p:sp>
      <p:sp>
        <p:nvSpPr>
          <p:cNvPr id="5" name="Title 4"/>
          <p:cNvSpPr>
            <a:spLocks noGrp="1"/>
          </p:cNvSpPr>
          <p:nvPr>
            <p:ph type="title" idx="4294967295"/>
          </p:nvPr>
        </p:nvSpPr>
        <p:spPr>
          <a:xfrm>
            <a:off x="315587" y="1112417"/>
            <a:ext cx="4929555" cy="646331"/>
          </a:xfrm>
        </p:spPr>
        <p:txBody>
          <a:bodyPr wrap="none"/>
          <a:lstStyle/>
          <a:p>
            <a:r>
              <a:rPr lang="en-US" sz="3600" b="1" i="0" spc="0" baseline="0" dirty="0" smtClean="0">
                <a:solidFill>
                  <a:schemeClr val="tx1"/>
                </a:solidFill>
                <a:latin typeface="Arial"/>
                <a:ea typeface="MS PGothic"/>
                <a:cs typeface="Arial"/>
              </a:rPr>
              <a:t>Additional Resources</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363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240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Arial" pitchFamily="34" charset="0"/>
              </a:rPr>
              <a:t>Bank Contact</a:t>
            </a:r>
            <a:r>
              <a:rPr kumimoji="0" lang="en-US" sz="3600" b="1" i="0" u="none" strike="noStrike" kern="0" cap="none" spc="0" normalizeH="0" noProof="0" dirty="0" smtClean="0">
                <a:ln>
                  <a:noFill/>
                </a:ln>
                <a:solidFill>
                  <a:schemeClr val="tx1"/>
                </a:solidFill>
                <a:effectLst/>
                <a:uLnTx/>
                <a:uFillTx/>
                <a:latin typeface="Arial" pitchFamily="34" charset="0"/>
              </a:rPr>
              <a:t> Information</a:t>
            </a:r>
            <a:endParaRPr lang="en-US" dirty="0" smtClean="0">
              <a:solidFill>
                <a:srgbClr val="002060"/>
              </a:solidFill>
              <a:latin typeface="Arial" pitchFamily="34" charset="0"/>
            </a:endParaRPr>
          </a:p>
          <a:p>
            <a:pPr marL="465138" indent="-349250" eaLnBrk="0" hangingPunct="0">
              <a:spcAft>
                <a:spcPts val="0"/>
              </a:spcAft>
              <a:buFont typeface="Wingdings" pitchFamily="2" charset="2"/>
              <a:buChar char="Ø"/>
              <a:tabLst>
                <a:tab pos="465138" algn="l"/>
              </a:tabLst>
            </a:pPr>
            <a:r>
              <a:rPr lang="en-US" i="1" dirty="0" smtClean="0">
                <a:latin typeface="Arial" pitchFamily="34" charset="0"/>
              </a:rPr>
              <a:t>Citibank</a:t>
            </a:r>
            <a:r>
              <a:rPr lang="en-US" dirty="0" smtClean="0">
                <a:latin typeface="Arial" pitchFamily="34" charset="0"/>
              </a:rPr>
              <a:t> (</a:t>
            </a:r>
            <a:r>
              <a:rPr lang="en-US" sz="2000" dirty="0" smtClean="0">
                <a:latin typeface="Arial" pitchFamily="34" charset="0"/>
                <a:hlinkClick r:id="rId3"/>
              </a:rPr>
              <a:t>http://www.cards.citidirect.com/welcome.asp</a:t>
            </a:r>
            <a:r>
              <a:rPr lang="en-US" sz="2000" dirty="0" smtClean="0">
                <a:latin typeface="Arial" pitchFamily="34" charset="0"/>
              </a:rPr>
              <a:t>) </a:t>
            </a:r>
          </a:p>
          <a:p>
            <a:pPr marL="465138" eaLnBrk="0" hangingPunct="0">
              <a:spcAft>
                <a:spcPts val="1800"/>
              </a:spcAft>
              <a:tabLst>
                <a:tab pos="465138" algn="l"/>
              </a:tabLst>
            </a:pPr>
            <a:r>
              <a:rPr lang="en-US" dirty="0" smtClean="0">
                <a:latin typeface="Arial" pitchFamily="34" charset="0"/>
              </a:rPr>
              <a:t>Customer Service:  (800) 790-7206</a:t>
            </a:r>
          </a:p>
          <a:p>
            <a:pPr marL="465138" indent="-349250" eaLnBrk="0" hangingPunct="0">
              <a:spcAft>
                <a:spcPts val="0"/>
              </a:spcAft>
              <a:buFont typeface="Wingdings" pitchFamily="2" charset="2"/>
              <a:buChar char="Ø"/>
              <a:tabLst>
                <a:tab pos="465138" algn="l"/>
              </a:tabLst>
            </a:pPr>
            <a:r>
              <a:rPr lang="en-US" i="1" dirty="0" smtClean="0">
                <a:latin typeface="Arial" pitchFamily="34" charset="0"/>
              </a:rPr>
              <a:t>JP Morgan Chase </a:t>
            </a:r>
            <a:r>
              <a:rPr lang="en-US" dirty="0" smtClean="0">
                <a:latin typeface="Arial" pitchFamily="34" charset="0"/>
              </a:rPr>
              <a:t>(</a:t>
            </a:r>
            <a:r>
              <a:rPr lang="en-US" sz="2000" dirty="0" smtClean="0">
                <a:latin typeface="Arial" pitchFamily="34" charset="0"/>
                <a:hlinkClick r:id="rId4"/>
              </a:rPr>
              <a:t>https://www.paymentnet.com/Login.asp</a:t>
            </a:r>
            <a:r>
              <a:rPr lang="en-US" sz="2000" dirty="0" smtClean="0">
                <a:latin typeface="Arial" pitchFamily="34" charset="0"/>
              </a:rPr>
              <a:t>) </a:t>
            </a:r>
          </a:p>
          <a:p>
            <a:pPr marL="465138" eaLnBrk="0" hangingPunct="0">
              <a:spcAft>
                <a:spcPts val="1800"/>
              </a:spcAft>
              <a:tabLst>
                <a:tab pos="465138" algn="l"/>
              </a:tabLst>
            </a:pPr>
            <a:r>
              <a:rPr lang="en-US" dirty="0" smtClean="0">
                <a:latin typeface="Arial" pitchFamily="34" charset="0"/>
              </a:rPr>
              <a:t>Customer Service:  (888) 297-0781</a:t>
            </a:r>
          </a:p>
          <a:p>
            <a:pPr marL="465138" indent="-349250" eaLnBrk="0" hangingPunct="0">
              <a:spcAft>
                <a:spcPts val="0"/>
              </a:spcAft>
              <a:buFont typeface="Wingdings" pitchFamily="2" charset="2"/>
              <a:buChar char="Ø"/>
              <a:tabLst>
                <a:tab pos="465138" algn="l"/>
              </a:tabLst>
            </a:pPr>
            <a:r>
              <a:rPr lang="en-US" i="1" dirty="0" smtClean="0">
                <a:latin typeface="Arial" pitchFamily="34" charset="0"/>
              </a:rPr>
              <a:t>U.S. Bank </a:t>
            </a:r>
            <a:r>
              <a:rPr lang="en-US" dirty="0" smtClean="0">
                <a:latin typeface="Arial" pitchFamily="34" charset="0"/>
              </a:rPr>
              <a:t>(</a:t>
            </a:r>
            <a:r>
              <a:rPr lang="en-US" sz="2000" dirty="0" smtClean="0">
                <a:latin typeface="Arial" pitchFamily="34" charset="0"/>
                <a:hlinkClick r:id="rId5"/>
              </a:rPr>
              <a:t>https://access.usbank.com/cpsApp1/index.jsp</a:t>
            </a:r>
            <a:r>
              <a:rPr lang="en-US" sz="2000" dirty="0" smtClean="0">
                <a:latin typeface="Arial" pitchFamily="34" charset="0"/>
              </a:rPr>
              <a:t>) </a:t>
            </a:r>
          </a:p>
          <a:p>
            <a:pPr marL="465138" eaLnBrk="0" hangingPunct="0">
              <a:spcAft>
                <a:spcPts val="0"/>
              </a:spcAft>
              <a:tabLst>
                <a:tab pos="465138" algn="l"/>
              </a:tabLst>
            </a:pPr>
            <a:r>
              <a:rPr lang="en-US" dirty="0" smtClean="0">
                <a:latin typeface="Arial" pitchFamily="34" charset="0"/>
              </a:rPr>
              <a:t>Customer Service:  (888) 994-6722</a:t>
            </a:r>
          </a:p>
        </p:txBody>
      </p:sp>
      <p:sp>
        <p:nvSpPr>
          <p:cNvPr id="3" name="Title 2"/>
          <p:cNvSpPr>
            <a:spLocks noGrp="1"/>
          </p:cNvSpPr>
          <p:nvPr>
            <p:ph type="title"/>
          </p:nvPr>
        </p:nvSpPr>
        <p:spPr>
          <a:xfrm>
            <a:off x="457200" y="1600200"/>
            <a:ext cx="8229600" cy="519113"/>
          </a:xfrm>
        </p:spPr>
        <p:txBody>
          <a:bodyPr/>
          <a:lstStyle/>
          <a:p>
            <a:r>
              <a:rPr lang="en-US" dirty="0" smtClean="0">
                <a:solidFill>
                  <a:schemeClr val="bg1"/>
                </a:solidFill>
              </a:rPr>
              <a:t>Bank Contact</a:t>
            </a:r>
            <a:r>
              <a:rPr lang="en-US" baseline="0" dirty="0" smtClean="0">
                <a:solidFill>
                  <a:schemeClr val="bg1"/>
                </a:solidFill>
              </a:rPr>
              <a:t> Information </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847195"/>
            <a:ext cx="8407072" cy="4447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SmartPay 2 Program Update</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Effective Oversight of Your GSA SmartPay Program</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2 Master Contract Basics</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Innovative Products &amp; Services</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Purchase Management Essentials</a:t>
            </a:r>
          </a:p>
          <a:p>
            <a:pPr marL="465138" indent="-349250" eaLnBrk="0" hangingPunct="0">
              <a:spcBef>
                <a:spcPts val="1800"/>
              </a:spcBef>
              <a:spcAft>
                <a:spcPts val="0"/>
              </a:spcAft>
              <a:buFont typeface="Wingdings" pitchFamily="2" charset="2"/>
              <a:buChar char="Ø"/>
              <a:tabLst>
                <a:tab pos="465138" algn="l"/>
              </a:tabLst>
            </a:pPr>
            <a:r>
              <a:rPr lang="en-US" b="1" i="1" dirty="0" smtClean="0">
                <a:solidFill>
                  <a:srgbClr val="0070C0"/>
                </a:solidFill>
                <a:latin typeface="Arial" pitchFamily="34" charset="0"/>
              </a:rPr>
              <a:t>GSA </a:t>
            </a:r>
            <a:r>
              <a:rPr lang="en-US" b="1" i="1" dirty="0" err="1" smtClean="0">
                <a:solidFill>
                  <a:srgbClr val="0070C0"/>
                </a:solidFill>
                <a:latin typeface="Arial" pitchFamily="34" charset="0"/>
              </a:rPr>
              <a:t>SmartPay</a:t>
            </a:r>
            <a:r>
              <a:rPr lang="en-US" b="1" i="1" dirty="0" smtClean="0">
                <a:solidFill>
                  <a:srgbClr val="0070C0"/>
                </a:solidFill>
                <a:latin typeface="Arial" pitchFamily="34" charset="0"/>
              </a:rPr>
              <a:t> Travel Management Essentials </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Fleet Management Essentials </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SmartTax</a:t>
            </a:r>
            <a:r>
              <a:rPr lang="en-US" sz="2200" dirty="0" smtClean="0">
                <a:latin typeface="Arial" pitchFamily="34" charset="0"/>
              </a:rPr>
              <a:t>: What You Should Know About State Taxes</a:t>
            </a:r>
          </a:p>
        </p:txBody>
      </p:sp>
      <p:sp>
        <p:nvSpPr>
          <p:cNvPr id="5" name="Title 4"/>
          <p:cNvSpPr>
            <a:spLocks noGrp="1"/>
          </p:cNvSpPr>
          <p:nvPr>
            <p:ph type="title" idx="4294967295"/>
          </p:nvPr>
        </p:nvSpPr>
        <p:spPr>
          <a:xfrm>
            <a:off x="315587" y="1112417"/>
            <a:ext cx="7802136" cy="646331"/>
          </a:xfrm>
        </p:spPr>
        <p:txBody>
          <a:bodyPr wrap="none"/>
          <a:lstStyle/>
          <a:p>
            <a:r>
              <a:rPr lang="en-US" sz="3600" b="1" i="0" spc="0" baseline="0" dirty="0" smtClean="0">
                <a:solidFill>
                  <a:schemeClr val="tx1"/>
                </a:solidFill>
                <a:latin typeface="Arial"/>
                <a:ea typeface="MS PGothic"/>
                <a:cs typeface="Arial"/>
              </a:rPr>
              <a:t>Additional GSA</a:t>
            </a:r>
            <a:r>
              <a:rPr lang="en-US" sz="3600" b="1" i="0" spc="0" dirty="0" smtClean="0">
                <a:solidFill>
                  <a:schemeClr val="tx1"/>
                </a:solidFill>
                <a:latin typeface="Arial"/>
                <a:ea typeface="MS PGothic"/>
                <a:cs typeface="Arial"/>
              </a:rPr>
              <a:t> SmartPay Courses</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57200" y="3352800"/>
            <a:ext cx="8229600" cy="519113"/>
          </a:xfrm>
          <a:solidFill>
            <a:srgbClr val="A50021"/>
          </a:solidFill>
        </p:spPr>
        <p:txBody>
          <a:bodyPr/>
          <a:lstStyle/>
          <a:p>
            <a:pPr algn="ctr"/>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90500" y="1267361"/>
            <a:ext cx="8763000" cy="1323439"/>
          </a:xfrm>
        </p:spPr>
        <p:txBody>
          <a:bodyPr anchor="ctr"/>
          <a:lstStyle/>
          <a:p>
            <a:pPr algn="ctr"/>
            <a:r>
              <a:rPr lang="en-US" sz="4000" dirty="0" smtClean="0">
                <a:solidFill>
                  <a:schemeClr val="tx1"/>
                </a:solidFill>
              </a:rPr>
              <a:t>Thank you for your time and attention!</a:t>
            </a:r>
          </a:p>
        </p:txBody>
      </p:sp>
      <p:sp>
        <p:nvSpPr>
          <p:cNvPr id="5" name="Content Placeholder 9"/>
          <p:cNvSpPr txBox="1">
            <a:spLocks/>
          </p:cNvSpPr>
          <p:nvPr/>
        </p:nvSpPr>
        <p:spPr bwMode="auto">
          <a:xfrm>
            <a:off x="381000" y="2667000"/>
            <a:ext cx="8390512" cy="17816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800"/>
              </a:spcAft>
              <a:buClr>
                <a:srgbClr val="003399"/>
              </a:buClr>
              <a:buSzTx/>
              <a:buFont typeface="Wingdings" pitchFamily="2" charset="2"/>
              <a:buNone/>
              <a:tabLst/>
              <a:defRPr/>
            </a:pPr>
            <a:r>
              <a:rPr kumimoji="0" lang="en-US" sz="2000" b="1" i="0" strike="noStrike" kern="0" cap="none" spc="0" normalizeH="0" baseline="0" noProof="0" dirty="0" smtClean="0">
                <a:ln>
                  <a:noFill/>
                </a:ln>
                <a:effectLst/>
                <a:uLnTx/>
                <a:uFillTx/>
                <a:latin typeface="+mn-lt"/>
                <a:ea typeface="MS PGothic" pitchFamily="34" charset="-128"/>
                <a:cs typeface="ＭＳ Ｐゴシック" charset="-128"/>
              </a:rPr>
              <a:t>Contact</a:t>
            </a:r>
            <a:r>
              <a:rPr kumimoji="0" lang="en-US" sz="2000" b="1" i="0" strike="noStrike" kern="0" cap="none" spc="0" normalizeH="0" noProof="0" dirty="0" smtClean="0">
                <a:ln>
                  <a:noFill/>
                </a:ln>
                <a:effectLst/>
                <a:uLnTx/>
                <a:uFillTx/>
                <a:latin typeface="+mn-lt"/>
                <a:ea typeface="MS PGothic" pitchFamily="34" charset="-128"/>
                <a:cs typeface="ＭＳ Ｐゴシック" charset="-128"/>
              </a:rPr>
              <a:t> Information:</a:t>
            </a:r>
          </a:p>
          <a:p>
            <a:pPr lvl="0" algn="ctr" eaLnBrk="0" hangingPunct="0">
              <a:spcAft>
                <a:spcPts val="300"/>
              </a:spcAft>
              <a:buClr>
                <a:srgbClr val="003399"/>
              </a:buClr>
              <a:defRPr/>
            </a:pPr>
            <a:r>
              <a:rPr lang="en-US" sz="2000" kern="0" dirty="0" smtClean="0">
                <a:latin typeface="+mn-lt"/>
                <a:cs typeface="ＭＳ Ｐゴシック" charset="-128"/>
              </a:rPr>
              <a:t>GSA SmartPay Program Support:  (703) 605-2808</a:t>
            </a:r>
            <a:br>
              <a:rPr lang="en-US" sz="2000" kern="0" dirty="0" smtClean="0">
                <a:latin typeface="+mn-lt"/>
                <a:cs typeface="ＭＳ Ｐゴシック" charset="-128"/>
              </a:rPr>
            </a:br>
            <a:r>
              <a:rPr lang="en-US" sz="2000" kern="0" dirty="0" smtClean="0">
                <a:latin typeface="+mn-lt"/>
                <a:cs typeface="ＭＳ Ｐゴシック" charset="-128"/>
                <a:hlinkClick r:id="rId3"/>
              </a:rPr>
              <a:t>gsa_smartpay@gsa.gov</a:t>
            </a:r>
            <a:r>
              <a:rPr lang="en-US" sz="2000" kern="0" dirty="0" smtClean="0">
                <a:latin typeface="+mn-lt"/>
                <a:cs typeface="ＭＳ Ｐゴシック" charset="-128"/>
              </a:rPr>
              <a:t> </a:t>
            </a:r>
          </a:p>
        </p:txBody>
      </p:sp>
      <p:sp>
        <p:nvSpPr>
          <p:cNvPr id="6" name="Content Placeholder 9"/>
          <p:cNvSpPr txBox="1">
            <a:spLocks/>
          </p:cNvSpPr>
          <p:nvPr/>
        </p:nvSpPr>
        <p:spPr bwMode="auto">
          <a:xfrm>
            <a:off x="376744" y="4495800"/>
            <a:ext cx="8390512" cy="2025468"/>
          </a:xfrm>
          <a:prstGeom prst="rect">
            <a:avLst/>
          </a:prstGeom>
          <a:noFill/>
          <a:ln w="2857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eaLnBrk="0" hangingPunct="0">
              <a:spcAft>
                <a:spcPts val="900"/>
              </a:spcAft>
              <a:buClr>
                <a:srgbClr val="003399"/>
              </a:buClr>
              <a:defRPr/>
            </a:pPr>
            <a:r>
              <a:rPr kumimoji="0" lang="en-US" sz="1800" b="1" i="0" u="none" strike="noStrike" kern="0" cap="none" spc="0" normalizeH="0" baseline="0" noProof="0" dirty="0" smtClean="0">
                <a:ln>
                  <a:noFill/>
                </a:ln>
                <a:solidFill>
                  <a:srgbClr val="002060"/>
                </a:solidFill>
                <a:effectLst/>
                <a:uLnTx/>
                <a:uFillTx/>
                <a:latin typeface="Arial" pitchFamily="34" charset="0"/>
              </a:rPr>
              <a:t>Please feel free to provide your feedback and thoughts on our website, available at </a:t>
            </a:r>
            <a:r>
              <a:rPr lang="en-US" sz="1800" b="1" kern="0" dirty="0" smtClean="0">
                <a:solidFill>
                  <a:srgbClr val="002060"/>
                </a:solidFill>
                <a:latin typeface="Arial" pitchFamily="34" charset="0"/>
                <a:hlinkClick r:id="rId4"/>
              </a:rPr>
              <a:t>http://smartpay.gsa.gov/feedback</a:t>
            </a:r>
            <a:r>
              <a:rPr lang="en-US" sz="1800" b="1" kern="0" dirty="0" smtClean="0">
                <a:solidFill>
                  <a:srgbClr val="002060"/>
                </a:solidFill>
                <a:latin typeface="Arial" pitchFamily="34" charset="0"/>
              </a:rPr>
              <a:t>.  Also, don’t forget to visit the GSA </a:t>
            </a:r>
            <a:r>
              <a:rPr lang="en-US" sz="1800" b="1" kern="0" dirty="0" err="1" smtClean="0">
                <a:solidFill>
                  <a:srgbClr val="002060"/>
                </a:solidFill>
                <a:latin typeface="Arial" pitchFamily="34" charset="0"/>
              </a:rPr>
              <a:t>SmartBlog</a:t>
            </a:r>
            <a:r>
              <a:rPr lang="en-US" sz="1800" b="1" kern="0" dirty="0" smtClean="0">
                <a:solidFill>
                  <a:srgbClr val="002060"/>
                </a:solidFill>
                <a:latin typeface="Arial" pitchFamily="34" charset="0"/>
              </a:rPr>
              <a:t> at:  </a:t>
            </a:r>
            <a:r>
              <a:rPr lang="en-US" sz="1800" b="1" kern="0" dirty="0" smtClean="0">
                <a:solidFill>
                  <a:srgbClr val="002060"/>
                </a:solidFill>
                <a:latin typeface="Arial" pitchFamily="34" charset="0"/>
                <a:hlinkClick r:id="rId5"/>
              </a:rPr>
              <a:t>https://smartpay.gsa.gov/blogs</a:t>
            </a:r>
            <a:r>
              <a:rPr lang="en-US" sz="1800" b="1" kern="0" dirty="0" smtClean="0">
                <a:solidFill>
                  <a:srgbClr val="002060"/>
                </a:solidFill>
                <a:latin typeface="Arial" pitchFamily="34" charset="0"/>
              </a:rPr>
              <a:t>. </a:t>
            </a:r>
            <a:endParaRPr kumimoji="0" lang="en-US" sz="1800" b="1" i="0" u="none" strike="noStrike" kern="0" cap="none" spc="0" normalizeH="0" baseline="0" noProof="0" dirty="0" smtClean="0">
              <a:ln>
                <a:noFill/>
              </a:ln>
              <a:solidFill>
                <a:srgbClr val="002060"/>
              </a:solidFill>
              <a:effectLst/>
              <a:uLnTx/>
              <a:uFillTx/>
              <a:latin typeface="Arial" pitchFamily="34" charset="0"/>
            </a:endParaRPr>
          </a:p>
          <a:p>
            <a:pPr lvl="0" eaLnBrk="0" hangingPunct="0">
              <a:spcAft>
                <a:spcPts val="900"/>
              </a:spcAft>
              <a:buClr>
                <a:srgbClr val="003399"/>
              </a:buClr>
              <a:defRPr/>
            </a:pPr>
            <a:r>
              <a:rPr lang="en-US" sz="1800" dirty="0" smtClean="0">
                <a:latin typeface="+mj-lt"/>
              </a:rPr>
              <a:t>Don’t forget to take </a:t>
            </a:r>
            <a:r>
              <a:rPr lang="en-US" sz="1800" dirty="0" smtClean="0">
                <a:latin typeface="+mj-lt"/>
              </a:rPr>
              <a:t>the course survey online by visiting, </a:t>
            </a:r>
            <a:r>
              <a:rPr lang="en-US" sz="1800" dirty="0" smtClean="0">
                <a:latin typeface="+mj-lt"/>
                <a:hlinkClick r:id="rId6"/>
              </a:rPr>
              <a:t>www.gsasmartpayconference.org/survey</a:t>
            </a:r>
            <a:r>
              <a:rPr lang="en-US" sz="1800" dirty="0" smtClean="0">
                <a:latin typeface="+mj-lt"/>
              </a:rPr>
              <a:t> or using the link sent to you via email from Feedback Systems. Surveys can be taken through any mobile device.</a:t>
            </a:r>
            <a:endParaRPr kumimoji="0" lang="en-US" sz="1800" b="0" i="0" u="none" strike="noStrike" kern="0" cap="none" spc="0" normalizeH="0" baseline="0" noProof="0" dirty="0">
              <a:ln>
                <a:noFill/>
              </a:ln>
              <a:solidFill>
                <a:srgbClr val="002060"/>
              </a:solidFill>
              <a:effectLst/>
              <a:uLnTx/>
              <a:uFillTx/>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idx="4294967295"/>
          </p:nvPr>
        </p:nvSpPr>
        <p:spPr>
          <a:xfrm>
            <a:off x="350325" y="1108263"/>
            <a:ext cx="4750018" cy="646331"/>
          </a:xfrm>
        </p:spPr>
        <p:txBody>
          <a:bodyPr wrap="none"/>
          <a:lstStyle/>
          <a:p>
            <a:r>
              <a:rPr lang="en-US" sz="3600" dirty="0" smtClean="0">
                <a:solidFill>
                  <a:schemeClr val="tx1"/>
                </a:solidFill>
              </a:rPr>
              <a:t>Polling the Audience</a:t>
            </a:r>
          </a:p>
        </p:txBody>
      </p:sp>
      <p:sp>
        <p:nvSpPr>
          <p:cNvPr id="30" name="Content Placeholder 9"/>
          <p:cNvSpPr>
            <a:spLocks noGrp="1"/>
          </p:cNvSpPr>
          <p:nvPr>
            <p:ph idx="4294967295"/>
          </p:nvPr>
        </p:nvSpPr>
        <p:spPr>
          <a:xfrm>
            <a:off x="372489" y="1730992"/>
            <a:ext cx="6104511" cy="1107996"/>
          </a:xfrm>
        </p:spPr>
        <p:txBody>
          <a:bodyPr>
            <a:spAutoFit/>
          </a:bodyPr>
          <a:lstStyle/>
          <a:p>
            <a:pPr marL="0" indent="0">
              <a:spcAft>
                <a:spcPts val="900"/>
              </a:spcAft>
              <a:buNone/>
            </a:pPr>
            <a:r>
              <a:rPr lang="en-US" sz="2200" b="1" dirty="0" smtClean="0">
                <a:solidFill>
                  <a:srgbClr val="002060"/>
                </a:solidFill>
              </a:rPr>
              <a:t>How many audience members are new to the GSA SmartPay Training Conference this year?</a:t>
            </a:r>
          </a:p>
        </p:txBody>
      </p:sp>
      <p:sp>
        <p:nvSpPr>
          <p:cNvPr id="11" name="Content Placeholder 9"/>
          <p:cNvSpPr txBox="1">
            <a:spLocks/>
          </p:cNvSpPr>
          <p:nvPr/>
        </p:nvSpPr>
        <p:spPr bwMode="auto">
          <a:xfrm>
            <a:off x="372488" y="2941528"/>
            <a:ext cx="5190112" cy="1169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Bef>
                <a:spcPts val="1200"/>
              </a:spcBef>
              <a:spcAft>
                <a:spcPts val="0"/>
              </a:spcAft>
              <a:buClr>
                <a:srgbClr val="003399"/>
              </a:buClr>
              <a:buFont typeface="+mj-lt"/>
              <a:buAutoNum type="alphaUcPeriod"/>
              <a:defRPr/>
            </a:pPr>
            <a:r>
              <a:rPr lang="en-US" sz="2000" kern="0" dirty="0" smtClean="0">
                <a:latin typeface="+mn-lt"/>
              </a:rPr>
              <a:t>This is my first year!</a:t>
            </a:r>
          </a:p>
          <a:p>
            <a:pPr marL="635000" lvl="1" indent="-457200" eaLnBrk="0" hangingPunct="0">
              <a:spcBef>
                <a:spcPts val="1200"/>
              </a:spcBef>
              <a:spcAft>
                <a:spcPts val="0"/>
              </a:spcAft>
              <a:buClr>
                <a:srgbClr val="003399"/>
              </a:buClr>
              <a:buFont typeface="+mj-lt"/>
              <a:buAutoNum type="alphaUcPeriod"/>
              <a:defRPr/>
            </a:pPr>
            <a:r>
              <a:rPr lang="en-US" sz="2000" kern="0" dirty="0" smtClean="0">
                <a:latin typeface="+mn-lt"/>
              </a:rPr>
              <a:t>I have attended the GSA SmartPay  Training Conference before</a:t>
            </a:r>
          </a:p>
        </p:txBody>
      </p:sp>
      <p:pic>
        <p:nvPicPr>
          <p:cNvPr id="6" name="Picture 2" descr="A picture of people raising hands."/>
          <p:cNvPicPr>
            <a:picLocks noChangeAspect="1" noChangeArrowheads="1"/>
          </p:cNvPicPr>
          <p:nvPr/>
        </p:nvPicPr>
        <p:blipFill>
          <a:blip r:embed="rId3" cstate="print"/>
          <a:srcRect/>
          <a:stretch>
            <a:fillRect/>
          </a:stretch>
        </p:blipFill>
        <p:spPr bwMode="auto">
          <a:xfrm>
            <a:off x="4495800" y="4003803"/>
            <a:ext cx="4343400" cy="241020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idx="4294967295"/>
          </p:nvPr>
        </p:nvSpPr>
        <p:spPr>
          <a:xfrm>
            <a:off x="352098" y="1108075"/>
            <a:ext cx="4749800" cy="646113"/>
          </a:xfrm>
        </p:spPr>
        <p:txBody>
          <a:bodyPr wrap="none"/>
          <a:lstStyle/>
          <a:p>
            <a:r>
              <a:rPr lang="en-US" sz="3600" dirty="0" smtClean="0">
                <a:solidFill>
                  <a:schemeClr val="tx1"/>
                </a:solidFill>
              </a:rPr>
              <a:t>Polling the Audience</a:t>
            </a:r>
          </a:p>
        </p:txBody>
      </p:sp>
      <p:sp>
        <p:nvSpPr>
          <p:cNvPr id="30" name="Content Placeholder 9"/>
          <p:cNvSpPr>
            <a:spLocks noGrp="1"/>
          </p:cNvSpPr>
          <p:nvPr>
            <p:ph idx="4294967295"/>
          </p:nvPr>
        </p:nvSpPr>
        <p:spPr>
          <a:xfrm>
            <a:off x="352098" y="1730375"/>
            <a:ext cx="6103938" cy="431800"/>
          </a:xfrm>
        </p:spPr>
        <p:txBody>
          <a:bodyPr>
            <a:spAutoFit/>
          </a:bodyPr>
          <a:lstStyle/>
          <a:p>
            <a:pPr marL="0" lvl="0" indent="0">
              <a:spcAft>
                <a:spcPts val="900"/>
              </a:spcAft>
              <a:buNone/>
            </a:pPr>
            <a:r>
              <a:rPr lang="en-US" sz="2200" b="1" dirty="0" smtClean="0">
                <a:solidFill>
                  <a:srgbClr val="002060"/>
                </a:solidFill>
              </a:rPr>
              <a:t>How many audience members are:</a:t>
            </a:r>
          </a:p>
        </p:txBody>
      </p:sp>
      <p:sp>
        <p:nvSpPr>
          <p:cNvPr id="11" name="Content Placeholder 9"/>
          <p:cNvSpPr txBox="1">
            <a:spLocks/>
          </p:cNvSpPr>
          <p:nvPr/>
        </p:nvSpPr>
        <p:spPr bwMode="auto">
          <a:xfrm>
            <a:off x="372488" y="2209800"/>
            <a:ext cx="5190112" cy="2708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Aft>
                <a:spcPts val="1200"/>
              </a:spcAft>
              <a:buClr>
                <a:srgbClr val="003399"/>
              </a:buClr>
              <a:buFont typeface="+mj-lt"/>
              <a:buAutoNum type="alphaUcPeriod"/>
              <a:defRPr/>
            </a:pPr>
            <a:r>
              <a:rPr lang="en-US" sz="2000" kern="0" dirty="0" smtClean="0">
                <a:latin typeface="+mn-lt"/>
              </a:rPr>
              <a:t>Level 1 through 3 A/OPCs</a:t>
            </a:r>
          </a:p>
          <a:p>
            <a:pPr marL="635000" lvl="1" indent="-457200" eaLnBrk="0" hangingPunct="0">
              <a:spcAft>
                <a:spcPts val="1200"/>
              </a:spcAft>
              <a:buClr>
                <a:srgbClr val="003399"/>
              </a:buClr>
              <a:buFont typeface="+mj-lt"/>
              <a:buAutoNum type="alphaUcPeriod"/>
              <a:defRPr/>
            </a:pPr>
            <a:r>
              <a:rPr lang="en-US" sz="2000" kern="0" dirty="0" smtClean="0">
                <a:latin typeface="+mn-lt"/>
              </a:rPr>
              <a:t>Level 4 or below A/OPCs</a:t>
            </a:r>
          </a:p>
          <a:p>
            <a:pPr marL="635000" lvl="1" indent="-457200" eaLnBrk="0" hangingPunct="0">
              <a:spcAft>
                <a:spcPts val="1200"/>
              </a:spcAft>
              <a:buClr>
                <a:srgbClr val="003399"/>
              </a:buClr>
              <a:buFont typeface="+mj-lt"/>
              <a:buAutoNum type="alphaUcPeriod"/>
              <a:defRPr/>
            </a:pPr>
            <a:r>
              <a:rPr lang="en-US" sz="2000" kern="0" dirty="0" smtClean="0">
                <a:latin typeface="+mn-lt"/>
              </a:rPr>
              <a:t>Cardholders</a:t>
            </a:r>
          </a:p>
          <a:p>
            <a:pPr marL="635000" lvl="1" indent="-457200" eaLnBrk="0" hangingPunct="0">
              <a:spcAft>
                <a:spcPts val="1200"/>
              </a:spcAft>
              <a:buClr>
                <a:srgbClr val="003399"/>
              </a:buClr>
              <a:buFont typeface="+mj-lt"/>
              <a:buAutoNum type="alphaUcPeriod"/>
              <a:defRPr/>
            </a:pPr>
            <a:r>
              <a:rPr lang="en-US" sz="2000" kern="0" dirty="0" smtClean="0">
                <a:latin typeface="+mn-lt"/>
              </a:rPr>
              <a:t>Industry</a:t>
            </a:r>
          </a:p>
          <a:p>
            <a:pPr marL="635000" lvl="1" indent="-457200" eaLnBrk="0" hangingPunct="0">
              <a:spcAft>
                <a:spcPts val="1200"/>
              </a:spcAft>
              <a:buClr>
                <a:srgbClr val="003399"/>
              </a:buClr>
              <a:buFont typeface="+mj-lt"/>
              <a:buAutoNum type="alphaUcPeriod"/>
              <a:defRPr/>
            </a:pPr>
            <a:r>
              <a:rPr lang="en-US" sz="2000" kern="0" dirty="0" smtClean="0">
                <a:latin typeface="+mn-lt"/>
              </a:rPr>
              <a:t>Other</a:t>
            </a:r>
          </a:p>
          <a:p>
            <a:pPr marL="635000" lvl="1" indent="-457200" eaLnBrk="0" hangingPunct="0">
              <a:spcAft>
                <a:spcPts val="1200"/>
              </a:spcAft>
              <a:buClr>
                <a:srgbClr val="003399"/>
              </a:buClr>
              <a:buFont typeface="+mj-lt"/>
              <a:buAutoNum type="alphaUcPeriod"/>
              <a:defRPr/>
            </a:pPr>
            <a:r>
              <a:rPr lang="en-US" sz="2000" kern="0" dirty="0" smtClean="0">
                <a:latin typeface="+mn-lt"/>
              </a:rPr>
              <a:t>Unsure</a:t>
            </a:r>
          </a:p>
        </p:txBody>
      </p:sp>
      <p:pic>
        <p:nvPicPr>
          <p:cNvPr id="6" name="Picture 2" descr="A picture of people raising hands."/>
          <p:cNvPicPr>
            <a:picLocks noChangeAspect="1" noChangeArrowheads="1"/>
          </p:cNvPicPr>
          <p:nvPr/>
        </p:nvPicPr>
        <p:blipFill>
          <a:blip r:embed="rId3" cstate="print"/>
          <a:srcRect/>
          <a:stretch>
            <a:fillRect/>
          </a:stretch>
        </p:blipFill>
        <p:spPr bwMode="auto">
          <a:xfrm>
            <a:off x="4495800" y="4003803"/>
            <a:ext cx="4343400" cy="241020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5438" y="3352800"/>
            <a:ext cx="8493125" cy="492125"/>
          </a:xfrm>
          <a:solidFill>
            <a:srgbClr val="A50021"/>
          </a:solidFill>
        </p:spPr>
        <p:txBody>
          <a:bodyPr wrap="square"/>
          <a:lstStyle/>
          <a:p>
            <a:pPr algn="ctr"/>
            <a:r>
              <a:rPr lang="en-US" sz="2600" dirty="0" smtClean="0">
                <a:solidFill>
                  <a:schemeClr val="bg1"/>
                </a:solidFill>
              </a:rPr>
              <a:t>Overview of the GSA SmartPay Program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609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Arial" pitchFamily="34" charset="0"/>
              </a:rPr>
              <a:t>GSA SmartPay Program Overview</a:t>
            </a:r>
          </a:p>
          <a:p>
            <a:pPr eaLnBrk="0" hangingPunct="0">
              <a:spcAft>
                <a:spcPts val="0"/>
              </a:spcAft>
            </a:pPr>
            <a:r>
              <a:rPr lang="en-US" b="1" dirty="0" smtClean="0">
                <a:solidFill>
                  <a:srgbClr val="002060"/>
                </a:solidFill>
                <a:latin typeface="Arial" pitchFamily="34" charset="0"/>
              </a:rPr>
              <a:t>More than 350 Federal government agencies/</a:t>
            </a:r>
          </a:p>
          <a:p>
            <a:pPr eaLnBrk="0" hangingPunct="0">
              <a:spcAft>
                <a:spcPts val="0"/>
              </a:spcAft>
            </a:pPr>
            <a:r>
              <a:rPr lang="en-US" b="1" dirty="0" smtClean="0">
                <a:solidFill>
                  <a:srgbClr val="002060"/>
                </a:solidFill>
                <a:latin typeface="Arial" pitchFamily="34" charset="0"/>
              </a:rPr>
              <a:t>organizations can access charge card products</a:t>
            </a:r>
          </a:p>
          <a:p>
            <a:pPr eaLnBrk="0" hangingPunct="0">
              <a:spcAft>
                <a:spcPts val="0"/>
              </a:spcAft>
            </a:pPr>
            <a:r>
              <a:rPr lang="en-US" b="1" dirty="0" smtClean="0">
                <a:solidFill>
                  <a:srgbClr val="002060"/>
                </a:solidFill>
                <a:latin typeface="Arial" pitchFamily="34" charset="0"/>
              </a:rPr>
              <a:t>and services through the GSA SmartPay2</a:t>
            </a:r>
          </a:p>
          <a:p>
            <a:pPr eaLnBrk="0" hangingPunct="0">
              <a:spcAft>
                <a:spcPts val="600"/>
              </a:spcAft>
            </a:pPr>
            <a:r>
              <a:rPr lang="en-US" b="1" dirty="0" smtClean="0">
                <a:solidFill>
                  <a:srgbClr val="002060"/>
                </a:solidFill>
                <a:latin typeface="Arial" pitchFamily="34" charset="0"/>
              </a:rPr>
              <a:t>master contract.</a:t>
            </a:r>
          </a:p>
          <a:p>
            <a:pPr marL="465138" indent="-349250" eaLnBrk="0" hangingPunct="0">
              <a:spcAft>
                <a:spcPts val="0"/>
              </a:spcAft>
              <a:buFont typeface="Wingdings" pitchFamily="2" charset="2"/>
              <a:buChar char="Ø"/>
              <a:tabLst>
                <a:tab pos="465138" algn="l"/>
              </a:tabLst>
            </a:pPr>
            <a:r>
              <a:rPr lang="en-US" sz="2000" dirty="0" smtClean="0">
                <a:latin typeface="Arial" pitchFamily="34" charset="0"/>
              </a:rPr>
              <a:t>Federal government agencies/organizations issue </a:t>
            </a:r>
          </a:p>
          <a:p>
            <a:pPr marL="465138" indent="-7938" eaLnBrk="0" hangingPunct="0">
              <a:spcAft>
                <a:spcPts val="0"/>
              </a:spcAft>
              <a:tabLst>
                <a:tab pos="465138" algn="l"/>
              </a:tabLst>
            </a:pPr>
            <a:r>
              <a:rPr lang="en-US" sz="2000" dirty="0" smtClean="0">
                <a:latin typeface="Arial" pitchFamily="34" charset="0"/>
              </a:rPr>
              <a:t>task orders against the GSA SmartPay2 master </a:t>
            </a:r>
          </a:p>
          <a:p>
            <a:pPr marL="465138" eaLnBrk="0" hangingPunct="0">
              <a:spcAft>
                <a:spcPts val="0"/>
              </a:spcAft>
              <a:tabLst>
                <a:tab pos="465138" algn="l"/>
              </a:tabLst>
            </a:pPr>
            <a:r>
              <a:rPr lang="en-US" sz="2000" dirty="0" smtClean="0">
                <a:latin typeface="Arial" pitchFamily="34" charset="0"/>
              </a:rPr>
              <a:t>contract for charge card products and services </a:t>
            </a:r>
          </a:p>
          <a:p>
            <a:pPr marL="465138" eaLnBrk="0" hangingPunct="0">
              <a:spcAft>
                <a:spcPts val="600"/>
              </a:spcAft>
              <a:tabLst>
                <a:tab pos="465138" algn="l"/>
              </a:tabLst>
            </a:pPr>
            <a:r>
              <a:rPr lang="en-US" sz="2000" dirty="0" smtClean="0">
                <a:latin typeface="Arial" pitchFamily="34" charset="0"/>
              </a:rPr>
              <a:t>from one of three contractor banks:</a:t>
            </a:r>
          </a:p>
          <a:p>
            <a:pPr marL="922338" lvl="1" indent="-349250" eaLnBrk="0" hangingPunct="0">
              <a:spcAft>
                <a:spcPts val="300"/>
              </a:spcAft>
              <a:buFont typeface="Courier New" pitchFamily="49" charset="0"/>
              <a:buChar char="o"/>
              <a:tabLst>
                <a:tab pos="465138" algn="l"/>
              </a:tabLst>
            </a:pPr>
            <a:r>
              <a:rPr lang="en-US" sz="1800" i="1" dirty="0" smtClean="0">
                <a:solidFill>
                  <a:srgbClr val="002060"/>
                </a:solidFill>
                <a:latin typeface="Arial" pitchFamily="34" charset="0"/>
              </a:rPr>
              <a:t>Citibank</a:t>
            </a:r>
          </a:p>
          <a:p>
            <a:pPr marL="922338" lvl="1" indent="-349250" eaLnBrk="0" hangingPunct="0">
              <a:spcAft>
                <a:spcPts val="300"/>
              </a:spcAft>
              <a:buFont typeface="Courier New" pitchFamily="49" charset="0"/>
              <a:buChar char="o"/>
              <a:tabLst>
                <a:tab pos="465138" algn="l"/>
              </a:tabLst>
            </a:pPr>
            <a:r>
              <a:rPr lang="en-US" sz="1800" i="1" dirty="0" smtClean="0">
                <a:solidFill>
                  <a:srgbClr val="002060"/>
                </a:solidFill>
                <a:latin typeface="Arial" pitchFamily="34" charset="0"/>
              </a:rPr>
              <a:t>JP Morgan</a:t>
            </a:r>
          </a:p>
          <a:p>
            <a:pPr marL="922338" lvl="1" indent="-349250" eaLnBrk="0" hangingPunct="0">
              <a:spcAft>
                <a:spcPts val="900"/>
              </a:spcAft>
              <a:buFont typeface="Courier New" pitchFamily="49" charset="0"/>
              <a:buChar char="o"/>
              <a:tabLst>
                <a:tab pos="465138" algn="l"/>
              </a:tabLst>
            </a:pPr>
            <a:r>
              <a:rPr lang="en-US" sz="1800" i="1" dirty="0" smtClean="0">
                <a:solidFill>
                  <a:srgbClr val="002060"/>
                </a:solidFill>
                <a:latin typeface="Arial" pitchFamily="34" charset="0"/>
              </a:rPr>
              <a:t>U.S. Bank</a:t>
            </a:r>
          </a:p>
          <a:p>
            <a:pPr marL="465138" indent="-349250" eaLnBrk="0" hangingPunct="0">
              <a:spcAft>
                <a:spcPts val="0"/>
              </a:spcAft>
              <a:buFont typeface="Wingdings" pitchFamily="2" charset="2"/>
              <a:buChar char="Ø"/>
              <a:tabLst>
                <a:tab pos="465138" algn="l"/>
              </a:tabLst>
            </a:pPr>
            <a:r>
              <a:rPr lang="en-US" sz="2000" dirty="0" smtClean="0">
                <a:latin typeface="Arial" pitchFamily="34" charset="0"/>
              </a:rPr>
              <a:t>Agencies/organizations pay no direct fees for using </a:t>
            </a:r>
          </a:p>
          <a:p>
            <a:pPr marL="465138" eaLnBrk="0" hangingPunct="0">
              <a:spcAft>
                <a:spcPts val="900"/>
              </a:spcAft>
              <a:tabLst>
                <a:tab pos="465138" algn="l"/>
              </a:tabLst>
            </a:pPr>
            <a:r>
              <a:rPr lang="en-US" sz="2000" dirty="0" smtClean="0">
                <a:latin typeface="Arial" pitchFamily="34" charset="0"/>
              </a:rPr>
              <a:t>the GSA SmartPay Program</a:t>
            </a:r>
          </a:p>
          <a:p>
            <a:pPr marL="465138" indent="-354013" eaLnBrk="0" hangingPunct="0">
              <a:spcAft>
                <a:spcPts val="900"/>
              </a:spcAft>
              <a:buFont typeface="Wingdings" pitchFamily="2" charset="2"/>
              <a:buChar char="Ø"/>
              <a:tabLst>
                <a:tab pos="465138" algn="l"/>
              </a:tabLst>
            </a:pPr>
            <a:r>
              <a:rPr lang="en-US" sz="2000" dirty="0" smtClean="0">
                <a:latin typeface="Arial" pitchFamily="34" charset="0"/>
              </a:rPr>
              <a:t>Agency/organizations have the opportunity to earn refunds</a:t>
            </a:r>
          </a:p>
        </p:txBody>
      </p:sp>
      <p:pic>
        <p:nvPicPr>
          <p:cNvPr id="35" name="Picture 1" descr="GSA SmartPay2 Purchase Card (red)"/>
          <p:cNvPicPr>
            <a:picLocks noChangeArrowheads="1"/>
          </p:cNvPicPr>
          <p:nvPr/>
        </p:nvPicPr>
        <p:blipFill>
          <a:blip r:embed="rId3" cstate="print"/>
          <a:srcRect/>
          <a:stretch>
            <a:fillRect/>
          </a:stretch>
        </p:blipFill>
        <p:spPr bwMode="auto">
          <a:xfrm>
            <a:off x="7396798" y="1827535"/>
            <a:ext cx="1691640" cy="1097280"/>
          </a:xfrm>
          <a:prstGeom prst="rect">
            <a:avLst/>
          </a:prstGeom>
          <a:noFill/>
          <a:ln w="9525">
            <a:noFill/>
            <a:miter lim="800000"/>
            <a:headEnd/>
            <a:tailEnd/>
          </a:ln>
        </p:spPr>
      </p:pic>
      <p:pic>
        <p:nvPicPr>
          <p:cNvPr id="38" name="Picture 3" descr="GSA SmartPay2 Integrated Card (yellow)"/>
          <p:cNvPicPr>
            <a:picLocks noChangeAspect="1" noChangeArrowheads="1"/>
          </p:cNvPicPr>
          <p:nvPr/>
        </p:nvPicPr>
        <p:blipFill>
          <a:blip r:embed="rId4" cstate="print"/>
          <a:srcRect/>
          <a:stretch>
            <a:fillRect/>
          </a:stretch>
        </p:blipFill>
        <p:spPr bwMode="auto">
          <a:xfrm>
            <a:off x="7469958" y="5294550"/>
            <a:ext cx="1550670" cy="1005840"/>
          </a:xfrm>
          <a:prstGeom prst="rect">
            <a:avLst/>
          </a:prstGeom>
          <a:noFill/>
          <a:ln w="9525">
            <a:noFill/>
            <a:miter lim="800000"/>
            <a:headEnd/>
            <a:tailEnd/>
          </a:ln>
        </p:spPr>
      </p:pic>
      <p:pic>
        <p:nvPicPr>
          <p:cNvPr id="39" name="Picture 6" descr="GSA SmartPay2 Travel Card (blue)"/>
          <p:cNvPicPr>
            <a:picLocks noChangeArrowheads="1"/>
          </p:cNvPicPr>
          <p:nvPr/>
        </p:nvPicPr>
        <p:blipFill>
          <a:blip r:embed="rId5" cstate="print"/>
          <a:srcRect/>
          <a:stretch>
            <a:fillRect/>
          </a:stretch>
        </p:blipFill>
        <p:spPr bwMode="auto">
          <a:xfrm>
            <a:off x="7396798" y="2943879"/>
            <a:ext cx="1691640" cy="1097280"/>
          </a:xfrm>
          <a:prstGeom prst="rect">
            <a:avLst/>
          </a:prstGeom>
          <a:noFill/>
          <a:ln w="9525">
            <a:noFill/>
            <a:miter lim="800000"/>
            <a:headEnd/>
            <a:tailEnd/>
          </a:ln>
        </p:spPr>
      </p:pic>
      <p:pic>
        <p:nvPicPr>
          <p:cNvPr id="40" name="Picture 2" descr="GSA SmartPay2 Fleet Card (green and white)"/>
          <p:cNvPicPr>
            <a:picLocks noChangeArrowheads="1"/>
          </p:cNvPicPr>
          <p:nvPr/>
        </p:nvPicPr>
        <p:blipFill>
          <a:blip r:embed="rId6" cstate="print"/>
          <a:srcRect/>
          <a:stretch>
            <a:fillRect/>
          </a:stretch>
        </p:blipFill>
        <p:spPr bwMode="auto">
          <a:xfrm>
            <a:off x="7367770" y="4119215"/>
            <a:ext cx="1691640" cy="1097280"/>
          </a:xfrm>
          <a:prstGeom prst="rect">
            <a:avLst/>
          </a:prstGeom>
          <a:noFill/>
          <a:ln w="9525">
            <a:noFill/>
            <a:miter lim="800000"/>
            <a:headEnd/>
            <a:tailEnd/>
          </a:ln>
        </p:spPr>
      </p:pic>
      <p:sp>
        <p:nvSpPr>
          <p:cNvPr id="7" name="Title 6"/>
          <p:cNvSpPr>
            <a:spLocks noGrp="1"/>
          </p:cNvSpPr>
          <p:nvPr>
            <p:ph type="title"/>
          </p:nvPr>
        </p:nvSpPr>
        <p:spPr>
          <a:xfrm>
            <a:off x="457200" y="1066800"/>
            <a:ext cx="8229600" cy="138499"/>
          </a:xfrm>
        </p:spPr>
        <p:txBody>
          <a:bodyPr/>
          <a:lstStyle/>
          <a:p>
            <a:r>
              <a:rPr lang="en-US" sz="300" dirty="0" smtClean="0">
                <a:solidFill>
                  <a:schemeClr val="bg1"/>
                </a:solidFill>
              </a:rPr>
              <a:t>GSA </a:t>
            </a:r>
            <a:r>
              <a:rPr lang="en-US" sz="300" dirty="0" err="1" smtClean="0">
                <a:solidFill>
                  <a:schemeClr val="bg1"/>
                </a:solidFill>
              </a:rPr>
              <a:t>SmartPay</a:t>
            </a:r>
            <a:r>
              <a:rPr lang="en-US" sz="300" baseline="0" dirty="0" smtClean="0">
                <a:solidFill>
                  <a:schemeClr val="bg1"/>
                </a:solidFill>
              </a:rPr>
              <a:t> Program Overview</a:t>
            </a:r>
            <a:endParaRPr lang="en-US" sz="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360"/>
                                          </p:val>
                                        </p:tav>
                                        <p:tav tm="100000">
                                          <p:val>
                                            <p:fltVal val="0"/>
                                          </p:val>
                                        </p:tav>
                                      </p:tavLst>
                                    </p:anim>
                                    <p:animEffect transition="in" filter="fade">
                                      <p:cBhvr>
                                        <p:cTn id="10" dur="1000"/>
                                        <p:tgtEl>
                                          <p:spTgt spid="3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360"/>
                                          </p:val>
                                        </p:tav>
                                        <p:tav tm="100000">
                                          <p:val>
                                            <p:fltVal val="0"/>
                                          </p:val>
                                        </p:tav>
                                      </p:tavLst>
                                    </p:anim>
                                    <p:animEffect transition="in" filter="fade">
                                      <p:cBhvr>
                                        <p:cTn id="16" dur="1000"/>
                                        <p:tgtEl>
                                          <p:spTgt spid="39"/>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360"/>
                                          </p:val>
                                        </p:tav>
                                        <p:tav tm="100000">
                                          <p:val>
                                            <p:fltVal val="0"/>
                                          </p:val>
                                        </p:tav>
                                      </p:tavLst>
                                    </p:anim>
                                    <p:animEffect transition="in" filter="fade">
                                      <p:cBhvr>
                                        <p:cTn id="22" dur="1000"/>
                                        <p:tgtEl>
                                          <p:spTgt spid="4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fltVal val="0"/>
                                          </p:val>
                                        </p:tav>
                                        <p:tav tm="100000">
                                          <p:val>
                                            <p:strVal val="#ppt_w"/>
                                          </p:val>
                                        </p:tav>
                                      </p:tavLst>
                                    </p:anim>
                                    <p:anim calcmode="lin" valueType="num">
                                      <p:cBhvr>
                                        <p:cTn id="26" dur="1000" fill="hold"/>
                                        <p:tgtEl>
                                          <p:spTgt spid="38"/>
                                        </p:tgtEl>
                                        <p:attrNameLst>
                                          <p:attrName>ppt_h</p:attrName>
                                        </p:attrNameLst>
                                      </p:cBhvr>
                                      <p:tavLst>
                                        <p:tav tm="0">
                                          <p:val>
                                            <p:fltVal val="0"/>
                                          </p:val>
                                        </p:tav>
                                        <p:tav tm="100000">
                                          <p:val>
                                            <p:strVal val="#ppt_h"/>
                                          </p:val>
                                        </p:tav>
                                      </p:tavLst>
                                    </p:anim>
                                    <p:anim calcmode="lin" valueType="num">
                                      <p:cBhvr>
                                        <p:cTn id="27" dur="1000" fill="hold"/>
                                        <p:tgtEl>
                                          <p:spTgt spid="38"/>
                                        </p:tgtEl>
                                        <p:attrNameLst>
                                          <p:attrName>style.rotation</p:attrName>
                                        </p:attrNameLst>
                                      </p:cBhvr>
                                      <p:tavLst>
                                        <p:tav tm="0">
                                          <p:val>
                                            <p:fltVal val="360"/>
                                          </p:val>
                                        </p:tav>
                                        <p:tav tm="100000">
                                          <p:val>
                                            <p:fltVal val="0"/>
                                          </p:val>
                                        </p:tav>
                                      </p:tavLst>
                                    </p:anim>
                                    <p:animEffect transition="in" filter="fade">
                                      <p:cBhvr>
                                        <p:cTn id="2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600" y="1098986"/>
            <a:ext cx="8407400" cy="2392963"/>
          </a:xfrm>
          <a:prstGeom prst="rect">
            <a:avLst/>
          </a:prstGeom>
          <a:noFill/>
          <a:ln w="9525">
            <a:noFill/>
            <a:miter lim="800000"/>
            <a:headEnd/>
            <a:tailEnd/>
          </a:ln>
        </p:spPr>
        <p:txBody>
          <a:bodyPr>
            <a:spAutoFit/>
          </a:bodyPr>
          <a:lstStyle/>
          <a:p>
            <a:pPr>
              <a:spcAft>
                <a:spcPts val="300"/>
              </a:spcAft>
              <a:defRPr/>
            </a:pPr>
            <a:r>
              <a:rPr lang="en-US" sz="3600" b="1" kern="0" dirty="0" smtClean="0">
                <a:latin typeface="Arial" pitchFamily="34" charset="0"/>
              </a:rPr>
              <a:t>FY 2011 GSA SmartPay Statistics</a:t>
            </a:r>
          </a:p>
          <a:p>
            <a:pPr marL="231775" lvl="1" indent="-231775">
              <a:spcAft>
                <a:spcPts val="600"/>
              </a:spcAft>
              <a:buClr>
                <a:srgbClr val="003399"/>
              </a:buClr>
              <a:tabLst>
                <a:tab pos="5092700" algn="l"/>
                <a:tab pos="5265738" algn="l"/>
                <a:tab pos="5375275" algn="l"/>
              </a:tabLst>
              <a:defRPr/>
            </a:pPr>
            <a:r>
              <a:rPr lang="en-US" b="1" kern="0" dirty="0" smtClean="0">
                <a:solidFill>
                  <a:schemeClr val="accent6">
                    <a:lumMod val="50000"/>
                  </a:schemeClr>
                </a:solidFill>
                <a:latin typeface="Arial" pitchFamily="34" charset="0"/>
              </a:rPr>
              <a:t>FY 2011 Total Program Spend</a:t>
            </a:r>
            <a:r>
              <a:rPr lang="en-US" kern="0" dirty="0" smtClean="0">
                <a:solidFill>
                  <a:schemeClr val="accent6">
                    <a:lumMod val="50000"/>
                  </a:schemeClr>
                </a:solidFill>
                <a:latin typeface="Arial" pitchFamily="34" charset="0"/>
              </a:rPr>
              <a:t>:	$30.8 Billion</a:t>
            </a:r>
          </a:p>
          <a:p>
            <a:pPr marL="231775" lvl="1" indent="-231775">
              <a:spcAft>
                <a:spcPts val="600"/>
              </a:spcAft>
              <a:buClr>
                <a:srgbClr val="003399"/>
              </a:buClr>
              <a:tabLst>
                <a:tab pos="5092700" algn="l"/>
              </a:tabLst>
              <a:defRPr/>
            </a:pPr>
            <a:r>
              <a:rPr lang="en-US" b="1" kern="0" dirty="0" smtClean="0">
                <a:solidFill>
                  <a:schemeClr val="accent6">
                    <a:lumMod val="50000"/>
                  </a:schemeClr>
                </a:solidFill>
                <a:latin typeface="Arial" pitchFamily="34" charset="0"/>
              </a:rPr>
              <a:t>FY 2011 Total Transactions</a:t>
            </a:r>
            <a:r>
              <a:rPr lang="en-US" kern="0" dirty="0" smtClean="0">
                <a:solidFill>
                  <a:schemeClr val="accent6">
                    <a:lumMod val="50000"/>
                  </a:schemeClr>
                </a:solidFill>
                <a:latin typeface="Arial" pitchFamily="34" charset="0"/>
              </a:rPr>
              <a:t>:	100.4 Million</a:t>
            </a:r>
          </a:p>
          <a:p>
            <a:pPr marL="231775" lvl="1" indent="-231775">
              <a:spcAft>
                <a:spcPts val="600"/>
              </a:spcAft>
              <a:buClr>
                <a:srgbClr val="003399"/>
              </a:buClr>
              <a:tabLst>
                <a:tab pos="5092700" algn="l"/>
                <a:tab pos="5265738" algn="l"/>
                <a:tab pos="5422900" algn="l"/>
              </a:tabLst>
              <a:defRPr/>
            </a:pPr>
            <a:r>
              <a:rPr lang="en-US" b="1" kern="0" dirty="0" smtClean="0">
                <a:solidFill>
                  <a:schemeClr val="accent6">
                    <a:lumMod val="50000"/>
                  </a:schemeClr>
                </a:solidFill>
                <a:latin typeface="Arial" pitchFamily="34" charset="0"/>
              </a:rPr>
              <a:t>FY 2011 Total Cards Issued</a:t>
            </a:r>
            <a:r>
              <a:rPr lang="en-US" kern="0" dirty="0" smtClean="0">
                <a:solidFill>
                  <a:schemeClr val="accent6">
                    <a:lumMod val="50000"/>
                  </a:schemeClr>
                </a:solidFill>
                <a:latin typeface="Arial" pitchFamily="34" charset="0"/>
              </a:rPr>
              <a:t>:			3.6 Million</a:t>
            </a:r>
          </a:p>
          <a:p>
            <a:pPr marL="231775" lvl="1" indent="-231775">
              <a:spcAft>
                <a:spcPts val="600"/>
              </a:spcAft>
              <a:buClr>
                <a:srgbClr val="003399"/>
              </a:buClr>
              <a:tabLst>
                <a:tab pos="4919663" algn="l"/>
              </a:tabLst>
              <a:defRPr/>
            </a:pPr>
            <a:r>
              <a:rPr lang="en-US" b="1" kern="0" dirty="0" smtClean="0">
                <a:solidFill>
                  <a:schemeClr val="accent6">
                    <a:lumMod val="50000"/>
                  </a:schemeClr>
                </a:solidFill>
                <a:latin typeface="Arial" pitchFamily="34" charset="0"/>
              </a:rPr>
              <a:t>FY 2011 Net Agency Refunds</a:t>
            </a:r>
            <a:r>
              <a:rPr lang="en-US" kern="0" dirty="0" smtClean="0">
                <a:solidFill>
                  <a:schemeClr val="accent6">
                    <a:lumMod val="50000"/>
                  </a:schemeClr>
                </a:solidFill>
                <a:latin typeface="Arial" pitchFamily="34" charset="0"/>
              </a:rPr>
              <a:t>:	$297.9 Million</a:t>
            </a:r>
          </a:p>
        </p:txBody>
      </p:sp>
      <p:graphicFrame>
        <p:nvGraphicFramePr>
          <p:cNvPr id="28" name="Table 27"/>
          <p:cNvGraphicFramePr>
            <a:graphicFrameLocks noGrp="1"/>
          </p:cNvGraphicFramePr>
          <p:nvPr/>
        </p:nvGraphicFramePr>
        <p:xfrm>
          <a:off x="5202238" y="4621456"/>
          <a:ext cx="3657600" cy="981456"/>
        </p:xfrm>
        <a:graphic>
          <a:graphicData uri="http://schemas.openxmlformats.org/drawingml/2006/table">
            <a:tbl>
              <a:tblPr firstRow="1" bandRow="1"/>
              <a:tblGrid>
                <a:gridCol w="1263534"/>
                <a:gridCol w="798022"/>
                <a:gridCol w="806863"/>
                <a:gridCol w="789181"/>
              </a:tblGrid>
              <a:tr h="15924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Travel</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1</a:t>
                      </a:r>
                      <a:r>
                        <a:rPr lang="en-US" sz="1400" dirty="0" smtClean="0"/>
                        <a:t>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8.9 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$9.5B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$9.6B</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00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45.3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50.0M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49.8M</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Cardholders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2.2M</a:t>
                      </a:r>
                      <a:endParaRPr lang="en-US" sz="1200" dirty="0">
                        <a:solidFill>
                          <a:schemeClr val="tx1"/>
                        </a:solidFill>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2.5M</a:t>
                      </a:r>
                      <a:endParaRPr lang="en-US" sz="1200" dirty="0">
                        <a:solidFill>
                          <a:schemeClr val="tx1"/>
                        </a:solidFill>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29" name="Table 28"/>
          <p:cNvGraphicFramePr>
            <a:graphicFrameLocks noGrp="1"/>
          </p:cNvGraphicFramePr>
          <p:nvPr/>
        </p:nvGraphicFramePr>
        <p:xfrm>
          <a:off x="5202238" y="5607791"/>
          <a:ext cx="3657600" cy="1097544"/>
        </p:xfrm>
        <a:graphic>
          <a:graphicData uri="http://schemas.openxmlformats.org/drawingml/2006/table">
            <a:tbl>
              <a:tblPr firstRow="1" bandRow="1"/>
              <a:tblGrid>
                <a:gridCol w="1262070"/>
                <a:gridCol w="812800"/>
                <a:gridCol w="812800"/>
                <a:gridCol w="769930"/>
              </a:tblGrid>
              <a:tr h="29228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Fleet</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r>
              <a:tr h="25649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1.5 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1.8 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a:t>
                      </a:r>
                      <a:r>
                        <a:rPr lang="en-US" sz="1200" baseline="0" dirty="0" smtClean="0">
                          <a:latin typeface="Arial" pitchFamily="34" charset="0"/>
                          <a:ea typeface="Calibri"/>
                          <a:cs typeface="Arial" pitchFamily="34" charset="0"/>
                        </a:rPr>
                        <a:t> </a:t>
                      </a:r>
                      <a:r>
                        <a:rPr lang="en-US" sz="1200" dirty="0" smtClean="0">
                          <a:latin typeface="Arial" pitchFamily="34" charset="0"/>
                          <a:ea typeface="Calibri"/>
                          <a:cs typeface="Arial" pitchFamily="34" charset="0"/>
                        </a:rPr>
                        <a:t>B</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5649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25.9</a:t>
                      </a:r>
                      <a:r>
                        <a:rPr lang="en-US" sz="1200" baseline="0" dirty="0" smtClean="0">
                          <a:latin typeface="Arial" pitchFamily="34" charset="0"/>
                          <a:ea typeface="Calibri"/>
                          <a:cs typeface="Arial" pitchFamily="34" charset="0"/>
                        </a:rPr>
                        <a:t> </a:t>
                      </a:r>
                      <a:r>
                        <a:rPr lang="en-US" sz="1200" dirty="0" smtClean="0">
                          <a:latin typeface="Arial" pitchFamily="34" charset="0"/>
                          <a:ea typeface="Calibri"/>
                          <a:cs typeface="Arial" pitchFamily="34" charset="0"/>
                        </a:rPr>
                        <a:t>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27.7M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29.3M</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228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650 K</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633K</a:t>
                      </a:r>
                      <a:endParaRPr lang="en-US" sz="1200" dirty="0">
                        <a:solidFill>
                          <a:schemeClr val="tx1"/>
                        </a:solidFill>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856K</a:t>
                      </a:r>
                      <a:endParaRPr lang="en-US" sz="1200" dirty="0">
                        <a:solidFill>
                          <a:schemeClr val="tx1"/>
                        </a:solidFill>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30" name="Table 29"/>
          <p:cNvGraphicFramePr>
            <a:graphicFrameLocks noGrp="1"/>
          </p:cNvGraphicFramePr>
          <p:nvPr/>
        </p:nvGraphicFramePr>
        <p:xfrm>
          <a:off x="5202238" y="3552825"/>
          <a:ext cx="3657600" cy="1063752"/>
        </p:xfrm>
        <a:graphic>
          <a:graphicData uri="http://schemas.openxmlformats.org/drawingml/2006/table">
            <a:tbl>
              <a:tblPr firstRow="1" bandRow="1"/>
              <a:tblGrid>
                <a:gridCol w="1263534"/>
                <a:gridCol w="798022"/>
                <a:gridCol w="806863"/>
                <a:gridCol w="789181"/>
              </a:tblGrid>
              <a:tr h="15924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Purchase</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19.3B </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$19.2B </a:t>
                      </a:r>
                      <a:endParaRPr lang="en-US" sz="1200" dirty="0">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$19.0B </a:t>
                      </a:r>
                      <a:endParaRPr lang="en-US" sz="1200" dirty="0">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00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21.9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22.2M</a:t>
                      </a:r>
                      <a:endParaRPr lang="en-US" sz="1200" dirty="0">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21.3M</a:t>
                      </a:r>
                      <a:endParaRPr lang="en-US" sz="1200" dirty="0">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Cardholders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270 K</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baseline="0" dirty="0" smtClean="0">
                          <a:solidFill>
                            <a:schemeClr val="tx1"/>
                          </a:solidFill>
                          <a:latin typeface="Arial" pitchFamily="34" charset="0"/>
                          <a:ea typeface="Calibri"/>
                          <a:cs typeface="Arial" pitchFamily="34" charset="0"/>
                        </a:rPr>
                        <a:t>257K</a:t>
                      </a:r>
                      <a:endParaRPr lang="en-US" sz="1200" dirty="0">
                        <a:solidFill>
                          <a:schemeClr val="tx1"/>
                        </a:solidFill>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baseline="0" dirty="0" smtClean="0">
                          <a:solidFill>
                            <a:schemeClr val="tx1"/>
                          </a:solidFill>
                          <a:latin typeface="Arial" pitchFamily="34" charset="0"/>
                          <a:ea typeface="Calibri"/>
                          <a:cs typeface="Arial" pitchFamily="34" charset="0"/>
                        </a:rPr>
                        <a:t>278K</a:t>
                      </a:r>
                      <a:endParaRPr lang="en-US" sz="1200" dirty="0">
                        <a:solidFill>
                          <a:schemeClr val="tx1"/>
                        </a:solidFill>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pSp>
        <p:nvGrpSpPr>
          <p:cNvPr id="2" name="Group 60" descr="Bar graph displaying the FY 2011 GSA SmartPay Statistics"/>
          <p:cNvGrpSpPr/>
          <p:nvPr/>
        </p:nvGrpSpPr>
        <p:grpSpPr>
          <a:xfrm>
            <a:off x="447675" y="3581400"/>
            <a:ext cx="4648200" cy="3123935"/>
            <a:chOff x="447675" y="3810000"/>
            <a:chExt cx="4648200" cy="2895600"/>
          </a:xfrm>
        </p:grpSpPr>
        <p:sp>
          <p:nvSpPr>
            <p:cNvPr id="62" name="Rectangle 61"/>
            <p:cNvSpPr/>
            <p:nvPr/>
          </p:nvSpPr>
          <p:spPr bwMode="auto">
            <a:xfrm>
              <a:off x="447675" y="3810000"/>
              <a:ext cx="4648200" cy="289560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graphicFrame>
          <p:nvGraphicFramePr>
            <p:cNvPr id="63" name="Chart 62"/>
            <p:cNvGraphicFramePr/>
            <p:nvPr/>
          </p:nvGraphicFramePr>
          <p:xfrm>
            <a:off x="609600" y="3886200"/>
            <a:ext cx="13716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Chart 63"/>
            <p:cNvGraphicFramePr/>
            <p:nvPr/>
          </p:nvGraphicFramePr>
          <p:xfrm>
            <a:off x="2095500" y="3886200"/>
            <a:ext cx="13716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Chart 64"/>
            <p:cNvGraphicFramePr/>
            <p:nvPr/>
          </p:nvGraphicFramePr>
          <p:xfrm>
            <a:off x="3581400" y="3886200"/>
            <a:ext cx="1371600" cy="2514600"/>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p:cNvSpPr/>
            <p:nvPr/>
          </p:nvSpPr>
          <p:spPr bwMode="auto">
            <a:xfrm>
              <a:off x="3751263" y="6330950"/>
              <a:ext cx="1189037" cy="3079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Cards</a:t>
              </a:r>
              <a:endParaRPr lang="en-US" sz="1000" b="1" dirty="0">
                <a:solidFill>
                  <a:schemeClr val="bg1"/>
                </a:solidFill>
              </a:endParaRPr>
            </a:p>
            <a:p>
              <a:pPr algn="ctr">
                <a:defRPr/>
              </a:pPr>
              <a:r>
                <a:rPr lang="en-US" sz="700" b="1" i="1" dirty="0">
                  <a:solidFill>
                    <a:schemeClr val="bg1"/>
                  </a:solidFill>
                </a:rPr>
                <a:t>(Millions)</a:t>
              </a:r>
              <a:endParaRPr lang="en-US" sz="700" b="1" dirty="0">
                <a:solidFill>
                  <a:schemeClr val="bg1"/>
                </a:solidFill>
              </a:endParaRPr>
            </a:p>
          </p:txBody>
        </p:sp>
        <p:sp>
          <p:nvSpPr>
            <p:cNvPr id="67" name="Rectangle 66"/>
            <p:cNvSpPr/>
            <p:nvPr/>
          </p:nvSpPr>
          <p:spPr bwMode="auto">
            <a:xfrm>
              <a:off x="2286000" y="6324600"/>
              <a:ext cx="1187450" cy="3079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Transactions</a:t>
              </a:r>
            </a:p>
            <a:p>
              <a:pPr algn="ctr">
                <a:defRPr/>
              </a:pPr>
              <a:r>
                <a:rPr lang="en-US" sz="700" b="1" i="1" dirty="0">
                  <a:solidFill>
                    <a:schemeClr val="bg1"/>
                  </a:solidFill>
                </a:rPr>
                <a:t>(Millions)</a:t>
              </a:r>
              <a:endParaRPr lang="en-US" sz="700" b="1" dirty="0">
                <a:solidFill>
                  <a:schemeClr val="bg1"/>
                </a:solidFill>
              </a:endParaRPr>
            </a:p>
          </p:txBody>
        </p:sp>
        <p:sp>
          <p:nvSpPr>
            <p:cNvPr id="68" name="Rectangle 67"/>
            <p:cNvSpPr/>
            <p:nvPr/>
          </p:nvSpPr>
          <p:spPr bwMode="auto">
            <a:xfrm>
              <a:off x="762000" y="6324600"/>
              <a:ext cx="1189038" cy="307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Spend</a:t>
              </a:r>
            </a:p>
            <a:p>
              <a:pPr algn="ctr">
                <a:defRPr/>
              </a:pPr>
              <a:r>
                <a:rPr lang="en-US" sz="700" b="1" i="1" dirty="0">
                  <a:solidFill>
                    <a:schemeClr val="bg1"/>
                  </a:solidFill>
                </a:rPr>
                <a:t>(Billions)</a:t>
              </a:r>
            </a:p>
          </p:txBody>
        </p:sp>
        <p:sp>
          <p:nvSpPr>
            <p:cNvPr id="69" name="Rectangle 68"/>
            <p:cNvSpPr/>
            <p:nvPr/>
          </p:nvSpPr>
          <p:spPr bwMode="auto">
            <a:xfrm rot="16200000">
              <a:off x="3856722" y="5614194"/>
              <a:ext cx="86042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2009</a:t>
              </a:r>
              <a:endParaRPr lang="en-US" sz="1300" b="1" dirty="0">
                <a:solidFill>
                  <a:schemeClr val="bg1"/>
                </a:solidFill>
              </a:endParaRPr>
            </a:p>
          </p:txBody>
        </p:sp>
        <p:sp>
          <p:nvSpPr>
            <p:cNvPr id="70" name="Rectangle 69"/>
            <p:cNvSpPr/>
            <p:nvPr/>
          </p:nvSpPr>
          <p:spPr bwMode="auto">
            <a:xfrm rot="16200000">
              <a:off x="4271605"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2011</a:t>
              </a:r>
              <a:endParaRPr lang="en-US" sz="1300" b="1" dirty="0">
                <a:solidFill>
                  <a:schemeClr val="bg1"/>
                </a:solidFill>
              </a:endParaRPr>
            </a:p>
          </p:txBody>
        </p:sp>
        <p:sp>
          <p:nvSpPr>
            <p:cNvPr id="71" name="Rectangle 70"/>
            <p:cNvSpPr/>
            <p:nvPr/>
          </p:nvSpPr>
          <p:spPr bwMode="auto">
            <a:xfrm rot="16200000">
              <a:off x="4064164"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tx1"/>
                  </a:solidFill>
                </a:rPr>
                <a:t>FY </a:t>
              </a:r>
              <a:r>
                <a:rPr lang="en-US" sz="1300" b="1" dirty="0" smtClean="0">
                  <a:solidFill>
                    <a:schemeClr val="tx1"/>
                  </a:solidFill>
                </a:rPr>
                <a:t>2010</a:t>
              </a:r>
              <a:endParaRPr lang="en-US" sz="1300" b="1" dirty="0">
                <a:solidFill>
                  <a:schemeClr val="tx1"/>
                </a:solidFill>
              </a:endParaRPr>
            </a:p>
          </p:txBody>
        </p:sp>
        <p:sp>
          <p:nvSpPr>
            <p:cNvPr id="72" name="Rectangle 71"/>
            <p:cNvSpPr/>
            <p:nvPr/>
          </p:nvSpPr>
          <p:spPr bwMode="auto">
            <a:xfrm rot="16200000">
              <a:off x="2385219"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2009</a:t>
              </a:r>
              <a:endParaRPr lang="en-US" sz="1300" b="1" dirty="0">
                <a:solidFill>
                  <a:schemeClr val="bg1"/>
                </a:solidFill>
              </a:endParaRPr>
            </a:p>
          </p:txBody>
        </p:sp>
        <p:sp>
          <p:nvSpPr>
            <p:cNvPr id="73" name="Rectangle 72"/>
            <p:cNvSpPr/>
            <p:nvPr/>
          </p:nvSpPr>
          <p:spPr bwMode="auto">
            <a:xfrm rot="16200000">
              <a:off x="2785814"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2011</a:t>
              </a:r>
              <a:endParaRPr lang="en-US" sz="1300" b="1" dirty="0">
                <a:solidFill>
                  <a:schemeClr val="bg1"/>
                </a:solidFill>
              </a:endParaRPr>
            </a:p>
          </p:txBody>
        </p:sp>
        <p:sp>
          <p:nvSpPr>
            <p:cNvPr id="74" name="Rectangle 73"/>
            <p:cNvSpPr/>
            <p:nvPr/>
          </p:nvSpPr>
          <p:spPr bwMode="auto">
            <a:xfrm rot="16200000">
              <a:off x="2585516" y="5613400"/>
              <a:ext cx="860425" cy="21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tx1"/>
                  </a:solidFill>
                </a:rPr>
                <a:t>FY </a:t>
              </a:r>
              <a:r>
                <a:rPr lang="en-US" sz="1300" b="1" dirty="0" smtClean="0">
                  <a:solidFill>
                    <a:schemeClr val="tx1"/>
                  </a:solidFill>
                </a:rPr>
                <a:t>2010</a:t>
              </a:r>
              <a:endParaRPr lang="en-US" sz="1300" b="1" dirty="0">
                <a:solidFill>
                  <a:schemeClr val="tx1"/>
                </a:solidFill>
              </a:endParaRPr>
            </a:p>
          </p:txBody>
        </p:sp>
        <p:sp>
          <p:nvSpPr>
            <p:cNvPr id="75" name="Rectangle 74"/>
            <p:cNvSpPr/>
            <p:nvPr/>
          </p:nvSpPr>
          <p:spPr bwMode="auto">
            <a:xfrm rot="16200000">
              <a:off x="894229" y="5587207"/>
              <a:ext cx="86042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2009</a:t>
              </a:r>
              <a:endParaRPr lang="en-US" sz="1300" b="1" dirty="0">
                <a:solidFill>
                  <a:schemeClr val="bg1"/>
                </a:solidFill>
              </a:endParaRPr>
            </a:p>
          </p:txBody>
        </p:sp>
        <p:sp>
          <p:nvSpPr>
            <p:cNvPr id="76" name="Rectangle 75"/>
            <p:cNvSpPr/>
            <p:nvPr/>
          </p:nvSpPr>
          <p:spPr bwMode="auto">
            <a:xfrm rot="16200000">
              <a:off x="1309112" y="5587207"/>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2011</a:t>
              </a:r>
              <a:endParaRPr lang="en-US" sz="1300" b="1" dirty="0">
                <a:solidFill>
                  <a:schemeClr val="bg1"/>
                </a:solidFill>
              </a:endParaRPr>
            </a:p>
          </p:txBody>
        </p:sp>
        <p:sp>
          <p:nvSpPr>
            <p:cNvPr id="77" name="Rectangle 76"/>
            <p:cNvSpPr/>
            <p:nvPr/>
          </p:nvSpPr>
          <p:spPr bwMode="auto">
            <a:xfrm rot="16200000">
              <a:off x="1101671" y="5586413"/>
              <a:ext cx="860425" cy="21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tx1"/>
                  </a:solidFill>
                </a:rPr>
                <a:t>FY </a:t>
              </a:r>
              <a:r>
                <a:rPr lang="en-US" sz="1300" b="1" dirty="0" smtClean="0">
                  <a:solidFill>
                    <a:schemeClr val="tx1"/>
                  </a:solidFill>
                </a:rPr>
                <a:t>2010</a:t>
              </a:r>
              <a:endParaRPr lang="en-US" sz="1300" b="1" dirty="0">
                <a:solidFill>
                  <a:schemeClr val="tx1"/>
                </a:solidFill>
              </a:endParaRPr>
            </a:p>
          </p:txBody>
        </p:sp>
      </p:grpSp>
      <p:sp>
        <p:nvSpPr>
          <p:cNvPr id="23" name="Title 22"/>
          <p:cNvSpPr>
            <a:spLocks noGrp="1"/>
          </p:cNvSpPr>
          <p:nvPr>
            <p:ph type="title"/>
          </p:nvPr>
        </p:nvSpPr>
        <p:spPr>
          <a:xfrm>
            <a:off x="457200" y="1600200"/>
            <a:ext cx="8229600" cy="138499"/>
          </a:xfrm>
        </p:spPr>
        <p:txBody>
          <a:bodyPr/>
          <a:lstStyle/>
          <a:p>
            <a:r>
              <a:rPr lang="en-US" sz="300" dirty="0" smtClean="0">
                <a:solidFill>
                  <a:schemeClr val="bg1"/>
                </a:solidFill>
              </a:rPr>
              <a:t>FY 2011 GSA </a:t>
            </a:r>
            <a:r>
              <a:rPr lang="en-US" sz="300" dirty="0" err="1" smtClean="0">
                <a:solidFill>
                  <a:schemeClr val="bg1"/>
                </a:solidFill>
              </a:rPr>
              <a:t>SmartPay</a:t>
            </a:r>
            <a:r>
              <a:rPr lang="en-US" sz="300" dirty="0" smtClean="0">
                <a:solidFill>
                  <a:schemeClr val="bg1"/>
                </a:solidFill>
              </a:rPr>
              <a:t> Statistics</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680883"/>
            <a:ext cx="8407072" cy="4985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600"/>
              </a:spcAft>
            </a:pPr>
            <a:r>
              <a:rPr lang="en-US" b="1" dirty="0" smtClean="0">
                <a:solidFill>
                  <a:srgbClr val="002060"/>
                </a:solidFill>
                <a:latin typeface="Arial" pitchFamily="34" charset="0"/>
              </a:rPr>
              <a:t>There are a number of benefits to using the GSA SmartPay Program as a payment solution, including:</a:t>
            </a:r>
          </a:p>
          <a:p>
            <a:pPr marL="465138" indent="-349250" eaLnBrk="0" hangingPunct="0">
              <a:spcBef>
                <a:spcPts val="600"/>
              </a:spcBef>
              <a:spcAft>
                <a:spcPts val="0"/>
              </a:spcAft>
              <a:buFont typeface="Wingdings" pitchFamily="2" charset="2"/>
              <a:buChar char="Ø"/>
              <a:tabLst>
                <a:tab pos="465138" algn="l"/>
              </a:tabLst>
            </a:pPr>
            <a:r>
              <a:rPr lang="en-US" sz="2000" b="1" i="1" dirty="0" smtClean="0">
                <a:latin typeface="Arial" pitchFamily="34" charset="0"/>
              </a:rPr>
              <a:t>Safety and Transparency</a:t>
            </a:r>
            <a:r>
              <a:rPr lang="en-US" sz="2000" dirty="0" smtClean="0">
                <a:latin typeface="Arial" pitchFamily="34" charset="0"/>
              </a:rPr>
              <a:t> – Improves financial controls and provides access to spending, and performance data</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Electronic Access to Data </a:t>
            </a:r>
            <a:r>
              <a:rPr lang="en-US" sz="2000" dirty="0" smtClean="0">
                <a:latin typeface="Arial" pitchFamily="34" charset="0"/>
              </a:rPr>
              <a:t>– Provides agencies/organizations with online access to accurate, comprehensive transaction detail</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Refunds</a:t>
            </a:r>
            <a:r>
              <a:rPr lang="en-US" sz="2000" i="1" dirty="0" smtClean="0">
                <a:latin typeface="Arial" pitchFamily="34" charset="0"/>
              </a:rPr>
              <a:t> </a:t>
            </a:r>
            <a:r>
              <a:rPr lang="en-US" sz="2000" dirty="0" smtClean="0">
                <a:latin typeface="Arial" pitchFamily="34" charset="0"/>
              </a:rPr>
              <a:t>– Agencies/Organizations earn refunds based on dollar volume of transactions; in Fiscal Year 2011, refunds totaled nearly $298 million</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Worldwide Acceptance </a:t>
            </a:r>
            <a:r>
              <a:rPr lang="en-US" sz="2000" dirty="0" smtClean="0">
                <a:latin typeface="Arial" pitchFamily="34" charset="0"/>
              </a:rPr>
              <a:t>– Provides greater access to merchants, across the globe</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Favorable Pricing </a:t>
            </a:r>
            <a:r>
              <a:rPr lang="en-US" sz="2000" dirty="0" smtClean="0">
                <a:latin typeface="Arial" pitchFamily="34" charset="0"/>
              </a:rPr>
              <a:t>– Enhances the government negotiation leverage through strategic sourcing of enterprise data</a:t>
            </a:r>
          </a:p>
        </p:txBody>
      </p:sp>
      <p:sp>
        <p:nvSpPr>
          <p:cNvPr id="5" name="Title 4"/>
          <p:cNvSpPr>
            <a:spLocks noGrp="1"/>
          </p:cNvSpPr>
          <p:nvPr>
            <p:ph type="title" idx="4294967295"/>
          </p:nvPr>
        </p:nvSpPr>
        <p:spPr>
          <a:xfrm>
            <a:off x="315587" y="1112417"/>
            <a:ext cx="7417415" cy="646331"/>
          </a:xfrm>
        </p:spPr>
        <p:txBody>
          <a:bodyPr wrap="none"/>
          <a:lstStyle/>
          <a:p>
            <a:r>
              <a:rPr lang="en-US" sz="3600" b="1" i="0" spc="0" baseline="0" dirty="0" smtClean="0">
                <a:solidFill>
                  <a:schemeClr val="tx1"/>
                </a:solidFill>
                <a:latin typeface="Arial"/>
                <a:ea typeface="MS PGothic"/>
                <a:cs typeface="Arial"/>
              </a:rPr>
              <a:t>GSA SmartPay</a:t>
            </a:r>
            <a:r>
              <a:rPr lang="en-US" sz="3600" b="1" i="0" spc="0" dirty="0" smtClean="0">
                <a:solidFill>
                  <a:schemeClr val="tx1"/>
                </a:solidFill>
                <a:latin typeface="Arial"/>
                <a:ea typeface="MS PGothic"/>
                <a:cs typeface="Arial"/>
              </a:rPr>
              <a:t> Program Benefits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GSA Powerpoint template">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2060"/>
      </a:hlink>
      <a:folHlink>
        <a:srgbClr val="002060"/>
      </a:folHlink>
    </a:clrScheme>
    <a:fontScheme name="1_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08" charset="0"/>
          </a:defRPr>
        </a:defPPr>
      </a:lstStyle>
    </a:lnDef>
  </a:objectDefaults>
  <a:extraClrSchemeLst>
    <a:extraClrScheme>
      <a:clrScheme name="1_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3524</Words>
  <Application>Microsoft Office PowerPoint</Application>
  <PresentationFormat>On-screen Show (4:3)</PresentationFormat>
  <Paragraphs>491</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1_GSA Powerpoint template</vt:lpstr>
      <vt:lpstr>Travel Management Essentials Overview of the GSA SmartPay® Travel Card</vt:lpstr>
      <vt:lpstr>Introduction </vt:lpstr>
      <vt:lpstr>Agenda </vt:lpstr>
      <vt:lpstr>Polling the Audience</vt:lpstr>
      <vt:lpstr>Polling the Audience</vt:lpstr>
      <vt:lpstr>Overview of the GSA SmartPay Program</vt:lpstr>
      <vt:lpstr>GSA SmartPay Program Overview</vt:lpstr>
      <vt:lpstr>FY 2011 GSA SmartPay Statistics</vt:lpstr>
      <vt:lpstr>GSA SmartPay Program Benefits</vt:lpstr>
      <vt:lpstr>GSA SmartPay Program Stakeholders </vt:lpstr>
      <vt:lpstr>GSA SmartPay Travel Card</vt:lpstr>
      <vt:lpstr>GSA SmartPay Travel Charge Card </vt:lpstr>
      <vt:lpstr>Regulatory History of the Travel Card </vt:lpstr>
      <vt:lpstr>Travel Card Use for Local Travel</vt:lpstr>
      <vt:lpstr>Types of GSA SmartPay Travel Cards </vt:lpstr>
      <vt:lpstr>Charge Card Management Roles and Responsibilities</vt:lpstr>
      <vt:lpstr>A/OPC Roles and Responsibilities </vt:lpstr>
      <vt:lpstr>AO Roles and Responsibilities </vt:lpstr>
      <vt:lpstr>Cardholder Roles and Responsibilities (1 of 2)</vt:lpstr>
      <vt:lpstr>Cardholder Roles and Responsibilities (2 of 2) </vt:lpstr>
      <vt:lpstr>Bank Roles and Responsibilities </vt:lpstr>
      <vt:lpstr>Charge Card Management Leading Practices</vt:lpstr>
      <vt:lpstr>Opportunities for Efficiencies </vt:lpstr>
      <vt:lpstr>Charge Card Leading Practices </vt:lpstr>
      <vt:lpstr>Mitigating Fraud, Waste, Abuse Risk </vt:lpstr>
      <vt:lpstr>Leading Practices – Reporting </vt:lpstr>
      <vt:lpstr>Leading Practices – Deactivation </vt:lpstr>
      <vt:lpstr>Leading Practices – Training </vt:lpstr>
      <vt:lpstr>General Resources</vt:lpstr>
      <vt:lpstr>The New GSA SmartPay Website and Blog </vt:lpstr>
      <vt:lpstr>Additional Resources</vt:lpstr>
      <vt:lpstr>Bank Contact Information </vt:lpstr>
      <vt:lpstr>Additional GSA SmartPay Courses</vt:lpstr>
      <vt:lpstr>Questions</vt:lpstr>
      <vt:lpstr>Thank you for your time and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3</cp:revision>
  <dcterms:created xsi:type="dcterms:W3CDTF">2010-06-18T14:41:53Z</dcterms:created>
  <dcterms:modified xsi:type="dcterms:W3CDTF">2012-07-18T15:53:25Z</dcterms:modified>
</cp:coreProperties>
</file>