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664" r:id="rId2"/>
    <p:sldMasterId id="2147483679" r:id="rId3"/>
    <p:sldMasterId id="2147483694" r:id="rId4"/>
    <p:sldMasterId id="2147483710" r:id="rId5"/>
    <p:sldMasterId id="2147483725" r:id="rId6"/>
    <p:sldMasterId id="2147483740" r:id="rId7"/>
    <p:sldMasterId id="2147483756" r:id="rId8"/>
  </p:sldMasterIdLst>
  <p:notesMasterIdLst>
    <p:notesMasterId r:id="rId80"/>
  </p:notesMasterIdLst>
  <p:handoutMasterIdLst>
    <p:handoutMasterId r:id="rId81"/>
  </p:handoutMasterIdLst>
  <p:sldIdLst>
    <p:sldId id="713" r:id="rId9"/>
    <p:sldId id="714" r:id="rId10"/>
    <p:sldId id="715" r:id="rId11"/>
    <p:sldId id="717" r:id="rId12"/>
    <p:sldId id="716" r:id="rId13"/>
    <p:sldId id="585" r:id="rId14"/>
    <p:sldId id="653" r:id="rId15"/>
    <p:sldId id="703" r:id="rId16"/>
    <p:sldId id="701" r:id="rId17"/>
    <p:sldId id="702" r:id="rId18"/>
    <p:sldId id="695" r:id="rId19"/>
    <p:sldId id="682" r:id="rId20"/>
    <p:sldId id="683" r:id="rId21"/>
    <p:sldId id="699" r:id="rId22"/>
    <p:sldId id="700" r:id="rId23"/>
    <p:sldId id="712" r:id="rId24"/>
    <p:sldId id="710" r:id="rId25"/>
    <p:sldId id="711" r:id="rId26"/>
    <p:sldId id="705" r:id="rId27"/>
    <p:sldId id="704" r:id="rId28"/>
    <p:sldId id="659" r:id="rId29"/>
    <p:sldId id="660" r:id="rId30"/>
    <p:sldId id="661" r:id="rId31"/>
    <p:sldId id="662" r:id="rId32"/>
    <p:sldId id="663" r:id="rId33"/>
    <p:sldId id="664" r:id="rId34"/>
    <p:sldId id="668" r:id="rId35"/>
    <p:sldId id="688" r:id="rId36"/>
    <p:sldId id="690" r:id="rId37"/>
    <p:sldId id="691" r:id="rId38"/>
    <p:sldId id="693" r:id="rId39"/>
    <p:sldId id="692" r:id="rId40"/>
    <p:sldId id="679" r:id="rId41"/>
    <p:sldId id="694" r:id="rId42"/>
    <p:sldId id="697" r:id="rId43"/>
    <p:sldId id="698" r:id="rId44"/>
    <p:sldId id="720" r:id="rId45"/>
    <p:sldId id="721" r:id="rId46"/>
    <p:sldId id="722" r:id="rId47"/>
    <p:sldId id="723" r:id="rId48"/>
    <p:sldId id="724" r:id="rId49"/>
    <p:sldId id="725" r:id="rId50"/>
    <p:sldId id="726" r:id="rId51"/>
    <p:sldId id="727" r:id="rId52"/>
    <p:sldId id="728" r:id="rId53"/>
    <p:sldId id="729" r:id="rId54"/>
    <p:sldId id="730" r:id="rId55"/>
    <p:sldId id="731" r:id="rId56"/>
    <p:sldId id="732" r:id="rId57"/>
    <p:sldId id="733" r:id="rId58"/>
    <p:sldId id="734" r:id="rId59"/>
    <p:sldId id="735" r:id="rId60"/>
    <p:sldId id="736" r:id="rId61"/>
    <p:sldId id="737" r:id="rId62"/>
    <p:sldId id="738" r:id="rId63"/>
    <p:sldId id="739" r:id="rId64"/>
    <p:sldId id="740" r:id="rId65"/>
    <p:sldId id="741" r:id="rId66"/>
    <p:sldId id="742" r:id="rId67"/>
    <p:sldId id="743" r:id="rId68"/>
    <p:sldId id="744" r:id="rId69"/>
    <p:sldId id="745" r:id="rId70"/>
    <p:sldId id="746" r:id="rId71"/>
    <p:sldId id="747" r:id="rId72"/>
    <p:sldId id="748" r:id="rId73"/>
    <p:sldId id="749" r:id="rId74"/>
    <p:sldId id="750" r:id="rId75"/>
    <p:sldId id="751" r:id="rId76"/>
    <p:sldId id="752" r:id="rId77"/>
    <p:sldId id="718" r:id="rId78"/>
    <p:sldId id="719" r:id="rId79"/>
  </p:sldIdLst>
  <p:sldSz cx="9144000" cy="6858000" type="screen4x3"/>
  <p:notesSz cx="7010400" cy="9296400"/>
  <p:defaultTextStyle>
    <a:defPPr>
      <a:defRPr lang="en-US"/>
    </a:defPPr>
    <a:lvl1pPr algn="ctr" rtl="0" eaLnBrk="0" fontAlgn="base" hangingPunct="0">
      <a:spcBef>
        <a:spcPct val="0"/>
      </a:spcBef>
      <a:spcAft>
        <a:spcPct val="0"/>
      </a:spcAft>
      <a:defRPr sz="3600" b="1" kern="1200">
        <a:solidFill>
          <a:srgbClr val="FFFF00"/>
        </a:solidFill>
        <a:latin typeface="Arial Black" pitchFamily="34" charset="0"/>
        <a:ea typeface="+mn-ea"/>
        <a:cs typeface="+mn-cs"/>
      </a:defRPr>
    </a:lvl1pPr>
    <a:lvl2pPr marL="457200" algn="ctr" rtl="0" eaLnBrk="0" fontAlgn="base" hangingPunct="0">
      <a:spcBef>
        <a:spcPct val="0"/>
      </a:spcBef>
      <a:spcAft>
        <a:spcPct val="0"/>
      </a:spcAft>
      <a:defRPr sz="3600" b="1" kern="1200">
        <a:solidFill>
          <a:srgbClr val="FFFF00"/>
        </a:solidFill>
        <a:latin typeface="Arial Black" pitchFamily="34" charset="0"/>
        <a:ea typeface="+mn-ea"/>
        <a:cs typeface="+mn-cs"/>
      </a:defRPr>
    </a:lvl2pPr>
    <a:lvl3pPr marL="914400" algn="ctr" rtl="0" eaLnBrk="0" fontAlgn="base" hangingPunct="0">
      <a:spcBef>
        <a:spcPct val="0"/>
      </a:spcBef>
      <a:spcAft>
        <a:spcPct val="0"/>
      </a:spcAft>
      <a:defRPr sz="3600" b="1" kern="1200">
        <a:solidFill>
          <a:srgbClr val="FFFF00"/>
        </a:solidFill>
        <a:latin typeface="Arial Black" pitchFamily="34" charset="0"/>
        <a:ea typeface="+mn-ea"/>
        <a:cs typeface="+mn-cs"/>
      </a:defRPr>
    </a:lvl3pPr>
    <a:lvl4pPr marL="1371600" algn="ctr" rtl="0" eaLnBrk="0" fontAlgn="base" hangingPunct="0">
      <a:spcBef>
        <a:spcPct val="0"/>
      </a:spcBef>
      <a:spcAft>
        <a:spcPct val="0"/>
      </a:spcAft>
      <a:defRPr sz="3600" b="1" kern="1200">
        <a:solidFill>
          <a:srgbClr val="FFFF00"/>
        </a:solidFill>
        <a:latin typeface="Arial Black" pitchFamily="34" charset="0"/>
        <a:ea typeface="+mn-ea"/>
        <a:cs typeface="+mn-cs"/>
      </a:defRPr>
    </a:lvl4pPr>
    <a:lvl5pPr marL="1828800" algn="ctr" rtl="0" eaLnBrk="0" fontAlgn="base" hangingPunct="0">
      <a:spcBef>
        <a:spcPct val="0"/>
      </a:spcBef>
      <a:spcAft>
        <a:spcPct val="0"/>
      </a:spcAft>
      <a:defRPr sz="3600" b="1" kern="1200">
        <a:solidFill>
          <a:srgbClr val="FFFF00"/>
        </a:solidFill>
        <a:latin typeface="Arial Black" pitchFamily="34" charset="0"/>
        <a:ea typeface="+mn-ea"/>
        <a:cs typeface="+mn-cs"/>
      </a:defRPr>
    </a:lvl5pPr>
    <a:lvl6pPr marL="2286000" algn="l" defTabSz="914400" rtl="0" eaLnBrk="1" latinLnBrk="0" hangingPunct="1">
      <a:defRPr sz="3600" b="1" kern="1200">
        <a:solidFill>
          <a:srgbClr val="FFFF00"/>
        </a:solidFill>
        <a:latin typeface="Arial Black" pitchFamily="34" charset="0"/>
        <a:ea typeface="+mn-ea"/>
        <a:cs typeface="+mn-cs"/>
      </a:defRPr>
    </a:lvl6pPr>
    <a:lvl7pPr marL="2743200" algn="l" defTabSz="914400" rtl="0" eaLnBrk="1" latinLnBrk="0" hangingPunct="1">
      <a:defRPr sz="3600" b="1" kern="1200">
        <a:solidFill>
          <a:srgbClr val="FFFF00"/>
        </a:solidFill>
        <a:latin typeface="Arial Black" pitchFamily="34" charset="0"/>
        <a:ea typeface="+mn-ea"/>
        <a:cs typeface="+mn-cs"/>
      </a:defRPr>
    </a:lvl7pPr>
    <a:lvl8pPr marL="3200400" algn="l" defTabSz="914400" rtl="0" eaLnBrk="1" latinLnBrk="0" hangingPunct="1">
      <a:defRPr sz="3600" b="1" kern="1200">
        <a:solidFill>
          <a:srgbClr val="FFFF00"/>
        </a:solidFill>
        <a:latin typeface="Arial Black" pitchFamily="34" charset="0"/>
        <a:ea typeface="+mn-ea"/>
        <a:cs typeface="+mn-cs"/>
      </a:defRPr>
    </a:lvl8pPr>
    <a:lvl9pPr marL="3657600" algn="l" defTabSz="914400" rtl="0" eaLnBrk="1" latinLnBrk="0" hangingPunct="1">
      <a:defRPr sz="3600" b="1" kern="1200">
        <a:solidFill>
          <a:srgbClr val="FFFF00"/>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66"/>
    <a:srgbClr val="3366FF"/>
    <a:srgbClr val="6699FF"/>
    <a:srgbClr val="99CCFF"/>
    <a:srgbClr val="FFEDB9"/>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94974" autoAdjust="0"/>
  </p:normalViewPr>
  <p:slideViewPr>
    <p:cSldViewPr>
      <p:cViewPr>
        <p:scale>
          <a:sx n="66" d="100"/>
          <a:sy n="66" d="100"/>
        </p:scale>
        <p:origin x="-744"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55" d="100"/>
          <a:sy n="55" d="100"/>
        </p:scale>
        <p:origin x="-185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presProps" Target="presProp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2.xml.rels><?xml version="1.0" encoding="UTF-8" standalone="yes"?>
<Relationships xmlns="http://schemas.openxmlformats.org/package/2006/relationships"><Relationship Id="rId2" Type="http://schemas.openxmlformats.org/officeDocument/2006/relationships/oleObject" Target="file:///J:\DBJ%20Sync%20Master%20File%202009-11-15\Meetings%20and%20Talks\2010-01-23_30%20Beijing\EIP%20Hosp%20Data%20Redox.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cdc.gov\private\M128\ihn2\2010%20Influenza%20Recommendations\AHDRA%20update%20charts_AZ%20Edits%202_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bf4\Local%20Settings\Temporary%20Internet%20Files\Content.Outlook\3ZISUCIQ\AHDRA%20update%20chart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8"/>
          <c:order val="0"/>
          <c:tx>
            <c:strRef>
              <c:f>Sheet1!$B$1</c:f>
              <c:strCache>
                <c:ptCount val="1"/>
                <c:pt idx="0">
                  <c:v>% ILI</c:v>
                </c:pt>
              </c:strCache>
            </c:strRef>
          </c:tx>
          <c:spPr>
            <a:ln w="37796">
              <a:solidFill>
                <a:srgbClr val="FF0000"/>
              </a:solidFill>
              <a:prstDash val="solid"/>
            </a:ln>
          </c:spPr>
          <c:marker>
            <c:symbol val="circle"/>
            <c:size val="5"/>
            <c:spPr>
              <a:solidFill>
                <a:srgbClr val="FF0000"/>
              </a:solidFill>
              <a:ln>
                <a:solidFill>
                  <a:srgbClr val="000000"/>
                </a:solidFill>
                <a:prstDash val="solid"/>
              </a:ln>
            </c:spPr>
          </c:marker>
          <c:cat>
            <c:numRef>
              <c:f>Sheet1!$A$2:$A$181</c:f>
              <c:numCache>
                <c:formatCode>General</c:formatCode>
                <c:ptCount val="180"/>
                <c:pt idx="0">
                  <c:v>200640</c:v>
                </c:pt>
                <c:pt idx="10">
                  <c:v>200650</c:v>
                </c:pt>
                <c:pt idx="22">
                  <c:v>200710</c:v>
                </c:pt>
                <c:pt idx="32">
                  <c:v>200720</c:v>
                </c:pt>
                <c:pt idx="42">
                  <c:v>200730</c:v>
                </c:pt>
                <c:pt idx="52">
                  <c:v>200740</c:v>
                </c:pt>
                <c:pt idx="62">
                  <c:v>200750</c:v>
                </c:pt>
                <c:pt idx="74">
                  <c:v>200810</c:v>
                </c:pt>
                <c:pt idx="84">
                  <c:v>200820</c:v>
                </c:pt>
                <c:pt idx="94">
                  <c:v>200830</c:v>
                </c:pt>
                <c:pt idx="104">
                  <c:v>200840</c:v>
                </c:pt>
                <c:pt idx="114">
                  <c:v>200850</c:v>
                </c:pt>
                <c:pt idx="127">
                  <c:v>200910</c:v>
                </c:pt>
                <c:pt idx="137">
                  <c:v>200920</c:v>
                </c:pt>
                <c:pt idx="147">
                  <c:v>200930</c:v>
                </c:pt>
                <c:pt idx="157">
                  <c:v>200940</c:v>
                </c:pt>
                <c:pt idx="167">
                  <c:v>200950</c:v>
                </c:pt>
                <c:pt idx="179">
                  <c:v>201010</c:v>
                </c:pt>
              </c:numCache>
            </c:numRef>
          </c:cat>
          <c:val>
            <c:numRef>
              <c:f>Sheet1!$B$2:$B$181</c:f>
              <c:numCache>
                <c:formatCode>General</c:formatCode>
                <c:ptCount val="180"/>
                <c:pt idx="0">
                  <c:v>1.1459999999999981</c:v>
                </c:pt>
                <c:pt idx="1">
                  <c:v>1.1479999999999981</c:v>
                </c:pt>
                <c:pt idx="2">
                  <c:v>1.2249999999999981</c:v>
                </c:pt>
                <c:pt idx="3">
                  <c:v>1.208</c:v>
                </c:pt>
                <c:pt idx="4">
                  <c:v>1.3120000000000001</c:v>
                </c:pt>
                <c:pt idx="5">
                  <c:v>1.4529999999999978</c:v>
                </c:pt>
                <c:pt idx="6">
                  <c:v>1.5229999999999981</c:v>
                </c:pt>
                <c:pt idx="7">
                  <c:v>1.8839999999999979</c:v>
                </c:pt>
                <c:pt idx="8">
                  <c:v>1.7949999999999982</c:v>
                </c:pt>
                <c:pt idx="9">
                  <c:v>1.9590000000000001</c:v>
                </c:pt>
                <c:pt idx="10">
                  <c:v>2.3779999999999997</c:v>
                </c:pt>
                <c:pt idx="11">
                  <c:v>2.8359999999999967</c:v>
                </c:pt>
                <c:pt idx="12">
                  <c:v>2.9819999999999998</c:v>
                </c:pt>
                <c:pt idx="13">
                  <c:v>2.3719999999999977</c:v>
                </c:pt>
                <c:pt idx="14">
                  <c:v>2.081</c:v>
                </c:pt>
                <c:pt idx="15">
                  <c:v>2.2749999999999999</c:v>
                </c:pt>
                <c:pt idx="16">
                  <c:v>2.7770000000000001</c:v>
                </c:pt>
                <c:pt idx="17">
                  <c:v>3.0309999999999997</c:v>
                </c:pt>
                <c:pt idx="18">
                  <c:v>3.5329999999999977</c:v>
                </c:pt>
                <c:pt idx="19">
                  <c:v>3.55</c:v>
                </c:pt>
                <c:pt idx="20">
                  <c:v>3.2800000000000002</c:v>
                </c:pt>
                <c:pt idx="21">
                  <c:v>2.8909999999999987</c:v>
                </c:pt>
                <c:pt idx="22">
                  <c:v>2.6280000000000001</c:v>
                </c:pt>
                <c:pt idx="23">
                  <c:v>2.5169999999999977</c:v>
                </c:pt>
                <c:pt idx="24">
                  <c:v>2.0979999999999999</c:v>
                </c:pt>
                <c:pt idx="25">
                  <c:v>1.85</c:v>
                </c:pt>
                <c:pt idx="26">
                  <c:v>1.393</c:v>
                </c:pt>
                <c:pt idx="27">
                  <c:v>1.4549999999999979</c:v>
                </c:pt>
                <c:pt idx="28">
                  <c:v>1.1399999999999979</c:v>
                </c:pt>
                <c:pt idx="29">
                  <c:v>1.0569999999999982</c:v>
                </c:pt>
                <c:pt idx="30">
                  <c:v>0.98599999999999999</c:v>
                </c:pt>
                <c:pt idx="31">
                  <c:v>1.0409999999999981</c:v>
                </c:pt>
                <c:pt idx="32">
                  <c:v>0.93100000000000005</c:v>
                </c:pt>
                <c:pt idx="33">
                  <c:v>0.9219331079999995</c:v>
                </c:pt>
                <c:pt idx="34">
                  <c:v>0.93783106800000005</c:v>
                </c:pt>
                <c:pt idx="35">
                  <c:v>0.76309080700000165</c:v>
                </c:pt>
                <c:pt idx="36">
                  <c:v>0.81275109199999995</c:v>
                </c:pt>
                <c:pt idx="37">
                  <c:v>0.762980031000001</c:v>
                </c:pt>
                <c:pt idx="38">
                  <c:v>0.78956388999999882</c:v>
                </c:pt>
                <c:pt idx="39">
                  <c:v>0.65670380800000139</c:v>
                </c:pt>
                <c:pt idx="40">
                  <c:v>0.62220167500000101</c:v>
                </c:pt>
                <c:pt idx="41">
                  <c:v>0.60778153999999995</c:v>
                </c:pt>
                <c:pt idx="42">
                  <c:v>0.64706813100000005</c:v>
                </c:pt>
                <c:pt idx="43">
                  <c:v>0.57294855700000114</c:v>
                </c:pt>
                <c:pt idx="44">
                  <c:v>0.65697362800000114</c:v>
                </c:pt>
                <c:pt idx="45">
                  <c:v>0.64064424200000203</c:v>
                </c:pt>
                <c:pt idx="46">
                  <c:v>0.800569219</c:v>
                </c:pt>
                <c:pt idx="47">
                  <c:v>0.79650480499999998</c:v>
                </c:pt>
                <c:pt idx="48">
                  <c:v>0.95323331099999997</c:v>
                </c:pt>
                <c:pt idx="49">
                  <c:v>0.95595879399999995</c:v>
                </c:pt>
                <c:pt idx="50">
                  <c:v>0.99975140900000004</c:v>
                </c:pt>
                <c:pt idx="51">
                  <c:v>1.0752231969999981</c:v>
                </c:pt>
                <c:pt idx="52">
                  <c:v>1.0029999999999979</c:v>
                </c:pt>
                <c:pt idx="53">
                  <c:v>1.2249999999999981</c:v>
                </c:pt>
                <c:pt idx="54">
                  <c:v>1.286</c:v>
                </c:pt>
                <c:pt idx="55">
                  <c:v>1.4079999999999961</c:v>
                </c:pt>
                <c:pt idx="56">
                  <c:v>1.4709999999999981</c:v>
                </c:pt>
                <c:pt idx="57">
                  <c:v>1.5620000000000001</c:v>
                </c:pt>
                <c:pt idx="58">
                  <c:v>1.633</c:v>
                </c:pt>
                <c:pt idx="59">
                  <c:v>1.829</c:v>
                </c:pt>
                <c:pt idx="60">
                  <c:v>1.6279999999999979</c:v>
                </c:pt>
                <c:pt idx="61">
                  <c:v>1.645</c:v>
                </c:pt>
                <c:pt idx="62">
                  <c:v>1.714</c:v>
                </c:pt>
                <c:pt idx="63">
                  <c:v>1.9500000000000017</c:v>
                </c:pt>
                <c:pt idx="64">
                  <c:v>2.5470000000000002</c:v>
                </c:pt>
                <c:pt idx="65">
                  <c:v>2.4539999999999997</c:v>
                </c:pt>
                <c:pt idx="66">
                  <c:v>2.3059999999999987</c:v>
                </c:pt>
                <c:pt idx="67">
                  <c:v>2.6539999999999999</c:v>
                </c:pt>
                <c:pt idx="68">
                  <c:v>3.9699999999999998</c:v>
                </c:pt>
                <c:pt idx="69">
                  <c:v>5.03</c:v>
                </c:pt>
                <c:pt idx="70">
                  <c:v>5.7409999999999997</c:v>
                </c:pt>
                <c:pt idx="71">
                  <c:v>5.9610000000000003</c:v>
                </c:pt>
                <c:pt idx="72">
                  <c:v>5.6159999999999917</c:v>
                </c:pt>
                <c:pt idx="73">
                  <c:v>4.4939999999999998</c:v>
                </c:pt>
                <c:pt idx="74">
                  <c:v>3.8319999999999967</c:v>
                </c:pt>
                <c:pt idx="75">
                  <c:v>3.2170000000000001</c:v>
                </c:pt>
                <c:pt idx="76">
                  <c:v>2.544</c:v>
                </c:pt>
                <c:pt idx="77">
                  <c:v>2.0569999999999977</c:v>
                </c:pt>
                <c:pt idx="78">
                  <c:v>1.6719999999999982</c:v>
                </c:pt>
                <c:pt idx="79">
                  <c:v>1.31</c:v>
                </c:pt>
                <c:pt idx="80">
                  <c:v>1.157</c:v>
                </c:pt>
                <c:pt idx="81">
                  <c:v>1.0189999999999981</c:v>
                </c:pt>
                <c:pt idx="82">
                  <c:v>0.88400000000000001</c:v>
                </c:pt>
                <c:pt idx="83">
                  <c:v>0.85300000000000065</c:v>
                </c:pt>
                <c:pt idx="84">
                  <c:v>0.81</c:v>
                </c:pt>
                <c:pt idx="85">
                  <c:v>0.89696678199999846</c:v>
                </c:pt>
                <c:pt idx="86">
                  <c:v>0.89696678199999846</c:v>
                </c:pt>
                <c:pt idx="87">
                  <c:v>0.73803541100000114</c:v>
                </c:pt>
                <c:pt idx="88">
                  <c:v>0.71034947000000115</c:v>
                </c:pt>
                <c:pt idx="89">
                  <c:v>0.65466816300000064</c:v>
                </c:pt>
                <c:pt idx="90">
                  <c:v>0.62445615099999996</c:v>
                </c:pt>
                <c:pt idx="91">
                  <c:v>0.57211009400000001</c:v>
                </c:pt>
                <c:pt idx="92">
                  <c:v>0.56225719899999949</c:v>
                </c:pt>
                <c:pt idx="93">
                  <c:v>0.60707578799999995</c:v>
                </c:pt>
                <c:pt idx="94">
                  <c:v>0.58522072399999958</c:v>
                </c:pt>
                <c:pt idx="95">
                  <c:v>0.602148601000001</c:v>
                </c:pt>
                <c:pt idx="96">
                  <c:v>0.58083133300000001</c:v>
                </c:pt>
                <c:pt idx="97">
                  <c:v>0.61076091200000115</c:v>
                </c:pt>
                <c:pt idx="98">
                  <c:v>0.5209171639999991</c:v>
                </c:pt>
                <c:pt idx="99">
                  <c:v>0.48647612100000076</c:v>
                </c:pt>
                <c:pt idx="100">
                  <c:v>0.61160174300000114</c:v>
                </c:pt>
                <c:pt idx="101">
                  <c:v>0.71719505200000178</c:v>
                </c:pt>
                <c:pt idx="102">
                  <c:v>0.80930422199999996</c:v>
                </c:pt>
                <c:pt idx="103">
                  <c:v>0.88577018200000002</c:v>
                </c:pt>
                <c:pt idx="104">
                  <c:v>1.053642846</c:v>
                </c:pt>
                <c:pt idx="105">
                  <c:v>1.0492250019999998</c:v>
                </c:pt>
                <c:pt idx="106">
                  <c:v>0.98905860400000001</c:v>
                </c:pt>
                <c:pt idx="107">
                  <c:v>1.0946416499999998</c:v>
                </c:pt>
                <c:pt idx="108">
                  <c:v>1.1863122880000001</c:v>
                </c:pt>
                <c:pt idx="109">
                  <c:v>1.1541748549999999</c:v>
                </c:pt>
                <c:pt idx="110">
                  <c:v>1.183548912</c:v>
                </c:pt>
                <c:pt idx="111">
                  <c:v>1.1879203919999977</c:v>
                </c:pt>
                <c:pt idx="112">
                  <c:v>1.354695545</c:v>
                </c:pt>
                <c:pt idx="113">
                  <c:v>1.291845127</c:v>
                </c:pt>
                <c:pt idx="114">
                  <c:v>1.2901526539999999</c:v>
                </c:pt>
                <c:pt idx="115">
                  <c:v>1.4344744589999976</c:v>
                </c:pt>
                <c:pt idx="116">
                  <c:v>1.792236776</c:v>
                </c:pt>
                <c:pt idx="117">
                  <c:v>2.1162524699999956</c:v>
                </c:pt>
                <c:pt idx="118">
                  <c:v>1.4469600359999979</c:v>
                </c:pt>
                <c:pt idx="119">
                  <c:v>1.6100525070000022</c:v>
                </c:pt>
                <c:pt idx="120">
                  <c:v>1.94356244</c:v>
                </c:pt>
                <c:pt idx="121">
                  <c:v>2.4112910480000012</c:v>
                </c:pt>
                <c:pt idx="122">
                  <c:v>2.9184407599999997</c:v>
                </c:pt>
                <c:pt idx="123">
                  <c:v>3.5147464129999988</c:v>
                </c:pt>
                <c:pt idx="124">
                  <c:v>3.3342564459999977</c:v>
                </c:pt>
                <c:pt idx="125">
                  <c:v>3.4359968849999998</c:v>
                </c:pt>
                <c:pt idx="126">
                  <c:v>3.1619295360000002</c:v>
                </c:pt>
                <c:pt idx="127">
                  <c:v>2.5792437919999998</c:v>
                </c:pt>
                <c:pt idx="128">
                  <c:v>2.4124749649999977</c:v>
                </c:pt>
                <c:pt idx="129">
                  <c:v>1.9748155260000038</c:v>
                </c:pt>
                <c:pt idx="130">
                  <c:v>1.8158463379999976</c:v>
                </c:pt>
                <c:pt idx="131">
                  <c:v>1.5999209779999983</c:v>
                </c:pt>
                <c:pt idx="132">
                  <c:v>1.281374434</c:v>
                </c:pt>
                <c:pt idx="133">
                  <c:v>1.2886317989999976</c:v>
                </c:pt>
                <c:pt idx="134">
                  <c:v>2.7129781429999995</c:v>
                </c:pt>
                <c:pt idx="135">
                  <c:v>2.2074108270000012</c:v>
                </c:pt>
                <c:pt idx="136">
                  <c:v>1.729292906</c:v>
                </c:pt>
                <c:pt idx="137">
                  <c:v>1.892705603</c:v>
                </c:pt>
                <c:pt idx="138">
                  <c:v>1.8505343999999981</c:v>
                </c:pt>
                <c:pt idx="139">
                  <c:v>1.642838953</c:v>
                </c:pt>
                <c:pt idx="140">
                  <c:v>1.7088860159999979</c:v>
                </c:pt>
                <c:pt idx="141">
                  <c:v>1.8108416529999973</c:v>
                </c:pt>
                <c:pt idx="142">
                  <c:v>1.5741520800000017</c:v>
                </c:pt>
                <c:pt idx="143">
                  <c:v>1.48138883</c:v>
                </c:pt>
                <c:pt idx="144">
                  <c:v>1.389779334</c:v>
                </c:pt>
                <c:pt idx="145">
                  <c:v>1.3367164949999999</c:v>
                </c:pt>
                <c:pt idx="146">
                  <c:v>1.1523249209999999</c:v>
                </c:pt>
                <c:pt idx="147">
                  <c:v>1.2017812349999979</c:v>
                </c:pt>
                <c:pt idx="148">
                  <c:v>1.158630558</c:v>
                </c:pt>
                <c:pt idx="149">
                  <c:v>1.1455944339999982</c:v>
                </c:pt>
                <c:pt idx="150">
                  <c:v>1.4583622059999983</c:v>
                </c:pt>
                <c:pt idx="151">
                  <c:v>2.4359482169999978</c:v>
                </c:pt>
                <c:pt idx="152">
                  <c:v>3.4749999999999988</c:v>
                </c:pt>
                <c:pt idx="153">
                  <c:v>4.0609999999999955</c:v>
                </c:pt>
                <c:pt idx="154">
                  <c:v>4.2489999999999997</c:v>
                </c:pt>
                <c:pt idx="155">
                  <c:v>4.1909999999999945</c:v>
                </c:pt>
                <c:pt idx="156">
                  <c:v>4.8710000000000004</c:v>
                </c:pt>
                <c:pt idx="157">
                  <c:v>6.093</c:v>
                </c:pt>
                <c:pt idx="158">
                  <c:v>7.0529999999999955</c:v>
                </c:pt>
                <c:pt idx="159">
                  <c:v>7.7009999999999996</c:v>
                </c:pt>
                <c:pt idx="160">
                  <c:v>7.5229999999999926</c:v>
                </c:pt>
                <c:pt idx="161">
                  <c:v>6.6159999999999917</c:v>
                </c:pt>
                <c:pt idx="162">
                  <c:v>5.2039999999999997</c:v>
                </c:pt>
                <c:pt idx="163">
                  <c:v>4.0430000000000001</c:v>
                </c:pt>
                <c:pt idx="164">
                  <c:v>3.528</c:v>
                </c:pt>
                <c:pt idx="165">
                  <c:v>2.7319999999999998</c:v>
                </c:pt>
                <c:pt idx="166">
                  <c:v>2.4729999999999968</c:v>
                </c:pt>
                <c:pt idx="167">
                  <c:v>2.3339999999999987</c:v>
                </c:pt>
                <c:pt idx="168">
                  <c:v>2.581</c:v>
                </c:pt>
                <c:pt idx="169">
                  <c:v>2.5749999999999997</c:v>
                </c:pt>
                <c:pt idx="170">
                  <c:v>1.889</c:v>
                </c:pt>
                <c:pt idx="171">
                  <c:v>1.855</c:v>
                </c:pt>
                <c:pt idx="172">
                  <c:v>1.871</c:v>
                </c:pt>
                <c:pt idx="173">
                  <c:v>1.9470000000000001</c:v>
                </c:pt>
                <c:pt idx="174">
                  <c:v>2.0569999999999977</c:v>
                </c:pt>
                <c:pt idx="175">
                  <c:v>2.0789999999999997</c:v>
                </c:pt>
                <c:pt idx="176">
                  <c:v>1.901</c:v>
                </c:pt>
                <c:pt idx="177">
                  <c:v>1.9440000000000017</c:v>
                </c:pt>
                <c:pt idx="178">
                  <c:v>1.8939999999999981</c:v>
                </c:pt>
                <c:pt idx="179">
                  <c:v>1.784</c:v>
                </c:pt>
              </c:numCache>
            </c:numRef>
          </c:val>
        </c:ser>
        <c:ser>
          <c:idx val="6"/>
          <c:order val="1"/>
          <c:tx>
            <c:strRef>
              <c:f>Sheet1!$C$1</c:f>
              <c:strCache>
                <c:ptCount val="1"/>
                <c:pt idx="0">
                  <c:v>National Baseline</c:v>
                </c:pt>
              </c:strCache>
            </c:strRef>
          </c:tx>
          <c:spPr>
            <a:ln w="27101">
              <a:solidFill>
                <a:srgbClr val="000000"/>
              </a:solidFill>
              <a:prstDash val="sysDash"/>
            </a:ln>
          </c:spPr>
          <c:marker>
            <c:symbol val="none"/>
          </c:marker>
          <c:cat>
            <c:numRef>
              <c:f>Sheet1!$A$2:$A$181</c:f>
              <c:numCache>
                <c:formatCode>General</c:formatCode>
                <c:ptCount val="180"/>
                <c:pt idx="0">
                  <c:v>200640</c:v>
                </c:pt>
                <c:pt idx="10">
                  <c:v>200650</c:v>
                </c:pt>
                <c:pt idx="22">
                  <c:v>200710</c:v>
                </c:pt>
                <c:pt idx="32">
                  <c:v>200720</c:v>
                </c:pt>
                <c:pt idx="42">
                  <c:v>200730</c:v>
                </c:pt>
                <c:pt idx="52">
                  <c:v>200740</c:v>
                </c:pt>
                <c:pt idx="62">
                  <c:v>200750</c:v>
                </c:pt>
                <c:pt idx="74">
                  <c:v>200810</c:v>
                </c:pt>
                <c:pt idx="84">
                  <c:v>200820</c:v>
                </c:pt>
                <c:pt idx="94">
                  <c:v>200830</c:v>
                </c:pt>
                <c:pt idx="104">
                  <c:v>200840</c:v>
                </c:pt>
                <c:pt idx="114">
                  <c:v>200850</c:v>
                </c:pt>
                <c:pt idx="127">
                  <c:v>200910</c:v>
                </c:pt>
                <c:pt idx="137">
                  <c:v>200920</c:v>
                </c:pt>
                <c:pt idx="147">
                  <c:v>200930</c:v>
                </c:pt>
                <c:pt idx="157">
                  <c:v>200940</c:v>
                </c:pt>
                <c:pt idx="167">
                  <c:v>200950</c:v>
                </c:pt>
                <c:pt idx="179">
                  <c:v>201010</c:v>
                </c:pt>
              </c:numCache>
            </c:numRef>
          </c:cat>
          <c:val>
            <c:numRef>
              <c:f>Sheet1!$C$2:$C$181</c:f>
              <c:numCache>
                <c:formatCode>General</c:formatCode>
                <c:ptCount val="180"/>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pt idx="99">
                  <c:v>2.2999999999999998</c:v>
                </c:pt>
                <c:pt idx="100">
                  <c:v>2.2999999999999998</c:v>
                </c:pt>
                <c:pt idx="101">
                  <c:v>2.2999999999999998</c:v>
                </c:pt>
                <c:pt idx="102">
                  <c:v>2.2999999999999998</c:v>
                </c:pt>
                <c:pt idx="103">
                  <c:v>2.2999999999999998</c:v>
                </c:pt>
                <c:pt idx="104">
                  <c:v>2.2999999999999998</c:v>
                </c:pt>
                <c:pt idx="105">
                  <c:v>2.2999999999999998</c:v>
                </c:pt>
                <c:pt idx="106">
                  <c:v>2.2999999999999998</c:v>
                </c:pt>
                <c:pt idx="107">
                  <c:v>2.2999999999999998</c:v>
                </c:pt>
                <c:pt idx="108">
                  <c:v>2.2999999999999998</c:v>
                </c:pt>
                <c:pt idx="109">
                  <c:v>2.2999999999999998</c:v>
                </c:pt>
                <c:pt idx="110">
                  <c:v>2.2999999999999998</c:v>
                </c:pt>
                <c:pt idx="111">
                  <c:v>2.2999999999999998</c:v>
                </c:pt>
                <c:pt idx="112">
                  <c:v>2.2999999999999998</c:v>
                </c:pt>
                <c:pt idx="113">
                  <c:v>2.2999999999999998</c:v>
                </c:pt>
                <c:pt idx="114">
                  <c:v>2.2999999999999998</c:v>
                </c:pt>
                <c:pt idx="115">
                  <c:v>2.2999999999999998</c:v>
                </c:pt>
                <c:pt idx="116">
                  <c:v>2.2999999999999998</c:v>
                </c:pt>
                <c:pt idx="117">
                  <c:v>2.2999999999999998</c:v>
                </c:pt>
                <c:pt idx="118">
                  <c:v>2.2999999999999998</c:v>
                </c:pt>
                <c:pt idx="119">
                  <c:v>2.2999999999999998</c:v>
                </c:pt>
                <c:pt idx="120">
                  <c:v>2.2999999999999998</c:v>
                </c:pt>
                <c:pt idx="121">
                  <c:v>2.2999999999999998</c:v>
                </c:pt>
                <c:pt idx="122">
                  <c:v>2.2999999999999998</c:v>
                </c:pt>
                <c:pt idx="123">
                  <c:v>2.2999999999999998</c:v>
                </c:pt>
                <c:pt idx="124">
                  <c:v>2.2999999999999998</c:v>
                </c:pt>
                <c:pt idx="125">
                  <c:v>2.2999999999999998</c:v>
                </c:pt>
                <c:pt idx="126">
                  <c:v>2.2999999999999998</c:v>
                </c:pt>
                <c:pt idx="127">
                  <c:v>2.2999999999999998</c:v>
                </c:pt>
                <c:pt idx="128">
                  <c:v>2.2999999999999998</c:v>
                </c:pt>
                <c:pt idx="129">
                  <c:v>2.2999999999999998</c:v>
                </c:pt>
                <c:pt idx="130">
                  <c:v>2.2999999999999998</c:v>
                </c:pt>
                <c:pt idx="131">
                  <c:v>2.2999999999999998</c:v>
                </c:pt>
                <c:pt idx="132">
                  <c:v>2.2999999999999998</c:v>
                </c:pt>
                <c:pt idx="133">
                  <c:v>2.2999999999999998</c:v>
                </c:pt>
                <c:pt idx="134">
                  <c:v>2.2999999999999998</c:v>
                </c:pt>
                <c:pt idx="135">
                  <c:v>2.2999999999999998</c:v>
                </c:pt>
                <c:pt idx="136">
                  <c:v>2.2999999999999998</c:v>
                </c:pt>
                <c:pt idx="137">
                  <c:v>2.2999999999999998</c:v>
                </c:pt>
                <c:pt idx="138">
                  <c:v>2.2999999999999998</c:v>
                </c:pt>
                <c:pt idx="139">
                  <c:v>2.2999999999999998</c:v>
                </c:pt>
                <c:pt idx="140">
                  <c:v>2.2999999999999998</c:v>
                </c:pt>
                <c:pt idx="141">
                  <c:v>2.2999999999999998</c:v>
                </c:pt>
                <c:pt idx="142">
                  <c:v>2.2999999999999998</c:v>
                </c:pt>
                <c:pt idx="143">
                  <c:v>2.2999999999999998</c:v>
                </c:pt>
                <c:pt idx="144">
                  <c:v>2.2999999999999998</c:v>
                </c:pt>
                <c:pt idx="145">
                  <c:v>2.2999999999999998</c:v>
                </c:pt>
                <c:pt idx="146">
                  <c:v>2.2999999999999998</c:v>
                </c:pt>
                <c:pt idx="147">
                  <c:v>2.2999999999999998</c:v>
                </c:pt>
                <c:pt idx="148">
                  <c:v>2.2999999999999998</c:v>
                </c:pt>
                <c:pt idx="149">
                  <c:v>2.2999999999999998</c:v>
                </c:pt>
                <c:pt idx="150">
                  <c:v>2.2999999999999998</c:v>
                </c:pt>
                <c:pt idx="151">
                  <c:v>2.2999999999999998</c:v>
                </c:pt>
                <c:pt idx="152">
                  <c:v>2.2999999999999998</c:v>
                </c:pt>
                <c:pt idx="153">
                  <c:v>2.2999999999999998</c:v>
                </c:pt>
                <c:pt idx="154">
                  <c:v>2.2999999999999998</c:v>
                </c:pt>
                <c:pt idx="155">
                  <c:v>2.2999999999999998</c:v>
                </c:pt>
                <c:pt idx="156">
                  <c:v>2.2999999999999998</c:v>
                </c:pt>
                <c:pt idx="157">
                  <c:v>2.2999999999999998</c:v>
                </c:pt>
                <c:pt idx="158">
                  <c:v>2.2999999999999998</c:v>
                </c:pt>
                <c:pt idx="159">
                  <c:v>2.2999999999999998</c:v>
                </c:pt>
                <c:pt idx="160">
                  <c:v>2.2999999999999998</c:v>
                </c:pt>
                <c:pt idx="161">
                  <c:v>2.2999999999999998</c:v>
                </c:pt>
                <c:pt idx="162">
                  <c:v>2.2999999999999998</c:v>
                </c:pt>
                <c:pt idx="163">
                  <c:v>2.2999999999999998</c:v>
                </c:pt>
                <c:pt idx="164">
                  <c:v>2.2999999999999998</c:v>
                </c:pt>
                <c:pt idx="165">
                  <c:v>2.2999999999999998</c:v>
                </c:pt>
                <c:pt idx="166">
                  <c:v>2.2999999999999998</c:v>
                </c:pt>
                <c:pt idx="167">
                  <c:v>2.2999999999999998</c:v>
                </c:pt>
                <c:pt idx="168">
                  <c:v>2.2999999999999998</c:v>
                </c:pt>
                <c:pt idx="169">
                  <c:v>2.2999999999999998</c:v>
                </c:pt>
                <c:pt idx="170">
                  <c:v>2.2999999999999998</c:v>
                </c:pt>
                <c:pt idx="171">
                  <c:v>2.2999999999999998</c:v>
                </c:pt>
                <c:pt idx="172">
                  <c:v>2.2999999999999998</c:v>
                </c:pt>
                <c:pt idx="173">
                  <c:v>2.2999999999999998</c:v>
                </c:pt>
                <c:pt idx="174">
                  <c:v>2.2999999999999998</c:v>
                </c:pt>
                <c:pt idx="175">
                  <c:v>2.2999999999999998</c:v>
                </c:pt>
                <c:pt idx="176">
                  <c:v>2.2999999999999998</c:v>
                </c:pt>
                <c:pt idx="177">
                  <c:v>2.2999999999999998</c:v>
                </c:pt>
                <c:pt idx="178">
                  <c:v>2.2999999999999998</c:v>
                </c:pt>
                <c:pt idx="179">
                  <c:v>2.2999999999999998</c:v>
                </c:pt>
              </c:numCache>
            </c:numRef>
          </c:val>
        </c:ser>
        <c:marker val="1"/>
        <c:axId val="97189888"/>
        <c:axId val="97191808"/>
      </c:lineChart>
      <c:catAx>
        <c:axId val="97189888"/>
        <c:scaling>
          <c:orientation val="minMax"/>
        </c:scaling>
        <c:axPos val="b"/>
        <c:title>
          <c:tx>
            <c:rich>
              <a:bodyPr/>
              <a:lstStyle/>
              <a:p>
                <a:pPr>
                  <a:defRPr sz="1190" b="0" i="0" u="none" strike="noStrike" baseline="0">
                    <a:solidFill>
                      <a:srgbClr val="000000"/>
                    </a:solidFill>
                    <a:latin typeface="Arial"/>
                    <a:ea typeface="Arial"/>
                    <a:cs typeface="Arial"/>
                  </a:defRPr>
                </a:pPr>
                <a:r>
                  <a:rPr lang="en-US"/>
                  <a:t>Week</a:t>
                </a:r>
              </a:p>
            </c:rich>
          </c:tx>
          <c:layout>
            <c:manualLayout>
              <c:xMode val="edge"/>
              <c:yMode val="edge"/>
              <c:x val="0.49888884579083209"/>
              <c:y val="0.87118665722340616"/>
            </c:manualLayout>
          </c:layout>
          <c:spPr>
            <a:noFill/>
            <a:ln w="25197">
              <a:noFill/>
            </a:ln>
          </c:spPr>
        </c:title>
        <c:numFmt formatCode="0" sourceLinked="0"/>
        <c:tickLblPos val="nextTo"/>
        <c:spPr>
          <a:ln w="3151">
            <a:solidFill>
              <a:schemeClr val="tx1"/>
            </a:solidFill>
            <a:prstDash val="solid"/>
          </a:ln>
        </c:spPr>
        <c:txPr>
          <a:bodyPr rot="-2700000" vert="horz"/>
          <a:lstStyle/>
          <a:p>
            <a:pPr>
              <a:defRPr sz="1264" b="0" i="0" u="none" strike="noStrike" baseline="0">
                <a:solidFill>
                  <a:srgbClr val="000000"/>
                </a:solidFill>
                <a:latin typeface="Arial"/>
                <a:ea typeface="Arial"/>
                <a:cs typeface="Arial"/>
              </a:defRPr>
            </a:pPr>
            <a:endParaRPr lang="en-US"/>
          </a:p>
        </c:txPr>
        <c:crossAx val="97191808"/>
        <c:crosses val="autoZero"/>
        <c:auto val="1"/>
        <c:lblAlgn val="ctr"/>
        <c:lblOffset val="100"/>
        <c:tickLblSkip val="1"/>
        <c:tickMarkSkip val="1"/>
      </c:catAx>
      <c:valAx>
        <c:axId val="97191808"/>
        <c:scaling>
          <c:orientation val="minMax"/>
          <c:max val="9"/>
        </c:scaling>
        <c:axPos val="l"/>
        <c:title>
          <c:tx>
            <c:rich>
              <a:bodyPr/>
              <a:lstStyle/>
              <a:p>
                <a:pPr>
                  <a:defRPr sz="1190" b="0" i="0" u="none" strike="noStrike" baseline="0">
                    <a:solidFill>
                      <a:srgbClr val="000000"/>
                    </a:solidFill>
                    <a:latin typeface="Arial"/>
                    <a:ea typeface="Arial"/>
                    <a:cs typeface="Arial"/>
                  </a:defRPr>
                </a:pPr>
                <a:r>
                  <a:rPr lang="en-US"/>
                  <a:t>% of Visits for ILI    </a:t>
                </a:r>
              </a:p>
            </c:rich>
          </c:tx>
          <c:layout>
            <c:manualLayout>
              <c:xMode val="edge"/>
              <c:yMode val="edge"/>
              <c:x val="2.8888845790827882E-2"/>
              <c:y val="0.30000009258101995"/>
            </c:manualLayout>
          </c:layout>
          <c:spPr>
            <a:noFill/>
            <a:ln w="25197">
              <a:noFill/>
            </a:ln>
          </c:spPr>
        </c:title>
        <c:numFmt formatCode="General" sourceLinked="1"/>
        <c:tickLblPos val="nextTo"/>
        <c:spPr>
          <a:ln w="3151">
            <a:solidFill>
              <a:schemeClr val="tx1"/>
            </a:solidFill>
            <a:prstDash val="solid"/>
          </a:ln>
        </c:spPr>
        <c:txPr>
          <a:bodyPr rot="0" vert="horz"/>
          <a:lstStyle/>
          <a:p>
            <a:pPr>
              <a:defRPr sz="1264" b="0" i="0" u="none" strike="noStrike" baseline="0">
                <a:solidFill>
                  <a:srgbClr val="000000"/>
                </a:solidFill>
                <a:latin typeface="Arial"/>
                <a:ea typeface="Arial"/>
                <a:cs typeface="Arial"/>
              </a:defRPr>
            </a:pPr>
            <a:endParaRPr lang="en-US"/>
          </a:p>
        </c:txPr>
        <c:crossAx val="97189888"/>
        <c:crosses val="autoZero"/>
        <c:crossBetween val="between"/>
        <c:majorUnit val="1"/>
      </c:valAx>
      <c:spPr>
        <a:noFill/>
        <a:ln w="27101">
          <a:noFill/>
        </a:ln>
      </c:spPr>
    </c:plotArea>
    <c:legend>
      <c:legendPos val="b"/>
      <c:legendEntry>
        <c:idx val="0"/>
        <c:txPr>
          <a:bodyPr/>
          <a:lstStyle/>
          <a:p>
            <a:pPr>
              <a:defRPr sz="919" b="0" i="0" u="none" strike="noStrike" baseline="0">
                <a:solidFill>
                  <a:srgbClr val="000000"/>
                </a:solidFill>
                <a:latin typeface="Arial"/>
                <a:ea typeface="Arial"/>
                <a:cs typeface="Arial"/>
              </a:defRPr>
            </a:pPr>
            <a:endParaRPr lang="en-US"/>
          </a:p>
        </c:txPr>
      </c:legendEntry>
      <c:legendEntry>
        <c:idx val="1"/>
        <c:txPr>
          <a:bodyPr/>
          <a:lstStyle/>
          <a:p>
            <a:pPr>
              <a:defRPr sz="919" b="0" i="0" u="none" strike="noStrike" baseline="0">
                <a:solidFill>
                  <a:srgbClr val="000000"/>
                </a:solidFill>
                <a:latin typeface="Arial"/>
                <a:ea typeface="Arial"/>
                <a:cs typeface="Arial"/>
              </a:defRPr>
            </a:pPr>
            <a:endParaRPr lang="en-US"/>
          </a:p>
        </c:txPr>
      </c:legendEntry>
      <c:layout>
        <c:manualLayout>
          <c:xMode val="edge"/>
          <c:yMode val="edge"/>
          <c:x val="0.35222217912416365"/>
          <c:y val="0.93559323603068445"/>
          <c:w val="0.35111115420917216"/>
          <c:h val="5.4237294412272513E-2"/>
        </c:manualLayout>
      </c:layout>
      <c:spPr>
        <a:solidFill>
          <a:schemeClr val="bg1"/>
        </a:solidFill>
        <a:ln w="3151">
          <a:solidFill>
            <a:schemeClr val="tx1"/>
          </a:solidFill>
          <a:prstDash val="solid"/>
        </a:ln>
      </c:spPr>
      <c:txPr>
        <a:bodyPr/>
        <a:lstStyle/>
        <a:p>
          <a:pPr>
            <a:defRPr sz="919"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814" b="1" i="0" u="none" strike="noStrike" baseline="0">
          <a:solidFill>
            <a:srgbClr val="000000"/>
          </a:solidFill>
          <a:latin typeface="Times New Roman"/>
          <a:ea typeface="Times New Roman"/>
          <a:cs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75409836065574"/>
          <c:y val="6.652360515021459E-2"/>
          <c:w val="0.87470725995316378"/>
          <c:h val="0.76824034334763969"/>
        </c:manualLayout>
      </c:layout>
      <c:barChart>
        <c:barDir val="col"/>
        <c:grouping val="clustered"/>
        <c:ser>
          <c:idx val="3"/>
          <c:order val="0"/>
          <c:tx>
            <c:strRef>
              <c:f>Sheet1!$A$2</c:f>
              <c:strCache>
                <c:ptCount val="1"/>
                <c:pt idx="0">
                  <c:v> </c:v>
                </c:pt>
              </c:strCache>
            </c:strRef>
          </c:tx>
          <c:spPr>
            <a:solidFill>
              <a:srgbClr val="0070C0"/>
            </a:solidFill>
            <a:ln w="12695">
              <a:solidFill>
                <a:schemeClr val="tx1"/>
              </a:solidFill>
              <a:prstDash val="solid"/>
            </a:ln>
          </c:spPr>
          <c:dLbls>
            <c:spPr>
              <a:noFill/>
              <a:ln w="25391">
                <a:noFill/>
              </a:ln>
            </c:spPr>
            <c:txPr>
              <a:bodyPr/>
              <a:lstStyle/>
              <a:p>
                <a:pPr>
                  <a:defRPr sz="1399" b="1" i="0" u="none" strike="noStrike" baseline="0">
                    <a:solidFill>
                      <a:schemeClr val="tx1"/>
                    </a:solidFill>
                    <a:latin typeface="Tahoma"/>
                    <a:ea typeface="Tahoma"/>
                    <a:cs typeface="Tahoma"/>
                  </a:defRPr>
                </a:pPr>
                <a:endParaRPr lang="en-US"/>
              </a:p>
            </c:txPr>
            <c:dLblPos val="outEnd"/>
            <c:showVal val="1"/>
          </c:dLbls>
          <c:cat>
            <c:strRef>
              <c:f>Sheet1!$B$1:$G$1</c:f>
              <c:strCache>
                <c:ptCount val="6"/>
                <c:pt idx="0">
                  <c:v>&gt;6 mo</c:v>
                </c:pt>
                <c:pt idx="1">
                  <c:v>Initial Target</c:v>
                </c:pt>
                <c:pt idx="2">
                  <c:v>6 mo-24 yrs</c:v>
                </c:pt>
                <c:pt idx="3">
                  <c:v>HR 25-64 yrs*</c:v>
                </c:pt>
                <c:pt idx="4">
                  <c:v>HCP**</c:v>
                </c:pt>
                <c:pt idx="5">
                  <c:v>Infant Contact***</c:v>
                </c:pt>
              </c:strCache>
            </c:strRef>
          </c:cat>
          <c:val>
            <c:numRef>
              <c:f>Sheet1!$B$2:$G$2</c:f>
              <c:numCache>
                <c:formatCode>General</c:formatCode>
                <c:ptCount val="6"/>
                <c:pt idx="0">
                  <c:v>23.6</c:v>
                </c:pt>
                <c:pt idx="1">
                  <c:v>30.4</c:v>
                </c:pt>
                <c:pt idx="2" formatCode="0.0">
                  <c:v>30</c:v>
                </c:pt>
                <c:pt idx="3">
                  <c:v>29.1</c:v>
                </c:pt>
                <c:pt idx="4">
                  <c:v>39.300000000000004</c:v>
                </c:pt>
                <c:pt idx="5">
                  <c:v>24.3</c:v>
                </c:pt>
              </c:numCache>
            </c:numRef>
          </c:val>
        </c:ser>
        <c:dLbls>
          <c:showVal val="1"/>
        </c:dLbls>
        <c:axId val="99767040"/>
        <c:axId val="99768576"/>
      </c:barChart>
      <c:stockChart>
        <c:ser>
          <c:idx val="0"/>
          <c:order val="1"/>
          <c:tx>
            <c:strRef>
              <c:f>Sheet1!$A$3</c:f>
              <c:strCache>
                <c:ptCount val="1"/>
                <c:pt idx="0">
                  <c:v> </c:v>
                </c:pt>
              </c:strCache>
            </c:strRef>
          </c:tx>
          <c:spPr>
            <a:ln w="28564">
              <a:noFill/>
            </a:ln>
          </c:spPr>
          <c:marker>
            <c:symbol val="none"/>
          </c:marker>
          <c:dLbls>
            <c:delete val="1"/>
          </c:dLbls>
          <c:cat>
            <c:strRef>
              <c:f>Sheet1!$B$1:$G$1</c:f>
              <c:strCache>
                <c:ptCount val="6"/>
                <c:pt idx="0">
                  <c:v>&gt;6 mo</c:v>
                </c:pt>
                <c:pt idx="1">
                  <c:v>Initial Target</c:v>
                </c:pt>
                <c:pt idx="2">
                  <c:v>6 mo-24 yrs</c:v>
                </c:pt>
                <c:pt idx="3">
                  <c:v>HR 25-64 yrs*</c:v>
                </c:pt>
                <c:pt idx="4">
                  <c:v>HCP**</c:v>
                </c:pt>
                <c:pt idx="5">
                  <c:v>Infant Contact***</c:v>
                </c:pt>
              </c:strCache>
            </c:strRef>
          </c:cat>
          <c:val>
            <c:numRef>
              <c:f>Sheet1!$B$3:$G$3</c:f>
              <c:numCache>
                <c:formatCode>General</c:formatCode>
                <c:ptCount val="6"/>
                <c:pt idx="0">
                  <c:v>25</c:v>
                </c:pt>
                <c:pt idx="1">
                  <c:v>32.5</c:v>
                </c:pt>
                <c:pt idx="2">
                  <c:v>32.6</c:v>
                </c:pt>
                <c:pt idx="3">
                  <c:v>33.4</c:v>
                </c:pt>
                <c:pt idx="4">
                  <c:v>44.8</c:v>
                </c:pt>
                <c:pt idx="5">
                  <c:v>31.7</c:v>
                </c:pt>
              </c:numCache>
            </c:numRef>
          </c:val>
        </c:ser>
        <c:ser>
          <c:idx val="1"/>
          <c:order val="2"/>
          <c:tx>
            <c:strRef>
              <c:f>Sheet1!$A$4</c:f>
              <c:strCache>
                <c:ptCount val="1"/>
                <c:pt idx="0">
                  <c:v> </c:v>
                </c:pt>
              </c:strCache>
            </c:strRef>
          </c:tx>
          <c:spPr>
            <a:ln w="28564">
              <a:noFill/>
            </a:ln>
          </c:spPr>
          <c:marker>
            <c:symbol val="none"/>
          </c:marker>
          <c:dLbls>
            <c:delete val="1"/>
          </c:dLbls>
          <c:cat>
            <c:strRef>
              <c:f>Sheet1!$B$1:$G$1</c:f>
              <c:strCache>
                <c:ptCount val="6"/>
                <c:pt idx="0">
                  <c:v>&gt;6 mo</c:v>
                </c:pt>
                <c:pt idx="1">
                  <c:v>Initial Target</c:v>
                </c:pt>
                <c:pt idx="2">
                  <c:v>6 mo-24 yrs</c:v>
                </c:pt>
                <c:pt idx="3">
                  <c:v>HR 25-64 yrs*</c:v>
                </c:pt>
                <c:pt idx="4">
                  <c:v>HCP**</c:v>
                </c:pt>
                <c:pt idx="5">
                  <c:v>Infant Contact***</c:v>
                </c:pt>
              </c:strCache>
            </c:strRef>
          </c:cat>
          <c:val>
            <c:numRef>
              <c:f>Sheet1!$B$4:$G$4</c:f>
              <c:numCache>
                <c:formatCode>General</c:formatCode>
                <c:ptCount val="6"/>
                <c:pt idx="0">
                  <c:v>22.2</c:v>
                </c:pt>
                <c:pt idx="1">
                  <c:v>28.3</c:v>
                </c:pt>
                <c:pt idx="2">
                  <c:v>27.4</c:v>
                </c:pt>
                <c:pt idx="3">
                  <c:v>24.8</c:v>
                </c:pt>
                <c:pt idx="4">
                  <c:v>33.800000000000004</c:v>
                </c:pt>
                <c:pt idx="5">
                  <c:v>16.899999999999999</c:v>
                </c:pt>
              </c:numCache>
            </c:numRef>
          </c:val>
        </c:ser>
        <c:ser>
          <c:idx val="2"/>
          <c:order val="3"/>
          <c:tx>
            <c:strRef>
              <c:f>Sheet1!$A$5</c:f>
              <c:strCache>
                <c:ptCount val="1"/>
              </c:strCache>
            </c:strRef>
          </c:tx>
          <c:spPr>
            <a:ln w="28564">
              <a:noFill/>
            </a:ln>
          </c:spPr>
          <c:marker>
            <c:symbol val="dot"/>
            <c:size val="4"/>
            <c:spPr>
              <a:solidFill>
                <a:schemeClr val="tx1"/>
              </a:solidFill>
              <a:ln>
                <a:solidFill>
                  <a:schemeClr val="tx1"/>
                </a:solidFill>
              </a:ln>
            </c:spPr>
          </c:marker>
          <c:dLbls>
            <c:delete val="1"/>
          </c:dLbls>
          <c:cat>
            <c:strRef>
              <c:f>Sheet1!$B$1:$G$1</c:f>
              <c:strCache>
                <c:ptCount val="6"/>
                <c:pt idx="0">
                  <c:v>&gt;6 mo</c:v>
                </c:pt>
                <c:pt idx="1">
                  <c:v>Initial Target</c:v>
                </c:pt>
                <c:pt idx="2">
                  <c:v>6 mo-24 yrs</c:v>
                </c:pt>
                <c:pt idx="3">
                  <c:v>HR 25-64 yrs*</c:v>
                </c:pt>
                <c:pt idx="4">
                  <c:v>HCP**</c:v>
                </c:pt>
                <c:pt idx="5">
                  <c:v>Infant Contact***</c:v>
                </c:pt>
              </c:strCache>
            </c:strRef>
          </c:cat>
          <c:val>
            <c:numRef>
              <c:f>Sheet1!$B$5:$G$5</c:f>
              <c:numCache>
                <c:formatCode>General</c:formatCode>
                <c:ptCount val="6"/>
                <c:pt idx="0">
                  <c:v>23.6</c:v>
                </c:pt>
                <c:pt idx="1">
                  <c:v>30.4</c:v>
                </c:pt>
                <c:pt idx="2">
                  <c:v>30</c:v>
                </c:pt>
                <c:pt idx="3">
                  <c:v>29.1</c:v>
                </c:pt>
                <c:pt idx="4">
                  <c:v>39.300000000000004</c:v>
                </c:pt>
                <c:pt idx="5">
                  <c:v>24.3</c:v>
                </c:pt>
              </c:numCache>
            </c:numRef>
          </c:val>
        </c:ser>
        <c:dLbls>
          <c:showVal val="1"/>
        </c:dLbls>
        <c:hiLowLines>
          <c:spPr>
            <a:ln w="12695">
              <a:solidFill>
                <a:schemeClr val="tx1"/>
              </a:solidFill>
              <a:prstDash val="solid"/>
            </a:ln>
          </c:spPr>
        </c:hiLowLines>
        <c:axId val="99774848"/>
        <c:axId val="99776384"/>
      </c:stockChart>
      <c:catAx>
        <c:axId val="99767040"/>
        <c:scaling>
          <c:orientation val="minMax"/>
        </c:scaling>
        <c:axPos val="b"/>
        <c:numFmt formatCode="General" sourceLinked="1"/>
        <c:majorTickMark val="cross"/>
        <c:tickLblPos val="nextTo"/>
        <c:spPr>
          <a:ln w="3174">
            <a:solidFill>
              <a:schemeClr val="tx1"/>
            </a:solidFill>
            <a:prstDash val="solid"/>
          </a:ln>
        </c:spPr>
        <c:txPr>
          <a:bodyPr rot="0" vert="horz"/>
          <a:lstStyle/>
          <a:p>
            <a:pPr>
              <a:defRPr sz="1399" b="1" i="0" u="none" strike="noStrike" baseline="0">
                <a:solidFill>
                  <a:schemeClr val="tx1"/>
                </a:solidFill>
                <a:latin typeface="Tahoma"/>
                <a:ea typeface="Tahoma"/>
                <a:cs typeface="Tahoma"/>
              </a:defRPr>
            </a:pPr>
            <a:endParaRPr lang="en-US"/>
          </a:p>
        </c:txPr>
        <c:crossAx val="99768576"/>
        <c:crosses val="autoZero"/>
        <c:auto val="1"/>
        <c:lblAlgn val="ctr"/>
        <c:lblOffset val="100"/>
        <c:tickLblSkip val="1"/>
        <c:tickMarkSkip val="1"/>
      </c:catAx>
      <c:valAx>
        <c:axId val="99768576"/>
        <c:scaling>
          <c:orientation val="minMax"/>
          <c:max val="50"/>
        </c:scaling>
        <c:axPos val="l"/>
        <c:majorGridlines>
          <c:spPr>
            <a:ln w="3174">
              <a:solidFill>
                <a:schemeClr val="tx1"/>
              </a:solidFill>
              <a:prstDash val="solid"/>
            </a:ln>
          </c:spPr>
        </c:majorGridlines>
        <c:title>
          <c:tx>
            <c:rich>
              <a:bodyPr/>
              <a:lstStyle/>
              <a:p>
                <a:pPr>
                  <a:defRPr sz="1399" b="1" i="0" u="none" strike="noStrike" baseline="0">
                    <a:solidFill>
                      <a:schemeClr val="tx1"/>
                    </a:solidFill>
                    <a:latin typeface="Tahoma"/>
                    <a:ea typeface="Tahoma"/>
                    <a:cs typeface="Tahoma"/>
                  </a:defRPr>
                </a:pPr>
                <a:r>
                  <a:rPr lang="en-US"/>
                  <a:t>% vaccinated by mid-January</a:t>
                </a:r>
              </a:p>
            </c:rich>
          </c:tx>
          <c:layout>
            <c:manualLayout>
              <c:xMode val="edge"/>
              <c:yMode val="edge"/>
              <c:x val="1.2880562060889941E-2"/>
              <c:y val="0.13733905579399144"/>
            </c:manualLayout>
          </c:layout>
          <c:spPr>
            <a:noFill/>
            <a:ln w="25391">
              <a:noFill/>
            </a:ln>
          </c:spPr>
        </c:title>
        <c:numFmt formatCode="General" sourceLinked="1"/>
        <c:majorTickMark val="cross"/>
        <c:tickLblPos val="nextTo"/>
        <c:spPr>
          <a:ln w="3174">
            <a:solidFill>
              <a:schemeClr val="tx1"/>
            </a:solidFill>
            <a:prstDash val="solid"/>
          </a:ln>
        </c:spPr>
        <c:txPr>
          <a:bodyPr rot="0" vert="horz"/>
          <a:lstStyle/>
          <a:p>
            <a:pPr>
              <a:defRPr sz="1799" b="1" i="0" u="none" strike="noStrike" baseline="0">
                <a:solidFill>
                  <a:schemeClr val="tx1"/>
                </a:solidFill>
                <a:latin typeface="Tahoma"/>
                <a:ea typeface="Tahoma"/>
                <a:cs typeface="Tahoma"/>
              </a:defRPr>
            </a:pPr>
            <a:endParaRPr lang="en-US"/>
          </a:p>
        </c:txPr>
        <c:crossAx val="99767040"/>
        <c:crosses val="autoZero"/>
        <c:crossBetween val="between"/>
      </c:valAx>
      <c:catAx>
        <c:axId val="99774848"/>
        <c:scaling>
          <c:orientation val="minMax"/>
        </c:scaling>
        <c:delete val="1"/>
        <c:axPos val="b"/>
        <c:tickLblPos val="none"/>
        <c:crossAx val="99776384"/>
        <c:crosses val="autoZero"/>
        <c:auto val="1"/>
        <c:lblAlgn val="ctr"/>
        <c:lblOffset val="100"/>
      </c:catAx>
      <c:valAx>
        <c:axId val="99776384"/>
        <c:scaling>
          <c:orientation val="minMax"/>
        </c:scaling>
        <c:delete val="1"/>
        <c:axPos val="r"/>
        <c:numFmt formatCode="General" sourceLinked="1"/>
        <c:tickLblPos val="none"/>
        <c:crossAx val="99774848"/>
        <c:crosses val="max"/>
        <c:crossBetween val="between"/>
      </c:valAx>
      <c:spPr>
        <a:solidFill>
          <a:srgbClr val="FFFFFF"/>
        </a:solidFill>
        <a:ln w="12695">
          <a:solidFill>
            <a:schemeClr val="tx1"/>
          </a:solidFill>
          <a:prstDash val="solid"/>
        </a:ln>
      </c:spPr>
    </c:plotArea>
    <c:plotVisOnly val="1"/>
    <c:dispBlanksAs val="gap"/>
  </c:chart>
  <c:spPr>
    <a:solidFill>
      <a:srgbClr val="FFFFFF"/>
    </a:solidFill>
    <a:ln>
      <a:noFill/>
    </a:ln>
  </c:spPr>
  <c:txPr>
    <a:bodyPr/>
    <a:lstStyle/>
    <a:p>
      <a:pPr>
        <a:defRPr sz="1799" b="1" i="0" u="none" strike="noStrike" baseline="0">
          <a:solidFill>
            <a:srgbClr val="FFFFFF"/>
          </a:solidFill>
          <a:latin typeface="Tahoma"/>
          <a:ea typeface="Tahoma"/>
          <a:cs typeface="Tahom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0431758530183695E-2"/>
          <c:y val="2.8598385429094215E-2"/>
          <c:w val="0.73870078740157885"/>
          <c:h val="0.87255070388928668"/>
        </c:manualLayout>
      </c:layout>
      <c:barChart>
        <c:barDir val="col"/>
        <c:grouping val="clustered"/>
        <c:ser>
          <c:idx val="0"/>
          <c:order val="0"/>
          <c:tx>
            <c:strRef>
              <c:f>Sheet5!$B$7</c:f>
              <c:strCache>
                <c:ptCount val="1"/>
                <c:pt idx="0">
                  <c:v>H3N2 07-08</c:v>
                </c:pt>
              </c:strCache>
            </c:strRef>
          </c:tx>
          <c:spPr>
            <a:solidFill>
              <a:srgbClr val="FFFF00"/>
            </a:solidFill>
          </c:spPr>
          <c:cat>
            <c:strRef>
              <c:f>Sheet5!$A$8:$A$12</c:f>
              <c:strCache>
                <c:ptCount val="5"/>
                <c:pt idx="0">
                  <c:v>0-4 yo</c:v>
                </c:pt>
                <c:pt idx="1">
                  <c:v>5-17 yo</c:v>
                </c:pt>
                <c:pt idx="2">
                  <c:v>18-49 yo</c:v>
                </c:pt>
                <c:pt idx="3">
                  <c:v>50-64 yo</c:v>
                </c:pt>
                <c:pt idx="4">
                  <c:v>&gt;= 65 yo</c:v>
                </c:pt>
              </c:strCache>
            </c:strRef>
          </c:cat>
          <c:val>
            <c:numRef>
              <c:f>Sheet5!$B$8:$B$12</c:f>
              <c:numCache>
                <c:formatCode>General</c:formatCode>
                <c:ptCount val="5"/>
                <c:pt idx="0">
                  <c:v>4.21</c:v>
                </c:pt>
                <c:pt idx="1">
                  <c:v>0.58000000000000063</c:v>
                </c:pt>
                <c:pt idx="2">
                  <c:v>0.73000000000000065</c:v>
                </c:pt>
                <c:pt idx="3">
                  <c:v>1.48</c:v>
                </c:pt>
                <c:pt idx="4">
                  <c:v>7.52</c:v>
                </c:pt>
              </c:numCache>
            </c:numRef>
          </c:val>
        </c:ser>
        <c:ser>
          <c:idx val="1"/>
          <c:order val="1"/>
          <c:tx>
            <c:strRef>
              <c:f>Sheet5!$C$7</c:f>
              <c:strCache>
                <c:ptCount val="1"/>
                <c:pt idx="0">
                  <c:v>H1N1 08-09</c:v>
                </c:pt>
              </c:strCache>
            </c:strRef>
          </c:tx>
          <c:spPr>
            <a:solidFill>
              <a:srgbClr val="00B050"/>
            </a:solidFill>
          </c:spPr>
          <c:cat>
            <c:strRef>
              <c:f>Sheet5!$A$8:$A$12</c:f>
              <c:strCache>
                <c:ptCount val="5"/>
                <c:pt idx="0">
                  <c:v>0-4 yo</c:v>
                </c:pt>
                <c:pt idx="1">
                  <c:v>5-17 yo</c:v>
                </c:pt>
                <c:pt idx="2">
                  <c:v>18-49 yo</c:v>
                </c:pt>
                <c:pt idx="3">
                  <c:v>50-64 yo</c:v>
                </c:pt>
                <c:pt idx="4">
                  <c:v>&gt;= 65 yo</c:v>
                </c:pt>
              </c:strCache>
            </c:strRef>
          </c:cat>
          <c:val>
            <c:numRef>
              <c:f>Sheet5!$C$8:$C$12</c:f>
              <c:numCache>
                <c:formatCode>General</c:formatCode>
                <c:ptCount val="5"/>
                <c:pt idx="0">
                  <c:v>3.57</c:v>
                </c:pt>
                <c:pt idx="1">
                  <c:v>0.64000000000000301</c:v>
                </c:pt>
                <c:pt idx="2">
                  <c:v>0.37000000000000038</c:v>
                </c:pt>
                <c:pt idx="3">
                  <c:v>0.49000000000000032</c:v>
                </c:pt>
                <c:pt idx="4">
                  <c:v>1.36</c:v>
                </c:pt>
              </c:numCache>
            </c:numRef>
          </c:val>
        </c:ser>
        <c:ser>
          <c:idx val="2"/>
          <c:order val="2"/>
          <c:tx>
            <c:strRef>
              <c:f>Sheet5!$D$7</c:f>
              <c:strCache>
                <c:ptCount val="1"/>
                <c:pt idx="0">
                  <c:v>Pan H1N1*</c:v>
                </c:pt>
              </c:strCache>
            </c:strRef>
          </c:tx>
          <c:spPr>
            <a:solidFill>
              <a:srgbClr val="FF0000"/>
            </a:solidFill>
          </c:spPr>
          <c:cat>
            <c:strRef>
              <c:f>Sheet5!$A$8:$A$12</c:f>
              <c:strCache>
                <c:ptCount val="5"/>
                <c:pt idx="0">
                  <c:v>0-4 yo</c:v>
                </c:pt>
                <c:pt idx="1">
                  <c:v>5-17 yo</c:v>
                </c:pt>
                <c:pt idx="2">
                  <c:v>18-49 yo</c:v>
                </c:pt>
                <c:pt idx="3">
                  <c:v>50-64 yo</c:v>
                </c:pt>
                <c:pt idx="4">
                  <c:v>&gt;= 65 yo</c:v>
                </c:pt>
              </c:strCache>
            </c:strRef>
          </c:cat>
          <c:val>
            <c:numRef>
              <c:f>Sheet5!$D$8:$D$12</c:f>
              <c:numCache>
                <c:formatCode>General</c:formatCode>
                <c:ptCount val="5"/>
                <c:pt idx="0">
                  <c:v>6.1196999999999999</c:v>
                </c:pt>
                <c:pt idx="1">
                  <c:v>2.4836</c:v>
                </c:pt>
                <c:pt idx="2">
                  <c:v>2.2660999999999998</c:v>
                </c:pt>
                <c:pt idx="3">
                  <c:v>2.9849000000000001</c:v>
                </c:pt>
                <c:pt idx="4">
                  <c:v>2.5099999999999998</c:v>
                </c:pt>
              </c:numCache>
            </c:numRef>
          </c:val>
        </c:ser>
        <c:axId val="47059328"/>
        <c:axId val="47060864"/>
      </c:barChart>
      <c:catAx>
        <c:axId val="47059328"/>
        <c:scaling>
          <c:orientation val="minMax"/>
        </c:scaling>
        <c:axPos val="b"/>
        <c:tickLblPos val="nextTo"/>
        <c:txPr>
          <a:bodyPr/>
          <a:lstStyle/>
          <a:p>
            <a:pPr>
              <a:defRPr sz="1400" baseline="0">
                <a:solidFill>
                  <a:srgbClr val="002060"/>
                </a:solidFill>
              </a:defRPr>
            </a:pPr>
            <a:endParaRPr lang="en-US"/>
          </a:p>
        </c:txPr>
        <c:crossAx val="47060864"/>
        <c:crosses val="autoZero"/>
        <c:auto val="1"/>
        <c:lblAlgn val="ctr"/>
        <c:lblOffset val="100"/>
      </c:catAx>
      <c:valAx>
        <c:axId val="47060864"/>
        <c:scaling>
          <c:orientation val="minMax"/>
        </c:scaling>
        <c:axPos val="l"/>
        <c:majorGridlines/>
        <c:title>
          <c:tx>
            <c:rich>
              <a:bodyPr rot="-5400000" vert="horz"/>
              <a:lstStyle/>
              <a:p>
                <a:pPr>
                  <a:defRPr baseline="0">
                    <a:solidFill>
                      <a:schemeClr val="tx1"/>
                    </a:solidFill>
                  </a:defRPr>
                </a:pPr>
                <a:r>
                  <a:rPr lang="en-US" baseline="0" dirty="0" smtClean="0">
                    <a:solidFill>
                      <a:schemeClr val="tx1"/>
                    </a:solidFill>
                  </a:rPr>
                  <a:t>Rate per 10,000</a:t>
                </a:r>
                <a:endParaRPr lang="en-US" baseline="0" dirty="0">
                  <a:solidFill>
                    <a:schemeClr val="tx1"/>
                  </a:solidFill>
                </a:endParaRPr>
              </a:p>
            </c:rich>
          </c:tx>
          <c:layout/>
        </c:title>
        <c:numFmt formatCode="General" sourceLinked="1"/>
        <c:tickLblPos val="nextTo"/>
        <c:txPr>
          <a:bodyPr/>
          <a:lstStyle/>
          <a:p>
            <a:pPr>
              <a:defRPr sz="1100" baseline="0">
                <a:solidFill>
                  <a:schemeClr val="tx1"/>
                </a:solidFill>
              </a:defRPr>
            </a:pPr>
            <a:endParaRPr lang="en-US"/>
          </a:p>
        </c:txPr>
        <c:crossAx val="47059328"/>
        <c:crosses val="autoZero"/>
        <c:crossBetween val="between"/>
      </c:valAx>
    </c:plotArea>
    <c:legend>
      <c:legendPos val="r"/>
      <c:layout/>
      <c:txPr>
        <a:bodyPr/>
        <a:lstStyle/>
        <a:p>
          <a:pPr>
            <a:defRPr sz="1600" baseline="0">
              <a:solidFill>
                <a:srgbClr val="002060"/>
              </a:solidFill>
            </a:defRPr>
          </a:pPr>
          <a:endParaRPr lang="en-US"/>
        </a:p>
      </c:txPr>
    </c:legend>
    <c:plotVisOnly val="1"/>
  </c:chart>
  <c:txPr>
    <a:bodyPr/>
    <a:lstStyle/>
    <a:p>
      <a:pPr>
        <a:defRPr>
          <a:solidFill>
            <a:srgbClr val="FFFF00"/>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579439252336684E-2"/>
          <c:y val="3.2188841201716736E-2"/>
          <c:w val="0.94158878504672661"/>
          <c:h val="0.59012875536480691"/>
        </c:manualLayout>
      </c:layout>
      <c:barChart>
        <c:barDir val="col"/>
        <c:grouping val="clustered"/>
        <c:ser>
          <c:idx val="0"/>
          <c:order val="0"/>
          <c:tx>
            <c:strRef>
              <c:f>Sheet1!$A$2</c:f>
              <c:strCache>
                <c:ptCount val="1"/>
                <c:pt idx="0">
                  <c:v>Prevalence, 2009 H1N1 Hospitalized</c:v>
                </c:pt>
              </c:strCache>
            </c:strRef>
          </c:tx>
          <c:spPr>
            <a:solidFill>
              <a:srgbClr val="FF6600"/>
            </a:solidFill>
            <a:ln w="13609">
              <a:solidFill>
                <a:srgbClr val="FF6600"/>
              </a:solidFill>
              <a:prstDash val="solid"/>
            </a:ln>
          </c:spPr>
          <c:dLbls>
            <c:numFmt formatCode="0%" sourceLinked="0"/>
            <c:spPr>
              <a:noFill/>
              <a:ln w="27218">
                <a:noFill/>
              </a:ln>
            </c:spPr>
            <c:txPr>
              <a:bodyPr rot="5400000" vert="horz"/>
              <a:lstStyle/>
              <a:p>
                <a:pPr algn="ctr">
                  <a:defRPr sz="1286" b="1" i="0" u="none" strike="noStrike" baseline="0">
                    <a:solidFill>
                      <a:srgbClr val="FFFFFF"/>
                    </a:solidFill>
                    <a:latin typeface="Arial"/>
                    <a:ea typeface="Arial"/>
                    <a:cs typeface="Arial"/>
                  </a:defRPr>
                </a:pPr>
                <a:endParaRPr lang="en-US"/>
              </a:p>
            </c:txPr>
            <c:dLblPos val="inEnd"/>
            <c:showVal val="1"/>
          </c:dLbls>
          <c:cat>
            <c:strRef>
              <c:f>Sheet1!$B$1:$I$1</c:f>
              <c:strCache>
                <c:ptCount val="7"/>
                <c:pt idx="0">
                  <c:v>Asthma</c:v>
                </c:pt>
                <c:pt idx="1">
                  <c:v>Diabetes</c:v>
                </c:pt>
                <c:pt idx="2">
                  <c:v>CVD</c:v>
                </c:pt>
                <c:pt idx="3">
                  <c:v>COPD</c:v>
                </c:pt>
                <c:pt idx="4">
                  <c:v>Neuro/Developmental</c:v>
                </c:pt>
                <c:pt idx="5">
                  <c:v>Neuromuscular Dis</c:v>
                </c:pt>
                <c:pt idx="6">
                  <c:v>Pregnant</c:v>
                </c:pt>
              </c:strCache>
            </c:strRef>
          </c:cat>
          <c:val>
            <c:numRef>
              <c:f>Sheet1!$B$2:$I$2</c:f>
              <c:numCache>
                <c:formatCode>General</c:formatCode>
                <c:ptCount val="7"/>
                <c:pt idx="0">
                  <c:v>0.30000000000000032</c:v>
                </c:pt>
                <c:pt idx="1">
                  <c:v>0.23</c:v>
                </c:pt>
                <c:pt idx="2">
                  <c:v>0.2</c:v>
                </c:pt>
                <c:pt idx="3">
                  <c:v>0.14000000000000001</c:v>
                </c:pt>
                <c:pt idx="4" formatCode="0.000">
                  <c:v>7.0000000000000021E-2</c:v>
                </c:pt>
                <c:pt idx="5" formatCode="0.000">
                  <c:v>1.0000000000000005E-2</c:v>
                </c:pt>
                <c:pt idx="6">
                  <c:v>9.0000000000000024E-2</c:v>
                </c:pt>
              </c:numCache>
            </c:numRef>
          </c:val>
        </c:ser>
        <c:ser>
          <c:idx val="1"/>
          <c:order val="1"/>
          <c:tx>
            <c:strRef>
              <c:f>Sheet1!$A$3</c:f>
              <c:strCache>
                <c:ptCount val="1"/>
                <c:pt idx="0">
                  <c:v>Prevalence, General US Pop</c:v>
                </c:pt>
              </c:strCache>
            </c:strRef>
          </c:tx>
          <c:spPr>
            <a:solidFill>
              <a:srgbClr val="008000"/>
            </a:solidFill>
            <a:ln w="13609">
              <a:solidFill>
                <a:srgbClr val="008000"/>
              </a:solidFill>
              <a:prstDash val="solid"/>
            </a:ln>
          </c:spPr>
          <c:dLbls>
            <c:numFmt formatCode="0%" sourceLinked="0"/>
            <c:spPr>
              <a:noFill/>
              <a:ln w="27218">
                <a:noFill/>
              </a:ln>
            </c:spPr>
            <c:txPr>
              <a:bodyPr rot="5400000" vert="horz"/>
              <a:lstStyle/>
              <a:p>
                <a:pPr algn="ctr">
                  <a:defRPr sz="1286" b="1" i="0" u="none" strike="noStrike" baseline="0">
                    <a:solidFill>
                      <a:srgbClr val="FFFFFF"/>
                    </a:solidFill>
                    <a:latin typeface="Arial"/>
                    <a:ea typeface="Arial"/>
                    <a:cs typeface="Arial"/>
                  </a:defRPr>
                </a:pPr>
                <a:endParaRPr lang="en-US"/>
              </a:p>
            </c:txPr>
            <c:dLblPos val="inEnd"/>
            <c:showVal val="1"/>
          </c:dLbls>
          <c:cat>
            <c:strRef>
              <c:f>Sheet1!$B$1:$I$1</c:f>
              <c:strCache>
                <c:ptCount val="7"/>
                <c:pt idx="0">
                  <c:v>Asthma</c:v>
                </c:pt>
                <c:pt idx="1">
                  <c:v>Diabetes</c:v>
                </c:pt>
                <c:pt idx="2">
                  <c:v>CVD</c:v>
                </c:pt>
                <c:pt idx="3">
                  <c:v>COPD</c:v>
                </c:pt>
                <c:pt idx="4">
                  <c:v>Neuro/Developmental</c:v>
                </c:pt>
                <c:pt idx="5">
                  <c:v>Neuromuscular Dis</c:v>
                </c:pt>
                <c:pt idx="6">
                  <c:v>Pregnant</c:v>
                </c:pt>
              </c:strCache>
            </c:strRef>
          </c:cat>
          <c:val>
            <c:numRef>
              <c:f>Sheet1!$B$3:$I$3</c:f>
              <c:numCache>
                <c:formatCode>General</c:formatCode>
                <c:ptCount val="7"/>
                <c:pt idx="0">
                  <c:v>7.3000000000000009E-2</c:v>
                </c:pt>
                <c:pt idx="1">
                  <c:v>8.3000000000000046E-2</c:v>
                </c:pt>
                <c:pt idx="2">
                  <c:v>7.0000000000000021E-2</c:v>
                </c:pt>
                <c:pt idx="3">
                  <c:v>4.7800000000000023E-2</c:v>
                </c:pt>
                <c:pt idx="4" formatCode="0.000">
                  <c:v>5.0000000000000114E-3</c:v>
                </c:pt>
                <c:pt idx="5" formatCode="0.000">
                  <c:v>3.0000000000000084E-4</c:v>
                </c:pt>
                <c:pt idx="6">
                  <c:v>1.0000000000000005E-2</c:v>
                </c:pt>
              </c:numCache>
            </c:numRef>
          </c:val>
        </c:ser>
        <c:dLbls>
          <c:showVal val="1"/>
        </c:dLbls>
        <c:gapWidth val="20"/>
        <c:axId val="97436800"/>
        <c:axId val="97438336"/>
      </c:barChart>
      <c:catAx>
        <c:axId val="97436800"/>
        <c:scaling>
          <c:orientation val="minMax"/>
        </c:scaling>
        <c:axPos val="b"/>
        <c:numFmt formatCode="0%" sourceLinked="0"/>
        <c:tickLblPos val="nextTo"/>
        <c:spPr>
          <a:ln w="3402">
            <a:solidFill>
              <a:schemeClr val="tx1"/>
            </a:solidFill>
            <a:prstDash val="solid"/>
          </a:ln>
        </c:spPr>
        <c:txPr>
          <a:bodyPr rot="-2700000" vert="horz"/>
          <a:lstStyle/>
          <a:p>
            <a:pPr>
              <a:defRPr sz="1286" b="1" i="0" u="none" strike="noStrike" baseline="0">
                <a:solidFill>
                  <a:srgbClr val="FFFFFF"/>
                </a:solidFill>
                <a:latin typeface="Arial"/>
                <a:ea typeface="Arial"/>
                <a:cs typeface="Arial"/>
              </a:defRPr>
            </a:pPr>
            <a:endParaRPr lang="en-US"/>
          </a:p>
        </c:txPr>
        <c:crossAx val="97438336"/>
        <c:crosses val="autoZero"/>
        <c:lblAlgn val="ctr"/>
        <c:lblOffset val="100"/>
        <c:tickLblSkip val="1"/>
        <c:tickMarkSkip val="1"/>
      </c:catAx>
      <c:valAx>
        <c:axId val="97438336"/>
        <c:scaling>
          <c:orientation val="minMax"/>
        </c:scaling>
        <c:axPos val="l"/>
        <c:numFmt formatCode="0%" sourceLinked="0"/>
        <c:tickLblPos val="nextTo"/>
        <c:spPr>
          <a:ln w="3402">
            <a:solidFill>
              <a:schemeClr val="tx1"/>
            </a:solidFill>
            <a:prstDash val="solid"/>
          </a:ln>
        </c:spPr>
        <c:txPr>
          <a:bodyPr rot="0" vert="horz"/>
          <a:lstStyle/>
          <a:p>
            <a:pPr>
              <a:defRPr sz="1286" b="1" i="0" u="none" strike="noStrike" baseline="0">
                <a:solidFill>
                  <a:srgbClr val="FFFFFF"/>
                </a:solidFill>
                <a:latin typeface="Arial"/>
                <a:ea typeface="Arial"/>
                <a:cs typeface="Arial"/>
              </a:defRPr>
            </a:pPr>
            <a:endParaRPr lang="en-US"/>
          </a:p>
        </c:txPr>
        <c:crossAx val="97436800"/>
        <c:crosses val="autoZero"/>
        <c:crossBetween val="between"/>
      </c:valAx>
      <c:spPr>
        <a:noFill/>
        <a:ln w="27218">
          <a:noFill/>
        </a:ln>
      </c:spPr>
    </c:plotArea>
    <c:legend>
      <c:legendPos val="r"/>
      <c:layout>
        <c:manualLayout>
          <c:xMode val="edge"/>
          <c:yMode val="edge"/>
          <c:x val="0.22245949859715836"/>
          <c:y val="0.93133047210300601"/>
          <c:w val="0.44576488822517885"/>
          <c:h val="5.7939914163090127E-2"/>
        </c:manualLayout>
      </c:layout>
      <c:spPr>
        <a:noFill/>
        <a:ln w="13609">
          <a:solidFill>
            <a:srgbClr val="FFFFFF"/>
          </a:solidFill>
          <a:prstDash val="solid"/>
        </a:ln>
      </c:spPr>
      <c:txPr>
        <a:bodyPr/>
        <a:lstStyle/>
        <a:p>
          <a:pPr>
            <a:defRPr sz="1179" b="1" i="0" u="none" strike="noStrike" baseline="0">
              <a:solidFill>
                <a:srgbClr val="FFFFFF"/>
              </a:solidFill>
              <a:latin typeface="Arial"/>
              <a:ea typeface="Arial"/>
              <a:cs typeface="Arial"/>
            </a:defRPr>
          </a:pPr>
          <a:endParaRPr lang="en-US"/>
        </a:p>
      </c:txPr>
    </c:legend>
    <c:plotVisOnly val="1"/>
    <c:dispBlanksAs val="gap"/>
  </c:chart>
  <c:spPr>
    <a:noFill/>
    <a:ln>
      <a:noFill/>
    </a:ln>
  </c:spPr>
  <c:txPr>
    <a:bodyPr/>
    <a:lstStyle/>
    <a:p>
      <a:pPr>
        <a:defRPr sz="1286"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579439252336684E-2"/>
          <c:y val="3.2188841201716736E-2"/>
          <c:w val="0.94158878504672661"/>
          <c:h val="0.53004291845493567"/>
        </c:manualLayout>
      </c:layout>
      <c:barChart>
        <c:barDir val="col"/>
        <c:grouping val="clustered"/>
        <c:ser>
          <c:idx val="0"/>
          <c:order val="0"/>
          <c:tx>
            <c:strRef>
              <c:f>Sheet1!$A$2</c:f>
              <c:strCache>
                <c:ptCount val="1"/>
                <c:pt idx="0">
                  <c:v>Prevalence, 2009 H1N1 Hospitalized</c:v>
                </c:pt>
              </c:strCache>
            </c:strRef>
          </c:tx>
          <c:spPr>
            <a:solidFill>
              <a:srgbClr val="FF6600"/>
            </a:solidFill>
            <a:ln w="13609">
              <a:solidFill>
                <a:srgbClr val="FF6600"/>
              </a:solidFill>
              <a:prstDash val="solid"/>
            </a:ln>
          </c:spPr>
          <c:dLbls>
            <c:numFmt formatCode="0%" sourceLinked="0"/>
            <c:spPr>
              <a:noFill/>
              <a:ln w="27218">
                <a:noFill/>
              </a:ln>
            </c:spPr>
            <c:txPr>
              <a:bodyPr rot="5400000" vert="horz"/>
              <a:lstStyle/>
              <a:p>
                <a:pPr algn="ctr">
                  <a:defRPr sz="1286" b="1" i="0" u="none" strike="noStrike" baseline="0">
                    <a:solidFill>
                      <a:srgbClr val="FFFFFF"/>
                    </a:solidFill>
                    <a:latin typeface="Arial"/>
                    <a:ea typeface="Arial"/>
                    <a:cs typeface="Arial"/>
                  </a:defRPr>
                </a:pPr>
                <a:endParaRPr lang="en-US"/>
              </a:p>
            </c:txPr>
            <c:dLblPos val="inEnd"/>
            <c:showVal val="1"/>
          </c:dLbls>
          <c:cat>
            <c:strRef>
              <c:f>Sheet1!$B$1:$J$1</c:f>
              <c:strCache>
                <c:ptCount val="9"/>
                <c:pt idx="0">
                  <c:v>Asthma</c:v>
                </c:pt>
                <c:pt idx="1">
                  <c:v>Neuro/Developmental</c:v>
                </c:pt>
                <c:pt idx="2">
                  <c:v>Mod-Severe Develop Delay </c:v>
                </c:pt>
                <c:pt idx="3">
                  <c:v>Seizure Disorder</c:v>
                </c:pt>
                <c:pt idx="4">
                  <c:v>CP</c:v>
                </c:pt>
                <c:pt idx="5">
                  <c:v>Chronic Lung</c:v>
                </c:pt>
                <c:pt idx="6">
                  <c:v>Hemoglobinopathy</c:v>
                </c:pt>
                <c:pt idx="7">
                  <c:v>Diabetes</c:v>
                </c:pt>
                <c:pt idx="8">
                  <c:v>Pregnant</c:v>
                </c:pt>
              </c:strCache>
            </c:strRef>
          </c:cat>
          <c:val>
            <c:numRef>
              <c:f>Sheet1!$B$2:$J$2</c:f>
              <c:numCache>
                <c:formatCode>General</c:formatCode>
                <c:ptCount val="9"/>
                <c:pt idx="0">
                  <c:v>0.33000000000000096</c:v>
                </c:pt>
                <c:pt idx="1">
                  <c:v>0.11</c:v>
                </c:pt>
                <c:pt idx="2" formatCode="0.000">
                  <c:v>8.0000000000000043E-2</c:v>
                </c:pt>
                <c:pt idx="3" formatCode="0.000">
                  <c:v>6.0000000000000032E-2</c:v>
                </c:pt>
                <c:pt idx="4">
                  <c:v>3.0000000000000002E-2</c:v>
                </c:pt>
                <c:pt idx="5">
                  <c:v>0.05</c:v>
                </c:pt>
                <c:pt idx="6">
                  <c:v>0.05</c:v>
                </c:pt>
                <c:pt idx="7">
                  <c:v>1.2999999999999998E-2</c:v>
                </c:pt>
                <c:pt idx="8">
                  <c:v>1.0000000000000005E-2</c:v>
                </c:pt>
              </c:numCache>
            </c:numRef>
          </c:val>
        </c:ser>
        <c:ser>
          <c:idx val="3"/>
          <c:order val="1"/>
          <c:tx>
            <c:strRef>
              <c:f>Sheet1!$A$4</c:f>
              <c:strCache>
                <c:ptCount val="1"/>
                <c:pt idx="0">
                  <c:v>Prevalence, General US Pop</c:v>
                </c:pt>
              </c:strCache>
            </c:strRef>
          </c:tx>
          <c:spPr>
            <a:solidFill>
              <a:srgbClr val="008000"/>
            </a:solidFill>
            <a:ln w="13609">
              <a:solidFill>
                <a:srgbClr val="008000"/>
              </a:solidFill>
              <a:prstDash val="solid"/>
            </a:ln>
          </c:spPr>
          <c:dLbls>
            <c:numFmt formatCode="0%" sourceLinked="0"/>
            <c:spPr>
              <a:noFill/>
              <a:ln w="27218">
                <a:noFill/>
              </a:ln>
            </c:spPr>
            <c:txPr>
              <a:bodyPr rot="5400000" vert="horz"/>
              <a:lstStyle/>
              <a:p>
                <a:pPr algn="ctr">
                  <a:defRPr sz="1286" b="1" i="0" u="none" strike="noStrike" baseline="0">
                    <a:solidFill>
                      <a:srgbClr val="FFFFFF"/>
                    </a:solidFill>
                    <a:latin typeface="Arial"/>
                    <a:ea typeface="Arial"/>
                    <a:cs typeface="Arial"/>
                  </a:defRPr>
                </a:pPr>
                <a:endParaRPr lang="en-US"/>
              </a:p>
            </c:txPr>
            <c:dLblPos val="inEnd"/>
            <c:showVal val="1"/>
          </c:dLbls>
          <c:cat>
            <c:strRef>
              <c:f>Sheet1!$B$1:$J$1</c:f>
              <c:strCache>
                <c:ptCount val="9"/>
                <c:pt idx="0">
                  <c:v>Asthma</c:v>
                </c:pt>
                <c:pt idx="1">
                  <c:v>Neuro/Developmental</c:v>
                </c:pt>
                <c:pt idx="2">
                  <c:v>Mod-Severe Develop Delay </c:v>
                </c:pt>
                <c:pt idx="3">
                  <c:v>Seizure Disorder</c:v>
                </c:pt>
                <c:pt idx="4">
                  <c:v>CP</c:v>
                </c:pt>
                <c:pt idx="5">
                  <c:v>Chronic Lung</c:v>
                </c:pt>
                <c:pt idx="6">
                  <c:v>Hemoglobinopathy</c:v>
                </c:pt>
                <c:pt idx="7">
                  <c:v>Diabetes</c:v>
                </c:pt>
                <c:pt idx="8">
                  <c:v>Pregnant</c:v>
                </c:pt>
              </c:strCache>
            </c:strRef>
          </c:cat>
          <c:val>
            <c:numRef>
              <c:f>Sheet1!$B$4:$J$4</c:f>
              <c:numCache>
                <c:formatCode>General</c:formatCode>
                <c:ptCount val="9"/>
                <c:pt idx="0">
                  <c:v>0.13</c:v>
                </c:pt>
                <c:pt idx="1">
                  <c:v>8.0000000000000227E-3</c:v>
                </c:pt>
                <c:pt idx="2" formatCode="0.000">
                  <c:v>1.0000000000000031E-3</c:v>
                </c:pt>
                <c:pt idx="3" formatCode="0.000">
                  <c:v>1.0000000000000005E-2</c:v>
                </c:pt>
                <c:pt idx="4">
                  <c:v>2.0000000000000052E-3</c:v>
                </c:pt>
                <c:pt idx="5">
                  <c:v>2.0000000000000052E-3</c:v>
                </c:pt>
                <c:pt idx="6">
                  <c:v>5.0000000000000114E-3</c:v>
                </c:pt>
                <c:pt idx="7">
                  <c:v>1.0000000000000031E-3</c:v>
                </c:pt>
                <c:pt idx="8">
                  <c:v>8.0000000000000227E-3</c:v>
                </c:pt>
              </c:numCache>
            </c:numRef>
          </c:val>
        </c:ser>
        <c:dLbls>
          <c:showVal val="1"/>
        </c:dLbls>
        <c:gapWidth val="20"/>
        <c:axId val="97653504"/>
        <c:axId val="97655424"/>
      </c:barChart>
      <c:catAx>
        <c:axId val="97653504"/>
        <c:scaling>
          <c:orientation val="minMax"/>
        </c:scaling>
        <c:axPos val="b"/>
        <c:numFmt formatCode="0%" sourceLinked="0"/>
        <c:tickLblPos val="nextTo"/>
        <c:spPr>
          <a:ln w="3402">
            <a:solidFill>
              <a:schemeClr val="tx1"/>
            </a:solidFill>
            <a:prstDash val="solid"/>
          </a:ln>
        </c:spPr>
        <c:txPr>
          <a:bodyPr rot="-2700000" vert="horz"/>
          <a:lstStyle/>
          <a:p>
            <a:pPr>
              <a:defRPr sz="1286" b="1" i="0" u="none" strike="noStrike" baseline="0">
                <a:solidFill>
                  <a:srgbClr val="FFFFFF"/>
                </a:solidFill>
                <a:latin typeface="Arial"/>
                <a:ea typeface="Arial"/>
                <a:cs typeface="Arial"/>
              </a:defRPr>
            </a:pPr>
            <a:endParaRPr lang="en-US"/>
          </a:p>
        </c:txPr>
        <c:crossAx val="97655424"/>
        <c:crosses val="autoZero"/>
        <c:lblAlgn val="ctr"/>
        <c:lblOffset val="100"/>
        <c:tickLblSkip val="1"/>
        <c:tickMarkSkip val="1"/>
      </c:catAx>
      <c:valAx>
        <c:axId val="97655424"/>
        <c:scaling>
          <c:orientation val="minMax"/>
        </c:scaling>
        <c:axPos val="l"/>
        <c:numFmt formatCode="0%" sourceLinked="0"/>
        <c:tickLblPos val="nextTo"/>
        <c:spPr>
          <a:ln w="3402">
            <a:solidFill>
              <a:schemeClr val="tx1"/>
            </a:solidFill>
            <a:prstDash val="solid"/>
          </a:ln>
        </c:spPr>
        <c:txPr>
          <a:bodyPr rot="0" vert="horz"/>
          <a:lstStyle/>
          <a:p>
            <a:pPr>
              <a:defRPr sz="1286" b="1" i="0" u="none" strike="noStrike" baseline="0">
                <a:solidFill>
                  <a:srgbClr val="FFFFFF"/>
                </a:solidFill>
                <a:latin typeface="Arial"/>
                <a:ea typeface="Arial"/>
                <a:cs typeface="Arial"/>
              </a:defRPr>
            </a:pPr>
            <a:endParaRPr lang="en-US"/>
          </a:p>
        </c:txPr>
        <c:crossAx val="97653504"/>
        <c:crosses val="autoZero"/>
        <c:crossBetween val="between"/>
      </c:valAx>
      <c:spPr>
        <a:noFill/>
        <a:ln w="27218">
          <a:noFill/>
        </a:ln>
      </c:spPr>
    </c:plotArea>
    <c:legend>
      <c:legendPos val="r"/>
      <c:layout>
        <c:manualLayout>
          <c:xMode val="edge"/>
          <c:yMode val="edge"/>
          <c:x val="0.31728708480405515"/>
          <c:y val="0.9248927038626592"/>
          <c:w val="0.35093730201828222"/>
          <c:h val="5.7939914163090127E-2"/>
        </c:manualLayout>
      </c:layout>
      <c:spPr>
        <a:noFill/>
        <a:ln w="13609">
          <a:solidFill>
            <a:srgbClr val="FFFFFF"/>
          </a:solidFill>
          <a:prstDash val="solid"/>
        </a:ln>
      </c:spPr>
      <c:txPr>
        <a:bodyPr/>
        <a:lstStyle/>
        <a:p>
          <a:pPr>
            <a:defRPr sz="1179" b="1" i="0" u="none" strike="noStrike" baseline="0">
              <a:solidFill>
                <a:srgbClr val="FFFFFF"/>
              </a:solidFill>
              <a:latin typeface="Arial"/>
              <a:ea typeface="Arial"/>
              <a:cs typeface="Arial"/>
            </a:defRPr>
          </a:pPr>
          <a:endParaRPr lang="en-US"/>
        </a:p>
      </c:txPr>
    </c:legend>
    <c:plotVisOnly val="1"/>
    <c:dispBlanksAs val="gap"/>
  </c:chart>
  <c:spPr>
    <a:noFill/>
    <a:ln>
      <a:noFill/>
    </a:ln>
  </c:spPr>
  <c:txPr>
    <a:bodyPr/>
    <a:lstStyle/>
    <a:p>
      <a:pPr>
        <a:defRPr sz="1286" b="1"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406593406593517"/>
          <c:y val="5.7750759878419523E-2"/>
          <c:w val="0.99340659340659343"/>
          <c:h val="0.82490637949067191"/>
        </c:manualLayout>
      </c:layout>
      <c:barChart>
        <c:barDir val="col"/>
        <c:grouping val="stacked"/>
        <c:ser>
          <c:idx val="0"/>
          <c:order val="0"/>
          <c:tx>
            <c:strRef>
              <c:f>Sheet1!$B$1</c:f>
              <c:strCache>
                <c:ptCount val="1"/>
                <c:pt idx="0">
                  <c:v>B</c:v>
                </c:pt>
              </c:strCache>
            </c:strRef>
          </c:tx>
          <c:spPr>
            <a:solidFill>
              <a:srgbClr val="00FF00"/>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Sheet1!$B$2:$B$59</c:f>
              <c:numCache>
                <c:formatCode>0</c:formatCode>
                <c:ptCount val="38"/>
                <c:pt idx="0">
                  <c:v>4</c:v>
                </c:pt>
                <c:pt idx="1">
                  <c:v>11</c:v>
                </c:pt>
                <c:pt idx="2">
                  <c:v>5</c:v>
                </c:pt>
                <c:pt idx="3">
                  <c:v>18</c:v>
                </c:pt>
                <c:pt idx="4">
                  <c:v>17</c:v>
                </c:pt>
                <c:pt idx="5">
                  <c:v>19</c:v>
                </c:pt>
                <c:pt idx="6">
                  <c:v>18</c:v>
                </c:pt>
                <c:pt idx="7">
                  <c:v>30</c:v>
                </c:pt>
                <c:pt idx="8">
                  <c:v>19</c:v>
                </c:pt>
                <c:pt idx="9">
                  <c:v>30</c:v>
                </c:pt>
                <c:pt idx="10">
                  <c:v>9</c:v>
                </c:pt>
                <c:pt idx="11">
                  <c:v>13</c:v>
                </c:pt>
                <c:pt idx="12">
                  <c:v>7</c:v>
                </c:pt>
                <c:pt idx="13">
                  <c:v>9</c:v>
                </c:pt>
                <c:pt idx="14">
                  <c:v>3</c:v>
                </c:pt>
                <c:pt idx="15">
                  <c:v>6</c:v>
                </c:pt>
                <c:pt idx="16">
                  <c:v>3</c:v>
                </c:pt>
                <c:pt idx="17">
                  <c:v>8</c:v>
                </c:pt>
                <c:pt idx="18">
                  <c:v>5</c:v>
                </c:pt>
                <c:pt idx="19">
                  <c:v>11</c:v>
                </c:pt>
                <c:pt idx="20">
                  <c:v>3</c:v>
                </c:pt>
                <c:pt idx="21">
                  <c:v>6</c:v>
                </c:pt>
                <c:pt idx="22">
                  <c:v>4</c:v>
                </c:pt>
                <c:pt idx="23">
                  <c:v>7</c:v>
                </c:pt>
                <c:pt idx="24">
                  <c:v>6</c:v>
                </c:pt>
                <c:pt idx="25">
                  <c:v>1</c:v>
                </c:pt>
                <c:pt idx="26">
                  <c:v>2</c:v>
                </c:pt>
                <c:pt idx="27">
                  <c:v>3</c:v>
                </c:pt>
              </c:numCache>
            </c:numRef>
          </c:val>
        </c:ser>
        <c:ser>
          <c:idx val="1"/>
          <c:order val="1"/>
          <c:tx>
            <c:strRef>
              <c:f>Sheet1!$C$1</c:f>
              <c:strCache>
                <c:ptCount val="1"/>
                <c:pt idx="0">
                  <c:v>A (Subtyping not Performed)</c:v>
                </c:pt>
              </c:strCache>
            </c:strRef>
          </c:tx>
          <c:spPr>
            <a:solidFill>
              <a:srgbClr val="FFFF00"/>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Sheet1!$C$2:$C$59</c:f>
              <c:numCache>
                <c:formatCode>General</c:formatCode>
                <c:ptCount val="38"/>
                <c:pt idx="0">
                  <c:v>1087</c:v>
                </c:pt>
                <c:pt idx="1">
                  <c:v>1462</c:v>
                </c:pt>
                <c:pt idx="2">
                  <c:v>1707</c:v>
                </c:pt>
                <c:pt idx="3">
                  <c:v>1715</c:v>
                </c:pt>
                <c:pt idx="4">
                  <c:v>1850</c:v>
                </c:pt>
                <c:pt idx="5">
                  <c:v>2043</c:v>
                </c:pt>
                <c:pt idx="6">
                  <c:v>2211</c:v>
                </c:pt>
                <c:pt idx="7">
                  <c:v>2342</c:v>
                </c:pt>
                <c:pt idx="8">
                  <c:v>1998</c:v>
                </c:pt>
                <c:pt idx="9">
                  <c:v>1462</c:v>
                </c:pt>
                <c:pt idx="10">
                  <c:v>1151</c:v>
                </c:pt>
                <c:pt idx="11">
                  <c:v>723</c:v>
                </c:pt>
                <c:pt idx="12">
                  <c:v>448</c:v>
                </c:pt>
                <c:pt idx="13">
                  <c:v>316</c:v>
                </c:pt>
                <c:pt idx="14">
                  <c:v>185</c:v>
                </c:pt>
                <c:pt idx="15">
                  <c:v>164</c:v>
                </c:pt>
                <c:pt idx="16">
                  <c:v>135</c:v>
                </c:pt>
                <c:pt idx="17">
                  <c:v>131</c:v>
                </c:pt>
                <c:pt idx="18">
                  <c:v>89</c:v>
                </c:pt>
                <c:pt idx="19">
                  <c:v>115</c:v>
                </c:pt>
                <c:pt idx="20">
                  <c:v>115</c:v>
                </c:pt>
                <c:pt idx="21">
                  <c:v>109</c:v>
                </c:pt>
                <c:pt idx="22">
                  <c:v>96</c:v>
                </c:pt>
                <c:pt idx="23">
                  <c:v>98</c:v>
                </c:pt>
                <c:pt idx="24">
                  <c:v>105</c:v>
                </c:pt>
                <c:pt idx="25">
                  <c:v>89</c:v>
                </c:pt>
                <c:pt idx="26">
                  <c:v>69</c:v>
                </c:pt>
                <c:pt idx="27">
                  <c:v>49</c:v>
                </c:pt>
              </c:numCache>
            </c:numRef>
          </c:val>
        </c:ser>
        <c:ser>
          <c:idx val="2"/>
          <c:order val="2"/>
          <c:tx>
            <c:strRef>
              <c:f>Sheet1!$D$1</c:f>
              <c:strCache>
                <c:ptCount val="1"/>
                <c:pt idx="0">
                  <c:v>A (H1)</c:v>
                </c:pt>
              </c:strCache>
            </c:strRef>
          </c:tx>
          <c:spPr>
            <a:solidFill>
              <a:srgbClr val="0000FF"/>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Sheet1!$D$2:$D$59</c:f>
              <c:numCache>
                <c:formatCode>General</c:formatCode>
                <c:ptCount val="38"/>
                <c:pt idx="0">
                  <c:v>2</c:v>
                </c:pt>
                <c:pt idx="1">
                  <c:v>1</c:v>
                </c:pt>
                <c:pt idx="2">
                  <c:v>5</c:v>
                </c:pt>
                <c:pt idx="3">
                  <c:v>4</c:v>
                </c:pt>
                <c:pt idx="4">
                  <c:v>4</c:v>
                </c:pt>
                <c:pt idx="5">
                  <c:v>1</c:v>
                </c:pt>
                <c:pt idx="6">
                  <c:v>2</c:v>
                </c:pt>
                <c:pt idx="7">
                  <c:v>2</c:v>
                </c:pt>
                <c:pt idx="8">
                  <c:v>1</c:v>
                </c:pt>
                <c:pt idx="9">
                  <c:v>3</c:v>
                </c:pt>
                <c:pt idx="10">
                  <c:v>1</c:v>
                </c:pt>
                <c:pt idx="11">
                  <c:v>1</c:v>
                </c:pt>
                <c:pt idx="12">
                  <c:v>1</c:v>
                </c:pt>
                <c:pt idx="13">
                  <c:v>1</c:v>
                </c:pt>
                <c:pt idx="14">
                  <c:v>1</c:v>
                </c:pt>
                <c:pt idx="15">
                  <c:v>0</c:v>
                </c:pt>
                <c:pt idx="16">
                  <c:v>3</c:v>
                </c:pt>
                <c:pt idx="17">
                  <c:v>0</c:v>
                </c:pt>
                <c:pt idx="18">
                  <c:v>0</c:v>
                </c:pt>
                <c:pt idx="19">
                  <c:v>1</c:v>
                </c:pt>
                <c:pt idx="20">
                  <c:v>0</c:v>
                </c:pt>
                <c:pt idx="21">
                  <c:v>0</c:v>
                </c:pt>
                <c:pt idx="22">
                  <c:v>0</c:v>
                </c:pt>
                <c:pt idx="23">
                  <c:v>0</c:v>
                </c:pt>
                <c:pt idx="24">
                  <c:v>0</c:v>
                </c:pt>
                <c:pt idx="25">
                  <c:v>0</c:v>
                </c:pt>
                <c:pt idx="26">
                  <c:v>0</c:v>
                </c:pt>
                <c:pt idx="27">
                  <c:v>0</c:v>
                </c:pt>
              </c:numCache>
            </c:numRef>
          </c:val>
        </c:ser>
        <c:ser>
          <c:idx val="3"/>
          <c:order val="3"/>
          <c:tx>
            <c:strRef>
              <c:f>Sheet1!$E$1</c:f>
              <c:strCache>
                <c:ptCount val="1"/>
                <c:pt idx="0">
                  <c:v>A (H3)</c:v>
                </c:pt>
              </c:strCache>
            </c:strRef>
          </c:tx>
          <c:spPr>
            <a:solidFill>
              <a:srgbClr val="FF0000"/>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Sheet1!$E$2:$E$59</c:f>
              <c:numCache>
                <c:formatCode>General</c:formatCode>
                <c:ptCount val="38"/>
                <c:pt idx="0">
                  <c:v>13</c:v>
                </c:pt>
                <c:pt idx="1">
                  <c:v>6</c:v>
                </c:pt>
                <c:pt idx="2">
                  <c:v>3</c:v>
                </c:pt>
                <c:pt idx="3">
                  <c:v>6</c:v>
                </c:pt>
                <c:pt idx="4">
                  <c:v>7</c:v>
                </c:pt>
                <c:pt idx="5">
                  <c:v>2</c:v>
                </c:pt>
                <c:pt idx="6">
                  <c:v>0</c:v>
                </c:pt>
                <c:pt idx="7">
                  <c:v>2</c:v>
                </c:pt>
                <c:pt idx="8">
                  <c:v>2</c:v>
                </c:pt>
                <c:pt idx="9">
                  <c:v>3</c:v>
                </c:pt>
                <c:pt idx="10">
                  <c:v>1</c:v>
                </c:pt>
                <c:pt idx="11">
                  <c:v>0</c:v>
                </c:pt>
                <c:pt idx="12">
                  <c:v>3</c:v>
                </c:pt>
                <c:pt idx="13">
                  <c:v>0</c:v>
                </c:pt>
                <c:pt idx="14">
                  <c:v>3</c:v>
                </c:pt>
                <c:pt idx="15">
                  <c:v>3</c:v>
                </c:pt>
                <c:pt idx="16">
                  <c:v>0</c:v>
                </c:pt>
                <c:pt idx="17">
                  <c:v>1</c:v>
                </c:pt>
                <c:pt idx="18">
                  <c:v>0</c:v>
                </c:pt>
                <c:pt idx="19">
                  <c:v>2</c:v>
                </c:pt>
                <c:pt idx="20">
                  <c:v>1</c:v>
                </c:pt>
                <c:pt idx="21">
                  <c:v>3</c:v>
                </c:pt>
                <c:pt idx="22">
                  <c:v>0</c:v>
                </c:pt>
                <c:pt idx="23">
                  <c:v>0</c:v>
                </c:pt>
                <c:pt idx="24">
                  <c:v>0</c:v>
                </c:pt>
                <c:pt idx="25">
                  <c:v>1</c:v>
                </c:pt>
                <c:pt idx="26">
                  <c:v>0</c:v>
                </c:pt>
                <c:pt idx="27">
                  <c:v>0</c:v>
                </c:pt>
              </c:numCache>
            </c:numRef>
          </c:val>
        </c:ser>
        <c:ser>
          <c:idx val="5"/>
          <c:order val="4"/>
          <c:tx>
            <c:strRef>
              <c:f>Sheet1!$F$1</c:f>
              <c:strCache>
                <c:ptCount val="1"/>
                <c:pt idx="0">
                  <c:v>A (Unable to Subtype)</c:v>
                </c:pt>
              </c:strCache>
            </c:strRef>
          </c:tx>
          <c:spPr>
            <a:solidFill>
              <a:srgbClr val="00CCFF"/>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Sheet1!$F$2:$F$59</c:f>
              <c:numCache>
                <c:formatCode>General</c:formatCode>
                <c:ptCount val="38"/>
                <c:pt idx="0">
                  <c:v>16</c:v>
                </c:pt>
                <c:pt idx="1">
                  <c:v>8</c:v>
                </c:pt>
                <c:pt idx="2">
                  <c:v>10</c:v>
                </c:pt>
                <c:pt idx="3">
                  <c:v>24</c:v>
                </c:pt>
                <c:pt idx="4">
                  <c:v>24</c:v>
                </c:pt>
                <c:pt idx="5">
                  <c:v>17</c:v>
                </c:pt>
                <c:pt idx="6">
                  <c:v>17</c:v>
                </c:pt>
                <c:pt idx="7">
                  <c:v>27</c:v>
                </c:pt>
                <c:pt idx="8">
                  <c:v>38</c:v>
                </c:pt>
                <c:pt idx="9">
                  <c:v>21</c:v>
                </c:pt>
                <c:pt idx="10">
                  <c:v>23</c:v>
                </c:pt>
                <c:pt idx="11">
                  <c:v>21</c:v>
                </c:pt>
                <c:pt idx="12">
                  <c:v>9</c:v>
                </c:pt>
                <c:pt idx="13">
                  <c:v>11</c:v>
                </c:pt>
                <c:pt idx="14">
                  <c:v>7</c:v>
                </c:pt>
                <c:pt idx="15">
                  <c:v>6</c:v>
                </c:pt>
                <c:pt idx="16">
                  <c:v>1</c:v>
                </c:pt>
                <c:pt idx="17">
                  <c:v>1</c:v>
                </c:pt>
                <c:pt idx="18">
                  <c:v>3</c:v>
                </c:pt>
                <c:pt idx="19">
                  <c:v>2</c:v>
                </c:pt>
                <c:pt idx="20">
                  <c:v>2</c:v>
                </c:pt>
                <c:pt idx="21">
                  <c:v>0</c:v>
                </c:pt>
                <c:pt idx="22">
                  <c:v>0</c:v>
                </c:pt>
                <c:pt idx="23">
                  <c:v>0</c:v>
                </c:pt>
                <c:pt idx="24">
                  <c:v>1</c:v>
                </c:pt>
                <c:pt idx="25">
                  <c:v>0</c:v>
                </c:pt>
                <c:pt idx="26">
                  <c:v>0</c:v>
                </c:pt>
                <c:pt idx="27">
                  <c:v>0</c:v>
                </c:pt>
              </c:numCache>
            </c:numRef>
          </c:val>
        </c:ser>
        <c:ser>
          <c:idx val="6"/>
          <c:order val="5"/>
          <c:tx>
            <c:strRef>
              <c:f>Sheet1!$G$1</c:f>
              <c:strCache>
                <c:ptCount val="1"/>
                <c:pt idx="0">
                  <c:v>A (2009 H1N1)</c:v>
                </c:pt>
              </c:strCache>
            </c:strRef>
          </c:tx>
          <c:spPr>
            <a:solidFill>
              <a:srgbClr val="FF9900"/>
            </a:solidFill>
            <a:ln w="19342">
              <a:solidFill>
                <a:schemeClr val="tx1"/>
              </a:solidFill>
              <a:prstDash val="solid"/>
            </a:ln>
          </c:spPr>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Sheet1!$G$2:$G$59</c:f>
              <c:numCache>
                <c:formatCode>General</c:formatCode>
                <c:ptCount val="38"/>
                <c:pt idx="0">
                  <c:v>1884</c:v>
                </c:pt>
                <c:pt idx="1">
                  <c:v>2294</c:v>
                </c:pt>
                <c:pt idx="2">
                  <c:v>2617</c:v>
                </c:pt>
                <c:pt idx="3">
                  <c:v>2836</c:v>
                </c:pt>
                <c:pt idx="4">
                  <c:v>3795</c:v>
                </c:pt>
                <c:pt idx="5">
                  <c:v>6121</c:v>
                </c:pt>
                <c:pt idx="6">
                  <c:v>8627</c:v>
                </c:pt>
                <c:pt idx="7">
                  <c:v>9734</c:v>
                </c:pt>
                <c:pt idx="8">
                  <c:v>7738</c:v>
                </c:pt>
                <c:pt idx="9">
                  <c:v>6080</c:v>
                </c:pt>
                <c:pt idx="10">
                  <c:v>4625</c:v>
                </c:pt>
                <c:pt idx="11">
                  <c:v>2711</c:v>
                </c:pt>
                <c:pt idx="12">
                  <c:v>1408</c:v>
                </c:pt>
                <c:pt idx="13">
                  <c:v>997</c:v>
                </c:pt>
                <c:pt idx="14">
                  <c:v>610</c:v>
                </c:pt>
                <c:pt idx="15">
                  <c:v>480</c:v>
                </c:pt>
                <c:pt idx="16">
                  <c:v>251</c:v>
                </c:pt>
                <c:pt idx="17">
                  <c:v>280</c:v>
                </c:pt>
                <c:pt idx="18">
                  <c:v>259</c:v>
                </c:pt>
                <c:pt idx="19">
                  <c:v>251</c:v>
                </c:pt>
                <c:pt idx="20">
                  <c:v>292</c:v>
                </c:pt>
                <c:pt idx="21">
                  <c:v>249</c:v>
                </c:pt>
                <c:pt idx="22">
                  <c:v>274</c:v>
                </c:pt>
                <c:pt idx="23">
                  <c:v>192</c:v>
                </c:pt>
                <c:pt idx="24">
                  <c:v>209</c:v>
                </c:pt>
                <c:pt idx="25">
                  <c:v>248</c:v>
                </c:pt>
                <c:pt idx="26">
                  <c:v>214</c:v>
                </c:pt>
                <c:pt idx="27">
                  <c:v>148</c:v>
                </c:pt>
              </c:numCache>
            </c:numRef>
          </c:val>
        </c:ser>
        <c:gapWidth val="20"/>
        <c:overlap val="100"/>
        <c:axId val="97879552"/>
        <c:axId val="98208000"/>
      </c:barChart>
      <c:lineChart>
        <c:grouping val="standard"/>
        <c:ser>
          <c:idx val="4"/>
          <c:order val="6"/>
          <c:tx>
            <c:strRef>
              <c:f>Sheet1!$H$1</c:f>
              <c:strCache>
                <c:ptCount val="1"/>
                <c:pt idx="0">
                  <c:v>Percent Positive</c:v>
                </c:pt>
              </c:strCache>
            </c:strRef>
          </c:tx>
          <c:spPr>
            <a:ln w="38682">
              <a:solidFill>
                <a:srgbClr val="000000"/>
              </a:solidFill>
              <a:prstDash val="solid"/>
            </a:ln>
          </c:spPr>
          <c:marker>
            <c:symbol val="none"/>
          </c:marker>
          <c:dPt>
            <c:idx val="1"/>
            <c:spPr>
              <a:ln w="58021">
                <a:solidFill>
                  <a:srgbClr val="000000"/>
                </a:solidFill>
                <a:prstDash val="solid"/>
              </a:ln>
            </c:spPr>
          </c:dPt>
          <c:cat>
            <c:numRef>
              <c:f>Sheet1!$A$2:$A$59</c:f>
              <c:numCache>
                <c:formatCode>General</c:formatCode>
                <c:ptCount val="38"/>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numCache>
            </c:numRef>
          </c:cat>
          <c:val>
            <c:numRef>
              <c:f>Sheet1!$H$2:$H$59</c:f>
              <c:numCache>
                <c:formatCode>General</c:formatCode>
                <c:ptCount val="38"/>
                <c:pt idx="0">
                  <c:v>20.810000000000031</c:v>
                </c:pt>
                <c:pt idx="1">
                  <c:v>22.459999999999987</c:v>
                </c:pt>
                <c:pt idx="2">
                  <c:v>23.21</c:v>
                </c:pt>
                <c:pt idx="3">
                  <c:v>24.03</c:v>
                </c:pt>
                <c:pt idx="4">
                  <c:v>28.37</c:v>
                </c:pt>
                <c:pt idx="5">
                  <c:v>33.4</c:v>
                </c:pt>
                <c:pt idx="6">
                  <c:v>37.46</c:v>
                </c:pt>
                <c:pt idx="7">
                  <c:v>38.090000000000003</c:v>
                </c:pt>
                <c:pt idx="8">
                  <c:v>35.160000000000011</c:v>
                </c:pt>
                <c:pt idx="9">
                  <c:v>30.57</c:v>
                </c:pt>
                <c:pt idx="10">
                  <c:v>26.939999999999987</c:v>
                </c:pt>
                <c:pt idx="11">
                  <c:v>19.07</c:v>
                </c:pt>
                <c:pt idx="12">
                  <c:v>14.22</c:v>
                </c:pt>
                <c:pt idx="13">
                  <c:v>10.28</c:v>
                </c:pt>
                <c:pt idx="14">
                  <c:v>7.31</c:v>
                </c:pt>
                <c:pt idx="15">
                  <c:v>6.3599999999999985</c:v>
                </c:pt>
                <c:pt idx="16">
                  <c:v>4.6599999999999975</c:v>
                </c:pt>
                <c:pt idx="17">
                  <c:v>4.53</c:v>
                </c:pt>
                <c:pt idx="18">
                  <c:v>3.82</c:v>
                </c:pt>
                <c:pt idx="19">
                  <c:v>4.55</c:v>
                </c:pt>
                <c:pt idx="20">
                  <c:v>5.03</c:v>
                </c:pt>
                <c:pt idx="21">
                  <c:v>4.4400000000000004</c:v>
                </c:pt>
                <c:pt idx="22">
                  <c:v>4.59</c:v>
                </c:pt>
                <c:pt idx="23">
                  <c:v>3.84</c:v>
                </c:pt>
                <c:pt idx="24">
                  <c:v>4.1599999999999975</c:v>
                </c:pt>
                <c:pt idx="25">
                  <c:v>4.96</c:v>
                </c:pt>
                <c:pt idx="26">
                  <c:v>4.96</c:v>
                </c:pt>
                <c:pt idx="27">
                  <c:v>5.58</c:v>
                </c:pt>
              </c:numCache>
            </c:numRef>
          </c:val>
        </c:ser>
        <c:marker val="1"/>
        <c:axId val="98217984"/>
        <c:axId val="98219520"/>
      </c:lineChart>
      <c:catAx>
        <c:axId val="97879552"/>
        <c:scaling>
          <c:orientation val="minMax"/>
        </c:scaling>
        <c:axPos val="b"/>
        <c:title>
          <c:tx>
            <c:rich>
              <a:bodyPr/>
              <a:lstStyle/>
              <a:p>
                <a:pPr>
                  <a:defRPr sz="1809" b="0" i="0" u="none" strike="noStrike" baseline="0">
                    <a:solidFill>
                      <a:srgbClr val="000000"/>
                    </a:solidFill>
                    <a:latin typeface="Arial"/>
                    <a:ea typeface="Arial"/>
                    <a:cs typeface="Arial"/>
                  </a:defRPr>
                </a:pPr>
                <a:r>
                  <a:rPr lang="en-US"/>
                  <a:t>Week</a:t>
                </a:r>
              </a:p>
            </c:rich>
          </c:tx>
          <c:layout>
            <c:manualLayout>
              <c:xMode val="edge"/>
              <c:yMode val="edge"/>
              <c:x val="0.46209627642698509"/>
              <c:y val="0.94336269847457477"/>
            </c:manualLayout>
          </c:layout>
          <c:spPr>
            <a:noFill/>
            <a:ln w="38682">
              <a:noFill/>
            </a:ln>
          </c:spPr>
        </c:title>
        <c:numFmt formatCode="0" sourceLinked="0"/>
        <c:tickLblPos val="nextTo"/>
        <c:spPr>
          <a:ln w="4835">
            <a:solidFill>
              <a:schemeClr val="tx1"/>
            </a:solidFill>
            <a:prstDash val="solid"/>
          </a:ln>
        </c:spPr>
        <c:txPr>
          <a:bodyPr rot="0" vert="horz"/>
          <a:lstStyle/>
          <a:p>
            <a:pPr>
              <a:defRPr sz="1217" b="0" i="0" u="none" strike="noStrike" baseline="0">
                <a:solidFill>
                  <a:schemeClr val="tx1"/>
                </a:solidFill>
                <a:latin typeface="Arial"/>
                <a:ea typeface="Arial"/>
                <a:cs typeface="Arial"/>
              </a:defRPr>
            </a:pPr>
            <a:endParaRPr lang="en-US"/>
          </a:p>
        </c:txPr>
        <c:crossAx val="98208000"/>
        <c:crosses val="autoZero"/>
        <c:auto val="1"/>
        <c:lblAlgn val="ctr"/>
        <c:lblOffset val="100"/>
        <c:tickLblSkip val="2"/>
        <c:tickMarkSkip val="1"/>
      </c:catAx>
      <c:valAx>
        <c:axId val="98208000"/>
        <c:scaling>
          <c:orientation val="minMax"/>
          <c:max val="14000"/>
          <c:min val="0"/>
        </c:scaling>
        <c:axPos val="l"/>
        <c:numFmt formatCode="#,##0" sourceLinked="0"/>
        <c:tickLblPos val="nextTo"/>
        <c:spPr>
          <a:ln w="4835">
            <a:solidFill>
              <a:schemeClr val="tx1"/>
            </a:solidFill>
            <a:prstDash val="solid"/>
          </a:ln>
        </c:spPr>
        <c:txPr>
          <a:bodyPr rot="0" vert="horz"/>
          <a:lstStyle/>
          <a:p>
            <a:pPr>
              <a:defRPr sz="1522" b="0" i="0" u="none" strike="noStrike" baseline="0">
                <a:solidFill>
                  <a:schemeClr val="tx1"/>
                </a:solidFill>
                <a:latin typeface="Arial"/>
                <a:ea typeface="Arial"/>
                <a:cs typeface="Arial"/>
              </a:defRPr>
            </a:pPr>
            <a:endParaRPr lang="en-US"/>
          </a:p>
        </c:txPr>
        <c:crossAx val="97879552"/>
        <c:crosses val="autoZero"/>
        <c:crossBetween val="between"/>
        <c:majorUnit val="2000"/>
        <c:minorUnit val="24"/>
      </c:valAx>
      <c:catAx>
        <c:axId val="98217984"/>
        <c:scaling>
          <c:orientation val="minMax"/>
        </c:scaling>
        <c:delete val="1"/>
        <c:axPos val="b"/>
        <c:numFmt formatCode="General" sourceLinked="1"/>
        <c:tickLblPos val="none"/>
        <c:crossAx val="98219520"/>
        <c:crosses val="autoZero"/>
        <c:auto val="1"/>
        <c:lblAlgn val="ctr"/>
        <c:lblOffset val="100"/>
      </c:catAx>
      <c:valAx>
        <c:axId val="98219520"/>
        <c:scaling>
          <c:orientation val="minMax"/>
          <c:max val="55"/>
        </c:scaling>
        <c:axPos val="r"/>
        <c:numFmt formatCode="General" sourceLinked="1"/>
        <c:tickLblPos val="nextTo"/>
        <c:spPr>
          <a:ln w="4835">
            <a:solidFill>
              <a:schemeClr val="tx1"/>
            </a:solidFill>
            <a:prstDash val="solid"/>
          </a:ln>
        </c:spPr>
        <c:txPr>
          <a:bodyPr rot="0" vert="horz"/>
          <a:lstStyle/>
          <a:p>
            <a:pPr>
              <a:defRPr sz="1522" b="0" i="0" u="none" strike="noStrike" baseline="0">
                <a:solidFill>
                  <a:schemeClr val="tx1"/>
                </a:solidFill>
                <a:latin typeface="Arial"/>
                <a:ea typeface="Arial"/>
                <a:cs typeface="Arial"/>
              </a:defRPr>
            </a:pPr>
            <a:endParaRPr lang="en-US"/>
          </a:p>
        </c:txPr>
        <c:crossAx val="98217984"/>
        <c:crosses val="max"/>
        <c:crossBetween val="between"/>
        <c:majorUnit val="5"/>
      </c:valAx>
      <c:spPr>
        <a:noFill/>
        <a:ln w="25385">
          <a:noFill/>
        </a:ln>
      </c:spPr>
    </c:plotArea>
    <c:legend>
      <c:legendPos val="r"/>
      <c:layout>
        <c:manualLayout>
          <c:xMode val="edge"/>
          <c:yMode val="edge"/>
          <c:x val="0.54736846355743951"/>
          <c:y val="2.5700995296380029E-2"/>
          <c:w val="0.30877194196879282"/>
          <c:h val="0.25700943322678721"/>
        </c:manualLayout>
      </c:layout>
      <c:spPr>
        <a:noFill/>
        <a:ln w="38682">
          <a:noFill/>
        </a:ln>
      </c:spPr>
      <c:txPr>
        <a:bodyPr/>
        <a:lstStyle/>
        <a:p>
          <a:pPr>
            <a:defRPr sz="1121"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741" b="1" i="0" u="none" strike="noStrike" baseline="0">
          <a:solidFill>
            <a:schemeClr val="tx1"/>
          </a:solidFill>
          <a:latin typeface="Times New Roman"/>
          <a:ea typeface="Times New Roman"/>
          <a:cs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406593406593727E-2"/>
          <c:y val="5.5183946488294305E-2"/>
          <c:w val="0.87472527472527772"/>
          <c:h val="0.67056856187290659"/>
        </c:manualLayout>
      </c:layout>
      <c:barChart>
        <c:barDir val="col"/>
        <c:grouping val="stacked"/>
        <c:ser>
          <c:idx val="8"/>
          <c:order val="0"/>
          <c:tx>
            <c:strRef>
              <c:f>Sheet1!$B$1</c:f>
              <c:strCache>
                <c:ptCount val="1"/>
                <c:pt idx="0">
                  <c:v>Other Deaths Reported Previous Weeks</c:v>
                </c:pt>
              </c:strCache>
            </c:strRef>
          </c:tx>
          <c:spPr>
            <a:solidFill>
              <a:srgbClr val="008000"/>
            </a:solidFill>
            <a:ln w="12867">
              <a:solidFill>
                <a:schemeClr val="tx1"/>
              </a:solidFill>
              <a:prstDash val="solid"/>
            </a:ln>
          </c:spPr>
          <c:cat>
            <c:strRef>
              <c:f>Sheet1!$A$2:$A$233</c:f>
              <c:strCache>
                <c:ptCount val="180"/>
                <c:pt idx="0">
                  <c:v>2006-40</c:v>
                </c:pt>
                <c:pt idx="1">
                  <c:v>2006-41</c:v>
                </c:pt>
                <c:pt idx="2">
                  <c:v>2006-42</c:v>
                </c:pt>
                <c:pt idx="3">
                  <c:v>2006-43</c:v>
                </c:pt>
                <c:pt idx="4">
                  <c:v>2006-44</c:v>
                </c:pt>
                <c:pt idx="5">
                  <c:v>2006-45</c:v>
                </c:pt>
                <c:pt idx="6">
                  <c:v>2006-46</c:v>
                </c:pt>
                <c:pt idx="7">
                  <c:v>2006-47</c:v>
                </c:pt>
                <c:pt idx="8">
                  <c:v>2006-48</c:v>
                </c:pt>
                <c:pt idx="9">
                  <c:v>2006-49</c:v>
                </c:pt>
                <c:pt idx="10">
                  <c:v>2006-50</c:v>
                </c:pt>
                <c:pt idx="11">
                  <c:v>2006-51</c:v>
                </c:pt>
                <c:pt idx="12">
                  <c:v>2006-52</c:v>
                </c:pt>
                <c:pt idx="13">
                  <c:v>2007-01</c:v>
                </c:pt>
                <c:pt idx="14">
                  <c:v>2007-02</c:v>
                </c:pt>
                <c:pt idx="15">
                  <c:v>2007-03</c:v>
                </c:pt>
                <c:pt idx="16">
                  <c:v>2007-04</c:v>
                </c:pt>
                <c:pt idx="17">
                  <c:v>2007-05</c:v>
                </c:pt>
                <c:pt idx="18">
                  <c:v>2007-06</c:v>
                </c:pt>
                <c:pt idx="19">
                  <c:v>2007-07</c:v>
                </c:pt>
                <c:pt idx="20">
                  <c:v>2007-08</c:v>
                </c:pt>
                <c:pt idx="21">
                  <c:v>2007-09</c:v>
                </c:pt>
                <c:pt idx="22">
                  <c:v>2007-10</c:v>
                </c:pt>
                <c:pt idx="23">
                  <c:v>2007-11</c:v>
                </c:pt>
                <c:pt idx="24">
                  <c:v>2007-12</c:v>
                </c:pt>
                <c:pt idx="25">
                  <c:v>2007-13</c:v>
                </c:pt>
                <c:pt idx="26">
                  <c:v>2007-14</c:v>
                </c:pt>
                <c:pt idx="27">
                  <c:v>2007-15</c:v>
                </c:pt>
                <c:pt idx="28">
                  <c:v>2007-16</c:v>
                </c:pt>
                <c:pt idx="29">
                  <c:v>2007-17</c:v>
                </c:pt>
                <c:pt idx="30">
                  <c:v>2007-18</c:v>
                </c:pt>
                <c:pt idx="31">
                  <c:v>2007-19</c:v>
                </c:pt>
                <c:pt idx="32">
                  <c:v>2007-20</c:v>
                </c:pt>
                <c:pt idx="33">
                  <c:v>2007-21</c:v>
                </c:pt>
                <c:pt idx="34">
                  <c:v>2007-22</c:v>
                </c:pt>
                <c:pt idx="35">
                  <c:v>2007-23</c:v>
                </c:pt>
                <c:pt idx="36">
                  <c:v>2007-24</c:v>
                </c:pt>
                <c:pt idx="37">
                  <c:v>2007-25</c:v>
                </c:pt>
                <c:pt idx="38">
                  <c:v>2007-26</c:v>
                </c:pt>
                <c:pt idx="39">
                  <c:v>2007-27</c:v>
                </c:pt>
                <c:pt idx="40">
                  <c:v>2007-28</c:v>
                </c:pt>
                <c:pt idx="41">
                  <c:v>2007-29</c:v>
                </c:pt>
                <c:pt idx="42">
                  <c:v>2007-30</c:v>
                </c:pt>
                <c:pt idx="43">
                  <c:v>2007-31</c:v>
                </c:pt>
                <c:pt idx="44">
                  <c:v>2007-32</c:v>
                </c:pt>
                <c:pt idx="45">
                  <c:v>2007-33</c:v>
                </c:pt>
                <c:pt idx="46">
                  <c:v>2007-34</c:v>
                </c:pt>
                <c:pt idx="47">
                  <c:v>2007-35</c:v>
                </c:pt>
                <c:pt idx="48">
                  <c:v>2007-36</c:v>
                </c:pt>
                <c:pt idx="49">
                  <c:v>2007-37</c:v>
                </c:pt>
                <c:pt idx="50">
                  <c:v>2007-38</c:v>
                </c:pt>
                <c:pt idx="51">
                  <c:v>2007-39</c:v>
                </c:pt>
                <c:pt idx="52">
                  <c:v>2007-40</c:v>
                </c:pt>
                <c:pt idx="53">
                  <c:v>2007-41</c:v>
                </c:pt>
                <c:pt idx="54">
                  <c:v>2007-42</c:v>
                </c:pt>
                <c:pt idx="55">
                  <c:v>2007-43</c:v>
                </c:pt>
                <c:pt idx="56">
                  <c:v>2007-44</c:v>
                </c:pt>
                <c:pt idx="57">
                  <c:v>2007-45</c:v>
                </c:pt>
                <c:pt idx="58">
                  <c:v>2007-46</c:v>
                </c:pt>
                <c:pt idx="59">
                  <c:v>2007-47</c:v>
                </c:pt>
                <c:pt idx="60">
                  <c:v>2007-48</c:v>
                </c:pt>
                <c:pt idx="61">
                  <c:v>2007-49</c:v>
                </c:pt>
                <c:pt idx="62">
                  <c:v>2007-50</c:v>
                </c:pt>
                <c:pt idx="63">
                  <c:v>2007-51</c:v>
                </c:pt>
                <c:pt idx="64">
                  <c:v>2007-52</c:v>
                </c:pt>
                <c:pt idx="65">
                  <c:v>2008-01</c:v>
                </c:pt>
                <c:pt idx="66">
                  <c:v>2008-02</c:v>
                </c:pt>
                <c:pt idx="67">
                  <c:v>2008-03</c:v>
                </c:pt>
                <c:pt idx="68">
                  <c:v>2008-04</c:v>
                </c:pt>
                <c:pt idx="69">
                  <c:v>2008-05</c:v>
                </c:pt>
                <c:pt idx="70">
                  <c:v>2008-06</c:v>
                </c:pt>
                <c:pt idx="71">
                  <c:v>2008-07</c:v>
                </c:pt>
                <c:pt idx="72">
                  <c:v>2008-08</c:v>
                </c:pt>
                <c:pt idx="73">
                  <c:v>2008-09</c:v>
                </c:pt>
                <c:pt idx="74">
                  <c:v>2008-10</c:v>
                </c:pt>
                <c:pt idx="75">
                  <c:v>2008-11</c:v>
                </c:pt>
                <c:pt idx="76">
                  <c:v>2008-12</c:v>
                </c:pt>
                <c:pt idx="77">
                  <c:v>2008-13</c:v>
                </c:pt>
                <c:pt idx="78">
                  <c:v>2008-14</c:v>
                </c:pt>
                <c:pt idx="79">
                  <c:v>2008-15</c:v>
                </c:pt>
                <c:pt idx="80">
                  <c:v>2008-16</c:v>
                </c:pt>
                <c:pt idx="81">
                  <c:v>2008-17</c:v>
                </c:pt>
                <c:pt idx="82">
                  <c:v>2008-18</c:v>
                </c:pt>
                <c:pt idx="83">
                  <c:v>2008-19</c:v>
                </c:pt>
                <c:pt idx="84">
                  <c:v>2008-20</c:v>
                </c:pt>
                <c:pt idx="85">
                  <c:v>2008-21</c:v>
                </c:pt>
                <c:pt idx="86">
                  <c:v>2008-22</c:v>
                </c:pt>
                <c:pt idx="87">
                  <c:v>2008-23</c:v>
                </c:pt>
                <c:pt idx="88">
                  <c:v>2008-24</c:v>
                </c:pt>
                <c:pt idx="89">
                  <c:v>2008-25</c:v>
                </c:pt>
                <c:pt idx="90">
                  <c:v>2008-26</c:v>
                </c:pt>
                <c:pt idx="91">
                  <c:v>2008-27</c:v>
                </c:pt>
                <c:pt idx="92">
                  <c:v>2008-28</c:v>
                </c:pt>
                <c:pt idx="93">
                  <c:v>2008-29</c:v>
                </c:pt>
                <c:pt idx="94">
                  <c:v>2008-30</c:v>
                </c:pt>
                <c:pt idx="95">
                  <c:v>2008-31</c:v>
                </c:pt>
                <c:pt idx="96">
                  <c:v>2008-32</c:v>
                </c:pt>
                <c:pt idx="97">
                  <c:v>2008-33</c:v>
                </c:pt>
                <c:pt idx="98">
                  <c:v>2008-34</c:v>
                </c:pt>
                <c:pt idx="99">
                  <c:v>2008-35</c:v>
                </c:pt>
                <c:pt idx="100">
                  <c:v>2008-36</c:v>
                </c:pt>
                <c:pt idx="101">
                  <c:v>2008-37</c:v>
                </c:pt>
                <c:pt idx="102">
                  <c:v>2008-38</c:v>
                </c:pt>
                <c:pt idx="103">
                  <c:v>2008-39</c:v>
                </c:pt>
                <c:pt idx="104">
                  <c:v>2008-40</c:v>
                </c:pt>
                <c:pt idx="105">
                  <c:v>2008-41</c:v>
                </c:pt>
                <c:pt idx="106">
                  <c:v>2008-42</c:v>
                </c:pt>
                <c:pt idx="107">
                  <c:v>2008-43</c:v>
                </c:pt>
                <c:pt idx="108">
                  <c:v>2008-44</c:v>
                </c:pt>
                <c:pt idx="109">
                  <c:v>2008-45</c:v>
                </c:pt>
                <c:pt idx="110">
                  <c:v>2008-46</c:v>
                </c:pt>
                <c:pt idx="111">
                  <c:v>2008-47</c:v>
                </c:pt>
                <c:pt idx="112">
                  <c:v>2008-48</c:v>
                </c:pt>
                <c:pt idx="113">
                  <c:v>2008-49</c:v>
                </c:pt>
                <c:pt idx="114">
                  <c:v>2008-50</c:v>
                </c:pt>
                <c:pt idx="115">
                  <c:v>2008-51</c:v>
                </c:pt>
                <c:pt idx="116">
                  <c:v>2008-52</c:v>
                </c:pt>
                <c:pt idx="117">
                  <c:v>2008-53</c:v>
                </c:pt>
                <c:pt idx="118">
                  <c:v>2009-01</c:v>
                </c:pt>
                <c:pt idx="119">
                  <c:v>2009-02</c:v>
                </c:pt>
                <c:pt idx="120">
                  <c:v>2009-03</c:v>
                </c:pt>
                <c:pt idx="121">
                  <c:v>2009-04</c:v>
                </c:pt>
                <c:pt idx="122">
                  <c:v>2009-05</c:v>
                </c:pt>
                <c:pt idx="123">
                  <c:v>2009-06</c:v>
                </c:pt>
                <c:pt idx="124">
                  <c:v>2009-07</c:v>
                </c:pt>
                <c:pt idx="125">
                  <c:v>2009-08</c:v>
                </c:pt>
                <c:pt idx="126">
                  <c:v>2009-09</c:v>
                </c:pt>
                <c:pt idx="127">
                  <c:v>2009-10</c:v>
                </c:pt>
                <c:pt idx="128">
                  <c:v>2009-11</c:v>
                </c:pt>
                <c:pt idx="129">
                  <c:v>2009-12</c:v>
                </c:pt>
                <c:pt idx="130">
                  <c:v>2009-13</c:v>
                </c:pt>
                <c:pt idx="131">
                  <c:v>2009-14</c:v>
                </c:pt>
                <c:pt idx="132">
                  <c:v>2009-15</c:v>
                </c:pt>
                <c:pt idx="133">
                  <c:v>2009-16</c:v>
                </c:pt>
                <c:pt idx="134">
                  <c:v>2009-17</c:v>
                </c:pt>
                <c:pt idx="135">
                  <c:v>2009-18</c:v>
                </c:pt>
                <c:pt idx="136">
                  <c:v>2009-19</c:v>
                </c:pt>
                <c:pt idx="137">
                  <c:v>2009-20</c:v>
                </c:pt>
                <c:pt idx="138">
                  <c:v>2009-21</c:v>
                </c:pt>
                <c:pt idx="139">
                  <c:v>2009-22</c:v>
                </c:pt>
                <c:pt idx="140">
                  <c:v>2009-23</c:v>
                </c:pt>
                <c:pt idx="141">
                  <c:v>2009-24</c:v>
                </c:pt>
                <c:pt idx="142">
                  <c:v>2009-25</c:v>
                </c:pt>
                <c:pt idx="143">
                  <c:v>2009-26</c:v>
                </c:pt>
                <c:pt idx="144">
                  <c:v>2009-27</c:v>
                </c:pt>
                <c:pt idx="145">
                  <c:v>2009-28</c:v>
                </c:pt>
                <c:pt idx="146">
                  <c:v>2009-29</c:v>
                </c:pt>
                <c:pt idx="147">
                  <c:v>2009-30</c:v>
                </c:pt>
                <c:pt idx="148">
                  <c:v>2009-31</c:v>
                </c:pt>
                <c:pt idx="149">
                  <c:v>2009-32</c:v>
                </c:pt>
                <c:pt idx="150">
                  <c:v>2009-33</c:v>
                </c:pt>
                <c:pt idx="151">
                  <c:v>2009-34</c:v>
                </c:pt>
                <c:pt idx="152">
                  <c:v>2009-35</c:v>
                </c:pt>
                <c:pt idx="153">
                  <c:v>2009-36</c:v>
                </c:pt>
                <c:pt idx="154">
                  <c:v>2009-37</c:v>
                </c:pt>
                <c:pt idx="155">
                  <c:v>2009-38</c:v>
                </c:pt>
                <c:pt idx="156">
                  <c:v>2009-39</c:v>
                </c:pt>
                <c:pt idx="157">
                  <c:v>2009-40</c:v>
                </c:pt>
                <c:pt idx="158">
                  <c:v>2009-41</c:v>
                </c:pt>
                <c:pt idx="159">
                  <c:v>2009-42</c:v>
                </c:pt>
                <c:pt idx="160">
                  <c:v>2009-43</c:v>
                </c:pt>
                <c:pt idx="161">
                  <c:v>2009-44</c:v>
                </c:pt>
                <c:pt idx="162">
                  <c:v>2009-45</c:v>
                </c:pt>
                <c:pt idx="163">
                  <c:v>2009-46</c:v>
                </c:pt>
                <c:pt idx="164">
                  <c:v>2009-47</c:v>
                </c:pt>
                <c:pt idx="165">
                  <c:v>2009-48</c:v>
                </c:pt>
                <c:pt idx="166">
                  <c:v>2009-49</c:v>
                </c:pt>
                <c:pt idx="167">
                  <c:v>2009-50</c:v>
                </c:pt>
                <c:pt idx="168">
                  <c:v>2009-51</c:v>
                </c:pt>
                <c:pt idx="169">
                  <c:v>2009-52</c:v>
                </c:pt>
                <c:pt idx="170">
                  <c:v>2010-01</c:v>
                </c:pt>
                <c:pt idx="171">
                  <c:v>2010-02</c:v>
                </c:pt>
                <c:pt idx="172">
                  <c:v>2010-03</c:v>
                </c:pt>
                <c:pt idx="173">
                  <c:v>2010-04</c:v>
                </c:pt>
                <c:pt idx="174">
                  <c:v>2010-05</c:v>
                </c:pt>
                <c:pt idx="175">
                  <c:v>2010-06</c:v>
                </c:pt>
                <c:pt idx="176">
                  <c:v>2010-07</c:v>
                </c:pt>
                <c:pt idx="177">
                  <c:v>2010-08</c:v>
                </c:pt>
                <c:pt idx="178">
                  <c:v>2010-09</c:v>
                </c:pt>
                <c:pt idx="179">
                  <c:v>2010-10</c:v>
                </c:pt>
              </c:strCache>
            </c:strRef>
          </c:cat>
          <c:val>
            <c:numRef>
              <c:f>Sheet1!$B$2:$B$233</c:f>
              <c:numCache>
                <c:formatCode>General</c:formatCode>
                <c:ptCount val="180"/>
                <c:pt idx="0">
                  <c:v>0</c:v>
                </c:pt>
                <c:pt idx="1">
                  <c:v>0</c:v>
                </c:pt>
                <c:pt idx="2">
                  <c:v>0</c:v>
                </c:pt>
                <c:pt idx="3">
                  <c:v>0</c:v>
                </c:pt>
                <c:pt idx="4">
                  <c:v>0</c:v>
                </c:pt>
                <c:pt idx="5">
                  <c:v>0</c:v>
                </c:pt>
                <c:pt idx="6">
                  <c:v>0</c:v>
                </c:pt>
                <c:pt idx="7">
                  <c:v>0</c:v>
                </c:pt>
                <c:pt idx="8">
                  <c:v>0</c:v>
                </c:pt>
                <c:pt idx="9">
                  <c:v>1</c:v>
                </c:pt>
                <c:pt idx="10">
                  <c:v>0</c:v>
                </c:pt>
                <c:pt idx="11">
                  <c:v>4</c:v>
                </c:pt>
                <c:pt idx="12">
                  <c:v>2</c:v>
                </c:pt>
                <c:pt idx="13">
                  <c:v>1</c:v>
                </c:pt>
                <c:pt idx="14">
                  <c:v>1</c:v>
                </c:pt>
                <c:pt idx="15">
                  <c:v>1</c:v>
                </c:pt>
                <c:pt idx="16">
                  <c:v>3</c:v>
                </c:pt>
                <c:pt idx="17">
                  <c:v>5</c:v>
                </c:pt>
                <c:pt idx="18">
                  <c:v>4</c:v>
                </c:pt>
                <c:pt idx="19">
                  <c:v>11</c:v>
                </c:pt>
                <c:pt idx="20">
                  <c:v>11</c:v>
                </c:pt>
                <c:pt idx="21">
                  <c:v>5</c:v>
                </c:pt>
                <c:pt idx="22">
                  <c:v>5</c:v>
                </c:pt>
                <c:pt idx="23">
                  <c:v>8</c:v>
                </c:pt>
                <c:pt idx="24">
                  <c:v>3</c:v>
                </c:pt>
                <c:pt idx="25">
                  <c:v>2</c:v>
                </c:pt>
                <c:pt idx="26">
                  <c:v>2</c:v>
                </c:pt>
                <c:pt idx="27">
                  <c:v>4</c:v>
                </c:pt>
                <c:pt idx="28">
                  <c:v>0</c:v>
                </c:pt>
                <c:pt idx="29">
                  <c:v>1</c:v>
                </c:pt>
                <c:pt idx="30">
                  <c:v>0</c:v>
                </c:pt>
                <c:pt idx="31">
                  <c:v>1</c:v>
                </c:pt>
                <c:pt idx="32">
                  <c:v>0</c:v>
                </c:pt>
                <c:pt idx="33">
                  <c:v>0</c:v>
                </c:pt>
                <c:pt idx="34">
                  <c:v>0</c:v>
                </c:pt>
                <c:pt idx="35">
                  <c:v>0</c:v>
                </c:pt>
                <c:pt idx="36">
                  <c:v>1</c:v>
                </c:pt>
                <c:pt idx="37">
                  <c:v>0</c:v>
                </c:pt>
                <c:pt idx="38">
                  <c:v>0</c:v>
                </c:pt>
                <c:pt idx="39">
                  <c:v>0</c:v>
                </c:pt>
                <c:pt idx="40">
                  <c:v>0</c:v>
                </c:pt>
                <c:pt idx="41">
                  <c:v>0</c:v>
                </c:pt>
                <c:pt idx="42">
                  <c:v>0</c:v>
                </c:pt>
                <c:pt idx="43">
                  <c:v>0</c:v>
                </c:pt>
                <c:pt idx="44">
                  <c:v>0</c:v>
                </c:pt>
                <c:pt idx="45">
                  <c:v>0</c:v>
                </c:pt>
                <c:pt idx="46">
                  <c:v>0</c:v>
                </c:pt>
                <c:pt idx="47">
                  <c:v>1</c:v>
                </c:pt>
                <c:pt idx="48">
                  <c:v>0</c:v>
                </c:pt>
                <c:pt idx="49">
                  <c:v>0</c:v>
                </c:pt>
                <c:pt idx="50">
                  <c:v>0</c:v>
                </c:pt>
                <c:pt idx="51">
                  <c:v>0</c:v>
                </c:pt>
                <c:pt idx="52">
                  <c:v>0</c:v>
                </c:pt>
                <c:pt idx="53">
                  <c:v>0</c:v>
                </c:pt>
                <c:pt idx="54">
                  <c:v>0</c:v>
                </c:pt>
                <c:pt idx="55">
                  <c:v>0</c:v>
                </c:pt>
                <c:pt idx="56">
                  <c:v>0</c:v>
                </c:pt>
                <c:pt idx="57">
                  <c:v>1</c:v>
                </c:pt>
                <c:pt idx="58">
                  <c:v>0</c:v>
                </c:pt>
                <c:pt idx="59">
                  <c:v>0</c:v>
                </c:pt>
                <c:pt idx="60">
                  <c:v>0</c:v>
                </c:pt>
                <c:pt idx="61">
                  <c:v>1</c:v>
                </c:pt>
                <c:pt idx="62">
                  <c:v>0</c:v>
                </c:pt>
                <c:pt idx="63">
                  <c:v>0</c:v>
                </c:pt>
                <c:pt idx="64">
                  <c:v>1</c:v>
                </c:pt>
                <c:pt idx="65">
                  <c:v>1</c:v>
                </c:pt>
                <c:pt idx="66">
                  <c:v>2</c:v>
                </c:pt>
                <c:pt idx="67">
                  <c:v>1</c:v>
                </c:pt>
                <c:pt idx="68">
                  <c:v>5</c:v>
                </c:pt>
                <c:pt idx="69">
                  <c:v>8</c:v>
                </c:pt>
                <c:pt idx="70">
                  <c:v>8</c:v>
                </c:pt>
                <c:pt idx="71">
                  <c:v>10</c:v>
                </c:pt>
                <c:pt idx="72">
                  <c:v>12</c:v>
                </c:pt>
                <c:pt idx="73">
                  <c:v>7</c:v>
                </c:pt>
                <c:pt idx="74">
                  <c:v>6</c:v>
                </c:pt>
                <c:pt idx="75">
                  <c:v>9</c:v>
                </c:pt>
                <c:pt idx="76">
                  <c:v>3</c:v>
                </c:pt>
                <c:pt idx="77">
                  <c:v>3</c:v>
                </c:pt>
                <c:pt idx="78">
                  <c:v>3</c:v>
                </c:pt>
                <c:pt idx="79">
                  <c:v>2</c:v>
                </c:pt>
                <c:pt idx="80">
                  <c:v>2</c:v>
                </c:pt>
                <c:pt idx="81">
                  <c:v>1</c:v>
                </c:pt>
                <c:pt idx="82">
                  <c:v>0</c:v>
                </c:pt>
                <c:pt idx="83">
                  <c:v>0</c:v>
                </c:pt>
                <c:pt idx="84">
                  <c:v>1</c:v>
                </c:pt>
                <c:pt idx="85">
                  <c:v>0</c:v>
                </c:pt>
                <c:pt idx="86">
                  <c:v>0</c:v>
                </c:pt>
                <c:pt idx="87">
                  <c:v>0</c:v>
                </c:pt>
                <c:pt idx="88">
                  <c:v>1</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2</c:v>
                </c:pt>
                <c:pt idx="119">
                  <c:v>0</c:v>
                </c:pt>
                <c:pt idx="120">
                  <c:v>1</c:v>
                </c:pt>
                <c:pt idx="121">
                  <c:v>2</c:v>
                </c:pt>
                <c:pt idx="122">
                  <c:v>3</c:v>
                </c:pt>
                <c:pt idx="123">
                  <c:v>9</c:v>
                </c:pt>
                <c:pt idx="124">
                  <c:v>11</c:v>
                </c:pt>
                <c:pt idx="125">
                  <c:v>9</c:v>
                </c:pt>
                <c:pt idx="126">
                  <c:v>5</c:v>
                </c:pt>
                <c:pt idx="127">
                  <c:v>7</c:v>
                </c:pt>
                <c:pt idx="128">
                  <c:v>4</c:v>
                </c:pt>
                <c:pt idx="129">
                  <c:v>6</c:v>
                </c:pt>
                <c:pt idx="130">
                  <c:v>6</c:v>
                </c:pt>
                <c:pt idx="131">
                  <c:v>1</c:v>
                </c:pt>
                <c:pt idx="132">
                  <c:v>2</c:v>
                </c:pt>
                <c:pt idx="133">
                  <c:v>1</c:v>
                </c:pt>
                <c:pt idx="134">
                  <c:v>1</c:v>
                </c:pt>
                <c:pt idx="135">
                  <c:v>0</c:v>
                </c:pt>
                <c:pt idx="136">
                  <c:v>1</c:v>
                </c:pt>
                <c:pt idx="137">
                  <c:v>1</c:v>
                </c:pt>
                <c:pt idx="138">
                  <c:v>0</c:v>
                </c:pt>
                <c:pt idx="139">
                  <c:v>0</c:v>
                </c:pt>
                <c:pt idx="140">
                  <c:v>0</c:v>
                </c:pt>
                <c:pt idx="141">
                  <c:v>0</c:v>
                </c:pt>
                <c:pt idx="142">
                  <c:v>1</c:v>
                </c:pt>
                <c:pt idx="143">
                  <c:v>0</c:v>
                </c:pt>
                <c:pt idx="144">
                  <c:v>0</c:v>
                </c:pt>
                <c:pt idx="145">
                  <c:v>0</c:v>
                </c:pt>
                <c:pt idx="146">
                  <c:v>0</c:v>
                </c:pt>
                <c:pt idx="147">
                  <c:v>0</c:v>
                </c:pt>
                <c:pt idx="148">
                  <c:v>0</c:v>
                </c:pt>
                <c:pt idx="149">
                  <c:v>0</c:v>
                </c:pt>
                <c:pt idx="150">
                  <c:v>0</c:v>
                </c:pt>
                <c:pt idx="151">
                  <c:v>0</c:v>
                </c:pt>
                <c:pt idx="152">
                  <c:v>0</c:v>
                </c:pt>
                <c:pt idx="153">
                  <c:v>1</c:v>
                </c:pt>
                <c:pt idx="154">
                  <c:v>2</c:v>
                </c:pt>
                <c:pt idx="155">
                  <c:v>0</c:v>
                </c:pt>
                <c:pt idx="156">
                  <c:v>2</c:v>
                </c:pt>
                <c:pt idx="157">
                  <c:v>3</c:v>
                </c:pt>
                <c:pt idx="158">
                  <c:v>3</c:v>
                </c:pt>
                <c:pt idx="159">
                  <c:v>8</c:v>
                </c:pt>
                <c:pt idx="160">
                  <c:v>6</c:v>
                </c:pt>
                <c:pt idx="161">
                  <c:v>9</c:v>
                </c:pt>
                <c:pt idx="162">
                  <c:v>4</c:v>
                </c:pt>
                <c:pt idx="163">
                  <c:v>1</c:v>
                </c:pt>
                <c:pt idx="164">
                  <c:v>2</c:v>
                </c:pt>
                <c:pt idx="165">
                  <c:v>4</c:v>
                </c:pt>
                <c:pt idx="166">
                  <c:v>0</c:v>
                </c:pt>
                <c:pt idx="167">
                  <c:v>0</c:v>
                </c:pt>
                <c:pt idx="168">
                  <c:v>0</c:v>
                </c:pt>
                <c:pt idx="169">
                  <c:v>0</c:v>
                </c:pt>
                <c:pt idx="170">
                  <c:v>0</c:v>
                </c:pt>
                <c:pt idx="171">
                  <c:v>0</c:v>
                </c:pt>
                <c:pt idx="172">
                  <c:v>1</c:v>
                </c:pt>
                <c:pt idx="173">
                  <c:v>1</c:v>
                </c:pt>
                <c:pt idx="174">
                  <c:v>0</c:v>
                </c:pt>
                <c:pt idx="175">
                  <c:v>0</c:v>
                </c:pt>
                <c:pt idx="176">
                  <c:v>1</c:v>
                </c:pt>
                <c:pt idx="177">
                  <c:v>0</c:v>
                </c:pt>
                <c:pt idx="178">
                  <c:v>0</c:v>
                </c:pt>
                <c:pt idx="179">
                  <c:v>0</c:v>
                </c:pt>
              </c:numCache>
            </c:numRef>
          </c:val>
        </c:ser>
        <c:ser>
          <c:idx val="7"/>
          <c:order val="1"/>
          <c:tx>
            <c:strRef>
              <c:f>Sheet1!$C$1</c:f>
              <c:strCache>
                <c:ptCount val="1"/>
                <c:pt idx="0">
                  <c:v>Other Deaths Reported Current Week</c:v>
                </c:pt>
              </c:strCache>
            </c:strRef>
          </c:tx>
          <c:spPr>
            <a:solidFill>
              <a:srgbClr val="00FFFF"/>
            </a:solidFill>
            <a:ln w="12867">
              <a:solidFill>
                <a:schemeClr val="tx1"/>
              </a:solidFill>
              <a:prstDash val="solid"/>
            </a:ln>
          </c:spPr>
          <c:cat>
            <c:strRef>
              <c:f>Sheet1!$A$2:$A$233</c:f>
              <c:strCache>
                <c:ptCount val="180"/>
                <c:pt idx="0">
                  <c:v>2006-40</c:v>
                </c:pt>
                <c:pt idx="1">
                  <c:v>2006-41</c:v>
                </c:pt>
                <c:pt idx="2">
                  <c:v>2006-42</c:v>
                </c:pt>
                <c:pt idx="3">
                  <c:v>2006-43</c:v>
                </c:pt>
                <c:pt idx="4">
                  <c:v>2006-44</c:v>
                </c:pt>
                <c:pt idx="5">
                  <c:v>2006-45</c:v>
                </c:pt>
                <c:pt idx="6">
                  <c:v>2006-46</c:v>
                </c:pt>
                <c:pt idx="7">
                  <c:v>2006-47</c:v>
                </c:pt>
                <c:pt idx="8">
                  <c:v>2006-48</c:v>
                </c:pt>
                <c:pt idx="9">
                  <c:v>2006-49</c:v>
                </c:pt>
                <c:pt idx="10">
                  <c:v>2006-50</c:v>
                </c:pt>
                <c:pt idx="11">
                  <c:v>2006-51</c:v>
                </c:pt>
                <c:pt idx="12">
                  <c:v>2006-52</c:v>
                </c:pt>
                <c:pt idx="13">
                  <c:v>2007-01</c:v>
                </c:pt>
                <c:pt idx="14">
                  <c:v>2007-02</c:v>
                </c:pt>
                <c:pt idx="15">
                  <c:v>2007-03</c:v>
                </c:pt>
                <c:pt idx="16">
                  <c:v>2007-04</c:v>
                </c:pt>
                <c:pt idx="17">
                  <c:v>2007-05</c:v>
                </c:pt>
                <c:pt idx="18">
                  <c:v>2007-06</c:v>
                </c:pt>
                <c:pt idx="19">
                  <c:v>2007-07</c:v>
                </c:pt>
                <c:pt idx="20">
                  <c:v>2007-08</c:v>
                </c:pt>
                <c:pt idx="21">
                  <c:v>2007-09</c:v>
                </c:pt>
                <c:pt idx="22">
                  <c:v>2007-10</c:v>
                </c:pt>
                <c:pt idx="23">
                  <c:v>2007-11</c:v>
                </c:pt>
                <c:pt idx="24">
                  <c:v>2007-12</c:v>
                </c:pt>
                <c:pt idx="25">
                  <c:v>2007-13</c:v>
                </c:pt>
                <c:pt idx="26">
                  <c:v>2007-14</c:v>
                </c:pt>
                <c:pt idx="27">
                  <c:v>2007-15</c:v>
                </c:pt>
                <c:pt idx="28">
                  <c:v>2007-16</c:v>
                </c:pt>
                <c:pt idx="29">
                  <c:v>2007-17</c:v>
                </c:pt>
                <c:pt idx="30">
                  <c:v>2007-18</c:v>
                </c:pt>
                <c:pt idx="31">
                  <c:v>2007-19</c:v>
                </c:pt>
                <c:pt idx="32">
                  <c:v>2007-20</c:v>
                </c:pt>
                <c:pt idx="33">
                  <c:v>2007-21</c:v>
                </c:pt>
                <c:pt idx="34">
                  <c:v>2007-22</c:v>
                </c:pt>
                <c:pt idx="35">
                  <c:v>2007-23</c:v>
                </c:pt>
                <c:pt idx="36">
                  <c:v>2007-24</c:v>
                </c:pt>
                <c:pt idx="37">
                  <c:v>2007-25</c:v>
                </c:pt>
                <c:pt idx="38">
                  <c:v>2007-26</c:v>
                </c:pt>
                <c:pt idx="39">
                  <c:v>2007-27</c:v>
                </c:pt>
                <c:pt idx="40">
                  <c:v>2007-28</c:v>
                </c:pt>
                <c:pt idx="41">
                  <c:v>2007-29</c:v>
                </c:pt>
                <c:pt idx="42">
                  <c:v>2007-30</c:v>
                </c:pt>
                <c:pt idx="43">
                  <c:v>2007-31</c:v>
                </c:pt>
                <c:pt idx="44">
                  <c:v>2007-32</c:v>
                </c:pt>
                <c:pt idx="45">
                  <c:v>2007-33</c:v>
                </c:pt>
                <c:pt idx="46">
                  <c:v>2007-34</c:v>
                </c:pt>
                <c:pt idx="47">
                  <c:v>2007-35</c:v>
                </c:pt>
                <c:pt idx="48">
                  <c:v>2007-36</c:v>
                </c:pt>
                <c:pt idx="49">
                  <c:v>2007-37</c:v>
                </c:pt>
                <c:pt idx="50">
                  <c:v>2007-38</c:v>
                </c:pt>
                <c:pt idx="51">
                  <c:v>2007-39</c:v>
                </c:pt>
                <c:pt idx="52">
                  <c:v>2007-40</c:v>
                </c:pt>
                <c:pt idx="53">
                  <c:v>2007-41</c:v>
                </c:pt>
                <c:pt idx="54">
                  <c:v>2007-42</c:v>
                </c:pt>
                <c:pt idx="55">
                  <c:v>2007-43</c:v>
                </c:pt>
                <c:pt idx="56">
                  <c:v>2007-44</c:v>
                </c:pt>
                <c:pt idx="57">
                  <c:v>2007-45</c:v>
                </c:pt>
                <c:pt idx="58">
                  <c:v>2007-46</c:v>
                </c:pt>
                <c:pt idx="59">
                  <c:v>2007-47</c:v>
                </c:pt>
                <c:pt idx="60">
                  <c:v>2007-48</c:v>
                </c:pt>
                <c:pt idx="61">
                  <c:v>2007-49</c:v>
                </c:pt>
                <c:pt idx="62">
                  <c:v>2007-50</c:v>
                </c:pt>
                <c:pt idx="63">
                  <c:v>2007-51</c:v>
                </c:pt>
                <c:pt idx="64">
                  <c:v>2007-52</c:v>
                </c:pt>
                <c:pt idx="65">
                  <c:v>2008-01</c:v>
                </c:pt>
                <c:pt idx="66">
                  <c:v>2008-02</c:v>
                </c:pt>
                <c:pt idx="67">
                  <c:v>2008-03</c:v>
                </c:pt>
                <c:pt idx="68">
                  <c:v>2008-04</c:v>
                </c:pt>
                <c:pt idx="69">
                  <c:v>2008-05</c:v>
                </c:pt>
                <c:pt idx="70">
                  <c:v>2008-06</c:v>
                </c:pt>
                <c:pt idx="71">
                  <c:v>2008-07</c:v>
                </c:pt>
                <c:pt idx="72">
                  <c:v>2008-08</c:v>
                </c:pt>
                <c:pt idx="73">
                  <c:v>2008-09</c:v>
                </c:pt>
                <c:pt idx="74">
                  <c:v>2008-10</c:v>
                </c:pt>
                <c:pt idx="75">
                  <c:v>2008-11</c:v>
                </c:pt>
                <c:pt idx="76">
                  <c:v>2008-12</c:v>
                </c:pt>
                <c:pt idx="77">
                  <c:v>2008-13</c:v>
                </c:pt>
                <c:pt idx="78">
                  <c:v>2008-14</c:v>
                </c:pt>
                <c:pt idx="79">
                  <c:v>2008-15</c:v>
                </c:pt>
                <c:pt idx="80">
                  <c:v>2008-16</c:v>
                </c:pt>
                <c:pt idx="81">
                  <c:v>2008-17</c:v>
                </c:pt>
                <c:pt idx="82">
                  <c:v>2008-18</c:v>
                </c:pt>
                <c:pt idx="83">
                  <c:v>2008-19</c:v>
                </c:pt>
                <c:pt idx="84">
                  <c:v>2008-20</c:v>
                </c:pt>
                <c:pt idx="85">
                  <c:v>2008-21</c:v>
                </c:pt>
                <c:pt idx="86">
                  <c:v>2008-22</c:v>
                </c:pt>
                <c:pt idx="87">
                  <c:v>2008-23</c:v>
                </c:pt>
                <c:pt idx="88">
                  <c:v>2008-24</c:v>
                </c:pt>
                <c:pt idx="89">
                  <c:v>2008-25</c:v>
                </c:pt>
                <c:pt idx="90">
                  <c:v>2008-26</c:v>
                </c:pt>
                <c:pt idx="91">
                  <c:v>2008-27</c:v>
                </c:pt>
                <c:pt idx="92">
                  <c:v>2008-28</c:v>
                </c:pt>
                <c:pt idx="93">
                  <c:v>2008-29</c:v>
                </c:pt>
                <c:pt idx="94">
                  <c:v>2008-30</c:v>
                </c:pt>
                <c:pt idx="95">
                  <c:v>2008-31</c:v>
                </c:pt>
                <c:pt idx="96">
                  <c:v>2008-32</c:v>
                </c:pt>
                <c:pt idx="97">
                  <c:v>2008-33</c:v>
                </c:pt>
                <c:pt idx="98">
                  <c:v>2008-34</c:v>
                </c:pt>
                <c:pt idx="99">
                  <c:v>2008-35</c:v>
                </c:pt>
                <c:pt idx="100">
                  <c:v>2008-36</c:v>
                </c:pt>
                <c:pt idx="101">
                  <c:v>2008-37</c:v>
                </c:pt>
                <c:pt idx="102">
                  <c:v>2008-38</c:v>
                </c:pt>
                <c:pt idx="103">
                  <c:v>2008-39</c:v>
                </c:pt>
                <c:pt idx="104">
                  <c:v>2008-40</c:v>
                </c:pt>
                <c:pt idx="105">
                  <c:v>2008-41</c:v>
                </c:pt>
                <c:pt idx="106">
                  <c:v>2008-42</c:v>
                </c:pt>
                <c:pt idx="107">
                  <c:v>2008-43</c:v>
                </c:pt>
                <c:pt idx="108">
                  <c:v>2008-44</c:v>
                </c:pt>
                <c:pt idx="109">
                  <c:v>2008-45</c:v>
                </c:pt>
                <c:pt idx="110">
                  <c:v>2008-46</c:v>
                </c:pt>
                <c:pt idx="111">
                  <c:v>2008-47</c:v>
                </c:pt>
                <c:pt idx="112">
                  <c:v>2008-48</c:v>
                </c:pt>
                <c:pt idx="113">
                  <c:v>2008-49</c:v>
                </c:pt>
                <c:pt idx="114">
                  <c:v>2008-50</c:v>
                </c:pt>
                <c:pt idx="115">
                  <c:v>2008-51</c:v>
                </c:pt>
                <c:pt idx="116">
                  <c:v>2008-52</c:v>
                </c:pt>
                <c:pt idx="117">
                  <c:v>2008-53</c:v>
                </c:pt>
                <c:pt idx="118">
                  <c:v>2009-01</c:v>
                </c:pt>
                <c:pt idx="119">
                  <c:v>2009-02</c:v>
                </c:pt>
                <c:pt idx="120">
                  <c:v>2009-03</c:v>
                </c:pt>
                <c:pt idx="121">
                  <c:v>2009-04</c:v>
                </c:pt>
                <c:pt idx="122">
                  <c:v>2009-05</c:v>
                </c:pt>
                <c:pt idx="123">
                  <c:v>2009-06</c:v>
                </c:pt>
                <c:pt idx="124">
                  <c:v>2009-07</c:v>
                </c:pt>
                <c:pt idx="125">
                  <c:v>2009-08</c:v>
                </c:pt>
                <c:pt idx="126">
                  <c:v>2009-09</c:v>
                </c:pt>
                <c:pt idx="127">
                  <c:v>2009-10</c:v>
                </c:pt>
                <c:pt idx="128">
                  <c:v>2009-11</c:v>
                </c:pt>
                <c:pt idx="129">
                  <c:v>2009-12</c:v>
                </c:pt>
                <c:pt idx="130">
                  <c:v>2009-13</c:v>
                </c:pt>
                <c:pt idx="131">
                  <c:v>2009-14</c:v>
                </c:pt>
                <c:pt idx="132">
                  <c:v>2009-15</c:v>
                </c:pt>
                <c:pt idx="133">
                  <c:v>2009-16</c:v>
                </c:pt>
                <c:pt idx="134">
                  <c:v>2009-17</c:v>
                </c:pt>
                <c:pt idx="135">
                  <c:v>2009-18</c:v>
                </c:pt>
                <c:pt idx="136">
                  <c:v>2009-19</c:v>
                </c:pt>
                <c:pt idx="137">
                  <c:v>2009-20</c:v>
                </c:pt>
                <c:pt idx="138">
                  <c:v>2009-21</c:v>
                </c:pt>
                <c:pt idx="139">
                  <c:v>2009-22</c:v>
                </c:pt>
                <c:pt idx="140">
                  <c:v>2009-23</c:v>
                </c:pt>
                <c:pt idx="141">
                  <c:v>2009-24</c:v>
                </c:pt>
                <c:pt idx="142">
                  <c:v>2009-25</c:v>
                </c:pt>
                <c:pt idx="143">
                  <c:v>2009-26</c:v>
                </c:pt>
                <c:pt idx="144">
                  <c:v>2009-27</c:v>
                </c:pt>
                <c:pt idx="145">
                  <c:v>2009-28</c:v>
                </c:pt>
                <c:pt idx="146">
                  <c:v>2009-29</c:v>
                </c:pt>
                <c:pt idx="147">
                  <c:v>2009-30</c:v>
                </c:pt>
                <c:pt idx="148">
                  <c:v>2009-31</c:v>
                </c:pt>
                <c:pt idx="149">
                  <c:v>2009-32</c:v>
                </c:pt>
                <c:pt idx="150">
                  <c:v>2009-33</c:v>
                </c:pt>
                <c:pt idx="151">
                  <c:v>2009-34</c:v>
                </c:pt>
                <c:pt idx="152">
                  <c:v>2009-35</c:v>
                </c:pt>
                <c:pt idx="153">
                  <c:v>2009-36</c:v>
                </c:pt>
                <c:pt idx="154">
                  <c:v>2009-37</c:v>
                </c:pt>
                <c:pt idx="155">
                  <c:v>2009-38</c:v>
                </c:pt>
                <c:pt idx="156">
                  <c:v>2009-39</c:v>
                </c:pt>
                <c:pt idx="157">
                  <c:v>2009-40</c:v>
                </c:pt>
                <c:pt idx="158">
                  <c:v>2009-41</c:v>
                </c:pt>
                <c:pt idx="159">
                  <c:v>2009-42</c:v>
                </c:pt>
                <c:pt idx="160">
                  <c:v>2009-43</c:v>
                </c:pt>
                <c:pt idx="161">
                  <c:v>2009-44</c:v>
                </c:pt>
                <c:pt idx="162">
                  <c:v>2009-45</c:v>
                </c:pt>
                <c:pt idx="163">
                  <c:v>2009-46</c:v>
                </c:pt>
                <c:pt idx="164">
                  <c:v>2009-47</c:v>
                </c:pt>
                <c:pt idx="165">
                  <c:v>2009-48</c:v>
                </c:pt>
                <c:pt idx="166">
                  <c:v>2009-49</c:v>
                </c:pt>
                <c:pt idx="167">
                  <c:v>2009-50</c:v>
                </c:pt>
                <c:pt idx="168">
                  <c:v>2009-51</c:v>
                </c:pt>
                <c:pt idx="169">
                  <c:v>2009-52</c:v>
                </c:pt>
                <c:pt idx="170">
                  <c:v>2010-01</c:v>
                </c:pt>
                <c:pt idx="171">
                  <c:v>2010-02</c:v>
                </c:pt>
                <c:pt idx="172">
                  <c:v>2010-03</c:v>
                </c:pt>
                <c:pt idx="173">
                  <c:v>2010-04</c:v>
                </c:pt>
                <c:pt idx="174">
                  <c:v>2010-05</c:v>
                </c:pt>
                <c:pt idx="175">
                  <c:v>2010-06</c:v>
                </c:pt>
                <c:pt idx="176">
                  <c:v>2010-07</c:v>
                </c:pt>
                <c:pt idx="177">
                  <c:v>2010-08</c:v>
                </c:pt>
                <c:pt idx="178">
                  <c:v>2010-09</c:v>
                </c:pt>
                <c:pt idx="179">
                  <c:v>2010-10</c:v>
                </c:pt>
              </c:strCache>
            </c:strRef>
          </c:cat>
          <c:val>
            <c:numRef>
              <c:f>Sheet1!$C$2:$C$233</c:f>
              <c:numCache>
                <c:formatCode>General</c:formatCode>
                <c:ptCount val="180"/>
                <c:pt idx="22">
                  <c:v>0</c:v>
                </c:pt>
                <c:pt idx="73">
                  <c:v>0</c:v>
                </c:pt>
                <c:pt idx="74">
                  <c:v>0</c:v>
                </c:pt>
                <c:pt idx="75">
                  <c:v>0</c:v>
                </c:pt>
                <c:pt idx="80">
                  <c:v>0</c:v>
                </c:pt>
                <c:pt idx="121">
                  <c:v>0</c:v>
                </c:pt>
                <c:pt idx="123">
                  <c:v>0</c:v>
                </c:pt>
                <c:pt idx="124">
                  <c:v>0</c:v>
                </c:pt>
                <c:pt idx="128">
                  <c:v>0</c:v>
                </c:pt>
                <c:pt idx="129">
                  <c:v>0</c:v>
                </c:pt>
                <c:pt idx="131">
                  <c:v>0</c:v>
                </c:pt>
                <c:pt idx="134">
                  <c:v>0</c:v>
                </c:pt>
                <c:pt idx="136">
                  <c:v>0</c:v>
                </c:pt>
                <c:pt idx="137">
                  <c:v>0</c:v>
                </c:pt>
                <c:pt idx="142">
                  <c:v>0</c:v>
                </c:pt>
                <c:pt idx="153">
                  <c:v>0</c:v>
                </c:pt>
                <c:pt idx="154">
                  <c:v>0</c:v>
                </c:pt>
                <c:pt idx="156">
                  <c:v>0</c:v>
                </c:pt>
                <c:pt idx="158">
                  <c:v>0</c:v>
                </c:pt>
                <c:pt idx="159">
                  <c:v>0</c:v>
                </c:pt>
                <c:pt idx="161">
                  <c:v>0</c:v>
                </c:pt>
                <c:pt idx="164">
                  <c:v>0</c:v>
                </c:pt>
                <c:pt idx="165">
                  <c:v>0</c:v>
                </c:pt>
                <c:pt idx="173">
                  <c:v>0</c:v>
                </c:pt>
                <c:pt idx="174">
                  <c:v>1</c:v>
                </c:pt>
                <c:pt idx="176">
                  <c:v>0</c:v>
                </c:pt>
              </c:numCache>
            </c:numRef>
          </c:val>
        </c:ser>
        <c:ser>
          <c:idx val="1"/>
          <c:order val="2"/>
          <c:tx>
            <c:strRef>
              <c:f>Sheet1!$D$1</c:f>
              <c:strCache>
                <c:ptCount val="1"/>
                <c:pt idx="0">
                  <c:v>Novel Influenza A (H1N1) Deaths Reported Previous Weeks</c:v>
                </c:pt>
              </c:strCache>
            </c:strRef>
          </c:tx>
          <c:spPr>
            <a:solidFill>
              <a:srgbClr val="FF00FF"/>
            </a:solidFill>
            <a:ln w="12867">
              <a:solidFill>
                <a:schemeClr val="tx1"/>
              </a:solidFill>
              <a:prstDash val="solid"/>
            </a:ln>
          </c:spPr>
          <c:cat>
            <c:strRef>
              <c:f>Sheet1!$A$2:$A$233</c:f>
              <c:strCache>
                <c:ptCount val="180"/>
                <c:pt idx="0">
                  <c:v>2006-40</c:v>
                </c:pt>
                <c:pt idx="1">
                  <c:v>2006-41</c:v>
                </c:pt>
                <c:pt idx="2">
                  <c:v>2006-42</c:v>
                </c:pt>
                <c:pt idx="3">
                  <c:v>2006-43</c:v>
                </c:pt>
                <c:pt idx="4">
                  <c:v>2006-44</c:v>
                </c:pt>
                <c:pt idx="5">
                  <c:v>2006-45</c:v>
                </c:pt>
                <c:pt idx="6">
                  <c:v>2006-46</c:v>
                </c:pt>
                <c:pt idx="7">
                  <c:v>2006-47</c:v>
                </c:pt>
                <c:pt idx="8">
                  <c:v>2006-48</c:v>
                </c:pt>
                <c:pt idx="9">
                  <c:v>2006-49</c:v>
                </c:pt>
                <c:pt idx="10">
                  <c:v>2006-50</c:v>
                </c:pt>
                <c:pt idx="11">
                  <c:v>2006-51</c:v>
                </c:pt>
                <c:pt idx="12">
                  <c:v>2006-52</c:v>
                </c:pt>
                <c:pt idx="13">
                  <c:v>2007-01</c:v>
                </c:pt>
                <c:pt idx="14">
                  <c:v>2007-02</c:v>
                </c:pt>
                <c:pt idx="15">
                  <c:v>2007-03</c:v>
                </c:pt>
                <c:pt idx="16">
                  <c:v>2007-04</c:v>
                </c:pt>
                <c:pt idx="17">
                  <c:v>2007-05</c:v>
                </c:pt>
                <c:pt idx="18">
                  <c:v>2007-06</c:v>
                </c:pt>
                <c:pt idx="19">
                  <c:v>2007-07</c:v>
                </c:pt>
                <c:pt idx="20">
                  <c:v>2007-08</c:v>
                </c:pt>
                <c:pt idx="21">
                  <c:v>2007-09</c:v>
                </c:pt>
                <c:pt idx="22">
                  <c:v>2007-10</c:v>
                </c:pt>
                <c:pt idx="23">
                  <c:v>2007-11</c:v>
                </c:pt>
                <c:pt idx="24">
                  <c:v>2007-12</c:v>
                </c:pt>
                <c:pt idx="25">
                  <c:v>2007-13</c:v>
                </c:pt>
                <c:pt idx="26">
                  <c:v>2007-14</c:v>
                </c:pt>
                <c:pt idx="27">
                  <c:v>2007-15</c:v>
                </c:pt>
                <c:pt idx="28">
                  <c:v>2007-16</c:v>
                </c:pt>
                <c:pt idx="29">
                  <c:v>2007-17</c:v>
                </c:pt>
                <c:pt idx="30">
                  <c:v>2007-18</c:v>
                </c:pt>
                <c:pt idx="31">
                  <c:v>2007-19</c:v>
                </c:pt>
                <c:pt idx="32">
                  <c:v>2007-20</c:v>
                </c:pt>
                <c:pt idx="33">
                  <c:v>2007-21</c:v>
                </c:pt>
                <c:pt idx="34">
                  <c:v>2007-22</c:v>
                </c:pt>
                <c:pt idx="35">
                  <c:v>2007-23</c:v>
                </c:pt>
                <c:pt idx="36">
                  <c:v>2007-24</c:v>
                </c:pt>
                <c:pt idx="37">
                  <c:v>2007-25</c:v>
                </c:pt>
                <c:pt idx="38">
                  <c:v>2007-26</c:v>
                </c:pt>
                <c:pt idx="39">
                  <c:v>2007-27</c:v>
                </c:pt>
                <c:pt idx="40">
                  <c:v>2007-28</c:v>
                </c:pt>
                <c:pt idx="41">
                  <c:v>2007-29</c:v>
                </c:pt>
                <c:pt idx="42">
                  <c:v>2007-30</c:v>
                </c:pt>
                <c:pt idx="43">
                  <c:v>2007-31</c:v>
                </c:pt>
                <c:pt idx="44">
                  <c:v>2007-32</c:v>
                </c:pt>
                <c:pt idx="45">
                  <c:v>2007-33</c:v>
                </c:pt>
                <c:pt idx="46">
                  <c:v>2007-34</c:v>
                </c:pt>
                <c:pt idx="47">
                  <c:v>2007-35</c:v>
                </c:pt>
                <c:pt idx="48">
                  <c:v>2007-36</c:v>
                </c:pt>
                <c:pt idx="49">
                  <c:v>2007-37</c:v>
                </c:pt>
                <c:pt idx="50">
                  <c:v>2007-38</c:v>
                </c:pt>
                <c:pt idx="51">
                  <c:v>2007-39</c:v>
                </c:pt>
                <c:pt idx="52">
                  <c:v>2007-40</c:v>
                </c:pt>
                <c:pt idx="53">
                  <c:v>2007-41</c:v>
                </c:pt>
                <c:pt idx="54">
                  <c:v>2007-42</c:v>
                </c:pt>
                <c:pt idx="55">
                  <c:v>2007-43</c:v>
                </c:pt>
                <c:pt idx="56">
                  <c:v>2007-44</c:v>
                </c:pt>
                <c:pt idx="57">
                  <c:v>2007-45</c:v>
                </c:pt>
                <c:pt idx="58">
                  <c:v>2007-46</c:v>
                </c:pt>
                <c:pt idx="59">
                  <c:v>2007-47</c:v>
                </c:pt>
                <c:pt idx="60">
                  <c:v>2007-48</c:v>
                </c:pt>
                <c:pt idx="61">
                  <c:v>2007-49</c:v>
                </c:pt>
                <c:pt idx="62">
                  <c:v>2007-50</c:v>
                </c:pt>
                <c:pt idx="63">
                  <c:v>2007-51</c:v>
                </c:pt>
                <c:pt idx="64">
                  <c:v>2007-52</c:v>
                </c:pt>
                <c:pt idx="65">
                  <c:v>2008-01</c:v>
                </c:pt>
                <c:pt idx="66">
                  <c:v>2008-02</c:v>
                </c:pt>
                <c:pt idx="67">
                  <c:v>2008-03</c:v>
                </c:pt>
                <c:pt idx="68">
                  <c:v>2008-04</c:v>
                </c:pt>
                <c:pt idx="69">
                  <c:v>2008-05</c:v>
                </c:pt>
                <c:pt idx="70">
                  <c:v>2008-06</c:v>
                </c:pt>
                <c:pt idx="71">
                  <c:v>2008-07</c:v>
                </c:pt>
                <c:pt idx="72">
                  <c:v>2008-08</c:v>
                </c:pt>
                <c:pt idx="73">
                  <c:v>2008-09</c:v>
                </c:pt>
                <c:pt idx="74">
                  <c:v>2008-10</c:v>
                </c:pt>
                <c:pt idx="75">
                  <c:v>2008-11</c:v>
                </c:pt>
                <c:pt idx="76">
                  <c:v>2008-12</c:v>
                </c:pt>
                <c:pt idx="77">
                  <c:v>2008-13</c:v>
                </c:pt>
                <c:pt idx="78">
                  <c:v>2008-14</c:v>
                </c:pt>
                <c:pt idx="79">
                  <c:v>2008-15</c:v>
                </c:pt>
                <c:pt idx="80">
                  <c:v>2008-16</c:v>
                </c:pt>
                <c:pt idx="81">
                  <c:v>2008-17</c:v>
                </c:pt>
                <c:pt idx="82">
                  <c:v>2008-18</c:v>
                </c:pt>
                <c:pt idx="83">
                  <c:v>2008-19</c:v>
                </c:pt>
                <c:pt idx="84">
                  <c:v>2008-20</c:v>
                </c:pt>
                <c:pt idx="85">
                  <c:v>2008-21</c:v>
                </c:pt>
                <c:pt idx="86">
                  <c:v>2008-22</c:v>
                </c:pt>
                <c:pt idx="87">
                  <c:v>2008-23</c:v>
                </c:pt>
                <c:pt idx="88">
                  <c:v>2008-24</c:v>
                </c:pt>
                <c:pt idx="89">
                  <c:v>2008-25</c:v>
                </c:pt>
                <c:pt idx="90">
                  <c:v>2008-26</c:v>
                </c:pt>
                <c:pt idx="91">
                  <c:v>2008-27</c:v>
                </c:pt>
                <c:pt idx="92">
                  <c:v>2008-28</c:v>
                </c:pt>
                <c:pt idx="93">
                  <c:v>2008-29</c:v>
                </c:pt>
                <c:pt idx="94">
                  <c:v>2008-30</c:v>
                </c:pt>
                <c:pt idx="95">
                  <c:v>2008-31</c:v>
                </c:pt>
                <c:pt idx="96">
                  <c:v>2008-32</c:v>
                </c:pt>
                <c:pt idx="97">
                  <c:v>2008-33</c:v>
                </c:pt>
                <c:pt idx="98">
                  <c:v>2008-34</c:v>
                </c:pt>
                <c:pt idx="99">
                  <c:v>2008-35</c:v>
                </c:pt>
                <c:pt idx="100">
                  <c:v>2008-36</c:v>
                </c:pt>
                <c:pt idx="101">
                  <c:v>2008-37</c:v>
                </c:pt>
                <c:pt idx="102">
                  <c:v>2008-38</c:v>
                </c:pt>
                <c:pt idx="103">
                  <c:v>2008-39</c:v>
                </c:pt>
                <c:pt idx="104">
                  <c:v>2008-40</c:v>
                </c:pt>
                <c:pt idx="105">
                  <c:v>2008-41</c:v>
                </c:pt>
                <c:pt idx="106">
                  <c:v>2008-42</c:v>
                </c:pt>
                <c:pt idx="107">
                  <c:v>2008-43</c:v>
                </c:pt>
                <c:pt idx="108">
                  <c:v>2008-44</c:v>
                </c:pt>
                <c:pt idx="109">
                  <c:v>2008-45</c:v>
                </c:pt>
                <c:pt idx="110">
                  <c:v>2008-46</c:v>
                </c:pt>
                <c:pt idx="111">
                  <c:v>2008-47</c:v>
                </c:pt>
                <c:pt idx="112">
                  <c:v>2008-48</c:v>
                </c:pt>
                <c:pt idx="113">
                  <c:v>2008-49</c:v>
                </c:pt>
                <c:pt idx="114">
                  <c:v>2008-50</c:v>
                </c:pt>
                <c:pt idx="115">
                  <c:v>2008-51</c:v>
                </c:pt>
                <c:pt idx="116">
                  <c:v>2008-52</c:v>
                </c:pt>
                <c:pt idx="117">
                  <c:v>2008-53</c:v>
                </c:pt>
                <c:pt idx="118">
                  <c:v>2009-01</c:v>
                </c:pt>
                <c:pt idx="119">
                  <c:v>2009-02</c:v>
                </c:pt>
                <c:pt idx="120">
                  <c:v>2009-03</c:v>
                </c:pt>
                <c:pt idx="121">
                  <c:v>2009-04</c:v>
                </c:pt>
                <c:pt idx="122">
                  <c:v>2009-05</c:v>
                </c:pt>
                <c:pt idx="123">
                  <c:v>2009-06</c:v>
                </c:pt>
                <c:pt idx="124">
                  <c:v>2009-07</c:v>
                </c:pt>
                <c:pt idx="125">
                  <c:v>2009-08</c:v>
                </c:pt>
                <c:pt idx="126">
                  <c:v>2009-09</c:v>
                </c:pt>
                <c:pt idx="127">
                  <c:v>2009-10</c:v>
                </c:pt>
                <c:pt idx="128">
                  <c:v>2009-11</c:v>
                </c:pt>
                <c:pt idx="129">
                  <c:v>2009-12</c:v>
                </c:pt>
                <c:pt idx="130">
                  <c:v>2009-13</c:v>
                </c:pt>
                <c:pt idx="131">
                  <c:v>2009-14</c:v>
                </c:pt>
                <c:pt idx="132">
                  <c:v>2009-15</c:v>
                </c:pt>
                <c:pt idx="133">
                  <c:v>2009-16</c:v>
                </c:pt>
                <c:pt idx="134">
                  <c:v>2009-17</c:v>
                </c:pt>
                <c:pt idx="135">
                  <c:v>2009-18</c:v>
                </c:pt>
                <c:pt idx="136">
                  <c:v>2009-19</c:v>
                </c:pt>
                <c:pt idx="137">
                  <c:v>2009-20</c:v>
                </c:pt>
                <c:pt idx="138">
                  <c:v>2009-21</c:v>
                </c:pt>
                <c:pt idx="139">
                  <c:v>2009-22</c:v>
                </c:pt>
                <c:pt idx="140">
                  <c:v>2009-23</c:v>
                </c:pt>
                <c:pt idx="141">
                  <c:v>2009-24</c:v>
                </c:pt>
                <c:pt idx="142">
                  <c:v>2009-25</c:v>
                </c:pt>
                <c:pt idx="143">
                  <c:v>2009-26</c:v>
                </c:pt>
                <c:pt idx="144">
                  <c:v>2009-27</c:v>
                </c:pt>
                <c:pt idx="145">
                  <c:v>2009-28</c:v>
                </c:pt>
                <c:pt idx="146">
                  <c:v>2009-29</c:v>
                </c:pt>
                <c:pt idx="147">
                  <c:v>2009-30</c:v>
                </c:pt>
                <c:pt idx="148">
                  <c:v>2009-31</c:v>
                </c:pt>
                <c:pt idx="149">
                  <c:v>2009-32</c:v>
                </c:pt>
                <c:pt idx="150">
                  <c:v>2009-33</c:v>
                </c:pt>
                <c:pt idx="151">
                  <c:v>2009-34</c:v>
                </c:pt>
                <c:pt idx="152">
                  <c:v>2009-35</c:v>
                </c:pt>
                <c:pt idx="153">
                  <c:v>2009-36</c:v>
                </c:pt>
                <c:pt idx="154">
                  <c:v>2009-37</c:v>
                </c:pt>
                <c:pt idx="155">
                  <c:v>2009-38</c:v>
                </c:pt>
                <c:pt idx="156">
                  <c:v>2009-39</c:v>
                </c:pt>
                <c:pt idx="157">
                  <c:v>2009-40</c:v>
                </c:pt>
                <c:pt idx="158">
                  <c:v>2009-41</c:v>
                </c:pt>
                <c:pt idx="159">
                  <c:v>2009-42</c:v>
                </c:pt>
                <c:pt idx="160">
                  <c:v>2009-43</c:v>
                </c:pt>
                <c:pt idx="161">
                  <c:v>2009-44</c:v>
                </c:pt>
                <c:pt idx="162">
                  <c:v>2009-45</c:v>
                </c:pt>
                <c:pt idx="163">
                  <c:v>2009-46</c:v>
                </c:pt>
                <c:pt idx="164">
                  <c:v>2009-47</c:v>
                </c:pt>
                <c:pt idx="165">
                  <c:v>2009-48</c:v>
                </c:pt>
                <c:pt idx="166">
                  <c:v>2009-49</c:v>
                </c:pt>
                <c:pt idx="167">
                  <c:v>2009-50</c:v>
                </c:pt>
                <c:pt idx="168">
                  <c:v>2009-51</c:v>
                </c:pt>
                <c:pt idx="169">
                  <c:v>2009-52</c:v>
                </c:pt>
                <c:pt idx="170">
                  <c:v>2010-01</c:v>
                </c:pt>
                <c:pt idx="171">
                  <c:v>2010-02</c:v>
                </c:pt>
                <c:pt idx="172">
                  <c:v>2010-03</c:v>
                </c:pt>
                <c:pt idx="173">
                  <c:v>2010-04</c:v>
                </c:pt>
                <c:pt idx="174">
                  <c:v>2010-05</c:v>
                </c:pt>
                <c:pt idx="175">
                  <c:v>2010-06</c:v>
                </c:pt>
                <c:pt idx="176">
                  <c:v>2010-07</c:v>
                </c:pt>
                <c:pt idx="177">
                  <c:v>2010-08</c:v>
                </c:pt>
                <c:pt idx="178">
                  <c:v>2010-09</c:v>
                </c:pt>
                <c:pt idx="179">
                  <c:v>2010-10</c:v>
                </c:pt>
              </c:strCache>
            </c:strRef>
          </c:cat>
          <c:val>
            <c:numRef>
              <c:f>Sheet1!$D$2:$D$233</c:f>
              <c:numCache>
                <c:formatCode>General</c:formatCode>
                <c:ptCount val="180"/>
                <c:pt idx="135">
                  <c:v>0</c:v>
                </c:pt>
                <c:pt idx="136">
                  <c:v>1</c:v>
                </c:pt>
                <c:pt idx="137">
                  <c:v>1</c:v>
                </c:pt>
                <c:pt idx="138">
                  <c:v>4</c:v>
                </c:pt>
                <c:pt idx="139">
                  <c:v>3</c:v>
                </c:pt>
                <c:pt idx="140">
                  <c:v>8</c:v>
                </c:pt>
                <c:pt idx="141">
                  <c:v>8</c:v>
                </c:pt>
                <c:pt idx="142">
                  <c:v>5</c:v>
                </c:pt>
                <c:pt idx="143">
                  <c:v>6</c:v>
                </c:pt>
                <c:pt idx="144">
                  <c:v>3</c:v>
                </c:pt>
                <c:pt idx="145">
                  <c:v>3</c:v>
                </c:pt>
                <c:pt idx="146">
                  <c:v>6</c:v>
                </c:pt>
                <c:pt idx="147">
                  <c:v>1</c:v>
                </c:pt>
                <c:pt idx="148">
                  <c:v>2</c:v>
                </c:pt>
                <c:pt idx="149">
                  <c:v>3</c:v>
                </c:pt>
                <c:pt idx="150">
                  <c:v>0</c:v>
                </c:pt>
                <c:pt idx="151">
                  <c:v>6</c:v>
                </c:pt>
                <c:pt idx="152">
                  <c:v>6</c:v>
                </c:pt>
                <c:pt idx="153">
                  <c:v>5</c:v>
                </c:pt>
                <c:pt idx="154">
                  <c:v>13</c:v>
                </c:pt>
                <c:pt idx="155">
                  <c:v>16</c:v>
                </c:pt>
                <c:pt idx="156">
                  <c:v>17</c:v>
                </c:pt>
                <c:pt idx="157">
                  <c:v>21</c:v>
                </c:pt>
                <c:pt idx="158">
                  <c:v>19</c:v>
                </c:pt>
                <c:pt idx="159">
                  <c:v>26</c:v>
                </c:pt>
                <c:pt idx="160">
                  <c:v>22</c:v>
                </c:pt>
                <c:pt idx="161">
                  <c:v>22</c:v>
                </c:pt>
                <c:pt idx="162">
                  <c:v>12</c:v>
                </c:pt>
                <c:pt idx="163">
                  <c:v>11</c:v>
                </c:pt>
                <c:pt idx="164">
                  <c:v>6</c:v>
                </c:pt>
                <c:pt idx="165">
                  <c:v>3</c:v>
                </c:pt>
                <c:pt idx="166">
                  <c:v>4</c:v>
                </c:pt>
                <c:pt idx="167">
                  <c:v>4</c:v>
                </c:pt>
                <c:pt idx="168">
                  <c:v>1</c:v>
                </c:pt>
                <c:pt idx="169">
                  <c:v>3</c:v>
                </c:pt>
                <c:pt idx="170">
                  <c:v>0</c:v>
                </c:pt>
                <c:pt idx="171">
                  <c:v>2</c:v>
                </c:pt>
                <c:pt idx="172">
                  <c:v>2</c:v>
                </c:pt>
                <c:pt idx="173">
                  <c:v>0</c:v>
                </c:pt>
                <c:pt idx="174">
                  <c:v>2</c:v>
                </c:pt>
                <c:pt idx="175">
                  <c:v>0</c:v>
                </c:pt>
                <c:pt idx="176">
                  <c:v>0</c:v>
                </c:pt>
                <c:pt idx="177">
                  <c:v>0</c:v>
                </c:pt>
                <c:pt idx="178">
                  <c:v>0</c:v>
                </c:pt>
                <c:pt idx="179">
                  <c:v>0</c:v>
                </c:pt>
              </c:numCache>
            </c:numRef>
          </c:val>
        </c:ser>
        <c:ser>
          <c:idx val="2"/>
          <c:order val="3"/>
          <c:tx>
            <c:strRef>
              <c:f>Sheet1!$E$1</c:f>
              <c:strCache>
                <c:ptCount val="1"/>
                <c:pt idx="0">
                  <c:v>Novel Influenza A (H1N1) Deaths Reported Current Week</c:v>
                </c:pt>
              </c:strCache>
            </c:strRef>
          </c:tx>
          <c:spPr>
            <a:solidFill>
              <a:srgbClr val="FFFF00"/>
            </a:solidFill>
            <a:ln w="12867">
              <a:solidFill>
                <a:schemeClr val="tx1"/>
              </a:solidFill>
              <a:prstDash val="solid"/>
            </a:ln>
          </c:spPr>
          <c:cat>
            <c:strRef>
              <c:f>Sheet1!$A$2:$A$233</c:f>
              <c:strCache>
                <c:ptCount val="180"/>
                <c:pt idx="0">
                  <c:v>2006-40</c:v>
                </c:pt>
                <c:pt idx="1">
                  <c:v>2006-41</c:v>
                </c:pt>
                <c:pt idx="2">
                  <c:v>2006-42</c:v>
                </c:pt>
                <c:pt idx="3">
                  <c:v>2006-43</c:v>
                </c:pt>
                <c:pt idx="4">
                  <c:v>2006-44</c:v>
                </c:pt>
                <c:pt idx="5">
                  <c:v>2006-45</c:v>
                </c:pt>
                <c:pt idx="6">
                  <c:v>2006-46</c:v>
                </c:pt>
                <c:pt idx="7">
                  <c:v>2006-47</c:v>
                </c:pt>
                <c:pt idx="8">
                  <c:v>2006-48</c:v>
                </c:pt>
                <c:pt idx="9">
                  <c:v>2006-49</c:v>
                </c:pt>
                <c:pt idx="10">
                  <c:v>2006-50</c:v>
                </c:pt>
                <c:pt idx="11">
                  <c:v>2006-51</c:v>
                </c:pt>
                <c:pt idx="12">
                  <c:v>2006-52</c:v>
                </c:pt>
                <c:pt idx="13">
                  <c:v>2007-01</c:v>
                </c:pt>
                <c:pt idx="14">
                  <c:v>2007-02</c:v>
                </c:pt>
                <c:pt idx="15">
                  <c:v>2007-03</c:v>
                </c:pt>
                <c:pt idx="16">
                  <c:v>2007-04</c:v>
                </c:pt>
                <c:pt idx="17">
                  <c:v>2007-05</c:v>
                </c:pt>
                <c:pt idx="18">
                  <c:v>2007-06</c:v>
                </c:pt>
                <c:pt idx="19">
                  <c:v>2007-07</c:v>
                </c:pt>
                <c:pt idx="20">
                  <c:v>2007-08</c:v>
                </c:pt>
                <c:pt idx="21">
                  <c:v>2007-09</c:v>
                </c:pt>
                <c:pt idx="22">
                  <c:v>2007-10</c:v>
                </c:pt>
                <c:pt idx="23">
                  <c:v>2007-11</c:v>
                </c:pt>
                <c:pt idx="24">
                  <c:v>2007-12</c:v>
                </c:pt>
                <c:pt idx="25">
                  <c:v>2007-13</c:v>
                </c:pt>
                <c:pt idx="26">
                  <c:v>2007-14</c:v>
                </c:pt>
                <c:pt idx="27">
                  <c:v>2007-15</c:v>
                </c:pt>
                <c:pt idx="28">
                  <c:v>2007-16</c:v>
                </c:pt>
                <c:pt idx="29">
                  <c:v>2007-17</c:v>
                </c:pt>
                <c:pt idx="30">
                  <c:v>2007-18</c:v>
                </c:pt>
                <c:pt idx="31">
                  <c:v>2007-19</c:v>
                </c:pt>
                <c:pt idx="32">
                  <c:v>2007-20</c:v>
                </c:pt>
                <c:pt idx="33">
                  <c:v>2007-21</c:v>
                </c:pt>
                <c:pt idx="34">
                  <c:v>2007-22</c:v>
                </c:pt>
                <c:pt idx="35">
                  <c:v>2007-23</c:v>
                </c:pt>
                <c:pt idx="36">
                  <c:v>2007-24</c:v>
                </c:pt>
                <c:pt idx="37">
                  <c:v>2007-25</c:v>
                </c:pt>
                <c:pt idx="38">
                  <c:v>2007-26</c:v>
                </c:pt>
                <c:pt idx="39">
                  <c:v>2007-27</c:v>
                </c:pt>
                <c:pt idx="40">
                  <c:v>2007-28</c:v>
                </c:pt>
                <c:pt idx="41">
                  <c:v>2007-29</c:v>
                </c:pt>
                <c:pt idx="42">
                  <c:v>2007-30</c:v>
                </c:pt>
                <c:pt idx="43">
                  <c:v>2007-31</c:v>
                </c:pt>
                <c:pt idx="44">
                  <c:v>2007-32</c:v>
                </c:pt>
                <c:pt idx="45">
                  <c:v>2007-33</c:v>
                </c:pt>
                <c:pt idx="46">
                  <c:v>2007-34</c:v>
                </c:pt>
                <c:pt idx="47">
                  <c:v>2007-35</c:v>
                </c:pt>
                <c:pt idx="48">
                  <c:v>2007-36</c:v>
                </c:pt>
                <c:pt idx="49">
                  <c:v>2007-37</c:v>
                </c:pt>
                <c:pt idx="50">
                  <c:v>2007-38</c:v>
                </c:pt>
                <c:pt idx="51">
                  <c:v>2007-39</c:v>
                </c:pt>
                <c:pt idx="52">
                  <c:v>2007-40</c:v>
                </c:pt>
                <c:pt idx="53">
                  <c:v>2007-41</c:v>
                </c:pt>
                <c:pt idx="54">
                  <c:v>2007-42</c:v>
                </c:pt>
                <c:pt idx="55">
                  <c:v>2007-43</c:v>
                </c:pt>
                <c:pt idx="56">
                  <c:v>2007-44</c:v>
                </c:pt>
                <c:pt idx="57">
                  <c:v>2007-45</c:v>
                </c:pt>
                <c:pt idx="58">
                  <c:v>2007-46</c:v>
                </c:pt>
                <c:pt idx="59">
                  <c:v>2007-47</c:v>
                </c:pt>
                <c:pt idx="60">
                  <c:v>2007-48</c:v>
                </c:pt>
                <c:pt idx="61">
                  <c:v>2007-49</c:v>
                </c:pt>
                <c:pt idx="62">
                  <c:v>2007-50</c:v>
                </c:pt>
                <c:pt idx="63">
                  <c:v>2007-51</c:v>
                </c:pt>
                <c:pt idx="64">
                  <c:v>2007-52</c:v>
                </c:pt>
                <c:pt idx="65">
                  <c:v>2008-01</c:v>
                </c:pt>
                <c:pt idx="66">
                  <c:v>2008-02</c:v>
                </c:pt>
                <c:pt idx="67">
                  <c:v>2008-03</c:v>
                </c:pt>
                <c:pt idx="68">
                  <c:v>2008-04</c:v>
                </c:pt>
                <c:pt idx="69">
                  <c:v>2008-05</c:v>
                </c:pt>
                <c:pt idx="70">
                  <c:v>2008-06</c:v>
                </c:pt>
                <c:pt idx="71">
                  <c:v>2008-07</c:v>
                </c:pt>
                <c:pt idx="72">
                  <c:v>2008-08</c:v>
                </c:pt>
                <c:pt idx="73">
                  <c:v>2008-09</c:v>
                </c:pt>
                <c:pt idx="74">
                  <c:v>2008-10</c:v>
                </c:pt>
                <c:pt idx="75">
                  <c:v>2008-11</c:v>
                </c:pt>
                <c:pt idx="76">
                  <c:v>2008-12</c:v>
                </c:pt>
                <c:pt idx="77">
                  <c:v>2008-13</c:v>
                </c:pt>
                <c:pt idx="78">
                  <c:v>2008-14</c:v>
                </c:pt>
                <c:pt idx="79">
                  <c:v>2008-15</c:v>
                </c:pt>
                <c:pt idx="80">
                  <c:v>2008-16</c:v>
                </c:pt>
                <c:pt idx="81">
                  <c:v>2008-17</c:v>
                </c:pt>
                <c:pt idx="82">
                  <c:v>2008-18</c:v>
                </c:pt>
                <c:pt idx="83">
                  <c:v>2008-19</c:v>
                </c:pt>
                <c:pt idx="84">
                  <c:v>2008-20</c:v>
                </c:pt>
                <c:pt idx="85">
                  <c:v>2008-21</c:v>
                </c:pt>
                <c:pt idx="86">
                  <c:v>2008-22</c:v>
                </c:pt>
                <c:pt idx="87">
                  <c:v>2008-23</c:v>
                </c:pt>
                <c:pt idx="88">
                  <c:v>2008-24</c:v>
                </c:pt>
                <c:pt idx="89">
                  <c:v>2008-25</c:v>
                </c:pt>
                <c:pt idx="90">
                  <c:v>2008-26</c:v>
                </c:pt>
                <c:pt idx="91">
                  <c:v>2008-27</c:v>
                </c:pt>
                <c:pt idx="92">
                  <c:v>2008-28</c:v>
                </c:pt>
                <c:pt idx="93">
                  <c:v>2008-29</c:v>
                </c:pt>
                <c:pt idx="94">
                  <c:v>2008-30</c:v>
                </c:pt>
                <c:pt idx="95">
                  <c:v>2008-31</c:v>
                </c:pt>
                <c:pt idx="96">
                  <c:v>2008-32</c:v>
                </c:pt>
                <c:pt idx="97">
                  <c:v>2008-33</c:v>
                </c:pt>
                <c:pt idx="98">
                  <c:v>2008-34</c:v>
                </c:pt>
                <c:pt idx="99">
                  <c:v>2008-35</c:v>
                </c:pt>
                <c:pt idx="100">
                  <c:v>2008-36</c:v>
                </c:pt>
                <c:pt idx="101">
                  <c:v>2008-37</c:v>
                </c:pt>
                <c:pt idx="102">
                  <c:v>2008-38</c:v>
                </c:pt>
                <c:pt idx="103">
                  <c:v>2008-39</c:v>
                </c:pt>
                <c:pt idx="104">
                  <c:v>2008-40</c:v>
                </c:pt>
                <c:pt idx="105">
                  <c:v>2008-41</c:v>
                </c:pt>
                <c:pt idx="106">
                  <c:v>2008-42</c:v>
                </c:pt>
                <c:pt idx="107">
                  <c:v>2008-43</c:v>
                </c:pt>
                <c:pt idx="108">
                  <c:v>2008-44</c:v>
                </c:pt>
                <c:pt idx="109">
                  <c:v>2008-45</c:v>
                </c:pt>
                <c:pt idx="110">
                  <c:v>2008-46</c:v>
                </c:pt>
                <c:pt idx="111">
                  <c:v>2008-47</c:v>
                </c:pt>
                <c:pt idx="112">
                  <c:v>2008-48</c:v>
                </c:pt>
                <c:pt idx="113">
                  <c:v>2008-49</c:v>
                </c:pt>
                <c:pt idx="114">
                  <c:v>2008-50</c:v>
                </c:pt>
                <c:pt idx="115">
                  <c:v>2008-51</c:v>
                </c:pt>
                <c:pt idx="116">
                  <c:v>2008-52</c:v>
                </c:pt>
                <c:pt idx="117">
                  <c:v>2008-53</c:v>
                </c:pt>
                <c:pt idx="118">
                  <c:v>2009-01</c:v>
                </c:pt>
                <c:pt idx="119">
                  <c:v>2009-02</c:v>
                </c:pt>
                <c:pt idx="120">
                  <c:v>2009-03</c:v>
                </c:pt>
                <c:pt idx="121">
                  <c:v>2009-04</c:v>
                </c:pt>
                <c:pt idx="122">
                  <c:v>2009-05</c:v>
                </c:pt>
                <c:pt idx="123">
                  <c:v>2009-06</c:v>
                </c:pt>
                <c:pt idx="124">
                  <c:v>2009-07</c:v>
                </c:pt>
                <c:pt idx="125">
                  <c:v>2009-08</c:v>
                </c:pt>
                <c:pt idx="126">
                  <c:v>2009-09</c:v>
                </c:pt>
                <c:pt idx="127">
                  <c:v>2009-10</c:v>
                </c:pt>
                <c:pt idx="128">
                  <c:v>2009-11</c:v>
                </c:pt>
                <c:pt idx="129">
                  <c:v>2009-12</c:v>
                </c:pt>
                <c:pt idx="130">
                  <c:v>2009-13</c:v>
                </c:pt>
                <c:pt idx="131">
                  <c:v>2009-14</c:v>
                </c:pt>
                <c:pt idx="132">
                  <c:v>2009-15</c:v>
                </c:pt>
                <c:pt idx="133">
                  <c:v>2009-16</c:v>
                </c:pt>
                <c:pt idx="134">
                  <c:v>2009-17</c:v>
                </c:pt>
                <c:pt idx="135">
                  <c:v>2009-18</c:v>
                </c:pt>
                <c:pt idx="136">
                  <c:v>2009-19</c:v>
                </c:pt>
                <c:pt idx="137">
                  <c:v>2009-20</c:v>
                </c:pt>
                <c:pt idx="138">
                  <c:v>2009-21</c:v>
                </c:pt>
                <c:pt idx="139">
                  <c:v>2009-22</c:v>
                </c:pt>
                <c:pt idx="140">
                  <c:v>2009-23</c:v>
                </c:pt>
                <c:pt idx="141">
                  <c:v>2009-24</c:v>
                </c:pt>
                <c:pt idx="142">
                  <c:v>2009-25</c:v>
                </c:pt>
                <c:pt idx="143">
                  <c:v>2009-26</c:v>
                </c:pt>
                <c:pt idx="144">
                  <c:v>2009-27</c:v>
                </c:pt>
                <c:pt idx="145">
                  <c:v>2009-28</c:v>
                </c:pt>
                <c:pt idx="146">
                  <c:v>2009-29</c:v>
                </c:pt>
                <c:pt idx="147">
                  <c:v>2009-30</c:v>
                </c:pt>
                <c:pt idx="148">
                  <c:v>2009-31</c:v>
                </c:pt>
                <c:pt idx="149">
                  <c:v>2009-32</c:v>
                </c:pt>
                <c:pt idx="150">
                  <c:v>2009-33</c:v>
                </c:pt>
                <c:pt idx="151">
                  <c:v>2009-34</c:v>
                </c:pt>
                <c:pt idx="152">
                  <c:v>2009-35</c:v>
                </c:pt>
                <c:pt idx="153">
                  <c:v>2009-36</c:v>
                </c:pt>
                <c:pt idx="154">
                  <c:v>2009-37</c:v>
                </c:pt>
                <c:pt idx="155">
                  <c:v>2009-38</c:v>
                </c:pt>
                <c:pt idx="156">
                  <c:v>2009-39</c:v>
                </c:pt>
                <c:pt idx="157">
                  <c:v>2009-40</c:v>
                </c:pt>
                <c:pt idx="158">
                  <c:v>2009-41</c:v>
                </c:pt>
                <c:pt idx="159">
                  <c:v>2009-42</c:v>
                </c:pt>
                <c:pt idx="160">
                  <c:v>2009-43</c:v>
                </c:pt>
                <c:pt idx="161">
                  <c:v>2009-44</c:v>
                </c:pt>
                <c:pt idx="162">
                  <c:v>2009-45</c:v>
                </c:pt>
                <c:pt idx="163">
                  <c:v>2009-46</c:v>
                </c:pt>
                <c:pt idx="164">
                  <c:v>2009-47</c:v>
                </c:pt>
                <c:pt idx="165">
                  <c:v>2009-48</c:v>
                </c:pt>
                <c:pt idx="166">
                  <c:v>2009-49</c:v>
                </c:pt>
                <c:pt idx="167">
                  <c:v>2009-50</c:v>
                </c:pt>
                <c:pt idx="168">
                  <c:v>2009-51</c:v>
                </c:pt>
                <c:pt idx="169">
                  <c:v>2009-52</c:v>
                </c:pt>
                <c:pt idx="170">
                  <c:v>2010-01</c:v>
                </c:pt>
                <c:pt idx="171">
                  <c:v>2010-02</c:v>
                </c:pt>
                <c:pt idx="172">
                  <c:v>2010-03</c:v>
                </c:pt>
                <c:pt idx="173">
                  <c:v>2010-04</c:v>
                </c:pt>
                <c:pt idx="174">
                  <c:v>2010-05</c:v>
                </c:pt>
                <c:pt idx="175">
                  <c:v>2010-06</c:v>
                </c:pt>
                <c:pt idx="176">
                  <c:v>2010-07</c:v>
                </c:pt>
                <c:pt idx="177">
                  <c:v>2010-08</c:v>
                </c:pt>
                <c:pt idx="178">
                  <c:v>2010-09</c:v>
                </c:pt>
                <c:pt idx="179">
                  <c:v>2010-10</c:v>
                </c:pt>
              </c:strCache>
            </c:strRef>
          </c:cat>
          <c:val>
            <c:numRef>
              <c:f>Sheet1!$E$2:$E$233</c:f>
              <c:numCache>
                <c:formatCode>General</c:formatCode>
                <c:ptCount val="180"/>
                <c:pt idx="128">
                  <c:v>0</c:v>
                </c:pt>
                <c:pt idx="138">
                  <c:v>0</c:v>
                </c:pt>
                <c:pt idx="139">
                  <c:v>0</c:v>
                </c:pt>
                <c:pt idx="140">
                  <c:v>0</c:v>
                </c:pt>
                <c:pt idx="141">
                  <c:v>0</c:v>
                </c:pt>
                <c:pt idx="142">
                  <c:v>0</c:v>
                </c:pt>
                <c:pt idx="143">
                  <c:v>0</c:v>
                </c:pt>
                <c:pt idx="144">
                  <c:v>0</c:v>
                </c:pt>
                <c:pt idx="145">
                  <c:v>0</c:v>
                </c:pt>
                <c:pt idx="146">
                  <c:v>0</c:v>
                </c:pt>
                <c:pt idx="147">
                  <c:v>0</c:v>
                </c:pt>
                <c:pt idx="148">
                  <c:v>0</c:v>
                </c:pt>
                <c:pt idx="158">
                  <c:v>0</c:v>
                </c:pt>
                <c:pt idx="160">
                  <c:v>0</c:v>
                </c:pt>
                <c:pt idx="162">
                  <c:v>0</c:v>
                </c:pt>
                <c:pt idx="168">
                  <c:v>0</c:v>
                </c:pt>
                <c:pt idx="177">
                  <c:v>1</c:v>
                </c:pt>
              </c:numCache>
            </c:numRef>
          </c:val>
        </c:ser>
        <c:gapWidth val="0"/>
        <c:overlap val="100"/>
        <c:axId val="98570624"/>
        <c:axId val="98572544"/>
      </c:barChart>
      <c:catAx>
        <c:axId val="98570624"/>
        <c:scaling>
          <c:orientation val="minMax"/>
        </c:scaling>
        <c:axPos val="b"/>
        <c:title>
          <c:tx>
            <c:rich>
              <a:bodyPr/>
              <a:lstStyle/>
              <a:p>
                <a:pPr>
                  <a:defRPr sz="1390" b="1" i="0" u="none" strike="noStrike" baseline="0">
                    <a:solidFill>
                      <a:srgbClr val="000000"/>
                    </a:solidFill>
                    <a:latin typeface="Arial"/>
                    <a:ea typeface="Arial"/>
                    <a:cs typeface="Arial"/>
                  </a:defRPr>
                </a:pPr>
                <a:r>
                  <a:rPr lang="en-US"/>
                  <a:t>Week of Death</a:t>
                </a:r>
              </a:p>
            </c:rich>
          </c:tx>
          <c:layout>
            <c:manualLayout>
              <c:xMode val="edge"/>
              <c:yMode val="edge"/>
              <c:x val="0.45033148224892933"/>
              <c:y val="0.85313705352048741"/>
            </c:manualLayout>
          </c:layout>
          <c:spPr>
            <a:noFill/>
            <a:ln w="25734">
              <a:noFill/>
            </a:ln>
          </c:spPr>
        </c:title>
        <c:numFmt formatCode="General" sourceLinked="1"/>
        <c:tickLblPos val="nextTo"/>
        <c:spPr>
          <a:ln w="3217">
            <a:solidFill>
              <a:schemeClr val="tx1"/>
            </a:solidFill>
            <a:prstDash val="solid"/>
          </a:ln>
        </c:spPr>
        <c:txPr>
          <a:bodyPr rot="-5400000" vert="horz"/>
          <a:lstStyle/>
          <a:p>
            <a:pPr>
              <a:defRPr sz="1165" b="0" i="0" u="none" strike="noStrike" baseline="0">
                <a:solidFill>
                  <a:schemeClr val="tx1"/>
                </a:solidFill>
                <a:latin typeface="Arial"/>
                <a:ea typeface="Arial"/>
                <a:cs typeface="Arial"/>
              </a:defRPr>
            </a:pPr>
            <a:endParaRPr lang="en-US"/>
          </a:p>
        </c:txPr>
        <c:crossAx val="98572544"/>
        <c:crosses val="autoZero"/>
        <c:auto val="1"/>
        <c:lblAlgn val="ctr"/>
        <c:lblOffset val="100"/>
        <c:tickLblSkip val="6"/>
        <c:tickMarkSkip val="6"/>
      </c:catAx>
      <c:valAx>
        <c:axId val="98572544"/>
        <c:scaling>
          <c:orientation val="minMax"/>
          <c:max val="40"/>
        </c:scaling>
        <c:axPos val="l"/>
        <c:title>
          <c:tx>
            <c:rich>
              <a:bodyPr/>
              <a:lstStyle/>
              <a:p>
                <a:pPr>
                  <a:defRPr sz="1390" b="1" i="0" u="none" strike="noStrike" baseline="0">
                    <a:solidFill>
                      <a:srgbClr val="000000"/>
                    </a:solidFill>
                    <a:latin typeface="Arial"/>
                    <a:ea typeface="Arial"/>
                    <a:cs typeface="Arial"/>
                  </a:defRPr>
                </a:pPr>
                <a:r>
                  <a:rPr lang="en-US"/>
                  <a:t>Number of deaths    </a:t>
                </a:r>
              </a:p>
            </c:rich>
          </c:tx>
          <c:layout>
            <c:manualLayout>
              <c:xMode val="edge"/>
              <c:yMode val="edge"/>
              <c:x val="1.6648155822627513E-2"/>
              <c:y val="0.24915246798163609"/>
            </c:manualLayout>
          </c:layout>
          <c:spPr>
            <a:noFill/>
            <a:ln w="25734">
              <a:noFill/>
            </a:ln>
          </c:spPr>
        </c:title>
        <c:numFmt formatCode="General" sourceLinked="1"/>
        <c:tickLblPos val="nextTo"/>
        <c:spPr>
          <a:ln w="3217">
            <a:solidFill>
              <a:schemeClr val="tx1"/>
            </a:solidFill>
            <a:prstDash val="solid"/>
          </a:ln>
        </c:spPr>
        <c:txPr>
          <a:bodyPr rot="0" vert="horz"/>
          <a:lstStyle/>
          <a:p>
            <a:pPr>
              <a:defRPr sz="1165" b="0" i="0" u="none" strike="noStrike" baseline="0">
                <a:solidFill>
                  <a:schemeClr val="tx1"/>
                </a:solidFill>
                <a:latin typeface="Arial"/>
                <a:ea typeface="Arial"/>
                <a:cs typeface="Arial"/>
              </a:defRPr>
            </a:pPr>
            <a:endParaRPr lang="en-US"/>
          </a:p>
        </c:txPr>
        <c:crossAx val="98570624"/>
        <c:crosses val="autoZero"/>
        <c:crossBetween val="between"/>
        <c:majorUnit val="5"/>
      </c:valAx>
      <c:spPr>
        <a:noFill/>
        <a:ln w="25398">
          <a:noFill/>
        </a:ln>
      </c:spPr>
    </c:plotArea>
    <c:plotVisOnly val="1"/>
    <c:dispBlanksAs val="gap"/>
  </c:chart>
  <c:spPr>
    <a:noFill/>
    <a:ln>
      <a:noFill/>
    </a:ln>
  </c:spPr>
  <c:txPr>
    <a:bodyPr/>
    <a:lstStyle/>
    <a:p>
      <a:pPr>
        <a:defRPr sz="1849" b="1" i="0" u="none" strike="noStrike" baseline="0">
          <a:solidFill>
            <a:schemeClr val="tx1"/>
          </a:solidFill>
          <a:latin typeface="Times New Roman"/>
          <a:ea typeface="Times New Roman"/>
          <a:cs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800"/>
            </a:pPr>
            <a:r>
              <a:rPr lang="en-US" sz="1800" dirty="0"/>
              <a:t>CDC Estimates of 2009 H1N1 Deaths by Age Group in the </a:t>
            </a:r>
            <a:endParaRPr lang="en-US" sz="1800" dirty="0" smtClean="0"/>
          </a:p>
          <a:p>
            <a:pPr>
              <a:defRPr sz="1800"/>
            </a:pPr>
            <a:r>
              <a:rPr lang="en-US" sz="1800" dirty="0" smtClean="0"/>
              <a:t>United</a:t>
            </a:r>
            <a:r>
              <a:rPr lang="en-US" sz="1800" baseline="0" dirty="0" smtClean="0"/>
              <a:t> </a:t>
            </a:r>
            <a:r>
              <a:rPr lang="en-US" sz="1800" baseline="0" dirty="0"/>
              <a:t>States (n=11,690)</a:t>
            </a:r>
          </a:p>
          <a:p>
            <a:pPr>
              <a:defRPr sz="1800"/>
            </a:pPr>
            <a:r>
              <a:rPr lang="en-US" sz="1800" baseline="0" dirty="0"/>
              <a:t>(</a:t>
            </a:r>
            <a:r>
              <a:rPr lang="en-US" sz="1800" b="1" i="0" u="none" strike="noStrike" baseline="0" dirty="0" smtClean="0"/>
              <a:t>April 2009 </a:t>
            </a:r>
            <a:r>
              <a:rPr lang="en-US" sz="1800" b="1" i="0" u="none" strike="noStrike" baseline="0" dirty="0"/>
              <a:t>–January 16, 2010)</a:t>
            </a:r>
            <a:endParaRPr lang="en-US" sz="1800" dirty="0"/>
          </a:p>
        </c:rich>
      </c:tx>
      <c:layout>
        <c:manualLayout>
          <c:xMode val="edge"/>
          <c:yMode val="edge"/>
          <c:x val="0.14836063880364839"/>
          <c:y val="1.9489546565300025E-2"/>
        </c:manualLayout>
      </c:layout>
    </c:title>
    <c:view3D>
      <c:rotX val="30"/>
      <c:rotY val="180"/>
      <c:perspective val="30"/>
    </c:view3D>
    <c:plotArea>
      <c:layout>
        <c:manualLayout>
          <c:layoutTarget val="inner"/>
          <c:xMode val="edge"/>
          <c:yMode val="edge"/>
          <c:x val="8.9558156581778764E-2"/>
          <c:y val="0.26929597522707138"/>
          <c:w val="0.69191562733490464"/>
          <c:h val="0.66781388085982962"/>
        </c:manualLayout>
      </c:layout>
      <c:pie3DChart>
        <c:varyColors val="1"/>
        <c:ser>
          <c:idx val="0"/>
          <c:order val="0"/>
          <c:dPt>
            <c:idx val="0"/>
            <c:spPr>
              <a:solidFill>
                <a:srgbClr val="FFC000"/>
              </a:solidFill>
            </c:spPr>
          </c:dPt>
          <c:dPt>
            <c:idx val="1"/>
            <c:spPr>
              <a:solidFill>
                <a:srgbClr val="FF0000"/>
              </a:solidFill>
            </c:spPr>
          </c:dPt>
          <c:dPt>
            <c:idx val="2"/>
            <c:spPr>
              <a:solidFill>
                <a:srgbClr val="00B0F0"/>
              </a:solidFill>
            </c:spPr>
          </c:dPt>
          <c:dLbls>
            <c:dLbl>
              <c:idx val="0"/>
              <c:layout/>
              <c:tx>
                <c:rich>
                  <a:bodyPr/>
                  <a:lstStyle/>
                  <a:p>
                    <a:r>
                      <a:rPr lang="en-US" sz="1800" b="1"/>
                      <a:t>1,230</a:t>
                    </a:r>
                  </a:p>
                </c:rich>
              </c:tx>
              <c:showVal val="1"/>
            </c:dLbl>
            <c:dLbl>
              <c:idx val="1"/>
              <c:layout/>
              <c:tx>
                <c:rich>
                  <a:bodyPr/>
                  <a:lstStyle/>
                  <a:p>
                    <a:r>
                      <a:rPr lang="en-US" sz="1800" b="1"/>
                      <a:t>8,980</a:t>
                    </a:r>
                  </a:p>
                </c:rich>
              </c:tx>
              <c:showVal val="1"/>
            </c:dLbl>
            <c:dLbl>
              <c:idx val="2"/>
              <c:layout/>
              <c:tx>
                <c:rich>
                  <a:bodyPr/>
                  <a:lstStyle/>
                  <a:p>
                    <a:r>
                      <a:rPr lang="en-US" sz="1800" b="1"/>
                      <a:t>1,480</a:t>
                    </a:r>
                  </a:p>
                </c:rich>
              </c:tx>
              <c:showVal val="1"/>
            </c:dLbl>
            <c:txPr>
              <a:bodyPr/>
              <a:lstStyle/>
              <a:p>
                <a:pPr>
                  <a:defRPr sz="1800"/>
                </a:pPr>
                <a:endParaRPr lang="en-US"/>
              </a:p>
            </c:txPr>
            <c:showVal val="1"/>
            <c:showLeaderLines val="1"/>
          </c:dLbls>
          <c:cat>
            <c:strRef>
              <c:f>Sheet1!$A$101:$A$103</c:f>
              <c:strCache>
                <c:ptCount val="3"/>
                <c:pt idx="0">
                  <c:v>0-17 Yrs</c:v>
                </c:pt>
                <c:pt idx="1">
                  <c:v>18-64 Yrs</c:v>
                </c:pt>
                <c:pt idx="2">
                  <c:v>≥65 Yrs</c:v>
                </c:pt>
              </c:strCache>
            </c:strRef>
          </c:cat>
          <c:val>
            <c:numRef>
              <c:f>Sheet1!$B$101:$B$103</c:f>
              <c:numCache>
                <c:formatCode>#,##0</c:formatCode>
                <c:ptCount val="3"/>
                <c:pt idx="0">
                  <c:v>1230</c:v>
                </c:pt>
                <c:pt idx="1">
                  <c:v>8980</c:v>
                </c:pt>
                <c:pt idx="2">
                  <c:v>1480</c:v>
                </c:pt>
              </c:numCache>
            </c:numRef>
          </c:val>
        </c:ser>
      </c:pie3DChart>
    </c:plotArea>
    <c:legend>
      <c:legendPos val="r"/>
      <c:layout>
        <c:manualLayout>
          <c:xMode val="edge"/>
          <c:yMode val="edge"/>
          <c:x val="0.76921049102438865"/>
          <c:y val="0.2648955114787867"/>
          <c:w val="0.17594481120739758"/>
          <c:h val="0.25394987676401948"/>
        </c:manualLayout>
      </c:layout>
      <c:spPr>
        <a:ln w="6350"/>
      </c:spPr>
      <c:txPr>
        <a:bodyPr/>
        <a:lstStyle/>
        <a:p>
          <a:pPr>
            <a:defRPr sz="1800" b="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lgn="ctr">
              <a:defRPr/>
            </a:pPr>
            <a:r>
              <a:rPr lang="en-US" sz="1400"/>
              <a:t>Graph F: U.S. Percentage</a:t>
            </a:r>
            <a:r>
              <a:rPr lang="en-US" sz="1400" baseline="0"/>
              <a:t> of Seasonal Flu Deaths Among People ≥65 Years Old Each Year on Average </a:t>
            </a:r>
            <a:endParaRPr lang="en-US" sz="1400"/>
          </a:p>
        </c:rich>
      </c:tx>
      <c:layout>
        <c:manualLayout>
          <c:xMode val="edge"/>
          <c:yMode val="edge"/>
          <c:x val="0.10279788131176744"/>
          <c:y val="3.777761424681729E-2"/>
        </c:manualLayout>
      </c:layout>
    </c:title>
    <c:view3D>
      <c:rotX val="30"/>
      <c:rotY val="330"/>
      <c:perspective val="30"/>
    </c:view3D>
    <c:plotArea>
      <c:layout>
        <c:manualLayout>
          <c:layoutTarget val="inner"/>
          <c:xMode val="edge"/>
          <c:yMode val="edge"/>
          <c:x val="7.5143782209705537E-2"/>
          <c:y val="0.23144124389514775"/>
          <c:w val="0.69191562733490464"/>
          <c:h val="0.66781388085982962"/>
        </c:manualLayout>
      </c:layout>
      <c:pie3DChart>
        <c:varyColors val="1"/>
        <c:ser>
          <c:idx val="0"/>
          <c:order val="0"/>
          <c:tx>
            <c:strRef>
              <c:f>'W:\Documents and Settings\lyf8\Local Settings\Temporary Internet Files\Content.Outlook\12YLRHC3\[Sandman Charts.xlsx]Sheet1'!$B$56</c:f>
              <c:strCache>
                <c:ptCount val="1"/>
                <c:pt idx="0">
                  <c:v>Percentage of Seasonal Flu Deaths among People ≥65 Years Old Each Year on Average</c:v>
                </c:pt>
              </c:strCache>
            </c:strRef>
          </c:tx>
          <c:dPt>
            <c:idx val="0"/>
            <c:spPr>
              <a:solidFill>
                <a:schemeClr val="bg1">
                  <a:lumMod val="65000"/>
                </a:schemeClr>
              </a:solidFill>
            </c:spPr>
          </c:dPt>
          <c:dPt>
            <c:idx val="1"/>
            <c:spPr>
              <a:solidFill>
                <a:srgbClr val="00B0F0"/>
              </a:solidFill>
            </c:spPr>
          </c:dPt>
          <c:dLbls>
            <c:dLbl>
              <c:idx val="0"/>
              <c:layout>
                <c:manualLayout>
                  <c:x val="5.5715436292485133E-2"/>
                  <c:y val="9.5221788865176946E-2"/>
                </c:manualLayout>
              </c:layout>
              <c:tx>
                <c:rich>
                  <a:bodyPr/>
                  <a:lstStyle/>
                  <a:p>
                    <a:r>
                      <a:rPr lang="en-US" sz="1400" b="1"/>
                      <a:t>10% </a:t>
                    </a:r>
                  </a:p>
                </c:rich>
              </c:tx>
              <c:dLblPos val="bestFit"/>
              <c:showVal val="1"/>
              <c:showPercent val="1"/>
            </c:dLbl>
            <c:dLbl>
              <c:idx val="1"/>
              <c:layout>
                <c:manualLayout>
                  <c:x val="-0.11064650312212775"/>
                  <c:y val="-0.27145550731392232"/>
                </c:manualLayout>
              </c:layout>
              <c:tx>
                <c:rich>
                  <a:bodyPr/>
                  <a:lstStyle/>
                  <a:p>
                    <a:r>
                      <a:rPr lang="en-US" sz="1400" b="1"/>
                      <a:t>90%</a:t>
                    </a:r>
                  </a:p>
                </c:rich>
              </c:tx>
              <c:dLblPos val="bestFit"/>
              <c:showVal val="1"/>
              <c:showPercent val="1"/>
            </c:dLbl>
            <c:dLbl>
              <c:idx val="2"/>
              <c:tx>
                <c:rich>
                  <a:bodyPr/>
                  <a:lstStyle/>
                  <a:p>
                    <a:r>
                      <a:rPr lang="en-US" sz="1400" b="1"/>
                      <a:t>124 (41%)</a:t>
                    </a:r>
                  </a:p>
                </c:rich>
              </c:tx>
              <c:dLblPos val="ctr"/>
              <c:showVal val="1"/>
              <c:showPercent val="1"/>
            </c:dLbl>
            <c:dLbl>
              <c:idx val="3"/>
              <c:tx>
                <c:rich>
                  <a:bodyPr/>
                  <a:lstStyle/>
                  <a:p>
                    <a:r>
                      <a:rPr lang="en-US" sz="1400" b="1" baseline="0"/>
                      <a:t>71 (24%</a:t>
                    </a:r>
                    <a:r>
                      <a:rPr lang="en-US" sz="1400" b="1"/>
                      <a:t>)</a:t>
                    </a:r>
                  </a:p>
                </c:rich>
              </c:tx>
              <c:dLblPos val="ctr"/>
              <c:showVal val="1"/>
              <c:showPercent val="1"/>
            </c:dLbl>
            <c:dLbl>
              <c:idx val="4"/>
              <c:tx>
                <c:rich>
                  <a:bodyPr/>
                  <a:lstStyle/>
                  <a:p>
                    <a:r>
                      <a:rPr lang="en-US" sz="1400" b="1"/>
                      <a:t>26</a:t>
                    </a:r>
                    <a:r>
                      <a:rPr lang="en-US" sz="1400" b="1" baseline="0"/>
                      <a:t> (9%)</a:t>
                    </a:r>
                    <a:endParaRPr lang="en-US" sz="1400" b="1"/>
                  </a:p>
                </c:rich>
              </c:tx>
              <c:dLblPos val="ctr"/>
              <c:showVal val="1"/>
              <c:showPercent val="1"/>
            </c:dLbl>
            <c:dLbl>
              <c:idx val="5"/>
              <c:tx>
                <c:rich>
                  <a:bodyPr/>
                  <a:lstStyle/>
                  <a:p>
                    <a:r>
                      <a:rPr lang="en-US" sz="1400"/>
                      <a:t>26</a:t>
                    </a:r>
                    <a:r>
                      <a:rPr lang="en-US" sz="1400" baseline="0"/>
                      <a:t> (</a:t>
                    </a:r>
                    <a:r>
                      <a:rPr lang="en-US" sz="1400"/>
                      <a:t>9%)</a:t>
                    </a:r>
                  </a:p>
                </c:rich>
              </c:tx>
              <c:dLblPos val="ctr"/>
              <c:showVal val="1"/>
              <c:showPercent val="1"/>
            </c:dLbl>
            <c:spPr>
              <a:noFill/>
            </c:spPr>
            <c:txPr>
              <a:bodyPr/>
              <a:lstStyle/>
              <a:p>
                <a:pPr>
                  <a:defRPr sz="1400" b="1"/>
                </a:pPr>
                <a:endParaRPr lang="en-US"/>
              </a:p>
            </c:txPr>
            <c:dLblPos val="ctr"/>
            <c:showVal val="1"/>
            <c:showPercent val="1"/>
            <c:showLeaderLines val="1"/>
          </c:dLbls>
          <c:cat>
            <c:strRef>
              <c:f>'W:\Documents and Settings\lyf8\Local Settings\Temporary Internet Files\Content.Outlook\12YLRHC3\[Sandman Charts.xlsx]Sheet1'!$A$57:$A$58</c:f>
              <c:strCache>
                <c:ptCount val="2"/>
                <c:pt idx="0">
                  <c:v>0-64 Yrs</c:v>
                </c:pt>
                <c:pt idx="1">
                  <c:v>≥65 Yrs</c:v>
                </c:pt>
              </c:strCache>
            </c:strRef>
          </c:cat>
          <c:val>
            <c:numRef>
              <c:f>'W:\Documents and Settings\lyf8\Local Settings\Temporary Internet Files\Content.Outlook\12YLRHC3\[Sandman Charts.xlsx]Sheet1'!$B$57:$B$58</c:f>
              <c:numCache>
                <c:formatCode>General</c:formatCode>
                <c:ptCount val="2"/>
                <c:pt idx="0">
                  <c:v>10</c:v>
                </c:pt>
                <c:pt idx="1">
                  <c:v>90</c:v>
                </c:pt>
              </c:numCache>
            </c:numRef>
          </c:val>
        </c:ser>
      </c:pie3DChart>
    </c:plotArea>
    <c:legend>
      <c:legendPos val="r"/>
      <c:layout>
        <c:manualLayout>
          <c:xMode val="edge"/>
          <c:yMode val="edge"/>
          <c:x val="0.76921049102438865"/>
          <c:y val="0.2648955114787867"/>
          <c:w val="0.21619096882962621"/>
          <c:h val="0.52073656932123369"/>
        </c:manualLayout>
      </c:layout>
      <c:spPr>
        <a:ln w="6350"/>
      </c:spPr>
      <c:txPr>
        <a:bodyPr/>
        <a:lstStyle/>
        <a:p>
          <a:pPr>
            <a:defRPr sz="1400" b="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75409836065575"/>
          <c:y val="6.652360515021459E-2"/>
          <c:w val="0.87470725995316378"/>
          <c:h val="0.72961373390558182"/>
        </c:manualLayout>
      </c:layout>
      <c:barChart>
        <c:barDir val="col"/>
        <c:grouping val="clustered"/>
        <c:ser>
          <c:idx val="3"/>
          <c:order val="0"/>
          <c:tx>
            <c:strRef>
              <c:f>Sheet1!$A$2</c:f>
              <c:strCache>
                <c:ptCount val="1"/>
                <c:pt idx="0">
                  <c:v> </c:v>
                </c:pt>
              </c:strCache>
            </c:strRef>
          </c:tx>
          <c:spPr>
            <a:solidFill>
              <a:srgbClr val="0070C0"/>
            </a:solidFill>
            <a:ln w="12678">
              <a:solidFill>
                <a:schemeClr val="tx1"/>
              </a:solidFill>
              <a:prstDash val="solid"/>
            </a:ln>
          </c:spPr>
          <c:dLbls>
            <c:spPr>
              <a:noFill/>
              <a:ln w="25355">
                <a:noFill/>
              </a:ln>
            </c:spPr>
            <c:txPr>
              <a:bodyPr/>
              <a:lstStyle/>
              <a:p>
                <a:pPr>
                  <a:defRPr sz="1398" b="1" i="0" u="none" strike="noStrike" baseline="0">
                    <a:solidFill>
                      <a:schemeClr val="tx1"/>
                    </a:solidFill>
                    <a:latin typeface="Tahoma"/>
                    <a:ea typeface="Tahoma"/>
                    <a:cs typeface="Tahoma"/>
                  </a:defRPr>
                </a:pPr>
                <a:endParaRPr lang="en-US"/>
              </a:p>
            </c:txPr>
            <c:dLblPos val="outEnd"/>
            <c:showVal val="1"/>
          </c:dLbls>
          <c:cat>
            <c:strRef>
              <c:f>Sheet1!$B$1:$I$1</c:f>
              <c:strCache>
                <c:ptCount val="8"/>
                <c:pt idx="0">
                  <c:v>&gt;6 mo</c:v>
                </c:pt>
                <c:pt idx="1">
                  <c:v>6mo - 18yrs</c:v>
                </c:pt>
                <c:pt idx="2">
                  <c:v>6mo - 4 yrs</c:v>
                </c:pt>
                <c:pt idx="3">
                  <c:v>5-18 yrs</c:v>
                </c:pt>
                <c:pt idx="4">
                  <c:v>&gt;18 yrs</c:v>
                </c:pt>
                <c:pt idx="5">
                  <c:v>19-24 yrs</c:v>
                </c:pt>
                <c:pt idx="6">
                  <c:v>25-64 yrs</c:v>
                </c:pt>
                <c:pt idx="7">
                  <c:v>65+ yrs</c:v>
                </c:pt>
              </c:strCache>
            </c:strRef>
          </c:cat>
          <c:val>
            <c:numRef>
              <c:f>Sheet1!$B$2:$I$2</c:f>
              <c:numCache>
                <c:formatCode>General</c:formatCode>
                <c:ptCount val="8"/>
                <c:pt idx="0">
                  <c:v>23.6</c:v>
                </c:pt>
                <c:pt idx="1">
                  <c:v>33.800000000000004</c:v>
                </c:pt>
                <c:pt idx="2">
                  <c:v>35.700000000000003</c:v>
                </c:pt>
                <c:pt idx="3">
                  <c:v>33.200000000000003</c:v>
                </c:pt>
                <c:pt idx="4">
                  <c:v>20.100000000000001</c:v>
                </c:pt>
                <c:pt idx="5">
                  <c:v>18.600000000000001</c:v>
                </c:pt>
                <c:pt idx="6">
                  <c:v>19.8</c:v>
                </c:pt>
                <c:pt idx="7">
                  <c:v>22.2</c:v>
                </c:pt>
              </c:numCache>
            </c:numRef>
          </c:val>
        </c:ser>
        <c:dLbls>
          <c:showVal val="1"/>
        </c:dLbls>
        <c:axId val="99544448"/>
        <c:axId val="99546240"/>
      </c:barChart>
      <c:stockChart>
        <c:ser>
          <c:idx val="0"/>
          <c:order val="1"/>
          <c:tx>
            <c:strRef>
              <c:f>Sheet1!$A$3</c:f>
              <c:strCache>
                <c:ptCount val="1"/>
                <c:pt idx="0">
                  <c:v> </c:v>
                </c:pt>
              </c:strCache>
            </c:strRef>
          </c:tx>
          <c:spPr>
            <a:ln w="28524">
              <a:noFill/>
            </a:ln>
          </c:spPr>
          <c:marker>
            <c:symbol val="none"/>
          </c:marker>
          <c:dLbls>
            <c:delete val="1"/>
          </c:dLbls>
          <c:cat>
            <c:strRef>
              <c:f>Sheet1!$B$1:$I$1</c:f>
              <c:strCache>
                <c:ptCount val="8"/>
                <c:pt idx="0">
                  <c:v>&gt;6 mo</c:v>
                </c:pt>
                <c:pt idx="1">
                  <c:v>6mo - 18yrs</c:v>
                </c:pt>
                <c:pt idx="2">
                  <c:v>6mo - 4 yrs</c:v>
                </c:pt>
                <c:pt idx="3">
                  <c:v>5-18 yrs</c:v>
                </c:pt>
                <c:pt idx="4">
                  <c:v>&gt;18 yrs</c:v>
                </c:pt>
                <c:pt idx="5">
                  <c:v>19-24 yrs</c:v>
                </c:pt>
                <c:pt idx="6">
                  <c:v>25-64 yrs</c:v>
                </c:pt>
                <c:pt idx="7">
                  <c:v>65+ yrs</c:v>
                </c:pt>
              </c:strCache>
            </c:strRef>
          </c:cat>
          <c:val>
            <c:numRef>
              <c:f>Sheet1!$B$3:$I$3</c:f>
              <c:numCache>
                <c:formatCode>General</c:formatCode>
                <c:ptCount val="8"/>
                <c:pt idx="0">
                  <c:v>25</c:v>
                </c:pt>
                <c:pt idx="1">
                  <c:v>36.5</c:v>
                </c:pt>
                <c:pt idx="2">
                  <c:v>40.6</c:v>
                </c:pt>
                <c:pt idx="3">
                  <c:v>36.5</c:v>
                </c:pt>
                <c:pt idx="4">
                  <c:v>21.7</c:v>
                </c:pt>
                <c:pt idx="5">
                  <c:v>24.7</c:v>
                </c:pt>
                <c:pt idx="6">
                  <c:v>21.7</c:v>
                </c:pt>
                <c:pt idx="7">
                  <c:v>25.4</c:v>
                </c:pt>
              </c:numCache>
            </c:numRef>
          </c:val>
        </c:ser>
        <c:ser>
          <c:idx val="1"/>
          <c:order val="2"/>
          <c:tx>
            <c:strRef>
              <c:f>Sheet1!$A$4</c:f>
              <c:strCache>
                <c:ptCount val="1"/>
                <c:pt idx="0">
                  <c:v> </c:v>
                </c:pt>
              </c:strCache>
            </c:strRef>
          </c:tx>
          <c:spPr>
            <a:ln w="28524">
              <a:noFill/>
            </a:ln>
          </c:spPr>
          <c:marker>
            <c:symbol val="none"/>
          </c:marker>
          <c:dLbls>
            <c:delete val="1"/>
          </c:dLbls>
          <c:cat>
            <c:strRef>
              <c:f>Sheet1!$B$1:$I$1</c:f>
              <c:strCache>
                <c:ptCount val="8"/>
                <c:pt idx="0">
                  <c:v>&gt;6 mo</c:v>
                </c:pt>
                <c:pt idx="1">
                  <c:v>6mo - 18yrs</c:v>
                </c:pt>
                <c:pt idx="2">
                  <c:v>6mo - 4 yrs</c:v>
                </c:pt>
                <c:pt idx="3">
                  <c:v>5-18 yrs</c:v>
                </c:pt>
                <c:pt idx="4">
                  <c:v>&gt;18 yrs</c:v>
                </c:pt>
                <c:pt idx="5">
                  <c:v>19-24 yrs</c:v>
                </c:pt>
                <c:pt idx="6">
                  <c:v>25-64 yrs</c:v>
                </c:pt>
                <c:pt idx="7">
                  <c:v>65+ yrs</c:v>
                </c:pt>
              </c:strCache>
            </c:strRef>
          </c:cat>
          <c:val>
            <c:numRef>
              <c:f>Sheet1!$B$4:$I$4</c:f>
              <c:numCache>
                <c:formatCode>General</c:formatCode>
                <c:ptCount val="8"/>
                <c:pt idx="0">
                  <c:v>22.2</c:v>
                </c:pt>
                <c:pt idx="1">
                  <c:v>31.1</c:v>
                </c:pt>
                <c:pt idx="2">
                  <c:v>30.8</c:v>
                </c:pt>
                <c:pt idx="3">
                  <c:v>29.9</c:v>
                </c:pt>
                <c:pt idx="4">
                  <c:v>18.5</c:v>
                </c:pt>
                <c:pt idx="5">
                  <c:v>12.5</c:v>
                </c:pt>
                <c:pt idx="6">
                  <c:v>17.899999999999999</c:v>
                </c:pt>
                <c:pt idx="7">
                  <c:v>19</c:v>
                </c:pt>
              </c:numCache>
            </c:numRef>
          </c:val>
        </c:ser>
        <c:ser>
          <c:idx val="2"/>
          <c:order val="3"/>
          <c:tx>
            <c:strRef>
              <c:f>Sheet1!$A$5</c:f>
              <c:strCache>
                <c:ptCount val="1"/>
              </c:strCache>
            </c:strRef>
          </c:tx>
          <c:spPr>
            <a:ln w="28524">
              <a:noFill/>
            </a:ln>
          </c:spPr>
          <c:marker>
            <c:symbol val="dot"/>
            <c:size val="4"/>
            <c:spPr>
              <a:solidFill>
                <a:schemeClr val="tx1"/>
              </a:solidFill>
              <a:ln>
                <a:solidFill>
                  <a:schemeClr val="tx1"/>
                </a:solidFill>
              </a:ln>
            </c:spPr>
          </c:marker>
          <c:dLbls>
            <c:delete val="1"/>
          </c:dLbls>
          <c:cat>
            <c:strRef>
              <c:f>Sheet1!$B$1:$I$1</c:f>
              <c:strCache>
                <c:ptCount val="8"/>
                <c:pt idx="0">
                  <c:v>&gt;6 mo</c:v>
                </c:pt>
                <c:pt idx="1">
                  <c:v>6mo - 18yrs</c:v>
                </c:pt>
                <c:pt idx="2">
                  <c:v>6mo - 4 yrs</c:v>
                </c:pt>
                <c:pt idx="3">
                  <c:v>5-18 yrs</c:v>
                </c:pt>
                <c:pt idx="4">
                  <c:v>&gt;18 yrs</c:v>
                </c:pt>
                <c:pt idx="5">
                  <c:v>19-24 yrs</c:v>
                </c:pt>
                <c:pt idx="6">
                  <c:v>25-64 yrs</c:v>
                </c:pt>
                <c:pt idx="7">
                  <c:v>65+ yrs</c:v>
                </c:pt>
              </c:strCache>
            </c:strRef>
          </c:cat>
          <c:val>
            <c:numRef>
              <c:f>Sheet1!$B$5:$I$5</c:f>
              <c:numCache>
                <c:formatCode>General</c:formatCode>
                <c:ptCount val="8"/>
                <c:pt idx="0">
                  <c:v>23.6</c:v>
                </c:pt>
                <c:pt idx="1">
                  <c:v>33.800000000000004</c:v>
                </c:pt>
                <c:pt idx="2">
                  <c:v>35.700000000000003</c:v>
                </c:pt>
                <c:pt idx="3">
                  <c:v>33.200000000000003</c:v>
                </c:pt>
                <c:pt idx="4">
                  <c:v>20.100000000000001</c:v>
                </c:pt>
                <c:pt idx="5">
                  <c:v>18.600000000000001</c:v>
                </c:pt>
                <c:pt idx="6">
                  <c:v>19.8</c:v>
                </c:pt>
                <c:pt idx="7">
                  <c:v>22.2</c:v>
                </c:pt>
              </c:numCache>
            </c:numRef>
          </c:val>
        </c:ser>
        <c:dLbls>
          <c:showVal val="1"/>
        </c:dLbls>
        <c:hiLowLines>
          <c:spPr>
            <a:ln w="12678">
              <a:solidFill>
                <a:schemeClr val="tx1"/>
              </a:solidFill>
              <a:prstDash val="solid"/>
            </a:ln>
          </c:spPr>
        </c:hiLowLines>
        <c:axId val="99548160"/>
        <c:axId val="99562240"/>
      </c:stockChart>
      <c:catAx>
        <c:axId val="99544448"/>
        <c:scaling>
          <c:orientation val="minMax"/>
        </c:scaling>
        <c:axPos val="b"/>
        <c:numFmt formatCode="General" sourceLinked="1"/>
        <c:majorTickMark val="cross"/>
        <c:tickLblPos val="nextTo"/>
        <c:spPr>
          <a:ln w="3169">
            <a:solidFill>
              <a:schemeClr val="tx1"/>
            </a:solidFill>
            <a:prstDash val="solid"/>
          </a:ln>
        </c:spPr>
        <c:txPr>
          <a:bodyPr rot="0" vert="horz"/>
          <a:lstStyle/>
          <a:p>
            <a:pPr>
              <a:defRPr sz="1797" b="1" i="0" u="none" strike="noStrike" baseline="0">
                <a:solidFill>
                  <a:schemeClr val="tx1"/>
                </a:solidFill>
                <a:latin typeface="Tahoma"/>
                <a:ea typeface="Tahoma"/>
                <a:cs typeface="Tahoma"/>
              </a:defRPr>
            </a:pPr>
            <a:endParaRPr lang="en-US"/>
          </a:p>
        </c:txPr>
        <c:crossAx val="99546240"/>
        <c:crosses val="autoZero"/>
        <c:auto val="1"/>
        <c:lblAlgn val="ctr"/>
        <c:lblOffset val="100"/>
        <c:tickLblSkip val="1"/>
        <c:tickMarkSkip val="1"/>
      </c:catAx>
      <c:valAx>
        <c:axId val="99546240"/>
        <c:scaling>
          <c:orientation val="minMax"/>
          <c:max val="50"/>
        </c:scaling>
        <c:axPos val="l"/>
        <c:majorGridlines>
          <c:spPr>
            <a:ln w="3169">
              <a:solidFill>
                <a:schemeClr val="tx1"/>
              </a:solidFill>
              <a:prstDash val="solid"/>
            </a:ln>
          </c:spPr>
        </c:majorGridlines>
        <c:title>
          <c:tx>
            <c:rich>
              <a:bodyPr/>
              <a:lstStyle/>
              <a:p>
                <a:pPr>
                  <a:defRPr sz="1398" b="1" i="0" u="none" strike="noStrike" baseline="0">
                    <a:solidFill>
                      <a:schemeClr val="tx1"/>
                    </a:solidFill>
                    <a:latin typeface="Tahoma"/>
                    <a:ea typeface="Tahoma"/>
                    <a:cs typeface="Tahoma"/>
                  </a:defRPr>
                </a:pPr>
                <a:r>
                  <a:rPr lang="en-US"/>
                  <a:t>% vaccinated by mid-January</a:t>
                </a:r>
              </a:p>
            </c:rich>
          </c:tx>
          <c:layout>
            <c:manualLayout>
              <c:xMode val="edge"/>
              <c:yMode val="edge"/>
              <c:x val="1.2880562060889949E-2"/>
              <c:y val="0.11802575107296179"/>
            </c:manualLayout>
          </c:layout>
          <c:spPr>
            <a:noFill/>
            <a:ln w="25355">
              <a:noFill/>
            </a:ln>
          </c:spPr>
        </c:title>
        <c:numFmt formatCode="General" sourceLinked="1"/>
        <c:majorTickMark val="cross"/>
        <c:tickLblPos val="nextTo"/>
        <c:spPr>
          <a:ln w="3169">
            <a:solidFill>
              <a:schemeClr val="tx1"/>
            </a:solidFill>
            <a:prstDash val="solid"/>
          </a:ln>
        </c:spPr>
        <c:txPr>
          <a:bodyPr rot="0" vert="horz"/>
          <a:lstStyle/>
          <a:p>
            <a:pPr>
              <a:defRPr sz="1797" b="1" i="0" u="none" strike="noStrike" baseline="0">
                <a:solidFill>
                  <a:schemeClr val="tx1"/>
                </a:solidFill>
                <a:latin typeface="Tahoma"/>
                <a:ea typeface="Tahoma"/>
                <a:cs typeface="Tahoma"/>
              </a:defRPr>
            </a:pPr>
            <a:endParaRPr lang="en-US"/>
          </a:p>
        </c:txPr>
        <c:crossAx val="99544448"/>
        <c:crosses val="autoZero"/>
        <c:crossBetween val="between"/>
      </c:valAx>
      <c:catAx>
        <c:axId val="99548160"/>
        <c:scaling>
          <c:orientation val="minMax"/>
        </c:scaling>
        <c:delete val="1"/>
        <c:axPos val="b"/>
        <c:tickLblPos val="none"/>
        <c:crossAx val="99562240"/>
        <c:crosses val="autoZero"/>
        <c:auto val="1"/>
        <c:lblAlgn val="ctr"/>
        <c:lblOffset val="100"/>
      </c:catAx>
      <c:valAx>
        <c:axId val="99562240"/>
        <c:scaling>
          <c:orientation val="minMax"/>
        </c:scaling>
        <c:delete val="1"/>
        <c:axPos val="r"/>
        <c:numFmt formatCode="General" sourceLinked="1"/>
        <c:tickLblPos val="none"/>
        <c:crossAx val="99548160"/>
        <c:crosses val="max"/>
        <c:crossBetween val="between"/>
      </c:valAx>
      <c:spPr>
        <a:solidFill>
          <a:srgbClr val="FFFFFF"/>
        </a:solidFill>
        <a:ln w="12678">
          <a:solidFill>
            <a:schemeClr val="tx1"/>
          </a:solidFill>
          <a:prstDash val="solid"/>
        </a:ln>
      </c:spPr>
    </c:plotArea>
    <c:plotVisOnly val="1"/>
    <c:dispBlanksAs val="gap"/>
  </c:chart>
  <c:spPr>
    <a:solidFill>
      <a:srgbClr val="FFFFFF"/>
    </a:solidFill>
    <a:ln>
      <a:noFill/>
    </a:ln>
  </c:spPr>
  <c:txPr>
    <a:bodyPr/>
    <a:lstStyle/>
    <a:p>
      <a:pPr>
        <a:defRPr sz="1797" b="1" i="0" u="none" strike="noStrike" baseline="0">
          <a:solidFill>
            <a:srgbClr val="FFFFFF"/>
          </a:solidFill>
          <a:latin typeface="Tahoma"/>
          <a:ea typeface="Tahoma"/>
          <a:cs typeface="Tahoma"/>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US"/>
          </a:p>
        </p:txBody>
      </p:sp>
      <p:sp>
        <p:nvSpPr>
          <p:cNvPr id="1372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US"/>
          </a:p>
        </p:txBody>
      </p:sp>
      <p:sp>
        <p:nvSpPr>
          <p:cNvPr id="1372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US"/>
          </a:p>
        </p:txBody>
      </p:sp>
      <p:sp>
        <p:nvSpPr>
          <p:cNvPr id="1372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43D34ABC-8500-4203-AFB4-1BC8EFED5D3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US"/>
          </a:p>
        </p:txBody>
      </p:sp>
      <p:sp>
        <p:nvSpPr>
          <p:cNvPr id="696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pPr>
              <a:defRPr/>
            </a:pPr>
            <a:fld id="{8E6BC0F3-BD10-4B52-A3E0-C095BCAD953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4275" y="700088"/>
            <a:ext cx="4643438" cy="3484562"/>
          </a:xfrm>
          <a:ln/>
        </p:spPr>
      </p:sp>
      <p:sp>
        <p:nvSpPr>
          <p:cNvPr id="101379" name="Rectangle 3"/>
          <p:cNvSpPr>
            <a:spLocks noGrp="1" noChangeArrowheads="1"/>
          </p:cNvSpPr>
          <p:nvPr>
            <p:ph type="body" idx="1"/>
          </p:nvPr>
        </p:nvSpPr>
        <p:spPr>
          <a:xfrm>
            <a:off x="934112" y="4416099"/>
            <a:ext cx="5142177" cy="4182457"/>
          </a:xfrm>
          <a:noFill/>
          <a:ln/>
        </p:spPr>
        <p:txBody>
          <a:bodyPr/>
          <a:lstStyle/>
          <a:p>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75182A-698D-4CA8-AA33-CF96F6DB4C2C}" type="slidenum">
              <a:rPr lang="en-US">
                <a:solidFill>
                  <a:prstClr val="black"/>
                </a:solidFill>
              </a:rPr>
              <a:pPr/>
              <a:t>12</a:t>
            </a:fld>
            <a:endParaRPr lang="en-US">
              <a:solidFill>
                <a:prstClr val="black"/>
              </a:solidFill>
            </a:endParaRPr>
          </a:p>
        </p:txBody>
      </p:sp>
      <p:sp>
        <p:nvSpPr>
          <p:cNvPr id="533506" name="Rectangle 7"/>
          <p:cNvSpPr txBox="1">
            <a:spLocks noGrp="1" noChangeArrowheads="1"/>
          </p:cNvSpPr>
          <p:nvPr/>
        </p:nvSpPr>
        <p:spPr bwMode="auto">
          <a:xfrm>
            <a:off x="3970576" y="8829537"/>
            <a:ext cx="3038258" cy="465292"/>
          </a:xfrm>
          <a:prstGeom prst="rect">
            <a:avLst/>
          </a:prstGeom>
          <a:noFill/>
          <a:ln w="9525">
            <a:noFill/>
            <a:miter lim="800000"/>
            <a:headEnd/>
            <a:tailEnd/>
          </a:ln>
        </p:spPr>
        <p:txBody>
          <a:bodyPr lIns="93174" tIns="46586" rIns="93174" bIns="46586" anchor="b"/>
          <a:lstStyle/>
          <a:p>
            <a:pPr algn="r" defTabSz="932414" eaLnBrk="1" hangingPunct="1"/>
            <a:fld id="{A5420D30-F9BE-47F3-98A5-83897A13F015}" type="slidenum">
              <a:rPr lang="en-US" sz="1200" b="0">
                <a:solidFill>
                  <a:prstClr val="black"/>
                </a:solidFill>
                <a:latin typeface="Arial" charset="0"/>
              </a:rPr>
              <a:pPr algn="r" defTabSz="932414" eaLnBrk="1" hangingPunct="1"/>
              <a:t>12</a:t>
            </a:fld>
            <a:endParaRPr lang="en-US" sz="1200" b="0" dirty="0">
              <a:solidFill>
                <a:prstClr val="black"/>
              </a:solidFill>
              <a:latin typeface="Arial" charset="0"/>
            </a:endParaRPr>
          </a:p>
        </p:txBody>
      </p:sp>
      <p:sp>
        <p:nvSpPr>
          <p:cNvPr id="533507" name="Rectangle 2"/>
          <p:cNvSpPr>
            <a:spLocks noGrp="1" noRot="1" noChangeAspect="1" noChangeArrowheads="1" noTextEdit="1"/>
          </p:cNvSpPr>
          <p:nvPr>
            <p:ph type="sldImg"/>
          </p:nvPr>
        </p:nvSpPr>
        <p:spPr>
          <a:xfrm>
            <a:off x="1184275" y="698500"/>
            <a:ext cx="4645025" cy="3484563"/>
          </a:xfrm>
          <a:ln/>
        </p:spPr>
      </p:sp>
      <p:sp>
        <p:nvSpPr>
          <p:cNvPr id="533508" name="Rectangle 3"/>
          <p:cNvSpPr>
            <a:spLocks noGrp="1" noChangeArrowheads="1"/>
          </p:cNvSpPr>
          <p:nvPr>
            <p:ph type="body" idx="1"/>
          </p:nvPr>
        </p:nvSpPr>
        <p:spPr>
          <a:xfrm>
            <a:off x="700414" y="4415555"/>
            <a:ext cx="1292708" cy="279804"/>
          </a:xfrm>
        </p:spPr>
        <p:txBody>
          <a:bodyPr lIns="93174" tIns="46586" rIns="93174" bIns="4658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6AED03-0DE1-4647-900D-E50768717305}" type="slidenum">
              <a:rPr lang="en-US">
                <a:solidFill>
                  <a:prstClr val="black"/>
                </a:solidFill>
              </a:rPr>
              <a:pPr/>
              <a:t>13</a:t>
            </a:fld>
            <a:endParaRPr lang="en-US">
              <a:solidFill>
                <a:prstClr val="black"/>
              </a:solidFill>
            </a:endParaRPr>
          </a:p>
        </p:txBody>
      </p:sp>
      <p:sp>
        <p:nvSpPr>
          <p:cNvPr id="535554" name="Rectangle 7"/>
          <p:cNvSpPr txBox="1">
            <a:spLocks noGrp="1" noChangeArrowheads="1"/>
          </p:cNvSpPr>
          <p:nvPr/>
        </p:nvSpPr>
        <p:spPr bwMode="auto">
          <a:xfrm>
            <a:off x="3970576" y="8829537"/>
            <a:ext cx="3038258" cy="465292"/>
          </a:xfrm>
          <a:prstGeom prst="rect">
            <a:avLst/>
          </a:prstGeom>
          <a:noFill/>
          <a:ln w="9525">
            <a:noFill/>
            <a:miter lim="800000"/>
            <a:headEnd/>
            <a:tailEnd/>
          </a:ln>
        </p:spPr>
        <p:txBody>
          <a:bodyPr lIns="93174" tIns="46586" rIns="93174" bIns="46586" anchor="b"/>
          <a:lstStyle/>
          <a:p>
            <a:pPr algn="r" defTabSz="932414" eaLnBrk="1" hangingPunct="1"/>
            <a:fld id="{4D5EF5EE-1B9D-4464-90DB-71341E91489C}" type="slidenum">
              <a:rPr lang="en-US" sz="1200" b="0">
                <a:solidFill>
                  <a:prstClr val="black"/>
                </a:solidFill>
                <a:latin typeface="Arial" charset="0"/>
              </a:rPr>
              <a:pPr algn="r" defTabSz="932414" eaLnBrk="1" hangingPunct="1"/>
              <a:t>13</a:t>
            </a:fld>
            <a:endParaRPr lang="en-US" sz="1200" b="0" dirty="0">
              <a:solidFill>
                <a:prstClr val="black"/>
              </a:solidFill>
              <a:latin typeface="Arial" charset="0"/>
            </a:endParaRPr>
          </a:p>
        </p:txBody>
      </p:sp>
      <p:sp>
        <p:nvSpPr>
          <p:cNvPr id="535555" name="Rectangle 2"/>
          <p:cNvSpPr>
            <a:spLocks noGrp="1" noRot="1" noChangeAspect="1" noChangeArrowheads="1" noTextEdit="1"/>
          </p:cNvSpPr>
          <p:nvPr>
            <p:ph type="sldImg"/>
          </p:nvPr>
        </p:nvSpPr>
        <p:spPr>
          <a:xfrm>
            <a:off x="1184275" y="698500"/>
            <a:ext cx="4645025" cy="3484563"/>
          </a:xfrm>
          <a:ln/>
        </p:spPr>
      </p:sp>
      <p:sp>
        <p:nvSpPr>
          <p:cNvPr id="535556" name="Rectangle 3"/>
          <p:cNvSpPr>
            <a:spLocks noGrp="1" noChangeArrowheads="1"/>
          </p:cNvSpPr>
          <p:nvPr>
            <p:ph type="body" idx="1"/>
          </p:nvPr>
        </p:nvSpPr>
        <p:spPr>
          <a:xfrm>
            <a:off x="700414" y="4415555"/>
            <a:ext cx="1292708" cy="279804"/>
          </a:xfrm>
        </p:spPr>
        <p:txBody>
          <a:bodyPr lIns="93174" tIns="46586" rIns="93174" bIns="46586"/>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1B44880-43B5-45D3-BCE1-D29D82DC55F5}" type="slidenum">
              <a:rPr lang="en-US" smtClean="0">
                <a:solidFill>
                  <a:prstClr val="black"/>
                </a:solidFill>
              </a:rPr>
              <a:pPr/>
              <a:t>14</a:t>
            </a:fld>
            <a:endParaRPr lang="en-US" smtClean="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p:txBody>
          <a:bodyPr/>
          <a:lstStyle/>
          <a:p>
            <a:pPr eaLnBrk="1" hangingPunct="1"/>
            <a:endParaRPr lang="en-US" smtClean="0"/>
          </a:p>
        </p:txBody>
      </p:sp>
      <p:sp>
        <p:nvSpPr>
          <p:cNvPr id="19459" name="Slide Number Placeholder 3"/>
          <p:cNvSpPr>
            <a:spLocks noGrp="1"/>
          </p:cNvSpPr>
          <p:nvPr>
            <p:ph type="sldNum" sz="quarter" idx="5"/>
          </p:nvPr>
        </p:nvSpPr>
        <p:spPr>
          <a:noFill/>
        </p:spPr>
        <p:txBody>
          <a:bodyPr/>
          <a:lstStyle/>
          <a:p>
            <a:fld id="{BEE77BFD-D9AB-4D0E-B9A8-9852FC801CD1}" type="slidenum">
              <a:rPr lang="en-US"/>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p:txBody>
          <a:bodyPr/>
          <a:lstStyle/>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E2974741-DC06-4771-9161-5587DCEB8CEB}" type="slidenum">
              <a:rPr lang="en-US"/>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C9DA8750-91E8-4489-8303-3573C43A9B23}"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A8750-91E8-4489-8303-3573C43A9B23}"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4275" y="700088"/>
            <a:ext cx="4643438" cy="3484562"/>
          </a:xfrm>
          <a:ln/>
        </p:spPr>
      </p:sp>
      <p:sp>
        <p:nvSpPr>
          <p:cNvPr id="102403" name="Rectangle 3"/>
          <p:cNvSpPr>
            <a:spLocks noGrp="1" noChangeArrowheads="1"/>
          </p:cNvSpPr>
          <p:nvPr>
            <p:ph type="body" idx="1"/>
          </p:nvPr>
        </p:nvSpPr>
        <p:spPr>
          <a:xfrm>
            <a:off x="934112" y="4416099"/>
            <a:ext cx="5142177" cy="4182457"/>
          </a:xfrm>
          <a:noFill/>
          <a:ln/>
        </p:spPr>
        <p:txBody>
          <a:bodyPr/>
          <a:lstStyle/>
          <a:p>
            <a:endParaRPr 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1B0BF214-19BB-4657-A228-872C08C57AE1}" type="slidenum">
              <a:rPr lang="en-US"/>
              <a:pPr/>
              <a:t>29</a:t>
            </a:fld>
            <a:endParaRPr lang="en-US"/>
          </a:p>
        </p:txBody>
      </p:sp>
      <p:sp>
        <p:nvSpPr>
          <p:cNvPr id="50179" name="Rectangle 7"/>
          <p:cNvSpPr txBox="1">
            <a:spLocks noGrp="1" noChangeArrowheads="1"/>
          </p:cNvSpPr>
          <p:nvPr/>
        </p:nvSpPr>
        <p:spPr bwMode="auto">
          <a:xfrm>
            <a:off x="6696286" y="9085048"/>
            <a:ext cx="288149" cy="237176"/>
          </a:xfrm>
          <a:prstGeom prst="rect">
            <a:avLst/>
          </a:prstGeom>
          <a:noFill/>
          <a:ln w="9525">
            <a:noFill/>
            <a:miter lim="800000"/>
            <a:headEnd/>
            <a:tailEnd/>
          </a:ln>
        </p:spPr>
        <p:txBody>
          <a:bodyPr wrap="none" lIns="91881" tIns="45940" rIns="91881" bIns="45940" anchor="b">
            <a:spAutoFit/>
          </a:bodyPr>
          <a:lstStyle/>
          <a:p>
            <a:pPr algn="r" defTabSz="918832">
              <a:lnSpc>
                <a:spcPct val="75000"/>
              </a:lnSpc>
            </a:pPr>
            <a:fld id="{75340F3A-54EA-41F8-AC72-0B91E783EB55}" type="slidenum">
              <a:rPr lang="en-US" sz="1200">
                <a:solidFill>
                  <a:srgbClr val="FFFF66"/>
                </a:solidFill>
                <a:ea typeface="ＭＳ Ｐゴシック" charset="-128"/>
              </a:rPr>
              <a:pPr algn="r" defTabSz="918832">
                <a:lnSpc>
                  <a:spcPct val="75000"/>
                </a:lnSpc>
              </a:pPr>
              <a:t>29</a:t>
            </a:fld>
            <a:endParaRPr lang="en-US" sz="1200" dirty="0">
              <a:solidFill>
                <a:srgbClr val="FFFF66"/>
              </a:solidFill>
              <a:ea typeface="ＭＳ Ｐゴシック" charset="-128"/>
            </a:endParaRPr>
          </a:p>
        </p:txBody>
      </p:sp>
      <p:sp>
        <p:nvSpPr>
          <p:cNvPr id="50180" name="Rectangle 2"/>
          <p:cNvSpPr>
            <a:spLocks noGrp="1" noRot="1" noChangeAspect="1" noChangeArrowheads="1" noTextEdit="1"/>
          </p:cNvSpPr>
          <p:nvPr>
            <p:ph type="sldImg"/>
          </p:nvPr>
        </p:nvSpPr>
        <p:spPr>
          <a:xfrm>
            <a:off x="1184275" y="692150"/>
            <a:ext cx="4624388" cy="3468688"/>
          </a:xfrm>
          <a:ln/>
        </p:spPr>
      </p:sp>
      <p:sp>
        <p:nvSpPr>
          <p:cNvPr id="50181" name="Rectangle 3"/>
          <p:cNvSpPr>
            <a:spLocks noGrp="1" noChangeArrowheads="1"/>
          </p:cNvSpPr>
          <p:nvPr>
            <p:ph type="body" idx="1"/>
          </p:nvPr>
        </p:nvSpPr>
        <p:spPr>
          <a:xfrm>
            <a:off x="910379" y="4391581"/>
            <a:ext cx="185621" cy="277443"/>
          </a:xfrm>
          <a:noFill/>
          <a:ln/>
        </p:spPr>
        <p:txBody>
          <a:bodyPr wrap="none" lIns="91881" tIns="45940" rIns="91881" bIns="45940">
            <a:spAutoFit/>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209B9720-779B-4684-BD3F-7352745D0772}" type="slidenum">
              <a:rPr lang="en-US"/>
              <a:pPr/>
              <a:t>30</a:t>
            </a:fld>
            <a:endParaRPr lang="en-US"/>
          </a:p>
        </p:txBody>
      </p:sp>
      <p:sp>
        <p:nvSpPr>
          <p:cNvPr id="51203" name="Rectangle 7"/>
          <p:cNvSpPr txBox="1">
            <a:spLocks noGrp="1" noChangeArrowheads="1"/>
          </p:cNvSpPr>
          <p:nvPr/>
        </p:nvSpPr>
        <p:spPr bwMode="auto">
          <a:xfrm>
            <a:off x="6696286" y="9085048"/>
            <a:ext cx="288149" cy="237176"/>
          </a:xfrm>
          <a:prstGeom prst="rect">
            <a:avLst/>
          </a:prstGeom>
          <a:noFill/>
          <a:ln w="9525">
            <a:noFill/>
            <a:miter lim="800000"/>
            <a:headEnd/>
            <a:tailEnd/>
          </a:ln>
        </p:spPr>
        <p:txBody>
          <a:bodyPr wrap="none" lIns="91881" tIns="45940" rIns="91881" bIns="45940" anchor="b">
            <a:spAutoFit/>
          </a:bodyPr>
          <a:lstStyle/>
          <a:p>
            <a:pPr algn="r" defTabSz="918832">
              <a:lnSpc>
                <a:spcPct val="75000"/>
              </a:lnSpc>
            </a:pPr>
            <a:fld id="{D3F7041D-EBD0-45CD-8B0A-654FEB38DB58}" type="slidenum">
              <a:rPr lang="en-US" sz="1200">
                <a:solidFill>
                  <a:srgbClr val="FFFF66"/>
                </a:solidFill>
                <a:ea typeface="ＭＳ Ｐゴシック" charset="-128"/>
              </a:rPr>
              <a:pPr algn="r" defTabSz="918832">
                <a:lnSpc>
                  <a:spcPct val="75000"/>
                </a:lnSpc>
              </a:pPr>
              <a:t>30</a:t>
            </a:fld>
            <a:endParaRPr lang="en-US" sz="1200" dirty="0">
              <a:solidFill>
                <a:srgbClr val="FFFF66"/>
              </a:solidFill>
              <a:ea typeface="ＭＳ Ｐゴシック" charset="-128"/>
            </a:endParaRPr>
          </a:p>
        </p:txBody>
      </p:sp>
      <p:sp>
        <p:nvSpPr>
          <p:cNvPr id="51204" name="Rectangle 2"/>
          <p:cNvSpPr>
            <a:spLocks noGrp="1" noRot="1" noChangeAspect="1" noChangeArrowheads="1" noTextEdit="1"/>
          </p:cNvSpPr>
          <p:nvPr>
            <p:ph type="sldImg"/>
          </p:nvPr>
        </p:nvSpPr>
        <p:spPr>
          <a:xfrm>
            <a:off x="1184275" y="692150"/>
            <a:ext cx="4624388" cy="3468688"/>
          </a:xfrm>
          <a:ln/>
        </p:spPr>
      </p:sp>
      <p:sp>
        <p:nvSpPr>
          <p:cNvPr id="51205" name="Rectangle 3"/>
          <p:cNvSpPr>
            <a:spLocks noGrp="1" noChangeArrowheads="1"/>
          </p:cNvSpPr>
          <p:nvPr>
            <p:ph type="body" idx="1"/>
          </p:nvPr>
        </p:nvSpPr>
        <p:spPr>
          <a:xfrm>
            <a:off x="910379" y="4391581"/>
            <a:ext cx="185621" cy="277443"/>
          </a:xfrm>
          <a:noFill/>
          <a:ln/>
        </p:spPr>
        <p:txBody>
          <a:bodyPr wrap="none" lIns="91881" tIns="45940" rIns="91881" bIns="45940">
            <a:spAutoFit/>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688E5910-2242-44B4-8491-964277ED1F2E}" type="slidenum">
              <a:rPr lang="en-US"/>
              <a:pPr/>
              <a:t>32</a:t>
            </a:fld>
            <a:endParaRPr lang="en-US"/>
          </a:p>
        </p:txBody>
      </p:sp>
      <p:sp>
        <p:nvSpPr>
          <p:cNvPr id="52227" name="Rectangle 7"/>
          <p:cNvSpPr txBox="1">
            <a:spLocks noGrp="1" noChangeArrowheads="1"/>
          </p:cNvSpPr>
          <p:nvPr/>
        </p:nvSpPr>
        <p:spPr bwMode="auto">
          <a:xfrm>
            <a:off x="6696286" y="9085048"/>
            <a:ext cx="288149" cy="237176"/>
          </a:xfrm>
          <a:prstGeom prst="rect">
            <a:avLst/>
          </a:prstGeom>
          <a:noFill/>
          <a:ln w="9525">
            <a:noFill/>
            <a:miter lim="800000"/>
            <a:headEnd/>
            <a:tailEnd/>
          </a:ln>
        </p:spPr>
        <p:txBody>
          <a:bodyPr wrap="none" lIns="91881" tIns="45940" rIns="91881" bIns="45940" anchor="b">
            <a:spAutoFit/>
          </a:bodyPr>
          <a:lstStyle/>
          <a:p>
            <a:pPr algn="r" defTabSz="918832">
              <a:lnSpc>
                <a:spcPct val="75000"/>
              </a:lnSpc>
            </a:pPr>
            <a:fld id="{F077A634-DF67-4793-9FD9-E5AA94356562}" type="slidenum">
              <a:rPr lang="en-US" sz="1200">
                <a:solidFill>
                  <a:srgbClr val="FFFF66"/>
                </a:solidFill>
                <a:ea typeface="ＭＳ Ｐゴシック" charset="-128"/>
              </a:rPr>
              <a:pPr algn="r" defTabSz="918832">
                <a:lnSpc>
                  <a:spcPct val="75000"/>
                </a:lnSpc>
              </a:pPr>
              <a:t>32</a:t>
            </a:fld>
            <a:endParaRPr lang="en-US" sz="1200" dirty="0">
              <a:solidFill>
                <a:srgbClr val="FFFF66"/>
              </a:solidFill>
              <a:ea typeface="ＭＳ Ｐゴシック" charset="-128"/>
            </a:endParaRPr>
          </a:p>
        </p:txBody>
      </p:sp>
      <p:sp>
        <p:nvSpPr>
          <p:cNvPr id="52228" name="Rectangle 2"/>
          <p:cNvSpPr>
            <a:spLocks noGrp="1" noRot="1" noChangeAspect="1" noChangeArrowheads="1" noTextEdit="1"/>
          </p:cNvSpPr>
          <p:nvPr>
            <p:ph type="sldImg"/>
          </p:nvPr>
        </p:nvSpPr>
        <p:spPr>
          <a:xfrm>
            <a:off x="1184275" y="692150"/>
            <a:ext cx="4624388" cy="3468688"/>
          </a:xfrm>
          <a:ln/>
        </p:spPr>
      </p:sp>
      <p:sp>
        <p:nvSpPr>
          <p:cNvPr id="52229" name="Rectangle 3"/>
          <p:cNvSpPr>
            <a:spLocks noGrp="1" noChangeArrowheads="1"/>
          </p:cNvSpPr>
          <p:nvPr>
            <p:ph type="body" idx="1"/>
          </p:nvPr>
        </p:nvSpPr>
        <p:spPr>
          <a:xfrm>
            <a:off x="910380" y="4391582"/>
            <a:ext cx="1432693" cy="277443"/>
          </a:xfrm>
          <a:noFill/>
          <a:ln/>
        </p:spPr>
        <p:txBody>
          <a:bodyPr wrap="none" lIns="91881" tIns="45940" rIns="91881" bIns="45940">
            <a:spAutoFit/>
          </a:bodyPr>
          <a:lstStyle/>
          <a:p>
            <a:pPr eaLnBrk="1" hangingPunct="1"/>
            <a:r>
              <a:rPr lang="en-US" smtClean="0"/>
              <a:t>[Insert ACIP refs?]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688E5910-2242-44B4-8491-964277ED1F2E}" type="slidenum">
              <a:rPr lang="en-US"/>
              <a:pPr/>
              <a:t>34</a:t>
            </a:fld>
            <a:endParaRPr lang="en-US"/>
          </a:p>
        </p:txBody>
      </p:sp>
      <p:sp>
        <p:nvSpPr>
          <p:cNvPr id="52227" name="Rectangle 7"/>
          <p:cNvSpPr txBox="1">
            <a:spLocks noGrp="1" noChangeArrowheads="1"/>
          </p:cNvSpPr>
          <p:nvPr/>
        </p:nvSpPr>
        <p:spPr bwMode="auto">
          <a:xfrm>
            <a:off x="6696286" y="9085048"/>
            <a:ext cx="288149" cy="237176"/>
          </a:xfrm>
          <a:prstGeom prst="rect">
            <a:avLst/>
          </a:prstGeom>
          <a:noFill/>
          <a:ln w="9525">
            <a:noFill/>
            <a:miter lim="800000"/>
            <a:headEnd/>
            <a:tailEnd/>
          </a:ln>
        </p:spPr>
        <p:txBody>
          <a:bodyPr wrap="none" lIns="91881" tIns="45940" rIns="91881" bIns="45940" anchor="b">
            <a:spAutoFit/>
          </a:bodyPr>
          <a:lstStyle/>
          <a:p>
            <a:pPr algn="r" defTabSz="918832">
              <a:lnSpc>
                <a:spcPct val="75000"/>
              </a:lnSpc>
            </a:pPr>
            <a:fld id="{F077A634-DF67-4793-9FD9-E5AA94356562}" type="slidenum">
              <a:rPr lang="en-US" sz="1200">
                <a:solidFill>
                  <a:srgbClr val="FFFF66"/>
                </a:solidFill>
                <a:ea typeface="ＭＳ Ｐゴシック" charset="-128"/>
              </a:rPr>
              <a:pPr algn="r" defTabSz="918832">
                <a:lnSpc>
                  <a:spcPct val="75000"/>
                </a:lnSpc>
              </a:pPr>
              <a:t>34</a:t>
            </a:fld>
            <a:endParaRPr lang="en-US" sz="1200" dirty="0">
              <a:solidFill>
                <a:srgbClr val="FFFF66"/>
              </a:solidFill>
              <a:ea typeface="ＭＳ Ｐゴシック" charset="-128"/>
            </a:endParaRPr>
          </a:p>
        </p:txBody>
      </p:sp>
      <p:sp>
        <p:nvSpPr>
          <p:cNvPr id="52228" name="Rectangle 2"/>
          <p:cNvSpPr>
            <a:spLocks noGrp="1" noRot="1" noChangeAspect="1" noChangeArrowheads="1" noTextEdit="1"/>
          </p:cNvSpPr>
          <p:nvPr>
            <p:ph type="sldImg"/>
          </p:nvPr>
        </p:nvSpPr>
        <p:spPr>
          <a:xfrm>
            <a:off x="1184275" y="692150"/>
            <a:ext cx="4624388" cy="3468688"/>
          </a:xfrm>
          <a:ln/>
        </p:spPr>
      </p:sp>
      <p:sp>
        <p:nvSpPr>
          <p:cNvPr id="52229" name="Rectangle 3"/>
          <p:cNvSpPr>
            <a:spLocks noGrp="1" noChangeArrowheads="1"/>
          </p:cNvSpPr>
          <p:nvPr>
            <p:ph type="body" idx="1"/>
          </p:nvPr>
        </p:nvSpPr>
        <p:spPr>
          <a:xfrm>
            <a:off x="910380" y="4391582"/>
            <a:ext cx="1432693" cy="277443"/>
          </a:xfrm>
          <a:noFill/>
          <a:ln/>
        </p:spPr>
        <p:txBody>
          <a:bodyPr wrap="none" lIns="91881" tIns="45940" rIns="91881" bIns="45940">
            <a:spAutoFit/>
          </a:bodyPr>
          <a:lstStyle/>
          <a:p>
            <a:pPr eaLnBrk="1" hangingPunct="1"/>
            <a:r>
              <a:rPr lang="en-US" smtClean="0"/>
              <a:t>[Insert ACIP refs?]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eaLnBrk="1" hangingPunct="1"/>
            <a:fld id="{E982B458-D33A-41BD-AB2E-88DAD172F12B}" type="slidenum">
              <a:rPr lang="en-US" sz="1200" b="0">
                <a:solidFill>
                  <a:prstClr val="black"/>
                </a:solidFill>
                <a:latin typeface="Arial" charset="0"/>
              </a:rPr>
              <a:pPr algn="r" eaLnBrk="1" hangingPunct="1"/>
              <a:t>35</a:t>
            </a:fld>
            <a:endParaRPr lang="en-US" sz="1200" b="0" dirty="0">
              <a:solidFill>
                <a:prstClr val="black"/>
              </a:solidFill>
              <a:latin typeface="Arial" charset="0"/>
            </a:endParaRPr>
          </a:p>
        </p:txBody>
      </p:sp>
      <p:sp>
        <p:nvSpPr>
          <p:cNvPr id="807939" name="Rectangle 2"/>
          <p:cNvSpPr>
            <a:spLocks noGrp="1" noRot="1" noChangeAspect="1" noChangeArrowheads="1" noTextEdit="1"/>
          </p:cNvSpPr>
          <p:nvPr>
            <p:ph type="sldImg"/>
          </p:nvPr>
        </p:nvSpPr>
        <p:spPr>
          <a:ln/>
        </p:spPr>
      </p:sp>
      <p:sp>
        <p:nvSpPr>
          <p:cNvPr id="807940" name="Rectangle 3"/>
          <p:cNvSpPr>
            <a:spLocks noGrp="1" noChangeArrowheads="1"/>
          </p:cNvSpPr>
          <p:nvPr>
            <p:ph type="body" idx="1"/>
          </p:nvPr>
        </p:nvSpPr>
        <p:spPr>
          <a:noFill/>
          <a:ln/>
        </p:spPr>
        <p:txBody>
          <a:bodyPr lIns="93172" tIns="46587" rIns="93172" bIns="46587"/>
          <a:lstStyle/>
          <a:p>
            <a:pPr eaLnBrk="1" hangingPunct="1"/>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eaLnBrk="1" hangingPunct="1"/>
            <a:fld id="{CC8B6AA0-6572-45B9-BBDB-738BCC4D8E89}" type="slidenum">
              <a:rPr lang="en-US" sz="1200" b="0">
                <a:solidFill>
                  <a:prstClr val="black"/>
                </a:solidFill>
                <a:latin typeface="Arial" charset="0"/>
              </a:rPr>
              <a:pPr algn="r" eaLnBrk="1" hangingPunct="1"/>
              <a:t>36</a:t>
            </a:fld>
            <a:endParaRPr lang="en-US" sz="1200" b="0" dirty="0">
              <a:solidFill>
                <a:prstClr val="black"/>
              </a:solidFill>
              <a:latin typeface="Arial" charset="0"/>
            </a:endParaRPr>
          </a:p>
        </p:txBody>
      </p:sp>
      <p:sp>
        <p:nvSpPr>
          <p:cNvPr id="809987" name="Rectangle 2"/>
          <p:cNvSpPr>
            <a:spLocks noGrp="1" noRot="1" noChangeAspect="1" noChangeArrowheads="1" noTextEdit="1"/>
          </p:cNvSpPr>
          <p:nvPr>
            <p:ph type="sldImg"/>
          </p:nvPr>
        </p:nvSpPr>
        <p:spPr>
          <a:ln/>
        </p:spPr>
      </p:sp>
      <p:sp>
        <p:nvSpPr>
          <p:cNvPr id="809988" name="Rectangle 3"/>
          <p:cNvSpPr>
            <a:spLocks noGrp="1" noChangeArrowheads="1"/>
          </p:cNvSpPr>
          <p:nvPr>
            <p:ph type="body" idx="1"/>
          </p:nvPr>
        </p:nvSpPr>
        <p:spPr>
          <a:noFill/>
          <a:ln/>
        </p:spPr>
        <p:txBody>
          <a:bodyPr lIns="93172" tIns="46587" rIns="93172" bIns="46587"/>
          <a:lstStyle/>
          <a:p>
            <a:pPr eaLnBrk="1" hangingPunct="1"/>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E953CF1D-576C-436F-A255-10EDA9D94CF0}" type="slidenum">
              <a:rPr lang="en-US" smtClean="0"/>
              <a:pPr/>
              <a:t>37</a:t>
            </a:fld>
            <a:endParaRPr lang="en-US" smtClean="0"/>
          </a:p>
        </p:txBody>
      </p:sp>
      <p:sp>
        <p:nvSpPr>
          <p:cNvPr id="33794" name="Rectangle 2"/>
          <p:cNvSpPr>
            <a:spLocks noGrp="1" noRot="1" noChangeAspect="1" noChangeArrowheads="1" noTextEdit="1"/>
          </p:cNvSpPr>
          <p:nvPr>
            <p:ph type="sldImg"/>
          </p:nvPr>
        </p:nvSpPr>
        <p:spPr>
          <a:xfrm>
            <a:off x="1138482" y="696913"/>
            <a:ext cx="4735052" cy="3486150"/>
          </a:xfrm>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87BA97D0-938F-47A9-AF83-0D3CF7EA8EEC}" type="slidenum">
              <a:rPr lang="en-US" smtClean="0"/>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4275" y="700088"/>
            <a:ext cx="4643438" cy="3484562"/>
          </a:xfrm>
          <a:ln/>
        </p:spPr>
      </p:sp>
      <p:sp>
        <p:nvSpPr>
          <p:cNvPr id="103427" name="Rectangle 3"/>
          <p:cNvSpPr>
            <a:spLocks noGrp="1" noChangeArrowheads="1"/>
          </p:cNvSpPr>
          <p:nvPr>
            <p:ph type="body" idx="1"/>
          </p:nvPr>
        </p:nvSpPr>
        <p:spPr>
          <a:xfrm>
            <a:off x="934112" y="4416099"/>
            <a:ext cx="5142177" cy="4182457"/>
          </a:xfrm>
          <a:noFill/>
          <a:ln/>
        </p:spPr>
        <p:txBody>
          <a:bodyPr/>
          <a:lstStyle/>
          <a:p>
            <a:endParaRPr lang="en-US"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endParaRPr lang="en-US" smtClean="0"/>
          </a:p>
        </p:txBody>
      </p:sp>
      <p:sp>
        <p:nvSpPr>
          <p:cNvPr id="60419" name="Slide Number Placeholder 3"/>
          <p:cNvSpPr>
            <a:spLocks noGrp="1"/>
          </p:cNvSpPr>
          <p:nvPr>
            <p:ph type="sldNum" sz="quarter" idx="5"/>
          </p:nvPr>
        </p:nvSpPr>
        <p:spPr>
          <a:noFill/>
        </p:spPr>
        <p:txBody>
          <a:bodyPr/>
          <a:lstStyle/>
          <a:p>
            <a:fld id="{5E2832AE-D197-4881-A1EE-2C7534E7D09B}" type="slidenum">
              <a:rPr lang="en-US" smtClean="0"/>
              <a:pPr/>
              <a:t>52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US" smtClean="0"/>
          </a:p>
        </p:txBody>
      </p:sp>
      <p:sp>
        <p:nvSpPr>
          <p:cNvPr id="63491" name="Slide Number Placeholder 3"/>
          <p:cNvSpPr>
            <a:spLocks noGrp="1"/>
          </p:cNvSpPr>
          <p:nvPr>
            <p:ph type="sldNum" sz="quarter" idx="5"/>
          </p:nvPr>
        </p:nvSpPr>
        <p:spPr>
          <a:noFill/>
        </p:spPr>
        <p:txBody>
          <a:bodyPr/>
          <a:lstStyle/>
          <a:p>
            <a:fld id="{0B975452-D80D-4182-80F5-217CA12525C2}" type="slidenum">
              <a:rPr lang="en-US" smtClean="0"/>
              <a:pPr/>
              <a:t>54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smtClean="0"/>
          </a:p>
        </p:txBody>
      </p:sp>
      <p:sp>
        <p:nvSpPr>
          <p:cNvPr id="69635" name="Slide Number Placeholder 3"/>
          <p:cNvSpPr>
            <a:spLocks noGrp="1"/>
          </p:cNvSpPr>
          <p:nvPr>
            <p:ph type="sldNum" sz="quarter" idx="5"/>
          </p:nvPr>
        </p:nvSpPr>
        <p:spPr>
          <a:noFill/>
        </p:spPr>
        <p:txBody>
          <a:bodyPr/>
          <a:lstStyle/>
          <a:p>
            <a:fld id="{FB3D836B-0ACD-4B83-B542-6196E375F1A2}" type="slidenum">
              <a:rPr lang="en-US" smtClean="0"/>
              <a:pPr/>
              <a:t>59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38482" y="696913"/>
            <a:ext cx="4736670" cy="3486150"/>
          </a:xfrm>
          <a:ln/>
        </p:spPr>
      </p:sp>
      <p:sp>
        <p:nvSpPr>
          <p:cNvPr id="77826" name="Rectangle 3"/>
          <p:cNvSpPr>
            <a:spLocks noGrp="1" noChangeArrowheads="1"/>
          </p:cNvSpPr>
          <p:nvPr>
            <p:ph type="body" idx="1"/>
          </p:nvPr>
        </p:nvSpPr>
        <p:spPr>
          <a:xfrm>
            <a:off x="933104" y="4416426"/>
            <a:ext cx="5144193" cy="4183063"/>
          </a:xfrm>
          <a:noFill/>
          <a:ln/>
        </p:spPr>
        <p:txBody>
          <a:bodyPr lIns="93758" tIns="46879" rIns="93758" bIns="46879"/>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84275" y="700088"/>
            <a:ext cx="4643438" cy="3484562"/>
          </a:xfrm>
          <a:ln/>
        </p:spPr>
      </p:sp>
      <p:sp>
        <p:nvSpPr>
          <p:cNvPr id="183299" name="Rectangle 3"/>
          <p:cNvSpPr>
            <a:spLocks noGrp="1" noChangeArrowheads="1"/>
          </p:cNvSpPr>
          <p:nvPr>
            <p:ph type="body" idx="1"/>
          </p:nvPr>
        </p:nvSpPr>
        <p:spPr>
          <a:xfrm>
            <a:off x="934112" y="4416099"/>
            <a:ext cx="5142177" cy="4182457"/>
          </a:xfrm>
          <a:noFill/>
          <a:ln/>
        </p:spPr>
        <p:txBody>
          <a:bodyPr/>
          <a:lstStyle/>
          <a:p>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A64FA3B-E124-43FD-A05F-C2BDF7EDBE4A}" type="slidenum">
              <a:rPr lang="en-US" smtClean="0">
                <a:solidFill>
                  <a:srgbClr val="000000"/>
                </a:solidFill>
              </a:rPr>
              <a:pPr/>
              <a:t>4</a:t>
            </a:fld>
            <a:endParaRPr 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EC8E7B03-345E-493D-906C-0F3855C5A0B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4798E-0778-40D9-8300-858CF7000F79}" type="slidenum">
              <a:rPr lang="en-US"/>
              <a:pPr/>
              <a:t>6</a:t>
            </a:fld>
            <a:endParaRPr lang="en-US"/>
          </a:p>
        </p:txBody>
      </p:sp>
      <p:sp>
        <p:nvSpPr>
          <p:cNvPr id="90114" name="Rectangle 2"/>
          <p:cNvSpPr>
            <a:spLocks noGrp="1" noRot="1" noChangeAspect="1" noChangeArrowheads="1" noTextEdit="1"/>
          </p:cNvSpPr>
          <p:nvPr>
            <p:ph type="sldImg"/>
          </p:nvPr>
        </p:nvSpPr>
        <p:spPr>
          <a:xfrm>
            <a:off x="1181100" y="696913"/>
            <a:ext cx="4649788" cy="3486150"/>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8FCDAA12-F192-478E-8766-9C02AA7A8FD3}" type="slidenum">
              <a:rPr lang="en-US" smtClean="0">
                <a:latin typeface="Arial" charset="0"/>
              </a:rPr>
              <a:pPr/>
              <a:t>8</a:t>
            </a:fld>
            <a:endParaRPr lang="en-US" smtClean="0">
              <a:latin typeface="Arial" charset="0"/>
            </a:endParaRPr>
          </a:p>
        </p:txBody>
      </p:sp>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934720" y="4415790"/>
            <a:ext cx="5140960" cy="4183380"/>
          </a:xfrm>
          <a:noFill/>
          <a:ln/>
        </p:spPr>
        <p:txBody>
          <a:bodyPr lIns="93171" tIns="46585" rIns="93171" bIns="46585"/>
          <a:lstStyle/>
          <a:p>
            <a:pPr eaLnBrk="1" hangingPunct="1"/>
            <a:endParaRPr lang="en-US" smtClean="0">
              <a:latin typeface="Arial" charset="0"/>
            </a:endParaRPr>
          </a:p>
        </p:txBody>
      </p:sp>
      <p:sp>
        <p:nvSpPr>
          <p:cNvPr id="53252" name="Slide Number Placeholder 3"/>
          <p:cNvSpPr txBox="1">
            <a:spLocks noGrp="1"/>
          </p:cNvSpPr>
          <p:nvPr/>
        </p:nvSpPr>
        <p:spPr bwMode="auto">
          <a:xfrm>
            <a:off x="3974183" y="8831580"/>
            <a:ext cx="3036217" cy="464820"/>
          </a:xfrm>
          <a:prstGeom prst="rect">
            <a:avLst/>
          </a:prstGeom>
          <a:noFill/>
          <a:ln w="9525">
            <a:noFill/>
            <a:miter lim="800000"/>
            <a:headEnd/>
            <a:tailEnd/>
          </a:ln>
        </p:spPr>
        <p:txBody>
          <a:bodyPr lIns="93171" tIns="46585" rIns="93171" bIns="46585" anchor="b"/>
          <a:lstStyle/>
          <a:p>
            <a:pPr algn="r" eaLnBrk="0" hangingPunct="0"/>
            <a:fld id="{55803D25-AD43-4F42-9D7F-0EB289FCFBCB}" type="slidenum">
              <a:rPr lang="en-US" sz="1200"/>
              <a:pPr algn="r" eaLnBrk="0" hangingPunct="0"/>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8722E3B-C2CF-4708-9BC5-644D96B686EF}" type="slidenum">
              <a:rPr lang="en-US" smtClean="0">
                <a:solidFill>
                  <a:prstClr val="black"/>
                </a:solidFill>
              </a:rPr>
              <a:pPr/>
              <a:t>9</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114800"/>
          </a:xfrm>
        </p:spPr>
        <p:txBody>
          <a:bodyPr/>
          <a:lstStyle/>
          <a:p>
            <a:pPr lvl="0"/>
            <a:endParaRPr lang="en-US" noProof="0" smtClean="0"/>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lgn="ctr" eaLnBrk="0" hangingPunc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lgn="ctr" eaLnBrk="0" hangingPunc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lgn="ctr" eaLnBrk="0" hangingPunct="0">
              <a:defRPr/>
            </a:lvl1pPr>
          </a:lstStyle>
          <a:p>
            <a:pPr>
              <a:defRPr/>
            </a:pPr>
            <a:fld id="{D3EDA318-D639-4B2F-AB60-F6A5D56053DD}" type="slidenum">
              <a:rPr lang="en-US"/>
              <a:pPr>
                <a:defRPr/>
              </a:pPr>
              <a:t>‹#›</a:t>
            </a:fld>
            <a:endParaRPr lang="en-US"/>
          </a:p>
        </p:txBody>
      </p:sp>
    </p:spTree>
  </p:cSld>
  <p:clrMapOvr>
    <a:masterClrMapping/>
  </p:clrMapOvr>
  <p:transition advClick="0"/>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679450" y="6556375"/>
            <a:ext cx="523875" cy="212725"/>
          </a:xfrm>
          <a:prstGeom prst="rect">
            <a:avLst/>
          </a:prstGeom>
        </p:spPr>
        <p:txBody>
          <a:bodyPr/>
          <a:lstStyle>
            <a:lvl1pPr algn="ctr" eaLnBrk="0" hangingPunct="0">
              <a:defRPr/>
            </a:lvl1pPr>
          </a:lstStyle>
          <a:p>
            <a:pPr>
              <a:defRPr/>
            </a:pPr>
            <a:fld id="{A4B5D5CB-3912-453C-9E2C-B6EDD4F16423}" type="slidenum">
              <a:rPr lang="en-US"/>
              <a:pPr>
                <a:defRPr/>
              </a:pPr>
              <a:t>‹#›</a:t>
            </a:fld>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114800"/>
          </a:xfrm>
        </p:spPr>
        <p:txBody>
          <a:bodyPr/>
          <a:lstStyle/>
          <a:p>
            <a:pPr lvl="0"/>
            <a:endParaRPr lang="en-US" noProof="0" smtClean="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2C997-3EC0-4735-BA75-367AEB3BAE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82B193-45DF-4638-BB24-73154880AB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1EA4C-F781-42F3-902E-413D3D0D3C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458758-4025-4722-8A3D-897307D72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2ABE3-12CA-4348-A782-85F319DE0FA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CB093E-3EFB-4EED-9D00-F6A571F2CB4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01F7C7-44F1-4F75-A2AD-CBA5D2E1ED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CD5BA-161E-42CF-A543-5C43B84A6F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928DF6-97FD-44E6-B320-A7C6E8ABBB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9B9F5-933D-4C4D-AD0E-69C2D3166A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C11C-55C3-4BF2-9308-DC02A46346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1CEDA0-E04B-42C2-A614-850A4FEC9B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600200"/>
            <a:ext cx="8226425"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09F7A-F9F9-4672-877D-6EF2D20BE4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788" y="274638"/>
            <a:ext cx="8226425"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2F012F-A2B0-4A08-BD0B-BF7490DD40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772400" cy="4114800"/>
          </a:xfrm>
        </p:spPr>
        <p:txBody>
          <a:bodyPr/>
          <a:lstStyle/>
          <a:p>
            <a:pPr lvl="0"/>
            <a:endParaRPr lang="en-US" noProof="0" smtClean="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7" name="Rectangle 5"/>
          <p:cNvSpPr>
            <a:spLocks noGrp="1" noChangeArrowheads="1"/>
          </p:cNvSpPr>
          <p:nvPr>
            <p:ph type="ftr" sz="quarter" idx="11"/>
          </p:nvPr>
        </p:nvSpPr>
        <p:spPr>
          <a:xfrm>
            <a:off x="3125788" y="6245225"/>
            <a:ext cx="2892425" cy="476250"/>
          </a:xfrm>
          <a:prstGeom prst="rect">
            <a:avLst/>
          </a:prstGeom>
        </p:spPr>
        <p:txBody>
          <a:bodyPr/>
          <a:lstStyle>
            <a:lvl1pPr>
              <a:defRPr>
                <a:solidFill>
                  <a:srgbClr val="000000"/>
                </a:solidFill>
                <a:latin typeface="Arial" pitchFamily="34" charset="0"/>
              </a:defRPr>
            </a:lvl1pPr>
          </a:lstStyle>
          <a:p>
            <a:pPr algn="l" eaLnBrk="1" hangingPunct="1">
              <a:defRPr/>
            </a:pPr>
            <a:endParaRPr lang="en-US" sz="1800" b="0"/>
          </a:p>
        </p:txBody>
      </p:sp>
      <p:sp>
        <p:nvSpPr>
          <p:cNvPr id="8" name="Rectangle 6"/>
          <p:cNvSpPr>
            <a:spLocks noGrp="1" noChangeArrowheads="1"/>
          </p:cNvSpPr>
          <p:nvPr>
            <p:ph type="sldNum" sz="quarter" idx="12"/>
          </p:nvPr>
        </p:nvSpPr>
        <p:spPr>
          <a:xfrm>
            <a:off x="7013575" y="0"/>
            <a:ext cx="2130425" cy="476250"/>
          </a:xfrm>
          <a:prstGeom prst="rect">
            <a:avLst/>
          </a:prstGeom>
        </p:spPr>
        <p:txBody>
          <a:bodyPr/>
          <a:lstStyle>
            <a:lvl1pPr>
              <a:defRPr>
                <a:solidFill>
                  <a:srgbClr val="000000"/>
                </a:solidFill>
                <a:latin typeface="Arial" pitchFamily="34" charset="0"/>
              </a:defRPr>
            </a:lvl1pPr>
          </a:lstStyle>
          <a:p>
            <a:pPr algn="l" eaLnBrk="1" hangingPunct="1">
              <a:defRPr/>
            </a:pPr>
            <a:fld id="{1AF13692-BEE4-46CA-ACF9-A584EB951BCF}" type="slidenum">
              <a:rPr lang="en-US" sz="1800" b="0"/>
              <a:pPr algn="l" eaLnBrk="1" hangingPunct="1">
                <a:defRPr/>
              </a:pPr>
              <a:t>‹#›</a:t>
            </a:fld>
            <a:endParaRPr lang="en-US" sz="1800" b="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2C997-3EC0-4735-BA75-367AEB3BAE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82B193-45DF-4638-BB24-73154880AB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1EA4C-F781-42F3-902E-413D3D0D3C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458758-4025-4722-8A3D-897307D72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2ABE3-12CA-4348-A782-85F319DE0FA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CB093E-3EFB-4EED-9D00-F6A571F2CB4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01F7C7-44F1-4F75-A2AD-CBA5D2E1ED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CD5BA-161E-42CF-A543-5C43B84A6F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928DF6-97FD-44E6-B320-A7C6E8ABBB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9B9F5-933D-4C4D-AD0E-69C2D3166A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C11C-55C3-4BF2-9308-DC02A46346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1CEDA0-E04B-42C2-A614-850A4FEC9B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600200"/>
            <a:ext cx="8226425"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09F7A-F9F9-4672-877D-6EF2D20BE4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788" y="274638"/>
            <a:ext cx="8226425"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2F012F-A2B0-4A08-BD0B-BF7490DD40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2C997-3EC0-4735-BA75-367AEB3BAE7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82B193-45DF-4638-BB24-73154880AB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1EA4C-F781-42F3-902E-413D3D0D3C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458758-4025-4722-8A3D-897307D72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2ABE3-12CA-4348-A782-85F319DE0FA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CB093E-3EFB-4EED-9D00-F6A571F2CB4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01F7C7-44F1-4F75-A2AD-CBA5D2E1ED2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CD5BA-161E-42CF-A543-5C43B84A6F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928DF6-97FD-44E6-B320-A7C6E8ABBB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9B9F5-933D-4C4D-AD0E-69C2D3166A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C11C-55C3-4BF2-9308-DC02A46346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1CEDA0-E04B-42C2-A614-850A4FEC9B4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8788" y="1600200"/>
            <a:ext cx="8226425"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09F7A-F9F9-4672-877D-6EF2D20BE4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788" y="274638"/>
            <a:ext cx="8226425"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2F012F-A2B0-4A08-BD0B-BF7490DD40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74638"/>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70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7" name="Rectangle 5"/>
          <p:cNvSpPr>
            <a:spLocks noGrp="1" noChangeArrowheads="1"/>
          </p:cNvSpPr>
          <p:nvPr>
            <p:ph type="ftr" sz="quarter" idx="11"/>
          </p:nvPr>
        </p:nvSpPr>
        <p:spPr>
          <a:xfrm>
            <a:off x="3125788" y="6245225"/>
            <a:ext cx="2892425" cy="476250"/>
          </a:xfrm>
          <a:prstGeom prst="rect">
            <a:avLst/>
          </a:prstGeom>
        </p:spPr>
        <p:txBody>
          <a:bodyPr/>
          <a:lstStyle>
            <a:lvl1pPr>
              <a:defRPr>
                <a:solidFill>
                  <a:srgbClr val="000000"/>
                </a:solidFill>
                <a:latin typeface="Arial" pitchFamily="34" charset="0"/>
              </a:defRPr>
            </a:lvl1pPr>
          </a:lstStyle>
          <a:p>
            <a:pPr algn="l" eaLnBrk="1" hangingPunct="1">
              <a:defRPr/>
            </a:pPr>
            <a:endParaRPr lang="en-US" sz="1800" b="0"/>
          </a:p>
        </p:txBody>
      </p:sp>
      <p:sp>
        <p:nvSpPr>
          <p:cNvPr id="8" name="Rectangle 6"/>
          <p:cNvSpPr>
            <a:spLocks noGrp="1" noChangeArrowheads="1"/>
          </p:cNvSpPr>
          <p:nvPr>
            <p:ph type="sldNum" sz="quarter" idx="12"/>
          </p:nvPr>
        </p:nvSpPr>
        <p:spPr>
          <a:xfrm>
            <a:off x="7013575" y="0"/>
            <a:ext cx="2130425" cy="476250"/>
          </a:xfrm>
          <a:prstGeom prst="rect">
            <a:avLst/>
          </a:prstGeom>
        </p:spPr>
        <p:txBody>
          <a:bodyPr/>
          <a:lstStyle>
            <a:lvl1pPr>
              <a:defRPr>
                <a:solidFill>
                  <a:srgbClr val="000000"/>
                </a:solidFill>
                <a:latin typeface="Arial" pitchFamily="34" charset="0"/>
              </a:defRPr>
            </a:lvl1pPr>
          </a:lstStyle>
          <a:p>
            <a:pPr algn="l" eaLnBrk="1" hangingPunct="1">
              <a:defRPr/>
            </a:pPr>
            <a:fld id="{1AF13692-BEE4-46CA-ACF9-A584EB951BCF}" type="slidenum">
              <a:rPr lang="en-US" sz="1800" b="0"/>
              <a:pPr algn="l" eaLnBrk="1" hangingPunct="1">
                <a:defRPr/>
              </a:pPr>
              <a:t>‹#›</a:t>
            </a:fld>
            <a:endParaRPr lang="en-US" sz="1800" b="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6.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theme" Target="../theme/theme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8.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image" Target="../media/image2.pn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4" descr="cdclogodarkblue"/>
          <p:cNvPicPr>
            <a:picLocks noChangeAspect="1" noChangeArrowheads="1"/>
          </p:cNvPicPr>
          <p:nvPr/>
        </p:nvPicPr>
        <p:blipFill>
          <a:blip r:embed="rId15" cstate="print"/>
          <a:srcRect/>
          <a:stretch>
            <a:fillRect/>
          </a:stretch>
        </p:blipFill>
        <p:spPr bwMode="auto">
          <a:xfrm>
            <a:off x="8305800" y="5791200"/>
            <a:ext cx="649288" cy="520715"/>
          </a:xfrm>
          <a:prstGeom prst="rect">
            <a:avLst/>
          </a:prstGeom>
          <a:noFill/>
          <a:ln w="9525">
            <a:noFill/>
            <a:miter lim="800000"/>
            <a:headEnd/>
            <a:tailEnd/>
          </a:ln>
        </p:spPr>
      </p:pic>
      <p:pic>
        <p:nvPicPr>
          <p:cNvPr id="3077" name="Picture 5" descr="HHSREVERSE"/>
          <p:cNvPicPr>
            <a:picLocks noChangeAspect="1" noChangeArrowheads="1"/>
          </p:cNvPicPr>
          <p:nvPr/>
        </p:nvPicPr>
        <p:blipFill>
          <a:blip r:embed="rId16" cstate="print"/>
          <a:srcRect/>
          <a:stretch>
            <a:fillRect/>
          </a:stretch>
        </p:blipFill>
        <p:spPr bwMode="auto">
          <a:xfrm>
            <a:off x="228600" y="5867400"/>
            <a:ext cx="457200" cy="52669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Black" pitchFamily="34" charset="0"/>
        </a:defRPr>
      </a:lvl2pPr>
      <a:lvl3pPr algn="ctr" rtl="0" eaLnBrk="0" fontAlgn="base" hangingPunct="0">
        <a:spcBef>
          <a:spcPct val="0"/>
        </a:spcBef>
        <a:spcAft>
          <a:spcPct val="0"/>
        </a:spcAft>
        <a:defRPr sz="3600" b="1">
          <a:solidFill>
            <a:srgbClr val="FFFF00"/>
          </a:solidFill>
          <a:latin typeface="Arial Black" pitchFamily="34" charset="0"/>
        </a:defRPr>
      </a:lvl3pPr>
      <a:lvl4pPr algn="ctr" rtl="0" eaLnBrk="0" fontAlgn="base" hangingPunct="0">
        <a:spcBef>
          <a:spcPct val="0"/>
        </a:spcBef>
        <a:spcAft>
          <a:spcPct val="0"/>
        </a:spcAft>
        <a:defRPr sz="3600" b="1">
          <a:solidFill>
            <a:srgbClr val="FFFF00"/>
          </a:solidFill>
          <a:latin typeface="Arial Black" pitchFamily="34" charset="0"/>
        </a:defRPr>
      </a:lvl4pPr>
      <a:lvl5pPr algn="ctr" rtl="0" eaLnBrk="0" fontAlgn="base" hangingPunct="0">
        <a:spcBef>
          <a:spcPct val="0"/>
        </a:spcBef>
        <a:spcAft>
          <a:spcPct val="0"/>
        </a:spcAft>
        <a:defRPr sz="3600" b="1">
          <a:solidFill>
            <a:srgbClr val="FFFF00"/>
          </a:solidFill>
          <a:latin typeface="Arial Black" pitchFamily="34" charset="0"/>
        </a:defRPr>
      </a:lvl5pPr>
      <a:lvl6pPr marL="457200" algn="ctr" rtl="0" eaLnBrk="0" fontAlgn="base" hangingPunct="0">
        <a:spcBef>
          <a:spcPct val="0"/>
        </a:spcBef>
        <a:spcAft>
          <a:spcPct val="0"/>
        </a:spcAft>
        <a:defRPr sz="3600" b="1">
          <a:solidFill>
            <a:srgbClr val="FFFF00"/>
          </a:solidFill>
          <a:latin typeface="Arial Black" pitchFamily="34" charset="0"/>
        </a:defRPr>
      </a:lvl6pPr>
      <a:lvl7pPr marL="914400" algn="ctr" rtl="0" eaLnBrk="0" fontAlgn="base" hangingPunct="0">
        <a:spcBef>
          <a:spcPct val="0"/>
        </a:spcBef>
        <a:spcAft>
          <a:spcPct val="0"/>
        </a:spcAft>
        <a:defRPr sz="3600" b="1">
          <a:solidFill>
            <a:srgbClr val="FFFF00"/>
          </a:solidFill>
          <a:latin typeface="Arial Black" pitchFamily="34" charset="0"/>
        </a:defRPr>
      </a:lvl7pPr>
      <a:lvl8pPr marL="1371600" algn="ctr" rtl="0" eaLnBrk="0" fontAlgn="base" hangingPunct="0">
        <a:spcBef>
          <a:spcPct val="0"/>
        </a:spcBef>
        <a:spcAft>
          <a:spcPct val="0"/>
        </a:spcAft>
        <a:defRPr sz="3600" b="1">
          <a:solidFill>
            <a:srgbClr val="FFFF00"/>
          </a:solidFill>
          <a:latin typeface="Arial Black" pitchFamily="34" charset="0"/>
        </a:defRPr>
      </a:lvl8pPr>
      <a:lvl9pPr marL="1828800" algn="ctr" rtl="0" eaLnBrk="0" fontAlgn="base" hangingPunct="0">
        <a:spcBef>
          <a:spcPct val="0"/>
        </a:spcBef>
        <a:spcAft>
          <a:spcPct val="0"/>
        </a:spcAft>
        <a:defRPr sz="3600" b="1">
          <a:solidFill>
            <a:srgbClr val="FFFF00"/>
          </a:solidFill>
          <a:latin typeface="Arial Black" pitchFamily="34"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FFFF00"/>
        </a:buClr>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Char char="»"/>
        <a:defRPr sz="2400">
          <a:solidFill>
            <a:schemeClr val="bg1"/>
          </a:solidFill>
          <a:latin typeface="+mn-lt"/>
        </a:defRPr>
      </a:lvl5pPr>
      <a:lvl6pPr marL="2514600" indent="-228600" algn="l" rtl="0" eaLnBrk="0" fontAlgn="base" hangingPunct="0">
        <a:spcBef>
          <a:spcPct val="20000"/>
        </a:spcBef>
        <a:spcAft>
          <a:spcPct val="0"/>
        </a:spcAft>
        <a:buClr>
          <a:srgbClr val="FFFF00"/>
        </a:buClr>
        <a:buChar char="»"/>
        <a:defRPr sz="2400">
          <a:solidFill>
            <a:schemeClr val="bg1"/>
          </a:solidFill>
          <a:latin typeface="+mn-lt"/>
        </a:defRPr>
      </a:lvl6pPr>
      <a:lvl7pPr marL="2971800" indent="-228600" algn="l" rtl="0" eaLnBrk="0" fontAlgn="base" hangingPunct="0">
        <a:spcBef>
          <a:spcPct val="20000"/>
        </a:spcBef>
        <a:spcAft>
          <a:spcPct val="0"/>
        </a:spcAft>
        <a:buClr>
          <a:srgbClr val="FFFF00"/>
        </a:buClr>
        <a:buChar char="»"/>
        <a:defRPr sz="2400">
          <a:solidFill>
            <a:schemeClr val="bg1"/>
          </a:solidFill>
          <a:latin typeface="+mn-lt"/>
        </a:defRPr>
      </a:lvl7pPr>
      <a:lvl8pPr marL="3429000" indent="-228600" algn="l" rtl="0" eaLnBrk="0" fontAlgn="base" hangingPunct="0">
        <a:spcBef>
          <a:spcPct val="20000"/>
        </a:spcBef>
        <a:spcAft>
          <a:spcPct val="0"/>
        </a:spcAft>
        <a:buClr>
          <a:srgbClr val="FFFF00"/>
        </a:buClr>
        <a:buChar char="»"/>
        <a:defRPr sz="2400">
          <a:solidFill>
            <a:schemeClr val="bg1"/>
          </a:solidFill>
          <a:latin typeface="+mn-lt"/>
        </a:defRPr>
      </a:lvl8pPr>
      <a:lvl9pPr marL="3886200" indent="-228600" algn="l" rtl="0" eaLnBrk="0" fontAlgn="base" hangingPunct="0">
        <a:spcBef>
          <a:spcPct val="20000"/>
        </a:spcBef>
        <a:spcAft>
          <a:spcPct val="0"/>
        </a:spcAft>
        <a:buClr>
          <a:srgbClr val="FFFF00"/>
        </a:buClr>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0866" tIns="45427" rIns="90866" bIns="4542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8788" y="1600200"/>
            <a:ext cx="8226425" cy="4525963"/>
          </a:xfrm>
          <a:prstGeom prst="rect">
            <a:avLst/>
          </a:prstGeom>
          <a:noFill/>
          <a:ln w="9525">
            <a:noFill/>
            <a:miter lim="800000"/>
            <a:headEnd/>
            <a:tailEnd/>
          </a:ln>
        </p:spPr>
        <p:txBody>
          <a:bodyPr vert="horz" wrap="square" lIns="90866" tIns="45427" rIns="90866" bIns="454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8788" y="6245225"/>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l">
              <a:defRPr sz="1400" smtClean="0"/>
            </a:lvl1pPr>
          </a:lstStyle>
          <a:p>
            <a:pPr eaLnBrk="1" hangingPunct="1">
              <a:defRPr/>
            </a:pPr>
            <a:endParaRPr lang="en-US" b="0">
              <a:solidFill>
                <a:srgbClr val="000000"/>
              </a:solidFill>
              <a:latin typeface="Arial" charset="0"/>
            </a:endParaRPr>
          </a:p>
        </p:txBody>
      </p:sp>
      <p:sp>
        <p:nvSpPr>
          <p:cNvPr id="1029" name="Rectangle 5"/>
          <p:cNvSpPr>
            <a:spLocks noGrp="1" noChangeArrowheads="1"/>
          </p:cNvSpPr>
          <p:nvPr>
            <p:ph type="ftr" sz="quarter" idx="3"/>
          </p:nvPr>
        </p:nvSpPr>
        <p:spPr bwMode="auto">
          <a:xfrm>
            <a:off x="3125788" y="6245225"/>
            <a:ext cx="2892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defRPr sz="1400" smtClean="0"/>
            </a:lvl1pPr>
          </a:lstStyle>
          <a:p>
            <a:pPr eaLnBrk="1" hangingPunct="1">
              <a:defRPr/>
            </a:pPr>
            <a:endParaRPr lang="en-US"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172200"/>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r">
              <a:defRPr sz="1400" smtClean="0"/>
            </a:lvl1pPr>
          </a:lstStyle>
          <a:p>
            <a:pPr eaLnBrk="1" hangingPunct="1">
              <a:defRPr/>
            </a:pPr>
            <a:endParaRPr lang="en-US" b="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43113" indent="-220663" algn="l" rtl="0" eaLnBrk="0" fontAlgn="base" hangingPunct="0">
        <a:spcBef>
          <a:spcPct val="20000"/>
        </a:spcBef>
        <a:spcAft>
          <a:spcPct val="0"/>
        </a:spcAft>
        <a:buChar char="»"/>
        <a:defRPr sz="2000">
          <a:solidFill>
            <a:schemeClr val="tx1"/>
          </a:solidFill>
          <a:latin typeface="+mn-lt"/>
        </a:defRPr>
      </a:lvl5pPr>
      <a:lvl6pPr marL="2500313" indent="-220663" algn="l" rtl="0" fontAlgn="base">
        <a:spcBef>
          <a:spcPct val="20000"/>
        </a:spcBef>
        <a:spcAft>
          <a:spcPct val="0"/>
        </a:spcAft>
        <a:buChar char="»"/>
        <a:defRPr sz="2000">
          <a:solidFill>
            <a:schemeClr val="tx1"/>
          </a:solidFill>
          <a:latin typeface="+mn-lt"/>
        </a:defRPr>
      </a:lvl6pPr>
      <a:lvl7pPr marL="2957513" indent="-220663" algn="l" rtl="0" fontAlgn="base">
        <a:spcBef>
          <a:spcPct val="20000"/>
        </a:spcBef>
        <a:spcAft>
          <a:spcPct val="0"/>
        </a:spcAft>
        <a:buChar char="»"/>
        <a:defRPr sz="2000">
          <a:solidFill>
            <a:schemeClr val="tx1"/>
          </a:solidFill>
          <a:latin typeface="+mn-lt"/>
        </a:defRPr>
      </a:lvl7pPr>
      <a:lvl8pPr marL="3414713" indent="-220663" algn="l" rtl="0" fontAlgn="base">
        <a:spcBef>
          <a:spcPct val="20000"/>
        </a:spcBef>
        <a:spcAft>
          <a:spcPct val="0"/>
        </a:spcAft>
        <a:buChar char="»"/>
        <a:defRPr sz="2000">
          <a:solidFill>
            <a:schemeClr val="tx1"/>
          </a:solidFill>
          <a:latin typeface="+mn-lt"/>
        </a:defRPr>
      </a:lvl8pPr>
      <a:lvl9pPr marL="3871913" indent="-2206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4" descr="cdclogodarkblue"/>
          <p:cNvPicPr>
            <a:picLocks noChangeAspect="1" noChangeArrowheads="1"/>
          </p:cNvPicPr>
          <p:nvPr/>
        </p:nvPicPr>
        <p:blipFill>
          <a:blip r:embed="rId15" cstate="print"/>
          <a:srcRect/>
          <a:stretch>
            <a:fillRect/>
          </a:stretch>
        </p:blipFill>
        <p:spPr bwMode="auto">
          <a:xfrm>
            <a:off x="8105775" y="5986463"/>
            <a:ext cx="801688" cy="642937"/>
          </a:xfrm>
          <a:prstGeom prst="rect">
            <a:avLst/>
          </a:prstGeom>
          <a:noFill/>
          <a:ln w="9525">
            <a:noFill/>
            <a:miter lim="800000"/>
            <a:headEnd/>
            <a:tailEnd/>
          </a:ln>
        </p:spPr>
      </p:pic>
      <p:pic>
        <p:nvPicPr>
          <p:cNvPr id="3077" name="Picture 5" descr="HHSREVERSE"/>
          <p:cNvPicPr>
            <a:picLocks noChangeAspect="1" noChangeArrowheads="1"/>
          </p:cNvPicPr>
          <p:nvPr/>
        </p:nvPicPr>
        <p:blipFill>
          <a:blip r:embed="rId16" cstate="print"/>
          <a:srcRect/>
          <a:stretch>
            <a:fillRect/>
          </a:stretch>
        </p:blipFill>
        <p:spPr bwMode="auto">
          <a:xfrm>
            <a:off x="239713" y="6100763"/>
            <a:ext cx="595312"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spd="med"/>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Black" pitchFamily="34" charset="0"/>
        </a:defRPr>
      </a:lvl2pPr>
      <a:lvl3pPr algn="ctr" rtl="0" eaLnBrk="0" fontAlgn="base" hangingPunct="0">
        <a:spcBef>
          <a:spcPct val="0"/>
        </a:spcBef>
        <a:spcAft>
          <a:spcPct val="0"/>
        </a:spcAft>
        <a:defRPr sz="3600" b="1">
          <a:solidFill>
            <a:srgbClr val="FFFF00"/>
          </a:solidFill>
          <a:latin typeface="Arial Black" pitchFamily="34" charset="0"/>
        </a:defRPr>
      </a:lvl3pPr>
      <a:lvl4pPr algn="ctr" rtl="0" eaLnBrk="0" fontAlgn="base" hangingPunct="0">
        <a:spcBef>
          <a:spcPct val="0"/>
        </a:spcBef>
        <a:spcAft>
          <a:spcPct val="0"/>
        </a:spcAft>
        <a:defRPr sz="3600" b="1">
          <a:solidFill>
            <a:srgbClr val="FFFF00"/>
          </a:solidFill>
          <a:latin typeface="Arial Black" pitchFamily="34" charset="0"/>
        </a:defRPr>
      </a:lvl4pPr>
      <a:lvl5pPr algn="ctr" rtl="0" eaLnBrk="0" fontAlgn="base" hangingPunct="0">
        <a:spcBef>
          <a:spcPct val="0"/>
        </a:spcBef>
        <a:spcAft>
          <a:spcPct val="0"/>
        </a:spcAft>
        <a:defRPr sz="3600" b="1">
          <a:solidFill>
            <a:srgbClr val="FFFF00"/>
          </a:solidFill>
          <a:latin typeface="Arial Black" pitchFamily="34" charset="0"/>
        </a:defRPr>
      </a:lvl5pPr>
      <a:lvl6pPr marL="457200" algn="ctr" rtl="0" eaLnBrk="0" fontAlgn="base" hangingPunct="0">
        <a:spcBef>
          <a:spcPct val="0"/>
        </a:spcBef>
        <a:spcAft>
          <a:spcPct val="0"/>
        </a:spcAft>
        <a:defRPr sz="3600" b="1">
          <a:solidFill>
            <a:srgbClr val="FFFF00"/>
          </a:solidFill>
          <a:latin typeface="Arial Black" pitchFamily="34" charset="0"/>
        </a:defRPr>
      </a:lvl6pPr>
      <a:lvl7pPr marL="914400" algn="ctr" rtl="0" eaLnBrk="0" fontAlgn="base" hangingPunct="0">
        <a:spcBef>
          <a:spcPct val="0"/>
        </a:spcBef>
        <a:spcAft>
          <a:spcPct val="0"/>
        </a:spcAft>
        <a:defRPr sz="3600" b="1">
          <a:solidFill>
            <a:srgbClr val="FFFF00"/>
          </a:solidFill>
          <a:latin typeface="Arial Black" pitchFamily="34" charset="0"/>
        </a:defRPr>
      </a:lvl7pPr>
      <a:lvl8pPr marL="1371600" algn="ctr" rtl="0" eaLnBrk="0" fontAlgn="base" hangingPunct="0">
        <a:spcBef>
          <a:spcPct val="0"/>
        </a:spcBef>
        <a:spcAft>
          <a:spcPct val="0"/>
        </a:spcAft>
        <a:defRPr sz="3600" b="1">
          <a:solidFill>
            <a:srgbClr val="FFFF00"/>
          </a:solidFill>
          <a:latin typeface="Arial Black" pitchFamily="34" charset="0"/>
        </a:defRPr>
      </a:lvl8pPr>
      <a:lvl9pPr marL="1828800" algn="ctr" rtl="0" eaLnBrk="0" fontAlgn="base" hangingPunct="0">
        <a:spcBef>
          <a:spcPct val="0"/>
        </a:spcBef>
        <a:spcAft>
          <a:spcPct val="0"/>
        </a:spcAft>
        <a:defRPr sz="3600" b="1">
          <a:solidFill>
            <a:srgbClr val="FFFF00"/>
          </a:solidFill>
          <a:latin typeface="Arial Black" pitchFamily="34"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FFFF00"/>
        </a:buClr>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Char char="»"/>
        <a:defRPr sz="2400">
          <a:solidFill>
            <a:schemeClr val="bg1"/>
          </a:solidFill>
          <a:latin typeface="+mn-lt"/>
        </a:defRPr>
      </a:lvl5pPr>
      <a:lvl6pPr marL="2514600" indent="-228600" algn="l" rtl="0" eaLnBrk="0" fontAlgn="base" hangingPunct="0">
        <a:spcBef>
          <a:spcPct val="20000"/>
        </a:spcBef>
        <a:spcAft>
          <a:spcPct val="0"/>
        </a:spcAft>
        <a:buClr>
          <a:srgbClr val="FFFF00"/>
        </a:buClr>
        <a:buChar char="»"/>
        <a:defRPr sz="2400">
          <a:solidFill>
            <a:schemeClr val="bg1"/>
          </a:solidFill>
          <a:latin typeface="+mn-lt"/>
        </a:defRPr>
      </a:lvl6pPr>
      <a:lvl7pPr marL="2971800" indent="-228600" algn="l" rtl="0" eaLnBrk="0" fontAlgn="base" hangingPunct="0">
        <a:spcBef>
          <a:spcPct val="20000"/>
        </a:spcBef>
        <a:spcAft>
          <a:spcPct val="0"/>
        </a:spcAft>
        <a:buClr>
          <a:srgbClr val="FFFF00"/>
        </a:buClr>
        <a:buChar char="»"/>
        <a:defRPr sz="2400">
          <a:solidFill>
            <a:schemeClr val="bg1"/>
          </a:solidFill>
          <a:latin typeface="+mn-lt"/>
        </a:defRPr>
      </a:lvl7pPr>
      <a:lvl8pPr marL="3429000" indent="-228600" algn="l" rtl="0" eaLnBrk="0" fontAlgn="base" hangingPunct="0">
        <a:spcBef>
          <a:spcPct val="20000"/>
        </a:spcBef>
        <a:spcAft>
          <a:spcPct val="0"/>
        </a:spcAft>
        <a:buClr>
          <a:srgbClr val="FFFF00"/>
        </a:buClr>
        <a:buChar char="»"/>
        <a:defRPr sz="2400">
          <a:solidFill>
            <a:schemeClr val="bg1"/>
          </a:solidFill>
          <a:latin typeface="+mn-lt"/>
        </a:defRPr>
      </a:lvl8pPr>
      <a:lvl9pPr marL="3886200" indent="-228600" algn="l" rtl="0" eaLnBrk="0" fontAlgn="base" hangingPunct="0">
        <a:spcBef>
          <a:spcPct val="20000"/>
        </a:spcBef>
        <a:spcAft>
          <a:spcPct val="0"/>
        </a:spcAft>
        <a:buClr>
          <a:srgbClr val="FFFF00"/>
        </a:buClr>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5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eaLnBrk="1" hangingPunct="1">
              <a:defRPr/>
            </a:pPr>
            <a:endParaRPr lang="en-US" b="0">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0866" tIns="45427" rIns="90866" bIns="4542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8788" y="1600200"/>
            <a:ext cx="8226425" cy="4525963"/>
          </a:xfrm>
          <a:prstGeom prst="rect">
            <a:avLst/>
          </a:prstGeom>
          <a:noFill/>
          <a:ln w="9525">
            <a:noFill/>
            <a:miter lim="800000"/>
            <a:headEnd/>
            <a:tailEnd/>
          </a:ln>
        </p:spPr>
        <p:txBody>
          <a:bodyPr vert="horz" wrap="square" lIns="90866" tIns="45427" rIns="90866" bIns="454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8788" y="6245225"/>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l">
              <a:defRPr sz="1400" smtClean="0"/>
            </a:lvl1pPr>
          </a:lstStyle>
          <a:p>
            <a:pPr eaLnBrk="1" hangingPunct="1">
              <a:defRPr/>
            </a:pPr>
            <a:endParaRPr lang="en-US" b="0">
              <a:solidFill>
                <a:srgbClr val="000000"/>
              </a:solidFill>
              <a:latin typeface="Arial" charset="0"/>
            </a:endParaRPr>
          </a:p>
        </p:txBody>
      </p:sp>
      <p:sp>
        <p:nvSpPr>
          <p:cNvPr id="1029" name="Rectangle 5"/>
          <p:cNvSpPr>
            <a:spLocks noGrp="1" noChangeArrowheads="1"/>
          </p:cNvSpPr>
          <p:nvPr>
            <p:ph type="ftr" sz="quarter" idx="3"/>
          </p:nvPr>
        </p:nvSpPr>
        <p:spPr bwMode="auto">
          <a:xfrm>
            <a:off x="3125788" y="6245225"/>
            <a:ext cx="2892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defRPr sz="1400" smtClean="0"/>
            </a:lvl1pPr>
          </a:lstStyle>
          <a:p>
            <a:pPr eaLnBrk="1" hangingPunct="1">
              <a:defRPr/>
            </a:pPr>
            <a:endParaRPr lang="en-US"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4788" y="6245225"/>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r">
              <a:defRPr sz="1400" smtClean="0"/>
            </a:lvl1pPr>
          </a:lstStyle>
          <a:p>
            <a:pPr eaLnBrk="1" hangingPunct="1">
              <a:defRPr/>
            </a:pPr>
            <a:fld id="{C69FD298-64DE-4C95-92DA-76CA89694024}" type="slidenum">
              <a:rPr lang="en-US" b="0">
                <a:solidFill>
                  <a:srgbClr val="000000"/>
                </a:solidFill>
                <a:latin typeface="Arial" charset="0"/>
              </a:rPr>
              <a:pPr eaLnBrk="1" hangingPunct="1">
                <a:defRPr/>
              </a:pPr>
              <a:t>‹#›</a:t>
            </a:fld>
            <a:endParaRPr lang="en-US" b="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43113" indent="-220663" algn="l" rtl="0" eaLnBrk="0" fontAlgn="base" hangingPunct="0">
        <a:spcBef>
          <a:spcPct val="20000"/>
        </a:spcBef>
        <a:spcAft>
          <a:spcPct val="0"/>
        </a:spcAft>
        <a:buChar char="»"/>
        <a:defRPr sz="2000">
          <a:solidFill>
            <a:schemeClr val="tx1"/>
          </a:solidFill>
          <a:latin typeface="+mn-lt"/>
        </a:defRPr>
      </a:lvl5pPr>
      <a:lvl6pPr marL="2500313" indent="-220663" algn="l" rtl="0" fontAlgn="base">
        <a:spcBef>
          <a:spcPct val="20000"/>
        </a:spcBef>
        <a:spcAft>
          <a:spcPct val="0"/>
        </a:spcAft>
        <a:buChar char="»"/>
        <a:defRPr sz="2000">
          <a:solidFill>
            <a:schemeClr val="tx1"/>
          </a:solidFill>
          <a:latin typeface="+mn-lt"/>
        </a:defRPr>
      </a:lvl6pPr>
      <a:lvl7pPr marL="2957513" indent="-220663" algn="l" rtl="0" fontAlgn="base">
        <a:spcBef>
          <a:spcPct val="20000"/>
        </a:spcBef>
        <a:spcAft>
          <a:spcPct val="0"/>
        </a:spcAft>
        <a:buChar char="»"/>
        <a:defRPr sz="2000">
          <a:solidFill>
            <a:schemeClr val="tx1"/>
          </a:solidFill>
          <a:latin typeface="+mn-lt"/>
        </a:defRPr>
      </a:lvl7pPr>
      <a:lvl8pPr marL="3414713" indent="-220663" algn="l" rtl="0" fontAlgn="base">
        <a:spcBef>
          <a:spcPct val="20000"/>
        </a:spcBef>
        <a:spcAft>
          <a:spcPct val="0"/>
        </a:spcAft>
        <a:buChar char="»"/>
        <a:defRPr sz="2000">
          <a:solidFill>
            <a:schemeClr val="tx1"/>
          </a:solidFill>
          <a:latin typeface="+mn-lt"/>
        </a:defRPr>
      </a:lvl8pPr>
      <a:lvl9pPr marL="3871913" indent="-2206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26425" cy="1143000"/>
          </a:xfrm>
          <a:prstGeom prst="rect">
            <a:avLst/>
          </a:prstGeom>
          <a:noFill/>
          <a:ln w="9525">
            <a:noFill/>
            <a:miter lim="800000"/>
            <a:headEnd/>
            <a:tailEnd/>
          </a:ln>
        </p:spPr>
        <p:txBody>
          <a:bodyPr vert="horz" wrap="square" lIns="90866" tIns="45427" rIns="90866" bIns="4542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8788" y="1600200"/>
            <a:ext cx="8226425" cy="4525963"/>
          </a:xfrm>
          <a:prstGeom prst="rect">
            <a:avLst/>
          </a:prstGeom>
          <a:noFill/>
          <a:ln w="9525">
            <a:noFill/>
            <a:miter lim="800000"/>
            <a:headEnd/>
            <a:tailEnd/>
          </a:ln>
        </p:spPr>
        <p:txBody>
          <a:bodyPr vert="horz" wrap="square" lIns="90866" tIns="45427" rIns="90866" bIns="454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8788" y="6245225"/>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l">
              <a:defRPr sz="1400" smtClean="0"/>
            </a:lvl1pPr>
          </a:lstStyle>
          <a:p>
            <a:pPr eaLnBrk="1" hangingPunct="1">
              <a:defRPr/>
            </a:pPr>
            <a:endParaRPr lang="en-US" b="0">
              <a:solidFill>
                <a:srgbClr val="000000"/>
              </a:solidFill>
              <a:latin typeface="Arial" charset="0"/>
            </a:endParaRPr>
          </a:p>
        </p:txBody>
      </p:sp>
      <p:sp>
        <p:nvSpPr>
          <p:cNvPr id="1029" name="Rectangle 5"/>
          <p:cNvSpPr>
            <a:spLocks noGrp="1" noChangeArrowheads="1"/>
          </p:cNvSpPr>
          <p:nvPr>
            <p:ph type="ftr" sz="quarter" idx="3"/>
          </p:nvPr>
        </p:nvSpPr>
        <p:spPr bwMode="auto">
          <a:xfrm>
            <a:off x="3125788" y="6245225"/>
            <a:ext cx="2892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defRPr sz="1400" smtClean="0"/>
            </a:lvl1pPr>
          </a:lstStyle>
          <a:p>
            <a:pPr eaLnBrk="1" hangingPunct="1">
              <a:defRPr/>
            </a:pPr>
            <a:endParaRPr lang="en-US"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4788" y="6245225"/>
            <a:ext cx="2130425" cy="476250"/>
          </a:xfrm>
          <a:prstGeom prst="rect">
            <a:avLst/>
          </a:prstGeom>
          <a:noFill/>
          <a:ln w="9525">
            <a:noFill/>
            <a:miter lim="800000"/>
            <a:headEnd/>
            <a:tailEnd/>
          </a:ln>
          <a:effectLst/>
        </p:spPr>
        <p:txBody>
          <a:bodyPr vert="horz" wrap="square" lIns="90866" tIns="45427" rIns="90866" bIns="45427" numCol="1" anchor="t" anchorCtr="0" compatLnSpc="1">
            <a:prstTxWarp prst="textNoShape">
              <a:avLst/>
            </a:prstTxWarp>
          </a:bodyPr>
          <a:lstStyle>
            <a:lvl1pPr algn="r">
              <a:defRPr sz="1400" smtClean="0"/>
            </a:lvl1pPr>
          </a:lstStyle>
          <a:p>
            <a:pPr eaLnBrk="1" hangingPunct="1">
              <a:defRPr/>
            </a:pPr>
            <a:fld id="{C69FD298-64DE-4C95-92DA-76CA89694024}" type="slidenum">
              <a:rPr lang="en-US" b="0">
                <a:solidFill>
                  <a:srgbClr val="000000"/>
                </a:solidFill>
                <a:latin typeface="Arial" charset="0"/>
              </a:rPr>
              <a:pPr eaLnBrk="1" hangingPunct="1">
                <a:defRPr/>
              </a:pPr>
              <a:t>‹#›</a:t>
            </a:fld>
            <a:endParaRPr lang="en-US" b="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43113" indent="-220663" algn="l" rtl="0" eaLnBrk="0" fontAlgn="base" hangingPunct="0">
        <a:spcBef>
          <a:spcPct val="20000"/>
        </a:spcBef>
        <a:spcAft>
          <a:spcPct val="0"/>
        </a:spcAft>
        <a:buChar char="»"/>
        <a:defRPr sz="2000">
          <a:solidFill>
            <a:schemeClr val="tx1"/>
          </a:solidFill>
          <a:latin typeface="+mn-lt"/>
        </a:defRPr>
      </a:lvl5pPr>
      <a:lvl6pPr marL="2500313" indent="-220663" algn="l" rtl="0" fontAlgn="base">
        <a:spcBef>
          <a:spcPct val="20000"/>
        </a:spcBef>
        <a:spcAft>
          <a:spcPct val="0"/>
        </a:spcAft>
        <a:buChar char="»"/>
        <a:defRPr sz="2000">
          <a:solidFill>
            <a:schemeClr val="tx1"/>
          </a:solidFill>
          <a:latin typeface="+mn-lt"/>
        </a:defRPr>
      </a:lvl6pPr>
      <a:lvl7pPr marL="2957513" indent="-220663" algn="l" rtl="0" fontAlgn="base">
        <a:spcBef>
          <a:spcPct val="20000"/>
        </a:spcBef>
        <a:spcAft>
          <a:spcPct val="0"/>
        </a:spcAft>
        <a:buChar char="»"/>
        <a:defRPr sz="2000">
          <a:solidFill>
            <a:schemeClr val="tx1"/>
          </a:solidFill>
          <a:latin typeface="+mn-lt"/>
        </a:defRPr>
      </a:lvl7pPr>
      <a:lvl8pPr marL="3414713" indent="-220663" algn="l" rtl="0" fontAlgn="base">
        <a:spcBef>
          <a:spcPct val="20000"/>
        </a:spcBef>
        <a:spcAft>
          <a:spcPct val="0"/>
        </a:spcAft>
        <a:buChar char="»"/>
        <a:defRPr sz="2000">
          <a:solidFill>
            <a:schemeClr val="tx1"/>
          </a:solidFill>
          <a:latin typeface="+mn-lt"/>
        </a:defRPr>
      </a:lvl8pPr>
      <a:lvl9pPr marL="3871913" indent="-22066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5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eaLnBrk="1" hangingPunct="1">
              <a:defRPr/>
            </a:pPr>
            <a:endParaRPr lang="en-US" b="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cdclogodarkblue"/>
          <p:cNvPicPr>
            <a:picLocks noChangeAspect="1" noChangeArrowheads="1"/>
          </p:cNvPicPr>
          <p:nvPr/>
        </p:nvPicPr>
        <p:blipFill>
          <a:blip r:embed="rId18" cstate="print"/>
          <a:srcRect/>
          <a:stretch>
            <a:fillRect/>
          </a:stretch>
        </p:blipFill>
        <p:spPr bwMode="auto">
          <a:xfrm>
            <a:off x="8105775" y="5943600"/>
            <a:ext cx="801688" cy="642938"/>
          </a:xfrm>
          <a:prstGeom prst="rect">
            <a:avLst/>
          </a:prstGeom>
          <a:noFill/>
          <a:ln w="9525">
            <a:noFill/>
            <a:miter lim="800000"/>
            <a:headEnd/>
            <a:tailEnd/>
          </a:ln>
        </p:spPr>
      </p:pic>
      <p:pic>
        <p:nvPicPr>
          <p:cNvPr id="1029" name="Picture 5" descr="HHSREVERSE"/>
          <p:cNvPicPr>
            <a:picLocks noChangeAspect="1" noChangeArrowheads="1"/>
          </p:cNvPicPr>
          <p:nvPr/>
        </p:nvPicPr>
        <p:blipFill>
          <a:blip r:embed="rId19" cstate="print"/>
          <a:srcRect/>
          <a:stretch>
            <a:fillRect/>
          </a:stretch>
        </p:blipFill>
        <p:spPr bwMode="auto">
          <a:xfrm>
            <a:off x="239713" y="5943600"/>
            <a:ext cx="595312" cy="685800"/>
          </a:xfrm>
          <a:prstGeom prst="rect">
            <a:avLst/>
          </a:prstGeom>
          <a:noFill/>
          <a:ln w="9525">
            <a:noFill/>
            <a:miter lim="800000"/>
            <a:headEnd/>
            <a:tailEnd/>
          </a:ln>
        </p:spPr>
      </p:pic>
      <p:sp>
        <p:nvSpPr>
          <p:cNvPr id="8" name="TextBox 7"/>
          <p:cNvSpPr txBox="1"/>
          <p:nvPr userDrawn="1"/>
        </p:nvSpPr>
        <p:spPr>
          <a:xfrm>
            <a:off x="7848600" y="6553200"/>
            <a:ext cx="1295400" cy="276225"/>
          </a:xfrm>
          <a:prstGeom prst="rect">
            <a:avLst/>
          </a:prstGeom>
          <a:noFill/>
        </p:spPr>
        <p:txBody>
          <a:bodyPr>
            <a:spAutoFit/>
          </a:bodyPr>
          <a:lstStyle/>
          <a:p>
            <a:pPr>
              <a:defRPr/>
            </a:pPr>
            <a:fld id="{8C26292B-EFFD-4EDB-964E-54CC96283431}" type="slidenum">
              <a:rPr lang="en-US" sz="1200">
                <a:solidFill>
                  <a:srgbClr val="FFFFFF"/>
                </a:solidFill>
              </a:rPr>
              <a:pPr>
                <a:defRPr/>
              </a:pPr>
              <a:t>‹#›</a:t>
            </a:fld>
            <a:endParaRPr 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ransition spd="med"/>
  <p:hf hdr="0" ftr="0" dt="0"/>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Black" pitchFamily="34" charset="0"/>
        </a:defRPr>
      </a:lvl2pPr>
      <a:lvl3pPr algn="ctr" rtl="0" eaLnBrk="0" fontAlgn="base" hangingPunct="0">
        <a:spcBef>
          <a:spcPct val="0"/>
        </a:spcBef>
        <a:spcAft>
          <a:spcPct val="0"/>
        </a:spcAft>
        <a:defRPr sz="3600" b="1">
          <a:solidFill>
            <a:srgbClr val="FFFF00"/>
          </a:solidFill>
          <a:latin typeface="Arial Black" pitchFamily="34" charset="0"/>
        </a:defRPr>
      </a:lvl3pPr>
      <a:lvl4pPr algn="ctr" rtl="0" eaLnBrk="0" fontAlgn="base" hangingPunct="0">
        <a:spcBef>
          <a:spcPct val="0"/>
        </a:spcBef>
        <a:spcAft>
          <a:spcPct val="0"/>
        </a:spcAft>
        <a:defRPr sz="3600" b="1">
          <a:solidFill>
            <a:srgbClr val="FFFF00"/>
          </a:solidFill>
          <a:latin typeface="Arial Black" pitchFamily="34" charset="0"/>
        </a:defRPr>
      </a:lvl4pPr>
      <a:lvl5pPr algn="ctr" rtl="0" eaLnBrk="0" fontAlgn="base" hangingPunct="0">
        <a:spcBef>
          <a:spcPct val="0"/>
        </a:spcBef>
        <a:spcAft>
          <a:spcPct val="0"/>
        </a:spcAft>
        <a:defRPr sz="3600" b="1">
          <a:solidFill>
            <a:srgbClr val="FFFF00"/>
          </a:solidFill>
          <a:latin typeface="Arial Black" pitchFamily="34" charset="0"/>
        </a:defRPr>
      </a:lvl5pPr>
      <a:lvl6pPr marL="457200" algn="ctr" rtl="0" eaLnBrk="0" fontAlgn="base" hangingPunct="0">
        <a:spcBef>
          <a:spcPct val="0"/>
        </a:spcBef>
        <a:spcAft>
          <a:spcPct val="0"/>
        </a:spcAft>
        <a:defRPr sz="3600" b="1">
          <a:solidFill>
            <a:srgbClr val="FFFF00"/>
          </a:solidFill>
          <a:latin typeface="Arial Black" pitchFamily="34" charset="0"/>
        </a:defRPr>
      </a:lvl6pPr>
      <a:lvl7pPr marL="914400" algn="ctr" rtl="0" eaLnBrk="0" fontAlgn="base" hangingPunct="0">
        <a:spcBef>
          <a:spcPct val="0"/>
        </a:spcBef>
        <a:spcAft>
          <a:spcPct val="0"/>
        </a:spcAft>
        <a:defRPr sz="3600" b="1">
          <a:solidFill>
            <a:srgbClr val="FFFF00"/>
          </a:solidFill>
          <a:latin typeface="Arial Black" pitchFamily="34" charset="0"/>
        </a:defRPr>
      </a:lvl7pPr>
      <a:lvl8pPr marL="1371600" algn="ctr" rtl="0" eaLnBrk="0" fontAlgn="base" hangingPunct="0">
        <a:spcBef>
          <a:spcPct val="0"/>
        </a:spcBef>
        <a:spcAft>
          <a:spcPct val="0"/>
        </a:spcAft>
        <a:defRPr sz="3600" b="1">
          <a:solidFill>
            <a:srgbClr val="FFFF00"/>
          </a:solidFill>
          <a:latin typeface="Arial Black" pitchFamily="34" charset="0"/>
        </a:defRPr>
      </a:lvl8pPr>
      <a:lvl9pPr marL="1828800" algn="ctr" rtl="0" eaLnBrk="0" fontAlgn="base" hangingPunct="0">
        <a:spcBef>
          <a:spcPct val="0"/>
        </a:spcBef>
        <a:spcAft>
          <a:spcPct val="0"/>
        </a:spcAft>
        <a:defRPr sz="3600" b="1">
          <a:solidFill>
            <a:srgbClr val="FFFF00"/>
          </a:solidFill>
          <a:latin typeface="Arial Black" pitchFamily="34"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FFFF00"/>
        </a:buClr>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Char char="»"/>
        <a:defRPr sz="2400">
          <a:solidFill>
            <a:schemeClr val="bg1"/>
          </a:solidFill>
          <a:latin typeface="+mn-lt"/>
        </a:defRPr>
      </a:lvl5pPr>
      <a:lvl6pPr marL="2514600" indent="-228600" algn="l" rtl="0" eaLnBrk="0" fontAlgn="base" hangingPunct="0">
        <a:spcBef>
          <a:spcPct val="20000"/>
        </a:spcBef>
        <a:spcAft>
          <a:spcPct val="0"/>
        </a:spcAft>
        <a:buClr>
          <a:srgbClr val="FFFF00"/>
        </a:buClr>
        <a:buChar char="»"/>
        <a:defRPr sz="2400">
          <a:solidFill>
            <a:schemeClr val="bg1"/>
          </a:solidFill>
          <a:latin typeface="+mn-lt"/>
        </a:defRPr>
      </a:lvl6pPr>
      <a:lvl7pPr marL="2971800" indent="-228600" algn="l" rtl="0" eaLnBrk="0" fontAlgn="base" hangingPunct="0">
        <a:spcBef>
          <a:spcPct val="20000"/>
        </a:spcBef>
        <a:spcAft>
          <a:spcPct val="0"/>
        </a:spcAft>
        <a:buClr>
          <a:srgbClr val="FFFF00"/>
        </a:buClr>
        <a:buChar char="»"/>
        <a:defRPr sz="2400">
          <a:solidFill>
            <a:schemeClr val="bg1"/>
          </a:solidFill>
          <a:latin typeface="+mn-lt"/>
        </a:defRPr>
      </a:lvl7pPr>
      <a:lvl8pPr marL="3429000" indent="-228600" algn="l" rtl="0" eaLnBrk="0" fontAlgn="base" hangingPunct="0">
        <a:spcBef>
          <a:spcPct val="20000"/>
        </a:spcBef>
        <a:spcAft>
          <a:spcPct val="0"/>
        </a:spcAft>
        <a:buClr>
          <a:srgbClr val="FFFF00"/>
        </a:buClr>
        <a:buChar char="»"/>
        <a:defRPr sz="2400">
          <a:solidFill>
            <a:schemeClr val="bg1"/>
          </a:solidFill>
          <a:latin typeface="+mn-lt"/>
        </a:defRPr>
      </a:lvl8pPr>
      <a:lvl9pPr marL="3886200" indent="-228600" algn="l" rtl="0" eaLnBrk="0" fontAlgn="base" hangingPunct="0">
        <a:spcBef>
          <a:spcPct val="20000"/>
        </a:spcBef>
        <a:spcAft>
          <a:spcPct val="0"/>
        </a:spcAft>
        <a:buClr>
          <a:srgbClr val="FFFF00"/>
        </a:buClr>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5.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3" Type="http://schemas.openxmlformats.org/officeDocument/2006/relationships/hyperlink" Target="http://www.hhs.gov/nvpo/nvac/subgroups/h1n1risk.html" TargetMode="External"/><Relationship Id="rId2" Type="http://schemas.openxmlformats.org/officeDocument/2006/relationships/notesSlide" Target="../notesSlides/notesSlide29.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1.xml"/><Relationship Id="rId1" Type="http://schemas.openxmlformats.org/officeDocument/2006/relationships/vmlDrawing" Target="../drawings/vmlDrawing3.vml"/><Relationship Id="rId4" Type="http://schemas.openxmlformats.org/officeDocument/2006/relationships/hyperlink" Target="http://www.vaers.hhs.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vaers.hhs.gov/" TargetMode="External"/><Relationship Id="rId2" Type="http://schemas.openxmlformats.org/officeDocument/2006/relationships/hyperlink" Target="https://secure.vaers.org/VaersDataEntryintro.htm" TargetMode="External"/><Relationship Id="rId1" Type="http://schemas.openxmlformats.org/officeDocument/2006/relationships/slideLayout" Target="../slideLayouts/slideLayout111.xml"/><Relationship Id="rId5" Type="http://schemas.openxmlformats.org/officeDocument/2006/relationships/image" Target="../media/image11.jpeg"/><Relationship Id="rId4" Type="http://schemas.openxmlformats.org/officeDocument/2006/relationships/hyperlink" Target="http://vaers.hhs.gov/resources/vaers_form.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4.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51.xml.rels><?xml version="1.0" encoding="UTF-8" standalone="yes"?>
<Relationships xmlns="http://schemas.openxmlformats.org/package/2006/relationships"><Relationship Id="rId3" Type="http://schemas.openxmlformats.org/officeDocument/2006/relationships/hyperlink" Target="https://vaers.hhs.gov/" TargetMode="External"/><Relationship Id="rId2" Type="http://schemas.openxmlformats.org/officeDocument/2006/relationships/hyperlink" Target="https://secure.vaers.org/VaersDataEntryintro.htm" TargetMode="External"/><Relationship Id="rId1" Type="http://schemas.openxmlformats.org/officeDocument/2006/relationships/slideLayout" Target="../slideLayouts/slideLayout111.xml"/><Relationship Id="rId5" Type="http://schemas.openxmlformats.org/officeDocument/2006/relationships/image" Target="../media/image11.jpeg"/><Relationship Id="rId4" Type="http://schemas.openxmlformats.org/officeDocument/2006/relationships/hyperlink" Target="http://www.vaers.hhs.gov/pdf/vaers_form.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3.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dc.gov/vaccinesafety/Vaccines/MMRV/Index.html" TargetMode="External"/><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12.xml"/><Relationship Id="rId4" Type="http://schemas.openxmlformats.org/officeDocument/2006/relationships/hyperlink" Target="http://www.cdc.gov/vaccines/Pubs/vis/default.ht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5.xml"/></Relationships>
</file>

<file path=ppt/slides/_rels/slide67.xml.rels><?xml version="1.0" encoding="UTF-8" standalone="yes"?>
<Relationships xmlns="http://schemas.openxmlformats.org/package/2006/relationships"><Relationship Id="rId3" Type="http://schemas.openxmlformats.org/officeDocument/2006/relationships/hyperlink" Target="http://www.cdc.gov/Flu/protect/keyfacts.htm" TargetMode="External"/><Relationship Id="rId2" Type="http://schemas.openxmlformats.org/officeDocument/2006/relationships/hyperlink" Target="http://www.cdc.gov/mmwr/preview/mmwrhtml/mm5848a4.htm" TargetMode="External"/><Relationship Id="rId1" Type="http://schemas.openxmlformats.org/officeDocument/2006/relationships/slideLayout" Target="../slideLayouts/slideLayout100.xml"/><Relationship Id="rId5" Type="http://schemas.openxmlformats.org/officeDocument/2006/relationships/hyperlink" Target="http://www.cdc.gov/h1n1flu/vaccination/thimerosal_qa.htm" TargetMode="External"/><Relationship Id="rId4" Type="http://schemas.openxmlformats.org/officeDocument/2006/relationships/hyperlink" Target="http://intranet.cdc.gov/vaccination/vaccine_safety.ht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cdc.gov/h1n1flu/vaccination/gbs_qa.htm" TargetMode="External"/><Relationship Id="rId2" Type="http://schemas.openxmlformats.org/officeDocument/2006/relationships/hyperlink" Target="http://www.cdc.gov/Flu/protect/keyfacts.htm" TargetMode="External"/><Relationship Id="rId1" Type="http://schemas.openxmlformats.org/officeDocument/2006/relationships/slideLayout" Target="../slideLayouts/slideLayout100.xml"/><Relationship Id="rId4" Type="http://schemas.openxmlformats.org/officeDocument/2006/relationships/hyperlink" Target="http://www.hhs.gov/nvpo/nvac/reports/vsrawg_report_feb2010.htm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hyperlink" Target="http://www2a.cdc.gov/TCEOnline/"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417638"/>
            <a:ext cx="9144000" cy="671512"/>
          </a:xfrm>
          <a:prstGeom prst="rect">
            <a:avLst/>
          </a:prstGeom>
          <a:noFill/>
          <a:ln w="9525">
            <a:noFill/>
            <a:miter lim="800000"/>
            <a:headEnd/>
            <a:tailEnd/>
          </a:ln>
        </p:spPr>
        <p:txBody>
          <a:bodyPr>
            <a:spAutoFit/>
          </a:bodyPr>
          <a:lstStyle/>
          <a:p>
            <a:pPr algn="ctr">
              <a:spcBef>
                <a:spcPct val="50000"/>
              </a:spcBef>
            </a:pPr>
            <a:endParaRPr lang="en-US" sz="3800" b="1">
              <a:solidFill>
                <a:srgbClr val="FFFF99"/>
              </a:solidFill>
              <a:latin typeface="Arial" pitchFamily="34" charset="0"/>
            </a:endParaRPr>
          </a:p>
        </p:txBody>
      </p:sp>
      <p:sp>
        <p:nvSpPr>
          <p:cNvPr id="18435" name="Text Box 3"/>
          <p:cNvSpPr txBox="1">
            <a:spLocks noChangeArrowheads="1"/>
          </p:cNvSpPr>
          <p:nvPr/>
        </p:nvSpPr>
        <p:spPr bwMode="auto">
          <a:xfrm>
            <a:off x="0" y="57150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Arial" pitchFamily="34" charset="0"/>
              </a:rPr>
              <a:t>March </a:t>
            </a:r>
            <a:r>
              <a:rPr lang="en-US" sz="2400" b="1" dirty="0" smtClean="0">
                <a:latin typeface="Arial" pitchFamily="34" charset="0"/>
              </a:rPr>
              <a:t>23</a:t>
            </a:r>
            <a:r>
              <a:rPr lang="en-US" sz="2400" b="1" dirty="0">
                <a:latin typeface="Arial" pitchFamily="34" charset="0"/>
              </a:rPr>
              <a:t>, 2010</a:t>
            </a:r>
          </a:p>
        </p:txBody>
      </p:sp>
      <p:sp>
        <p:nvSpPr>
          <p:cNvPr id="18436" name="Line 4"/>
          <p:cNvSpPr>
            <a:spLocks noChangeShapeType="1"/>
          </p:cNvSpPr>
          <p:nvPr/>
        </p:nvSpPr>
        <p:spPr bwMode="auto">
          <a:xfrm>
            <a:off x="0" y="1524000"/>
            <a:ext cx="9144000" cy="1588"/>
          </a:xfrm>
          <a:prstGeom prst="line">
            <a:avLst/>
          </a:prstGeom>
          <a:noFill/>
          <a:ln w="38100">
            <a:solidFill>
              <a:schemeClr val="tx1"/>
            </a:solidFill>
            <a:round/>
            <a:headEnd/>
            <a:tailEnd/>
          </a:ln>
        </p:spPr>
        <p:txBody>
          <a:bodyPr/>
          <a:lstStyle/>
          <a:p>
            <a:endParaRPr lang="en-US"/>
          </a:p>
        </p:txBody>
      </p:sp>
      <p:sp>
        <p:nvSpPr>
          <p:cNvPr id="18437" name="Line 5"/>
          <p:cNvSpPr>
            <a:spLocks noChangeShapeType="1"/>
          </p:cNvSpPr>
          <p:nvPr/>
        </p:nvSpPr>
        <p:spPr bwMode="auto">
          <a:xfrm>
            <a:off x="0" y="3124200"/>
            <a:ext cx="9144000" cy="1588"/>
          </a:xfrm>
          <a:prstGeom prst="line">
            <a:avLst/>
          </a:prstGeom>
          <a:noFill/>
          <a:ln w="38100">
            <a:solidFill>
              <a:schemeClr val="tx1"/>
            </a:solidFill>
            <a:round/>
            <a:headEnd/>
            <a:tailEnd/>
          </a:ln>
        </p:spPr>
        <p:txBody>
          <a:bodyPr/>
          <a:lstStyle/>
          <a:p>
            <a:endParaRPr lang="en-US"/>
          </a:p>
        </p:txBody>
      </p:sp>
      <p:sp>
        <p:nvSpPr>
          <p:cNvPr id="18438" name="Text Box 6"/>
          <p:cNvSpPr txBox="1">
            <a:spLocks noChangeArrowheads="1"/>
          </p:cNvSpPr>
          <p:nvPr/>
        </p:nvSpPr>
        <p:spPr bwMode="auto">
          <a:xfrm>
            <a:off x="0" y="1676400"/>
            <a:ext cx="9144000" cy="584775"/>
          </a:xfrm>
          <a:prstGeom prst="rect">
            <a:avLst/>
          </a:prstGeom>
          <a:noFill/>
          <a:ln w="19050" algn="ctr">
            <a:noFill/>
            <a:miter lim="800000"/>
            <a:headEnd/>
            <a:tailEnd/>
          </a:ln>
        </p:spPr>
        <p:txBody>
          <a:bodyPr>
            <a:spAutoFit/>
          </a:bodyPr>
          <a:lstStyle/>
          <a:p>
            <a:pPr algn="ctr"/>
            <a:r>
              <a:rPr lang="en-US" sz="3200" b="1" dirty="0" smtClean="0">
                <a:latin typeface="Arial Black" pitchFamily="34" charset="0"/>
              </a:rPr>
              <a:t>Influenza Vaccine Update</a:t>
            </a:r>
            <a:endParaRPr lang="en-US" sz="3200" b="1" dirty="0">
              <a:solidFill>
                <a:srgbClr val="FFFF66"/>
              </a:solidFill>
              <a:latin typeface="Arial" pitchFamily="34" charset="0"/>
            </a:endParaRPr>
          </a:p>
        </p:txBody>
      </p:sp>
      <p:sp>
        <p:nvSpPr>
          <p:cNvPr id="18439" name="Text Box 7"/>
          <p:cNvSpPr txBox="1">
            <a:spLocks noChangeArrowheads="1"/>
          </p:cNvSpPr>
          <p:nvPr/>
        </p:nvSpPr>
        <p:spPr bwMode="auto">
          <a:xfrm>
            <a:off x="990600" y="4754563"/>
            <a:ext cx="7086600" cy="860425"/>
          </a:xfrm>
          <a:prstGeom prst="rect">
            <a:avLst/>
          </a:prstGeom>
          <a:noFill/>
          <a:ln w="19050" algn="ctr">
            <a:noFill/>
            <a:miter lim="800000"/>
            <a:headEnd/>
            <a:tailEnd/>
          </a:ln>
        </p:spPr>
        <p:txBody>
          <a:bodyPr>
            <a:spAutoFit/>
          </a:bodyPr>
          <a:lstStyle/>
          <a:p>
            <a:pPr algn="ctr">
              <a:lnSpc>
                <a:spcPct val="90000"/>
              </a:lnSpc>
              <a:spcBef>
                <a:spcPct val="20000"/>
              </a:spcBef>
            </a:pPr>
            <a:r>
              <a:rPr lang="en-US" sz="2800" b="1">
                <a:latin typeface="Arial" pitchFamily="34" charset="0"/>
              </a:rPr>
              <a:t>Clinician Outreach and Communication Activity  (COCA) Conference Call </a:t>
            </a:r>
            <a:endParaRPr lang="en-US" sz="2800">
              <a:latin typeface="Arial" pitchFamily="34" charset="0"/>
            </a:endParaRPr>
          </a:p>
        </p:txBody>
      </p:sp>
    </p:spTree>
  </p:cSld>
  <p:clrMapOvr>
    <a:masterClrMapping/>
  </p:clrMapOvr>
  <p:transition spd="med"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eek1010.jpg"/>
          <p:cNvPicPr>
            <a:picLocks noGrp="1" noChangeAspect="1"/>
          </p:cNvPicPr>
          <p:nvPr>
            <p:ph/>
          </p:nvPr>
        </p:nvPicPr>
        <p:blipFill>
          <a:blip r:embed="rId2" cstate="print"/>
          <a:stretch>
            <a:fillRect/>
          </a:stretch>
        </p:blipFill>
        <p:spPr>
          <a:xfrm>
            <a:off x="785719" y="274638"/>
            <a:ext cx="7572562" cy="5851525"/>
          </a:xfrm>
        </p:spPr>
      </p:pic>
      <p:sp>
        <p:nvSpPr>
          <p:cNvPr id="8" name="Slide Number Placeholder 7"/>
          <p:cNvSpPr>
            <a:spLocks noGrp="1"/>
          </p:cNvSpPr>
          <p:nvPr>
            <p:ph type="sldNum" sz="quarter" idx="12"/>
          </p:nvPr>
        </p:nvSpPr>
        <p:spPr/>
        <p:txBody>
          <a:bodyPr/>
          <a:lstStyle/>
          <a:p>
            <a:pPr>
              <a:defRPr/>
            </a:pPr>
            <a:fld id="{3B2F012F-A2B0-4A08-BD0B-BF7490DD4074}" type="slidenum">
              <a:rPr lang="en-US" smtClean="0">
                <a:solidFill>
                  <a:srgbClr val="000000"/>
                </a:solidFill>
              </a:rPr>
              <a:pPr>
                <a:defRPr/>
              </a:pPr>
              <a:t>10</a:t>
            </a:fld>
            <a:endParaRPr 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p:nvPr>
        </p:nvSpPr>
        <p:spPr>
          <a:xfrm>
            <a:off x="685800" y="152400"/>
            <a:ext cx="7772400" cy="1143000"/>
          </a:xfrm>
        </p:spPr>
        <p:txBody>
          <a:bodyPr/>
          <a:lstStyle/>
          <a:p>
            <a:pPr eaLnBrk="1" hangingPunct="1"/>
            <a:r>
              <a:rPr lang="en-US" sz="2000" smtClean="0">
                <a:solidFill>
                  <a:schemeClr val="accent2"/>
                </a:solidFill>
              </a:rPr>
              <a:t>Cumulative rate of hospitalization/10,000 population</a:t>
            </a:r>
            <a:br>
              <a:rPr lang="en-US" sz="2000" smtClean="0">
                <a:solidFill>
                  <a:schemeClr val="accent2"/>
                </a:solidFill>
              </a:rPr>
            </a:br>
            <a:r>
              <a:rPr lang="en-US" sz="2000" smtClean="0">
                <a:solidFill>
                  <a:schemeClr val="accent2"/>
                </a:solidFill>
              </a:rPr>
              <a:t>for five age groups and three seasons, </a:t>
            </a:r>
            <a:br>
              <a:rPr lang="en-US" sz="2000" smtClean="0">
                <a:solidFill>
                  <a:schemeClr val="accent2"/>
                </a:solidFill>
              </a:rPr>
            </a:br>
            <a:r>
              <a:rPr lang="en-US" sz="2000" smtClean="0">
                <a:solidFill>
                  <a:schemeClr val="accent2"/>
                </a:solidFill>
              </a:rPr>
              <a:t>Emerging Infections Program, 2007-2009 </a:t>
            </a:r>
          </a:p>
        </p:txBody>
      </p:sp>
      <p:graphicFrame>
        <p:nvGraphicFramePr>
          <p:cNvPr id="5" name="Chart 4"/>
          <p:cNvGraphicFramePr/>
          <p:nvPr/>
        </p:nvGraphicFramePr>
        <p:xfrm>
          <a:off x="533400" y="1524000"/>
          <a:ext cx="8382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8851" name="Text Box 5"/>
          <p:cNvSpPr txBox="1">
            <a:spLocks noChangeArrowheads="1"/>
          </p:cNvSpPr>
          <p:nvPr/>
        </p:nvSpPr>
        <p:spPr bwMode="auto">
          <a:xfrm>
            <a:off x="3505200" y="6248400"/>
            <a:ext cx="4572000" cy="246221"/>
          </a:xfrm>
          <a:prstGeom prst="rect">
            <a:avLst/>
          </a:prstGeom>
          <a:noFill/>
          <a:ln w="9525">
            <a:noFill/>
            <a:miter lim="800000"/>
            <a:headEnd/>
            <a:tailEnd/>
          </a:ln>
        </p:spPr>
        <p:txBody>
          <a:bodyPr wrap="square">
            <a:spAutoFit/>
          </a:bodyPr>
          <a:lstStyle/>
          <a:p>
            <a:pPr>
              <a:spcBef>
                <a:spcPct val="50000"/>
              </a:spcBef>
            </a:pPr>
            <a:r>
              <a:rPr lang="en-US" sz="1000" b="0" dirty="0">
                <a:solidFill>
                  <a:schemeClr val="tx1"/>
                </a:solidFill>
              </a:rPr>
              <a:t>* Pan H1N1 is for data from Sep 1, 2009 to Jan 21, 2010</a:t>
            </a:r>
            <a:endParaRPr lang="en-US" b="0" dirty="0">
              <a:solidFill>
                <a:schemeClr val="tx1"/>
              </a:solidFill>
            </a:endParaRPr>
          </a:p>
        </p:txBody>
      </p:sp>
      <p:pic>
        <p:nvPicPr>
          <p:cNvPr id="78852" name="Picture 35" descr="cdc"/>
          <p:cNvPicPr>
            <a:picLocks noChangeArrowheads="1"/>
          </p:cNvPicPr>
          <p:nvPr/>
        </p:nvPicPr>
        <p:blipFill>
          <a:blip r:embed="rId3" cstate="print"/>
          <a:srcRect/>
          <a:stretch>
            <a:fillRect/>
          </a:stretch>
        </p:blipFill>
        <p:spPr bwMode="auto">
          <a:xfrm>
            <a:off x="8307388" y="6359525"/>
            <a:ext cx="836612" cy="49847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00CB093E-3EFB-4EED-9D00-F6A571F2CB46}" type="slidenum">
              <a:rPr lang="en-US" smtClean="0">
                <a:solidFill>
                  <a:srgbClr val="000000"/>
                </a:solidFill>
              </a:rPr>
              <a:pPr>
                <a:defRPr/>
              </a:pPr>
              <a:t>11</a:t>
            </a:fld>
            <a:endParaRPr lang="en-US">
              <a:solidFill>
                <a:srgbClr val="0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idx="4294967295"/>
          </p:nvPr>
        </p:nvSpPr>
        <p:spPr>
          <a:xfrm>
            <a:off x="0" y="0"/>
            <a:ext cx="9144000" cy="1077913"/>
          </a:xfrm>
        </p:spPr>
        <p:txBody>
          <a:bodyPr/>
          <a:lstStyle/>
          <a:p>
            <a:r>
              <a:rPr lang="en-US" sz="1800" b="0" dirty="0">
                <a:latin typeface="+mn-lt"/>
              </a:rPr>
              <a:t>2009 H1N1 Hospitalizations</a:t>
            </a:r>
            <a:br>
              <a:rPr lang="en-US" sz="1800" b="0" dirty="0">
                <a:latin typeface="+mn-lt"/>
              </a:rPr>
            </a:br>
            <a:r>
              <a:rPr lang="en-US" sz="1800" b="0" dirty="0">
                <a:latin typeface="+mn-lt"/>
              </a:rPr>
              <a:t>Frequency of Underlying Conditions in Adults</a:t>
            </a:r>
            <a:br>
              <a:rPr lang="en-US" sz="1800" b="0" dirty="0">
                <a:latin typeface="+mn-lt"/>
              </a:rPr>
            </a:br>
            <a:r>
              <a:rPr lang="en-US" sz="1800" b="0" dirty="0">
                <a:latin typeface="+mn-lt"/>
              </a:rPr>
              <a:t> EIP April 15, 2009 – </a:t>
            </a:r>
            <a:r>
              <a:rPr lang="en-US" sz="1800" b="0" dirty="0" smtClean="0">
                <a:latin typeface="+mn-lt"/>
              </a:rPr>
              <a:t>February 16, </a:t>
            </a:r>
            <a:r>
              <a:rPr lang="en-US" sz="1800" b="0" dirty="0">
                <a:latin typeface="+mn-lt"/>
              </a:rPr>
              <a:t>2010 (</a:t>
            </a:r>
            <a:r>
              <a:rPr lang="en-US" sz="1800" b="0" dirty="0" smtClean="0">
                <a:latin typeface="+mn-lt"/>
              </a:rPr>
              <a:t>n=4,987)</a:t>
            </a:r>
            <a:endParaRPr lang="en-US" sz="1800" b="0" dirty="0">
              <a:latin typeface="+mn-lt"/>
            </a:endParaRPr>
          </a:p>
        </p:txBody>
      </p:sp>
      <p:graphicFrame>
        <p:nvGraphicFramePr>
          <p:cNvPr id="5" name="Object 4"/>
          <p:cNvGraphicFramePr>
            <a:graphicFrameLocks noGrp="1" noChangeAspect="1"/>
          </p:cNvGraphicFramePr>
          <p:nvPr>
            <p:ph idx="4294967295"/>
          </p:nvPr>
        </p:nvGraphicFramePr>
        <p:xfrm>
          <a:off x="0" y="1066800"/>
          <a:ext cx="8839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32485" name="Text Box 5"/>
          <p:cNvSpPr txBox="1">
            <a:spLocks noChangeArrowheads="1"/>
          </p:cNvSpPr>
          <p:nvPr/>
        </p:nvSpPr>
        <p:spPr bwMode="auto">
          <a:xfrm>
            <a:off x="6080125" y="1484313"/>
            <a:ext cx="2216150" cy="641350"/>
          </a:xfrm>
          <a:prstGeom prst="rect">
            <a:avLst/>
          </a:prstGeom>
          <a:noFill/>
          <a:ln w="9525">
            <a:noFill/>
            <a:miter lim="800000"/>
            <a:headEnd/>
            <a:tailEnd/>
          </a:ln>
          <a:effectLst/>
        </p:spPr>
        <p:txBody>
          <a:bodyPr wrap="none">
            <a:spAutoFit/>
          </a:bodyPr>
          <a:lstStyle/>
          <a:p>
            <a:pPr algn="l" eaLnBrk="1" hangingPunct="1"/>
            <a:r>
              <a:rPr lang="en-US" sz="1800" b="0" dirty="0" smtClean="0">
                <a:solidFill>
                  <a:srgbClr val="FFFFFF"/>
                </a:solidFill>
                <a:latin typeface="Arial" charset="0"/>
              </a:rPr>
              <a:t>85% </a:t>
            </a:r>
            <a:r>
              <a:rPr lang="en-US" sz="1800" b="0" dirty="0">
                <a:solidFill>
                  <a:srgbClr val="FFFFFF"/>
                </a:solidFill>
                <a:latin typeface="Arial" charset="0"/>
              </a:rPr>
              <a:t>of adults with</a:t>
            </a:r>
          </a:p>
          <a:p>
            <a:pPr algn="l" eaLnBrk="1" hangingPunct="1"/>
            <a:r>
              <a:rPr lang="en-US" sz="1800" b="0" dirty="0">
                <a:solidFill>
                  <a:srgbClr val="FFFFFF"/>
                </a:solidFill>
                <a:latin typeface="Arial" charset="0"/>
              </a:rPr>
              <a:t>underlying condition</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idx="4294967295"/>
          </p:nvPr>
        </p:nvSpPr>
        <p:spPr>
          <a:xfrm>
            <a:off x="0" y="0"/>
            <a:ext cx="9144000" cy="1077913"/>
          </a:xfrm>
        </p:spPr>
        <p:txBody>
          <a:bodyPr/>
          <a:lstStyle/>
          <a:p>
            <a:r>
              <a:rPr lang="en-US" sz="1800" b="0" dirty="0">
                <a:latin typeface="+mn-lt"/>
              </a:rPr>
              <a:t>2009 H1N1 Hospitalizations</a:t>
            </a:r>
            <a:br>
              <a:rPr lang="en-US" sz="1800" b="0" dirty="0">
                <a:latin typeface="+mn-lt"/>
              </a:rPr>
            </a:br>
            <a:r>
              <a:rPr lang="en-US" sz="1800" b="0" dirty="0">
                <a:latin typeface="+mn-lt"/>
              </a:rPr>
              <a:t>Frequency of Underlying Conditions in Children</a:t>
            </a:r>
            <a:br>
              <a:rPr lang="en-US" sz="1800" b="0" dirty="0">
                <a:latin typeface="+mn-lt"/>
              </a:rPr>
            </a:br>
            <a:r>
              <a:rPr lang="en-US" sz="1800" b="0" dirty="0">
                <a:latin typeface="+mn-lt"/>
              </a:rPr>
              <a:t> EIP April 15, 2009 – </a:t>
            </a:r>
            <a:r>
              <a:rPr lang="en-US" sz="1800" b="0" dirty="0" smtClean="0">
                <a:latin typeface="+mn-lt"/>
              </a:rPr>
              <a:t>February 16, </a:t>
            </a:r>
            <a:r>
              <a:rPr lang="en-US" sz="1800" b="0" dirty="0">
                <a:latin typeface="+mn-lt"/>
              </a:rPr>
              <a:t>2010 (</a:t>
            </a:r>
            <a:r>
              <a:rPr lang="en-US" sz="1800" b="0" dirty="0" smtClean="0">
                <a:latin typeface="+mn-lt"/>
              </a:rPr>
              <a:t>n=2600)</a:t>
            </a:r>
            <a:endParaRPr lang="en-US" sz="1800" b="0" dirty="0">
              <a:latin typeface="+mn-lt"/>
            </a:endParaRPr>
          </a:p>
        </p:txBody>
      </p:sp>
      <p:graphicFrame>
        <p:nvGraphicFramePr>
          <p:cNvPr id="5" name="Object 4"/>
          <p:cNvGraphicFramePr>
            <a:graphicFrameLocks noGrp="1" noChangeAspect="1"/>
          </p:cNvGraphicFramePr>
          <p:nvPr>
            <p:ph idx="4294967295"/>
          </p:nvPr>
        </p:nvGraphicFramePr>
        <p:xfrm>
          <a:off x="0" y="1152525"/>
          <a:ext cx="8839200" cy="5324475"/>
        </p:xfrm>
        <a:graphic>
          <a:graphicData uri="http://schemas.openxmlformats.org/drawingml/2006/chart">
            <c:chart xmlns:c="http://schemas.openxmlformats.org/drawingml/2006/chart" xmlns:r="http://schemas.openxmlformats.org/officeDocument/2006/relationships" r:id="rId3"/>
          </a:graphicData>
        </a:graphic>
      </p:graphicFrame>
      <p:sp>
        <p:nvSpPr>
          <p:cNvPr id="534533" name="Text Box 5"/>
          <p:cNvSpPr txBox="1">
            <a:spLocks noChangeArrowheads="1"/>
          </p:cNvSpPr>
          <p:nvPr/>
        </p:nvSpPr>
        <p:spPr bwMode="auto">
          <a:xfrm>
            <a:off x="6080125" y="1484313"/>
            <a:ext cx="2228850" cy="641350"/>
          </a:xfrm>
          <a:prstGeom prst="rect">
            <a:avLst/>
          </a:prstGeom>
          <a:noFill/>
          <a:ln w="9525">
            <a:noFill/>
            <a:miter lim="800000"/>
            <a:headEnd/>
            <a:tailEnd/>
          </a:ln>
          <a:effectLst/>
        </p:spPr>
        <p:txBody>
          <a:bodyPr wrap="none">
            <a:spAutoFit/>
          </a:bodyPr>
          <a:lstStyle/>
          <a:p>
            <a:pPr algn="l" eaLnBrk="1" hangingPunct="1"/>
            <a:r>
              <a:rPr lang="en-US" sz="1800" b="0">
                <a:solidFill>
                  <a:srgbClr val="FFFFFF"/>
                </a:solidFill>
                <a:latin typeface="Arial" charset="0"/>
              </a:rPr>
              <a:t>58% of children with</a:t>
            </a:r>
          </a:p>
          <a:p>
            <a:pPr algn="l" eaLnBrk="1" hangingPunct="1"/>
            <a:r>
              <a:rPr lang="en-US" sz="1800" b="0">
                <a:solidFill>
                  <a:srgbClr val="FFFFFF"/>
                </a:solidFill>
                <a:latin typeface="Arial" charset="0"/>
              </a:rPr>
              <a:t>underlying condition</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0" y="-31750"/>
            <a:ext cx="9144000" cy="822325"/>
          </a:xfrm>
          <a:prstGeom prst="rect">
            <a:avLst/>
          </a:prstGeom>
          <a:noFill/>
          <a:ln w="9525">
            <a:noFill/>
            <a:miter lim="800000"/>
            <a:headEnd/>
            <a:tailEnd/>
          </a:ln>
        </p:spPr>
        <p:txBody>
          <a:bodyPr anchor="ctr">
            <a:spAutoFit/>
          </a:bodyPr>
          <a:lstStyle/>
          <a:p>
            <a:pPr eaLnBrk="1" hangingPunct="1"/>
            <a:r>
              <a:rPr lang="en-US" sz="2400" b="0">
                <a:solidFill>
                  <a:srgbClr val="000000"/>
                </a:solidFill>
                <a:latin typeface="Arial" charset="0"/>
              </a:rPr>
              <a:t>Influenza Positive Tests Reported to CDC by U.S. WHO/NREVSS Collaborating Laboratories, National Summary, 2009-10</a:t>
            </a:r>
          </a:p>
        </p:txBody>
      </p:sp>
      <p:graphicFrame>
        <p:nvGraphicFramePr>
          <p:cNvPr id="6" name="Object 3"/>
          <p:cNvGraphicFramePr>
            <a:graphicFrameLocks noGrp="1" noChangeAspect="1"/>
          </p:cNvGraphicFramePr>
          <p:nvPr>
            <p:ph sz="half" idx="1"/>
          </p:nvPr>
        </p:nvGraphicFramePr>
        <p:xfrm>
          <a:off x="149225" y="762000"/>
          <a:ext cx="8767763"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7"/>
          <p:cNvSpPr txBox="1">
            <a:spLocks noChangeArrowheads="1"/>
          </p:cNvSpPr>
          <p:nvPr/>
        </p:nvSpPr>
        <p:spPr bwMode="auto">
          <a:xfrm rot="10800000">
            <a:off x="8685213" y="2438400"/>
            <a:ext cx="458787" cy="1803400"/>
          </a:xfrm>
          <a:prstGeom prst="rect">
            <a:avLst/>
          </a:prstGeom>
          <a:noFill/>
          <a:ln w="9525">
            <a:noFill/>
            <a:miter lim="800000"/>
            <a:headEnd/>
            <a:tailEnd/>
          </a:ln>
        </p:spPr>
        <p:txBody>
          <a:bodyPr vert="eaVert">
            <a:spAutoFit/>
          </a:bodyPr>
          <a:lstStyle/>
          <a:p>
            <a:pPr eaLnBrk="1" hangingPunct="1">
              <a:spcBef>
                <a:spcPct val="50000"/>
              </a:spcBef>
            </a:pPr>
            <a:r>
              <a:rPr lang="en-US" sz="1800" b="0">
                <a:solidFill>
                  <a:srgbClr val="000000"/>
                </a:solidFill>
                <a:latin typeface="Arial" charset="0"/>
              </a:rPr>
              <a:t>Percent Positive</a:t>
            </a:r>
          </a:p>
        </p:txBody>
      </p:sp>
      <p:sp>
        <p:nvSpPr>
          <p:cNvPr id="1029" name="Text Box 8"/>
          <p:cNvSpPr txBox="1">
            <a:spLocks noChangeArrowheads="1"/>
          </p:cNvSpPr>
          <p:nvPr/>
        </p:nvSpPr>
        <p:spPr bwMode="auto">
          <a:xfrm rot="10800000">
            <a:off x="-77788" y="1600200"/>
            <a:ext cx="458788" cy="3276600"/>
          </a:xfrm>
          <a:prstGeom prst="rect">
            <a:avLst/>
          </a:prstGeom>
          <a:noFill/>
          <a:ln w="9525">
            <a:noFill/>
            <a:miter lim="800000"/>
            <a:headEnd/>
            <a:tailEnd/>
          </a:ln>
        </p:spPr>
        <p:txBody>
          <a:bodyPr vert="eaVert">
            <a:spAutoFit/>
          </a:bodyPr>
          <a:lstStyle/>
          <a:p>
            <a:pPr eaLnBrk="1" hangingPunct="1">
              <a:spcBef>
                <a:spcPct val="50000"/>
              </a:spcBef>
            </a:pPr>
            <a:r>
              <a:rPr lang="en-US" sz="1800" b="0">
                <a:solidFill>
                  <a:srgbClr val="000000"/>
                </a:solidFill>
                <a:latin typeface="Arial" charset="0"/>
              </a:rPr>
              <a:t>Number of Positive Specimens</a:t>
            </a:r>
          </a:p>
        </p:txBody>
      </p:sp>
      <p:sp>
        <p:nvSpPr>
          <p:cNvPr id="7" name="Text Box 6"/>
          <p:cNvSpPr txBox="1">
            <a:spLocks noChangeArrowheads="1"/>
          </p:cNvSpPr>
          <p:nvPr/>
        </p:nvSpPr>
        <p:spPr bwMode="auto">
          <a:xfrm>
            <a:off x="3581401" y="3236913"/>
            <a:ext cx="4495800" cy="1169551"/>
          </a:xfrm>
          <a:prstGeom prst="rect">
            <a:avLst/>
          </a:prstGeom>
          <a:noFill/>
          <a:ln w="9525">
            <a:noFill/>
            <a:miter lim="800000"/>
            <a:headEnd/>
            <a:tailEnd/>
          </a:ln>
          <a:effectLst/>
        </p:spPr>
        <p:txBody>
          <a:bodyPr wrap="square">
            <a:spAutoFit/>
          </a:bodyPr>
          <a:lstStyle/>
          <a:p>
            <a:pPr algn="l">
              <a:buFontTx/>
              <a:buChar char="•"/>
            </a:pPr>
            <a:r>
              <a:rPr lang="en-US" sz="1400" b="0" dirty="0">
                <a:solidFill>
                  <a:schemeClr val="tx1"/>
                </a:solidFill>
              </a:rPr>
              <a:t> &gt;99% of </a:t>
            </a:r>
            <a:r>
              <a:rPr lang="en-US" sz="1400" b="0" dirty="0" err="1">
                <a:solidFill>
                  <a:schemeClr val="tx1"/>
                </a:solidFill>
              </a:rPr>
              <a:t>subtyped</a:t>
            </a:r>
            <a:r>
              <a:rPr lang="en-US" sz="1400" b="0" dirty="0">
                <a:solidFill>
                  <a:schemeClr val="tx1"/>
                </a:solidFill>
              </a:rPr>
              <a:t> viruses are 2009 H1N1</a:t>
            </a:r>
          </a:p>
          <a:p>
            <a:pPr algn="l">
              <a:buFontTx/>
              <a:buChar char="•"/>
            </a:pPr>
            <a:r>
              <a:rPr lang="en-US" sz="1400" b="0" dirty="0">
                <a:solidFill>
                  <a:schemeClr val="tx1"/>
                </a:solidFill>
              </a:rPr>
              <a:t> No antigenic drift</a:t>
            </a:r>
          </a:p>
          <a:p>
            <a:pPr algn="l">
              <a:buFontTx/>
              <a:buChar char="•"/>
            </a:pPr>
            <a:r>
              <a:rPr lang="en-US" sz="1400" b="0" dirty="0">
                <a:solidFill>
                  <a:schemeClr val="tx1"/>
                </a:solidFill>
              </a:rPr>
              <a:t> &gt;99% susceptible to oseltamivir</a:t>
            </a:r>
          </a:p>
          <a:p>
            <a:pPr algn="l">
              <a:buFontTx/>
              <a:buChar char="•"/>
            </a:pPr>
            <a:r>
              <a:rPr lang="en-US" sz="1400" b="0" dirty="0">
                <a:solidFill>
                  <a:schemeClr val="tx1"/>
                </a:solidFill>
              </a:rPr>
              <a:t> All susceptible to zanamivir</a:t>
            </a:r>
          </a:p>
          <a:p>
            <a:pPr algn="l">
              <a:buFontTx/>
              <a:buChar char="•"/>
            </a:pPr>
            <a:r>
              <a:rPr lang="en-US" sz="1400" b="0" dirty="0">
                <a:solidFill>
                  <a:schemeClr val="tx1"/>
                </a:solidFill>
              </a:rPr>
              <a:t> &gt;99% resistant to adamantanes</a:t>
            </a:r>
          </a:p>
        </p:txBody>
      </p:sp>
      <p:sp>
        <p:nvSpPr>
          <p:cNvPr id="12" name="Slide Number Placeholder 11"/>
          <p:cNvSpPr>
            <a:spLocks noGrp="1"/>
          </p:cNvSpPr>
          <p:nvPr>
            <p:ph type="sldNum" sz="quarter" idx="12"/>
          </p:nvPr>
        </p:nvSpPr>
        <p:spPr/>
        <p:txBody>
          <a:bodyPr/>
          <a:lstStyle/>
          <a:p>
            <a:pPr>
              <a:defRPr/>
            </a:pPr>
            <a:fld id="{F0458758-4025-4722-8A3D-897307D72C60}" type="slidenum">
              <a:rPr lang="en-US" smtClean="0">
                <a:solidFill>
                  <a:srgbClr val="000000"/>
                </a:solidFill>
              </a:rPr>
              <a:pPr>
                <a:defRPr/>
              </a:pPr>
              <a:t>14</a:t>
            </a:fld>
            <a:endParaRPr 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76200"/>
            <a:ext cx="8305800" cy="1143000"/>
          </a:xfrm>
        </p:spPr>
        <p:txBody>
          <a:bodyPr/>
          <a:lstStyle/>
          <a:p>
            <a:pPr eaLnBrk="1" hangingPunct="1"/>
            <a:r>
              <a:rPr lang="en-US" sz="2400" b="1" smtClean="0"/>
              <a:t>Number of Influenza-Associated Pediatric Deaths</a:t>
            </a:r>
            <a:br>
              <a:rPr lang="en-US" sz="2400" b="1" smtClean="0"/>
            </a:br>
            <a:r>
              <a:rPr lang="en-US" sz="2400" b="1" smtClean="0"/>
              <a:t> by Week of Death:</a:t>
            </a:r>
            <a:r>
              <a:rPr lang="en-US" sz="2400" smtClean="0"/>
              <a:t/>
            </a:r>
            <a:br>
              <a:rPr lang="en-US" sz="2400" smtClean="0"/>
            </a:br>
            <a:r>
              <a:rPr lang="en-US" sz="2400" smtClean="0"/>
              <a:t>2006-07 season to present</a:t>
            </a:r>
          </a:p>
        </p:txBody>
      </p:sp>
      <p:graphicFrame>
        <p:nvGraphicFramePr>
          <p:cNvPr id="18" name="Object 3"/>
          <p:cNvGraphicFramePr>
            <a:graphicFrameLocks noGrp="1" noChangeAspect="1"/>
          </p:cNvGraphicFramePr>
          <p:nvPr>
            <p:ph type="chart" idx="1"/>
          </p:nvPr>
        </p:nvGraphicFramePr>
        <p:xfrm>
          <a:off x="0" y="990600"/>
          <a:ext cx="9144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Text Box 5"/>
          <p:cNvSpPr txBox="1">
            <a:spLocks noChangeArrowheads="1"/>
          </p:cNvSpPr>
          <p:nvPr/>
        </p:nvSpPr>
        <p:spPr bwMode="auto">
          <a:xfrm>
            <a:off x="1066800" y="3189516"/>
            <a:ext cx="1447800" cy="655638"/>
          </a:xfrm>
          <a:prstGeom prst="rect">
            <a:avLst/>
          </a:prstGeom>
          <a:noFill/>
          <a:ln w="9525">
            <a:noFill/>
            <a:miter lim="800000"/>
            <a:headEnd/>
            <a:tailEnd/>
          </a:ln>
        </p:spPr>
        <p:txBody>
          <a:bodyPr>
            <a:spAutoFit/>
          </a:bodyPr>
          <a:lstStyle/>
          <a:p>
            <a:pPr eaLnBrk="1" hangingPunct="1">
              <a:spcBef>
                <a:spcPct val="50000"/>
              </a:spcBef>
            </a:pPr>
            <a:r>
              <a:rPr lang="en-US" sz="1200" dirty="0">
                <a:solidFill>
                  <a:srgbClr val="000000"/>
                </a:solidFill>
                <a:latin typeface="Arial" charset="0"/>
              </a:rPr>
              <a:t>2006-07</a:t>
            </a:r>
          </a:p>
          <a:p>
            <a:pPr eaLnBrk="1" hangingPunct="1">
              <a:spcBef>
                <a:spcPct val="50000"/>
              </a:spcBef>
            </a:pPr>
            <a:r>
              <a:rPr lang="en-US" sz="1000" b="0" dirty="0">
                <a:solidFill>
                  <a:srgbClr val="000000"/>
                </a:solidFill>
                <a:latin typeface="Arial" charset="0"/>
              </a:rPr>
              <a:t>Number of Deaths Reported = </a:t>
            </a:r>
            <a:r>
              <a:rPr lang="en-US" sz="1000" b="0" dirty="0" smtClean="0">
                <a:solidFill>
                  <a:srgbClr val="000000"/>
                </a:solidFill>
                <a:latin typeface="Arial" charset="0"/>
              </a:rPr>
              <a:t>77</a:t>
            </a:r>
            <a:endParaRPr lang="en-US" sz="1000" b="0" dirty="0">
              <a:solidFill>
                <a:srgbClr val="000000"/>
              </a:solidFill>
              <a:latin typeface="Arial" charset="0"/>
            </a:endParaRPr>
          </a:p>
        </p:txBody>
      </p:sp>
      <p:sp>
        <p:nvSpPr>
          <p:cNvPr id="2053" name="Text Box 6"/>
          <p:cNvSpPr txBox="1">
            <a:spLocks noChangeArrowheads="1"/>
          </p:cNvSpPr>
          <p:nvPr/>
        </p:nvSpPr>
        <p:spPr bwMode="auto">
          <a:xfrm>
            <a:off x="3429000" y="3189516"/>
            <a:ext cx="1447800" cy="655638"/>
          </a:xfrm>
          <a:prstGeom prst="rect">
            <a:avLst/>
          </a:prstGeom>
          <a:noFill/>
          <a:ln w="9525">
            <a:noFill/>
            <a:miter lim="800000"/>
            <a:headEnd/>
            <a:tailEnd/>
          </a:ln>
        </p:spPr>
        <p:txBody>
          <a:bodyPr>
            <a:spAutoFit/>
          </a:bodyPr>
          <a:lstStyle/>
          <a:p>
            <a:pPr eaLnBrk="1" hangingPunct="1">
              <a:spcBef>
                <a:spcPct val="50000"/>
              </a:spcBef>
            </a:pPr>
            <a:r>
              <a:rPr lang="en-US" sz="1200">
                <a:solidFill>
                  <a:srgbClr val="000000"/>
                </a:solidFill>
                <a:latin typeface="Arial" charset="0"/>
              </a:rPr>
              <a:t>2007-08</a:t>
            </a:r>
          </a:p>
          <a:p>
            <a:pPr eaLnBrk="1" hangingPunct="1">
              <a:spcBef>
                <a:spcPct val="50000"/>
              </a:spcBef>
            </a:pPr>
            <a:r>
              <a:rPr lang="en-US" sz="1000" b="0">
                <a:solidFill>
                  <a:srgbClr val="000000"/>
                </a:solidFill>
                <a:latin typeface="Arial" charset="0"/>
              </a:rPr>
              <a:t>Number of Deaths Reported = 88</a:t>
            </a:r>
          </a:p>
        </p:txBody>
      </p:sp>
      <p:sp>
        <p:nvSpPr>
          <p:cNvPr id="2054" name="Text Box 7"/>
          <p:cNvSpPr txBox="1">
            <a:spLocks noChangeArrowheads="1"/>
          </p:cNvSpPr>
          <p:nvPr/>
        </p:nvSpPr>
        <p:spPr bwMode="auto">
          <a:xfrm>
            <a:off x="5940425" y="3189516"/>
            <a:ext cx="1295400" cy="655638"/>
          </a:xfrm>
          <a:prstGeom prst="rect">
            <a:avLst/>
          </a:prstGeom>
          <a:noFill/>
          <a:ln w="9525">
            <a:noFill/>
            <a:miter lim="800000"/>
            <a:headEnd/>
            <a:tailEnd/>
          </a:ln>
        </p:spPr>
        <p:txBody>
          <a:bodyPr>
            <a:spAutoFit/>
          </a:bodyPr>
          <a:lstStyle/>
          <a:p>
            <a:pPr eaLnBrk="1" hangingPunct="1">
              <a:spcBef>
                <a:spcPct val="50000"/>
              </a:spcBef>
            </a:pPr>
            <a:r>
              <a:rPr lang="en-US" sz="1200" dirty="0">
                <a:solidFill>
                  <a:srgbClr val="000000"/>
                </a:solidFill>
                <a:latin typeface="Arial" charset="0"/>
              </a:rPr>
              <a:t>2008-09</a:t>
            </a:r>
          </a:p>
          <a:p>
            <a:pPr eaLnBrk="1" hangingPunct="1">
              <a:spcBef>
                <a:spcPct val="50000"/>
              </a:spcBef>
            </a:pPr>
            <a:r>
              <a:rPr lang="en-US" sz="1000" b="0" dirty="0">
                <a:solidFill>
                  <a:srgbClr val="000000"/>
                </a:solidFill>
                <a:latin typeface="Arial" charset="0"/>
              </a:rPr>
              <a:t>Number of Deaths Reported =</a:t>
            </a:r>
            <a:r>
              <a:rPr lang="en-US" sz="1000" b="0" dirty="0" smtClean="0">
                <a:solidFill>
                  <a:srgbClr val="000000"/>
                </a:solidFill>
                <a:latin typeface="Arial" charset="0"/>
              </a:rPr>
              <a:t>133</a:t>
            </a:r>
            <a:endParaRPr lang="en-US" sz="1000" b="0" dirty="0">
              <a:solidFill>
                <a:srgbClr val="000000"/>
              </a:solidFill>
              <a:latin typeface="Arial" charset="0"/>
            </a:endParaRPr>
          </a:p>
        </p:txBody>
      </p:sp>
      <p:grpSp>
        <p:nvGrpSpPr>
          <p:cNvPr id="2" name="Group 55"/>
          <p:cNvGrpSpPr>
            <a:grpSpLocks/>
          </p:cNvGrpSpPr>
          <p:nvPr/>
        </p:nvGrpSpPr>
        <p:grpSpPr bwMode="auto">
          <a:xfrm>
            <a:off x="457200" y="6188075"/>
            <a:ext cx="8458200" cy="593725"/>
            <a:chOff x="264" y="3802"/>
            <a:chExt cx="5158" cy="374"/>
          </a:xfrm>
        </p:grpSpPr>
        <p:sp>
          <p:nvSpPr>
            <p:cNvPr id="2057" name="Text Box 56"/>
            <p:cNvSpPr txBox="1">
              <a:spLocks noChangeArrowheads="1"/>
            </p:cNvSpPr>
            <p:nvPr/>
          </p:nvSpPr>
          <p:spPr bwMode="auto">
            <a:xfrm>
              <a:off x="3099" y="3830"/>
              <a:ext cx="2231" cy="174"/>
            </a:xfrm>
            <a:prstGeom prst="rect">
              <a:avLst/>
            </a:prstGeom>
            <a:noFill/>
            <a:ln w="25400" algn="ctr">
              <a:noFill/>
              <a:miter lim="800000"/>
              <a:headEnd/>
              <a:tailEnd/>
            </a:ln>
          </p:spPr>
          <p:txBody>
            <a:bodyPr>
              <a:spAutoFit/>
            </a:bodyPr>
            <a:lstStyle/>
            <a:p>
              <a:pPr eaLnBrk="1" hangingPunct="1">
                <a:spcBef>
                  <a:spcPct val="50000"/>
                </a:spcBef>
              </a:pPr>
              <a:r>
                <a:rPr lang="en-US" sz="1200" b="0">
                  <a:solidFill>
                    <a:srgbClr val="000000"/>
                  </a:solidFill>
                  <a:latin typeface="Arial" charset="0"/>
                </a:rPr>
                <a:t>Other Influenza Deaths Reported Current Week</a:t>
              </a:r>
            </a:p>
          </p:txBody>
        </p:sp>
        <p:sp>
          <p:nvSpPr>
            <p:cNvPr id="2058" name="Text Box 57"/>
            <p:cNvSpPr txBox="1">
              <a:spLocks noChangeArrowheads="1"/>
            </p:cNvSpPr>
            <p:nvPr/>
          </p:nvSpPr>
          <p:spPr bwMode="auto">
            <a:xfrm>
              <a:off x="3098" y="3982"/>
              <a:ext cx="2324" cy="174"/>
            </a:xfrm>
            <a:prstGeom prst="rect">
              <a:avLst/>
            </a:prstGeom>
            <a:noFill/>
            <a:ln w="25400" algn="ctr">
              <a:noFill/>
              <a:miter lim="800000"/>
              <a:headEnd/>
              <a:tailEnd/>
            </a:ln>
          </p:spPr>
          <p:txBody>
            <a:bodyPr>
              <a:spAutoFit/>
            </a:bodyPr>
            <a:lstStyle/>
            <a:p>
              <a:pPr eaLnBrk="1" hangingPunct="1">
                <a:spcBef>
                  <a:spcPct val="50000"/>
                </a:spcBef>
              </a:pPr>
              <a:r>
                <a:rPr lang="en-US" sz="1200" b="0">
                  <a:solidFill>
                    <a:srgbClr val="000000"/>
                  </a:solidFill>
                  <a:latin typeface="Arial" charset="0"/>
                </a:rPr>
                <a:t>Other Influenza Deaths Reported Previous Weeks</a:t>
              </a:r>
            </a:p>
          </p:txBody>
        </p:sp>
        <p:sp>
          <p:nvSpPr>
            <p:cNvPr id="2059" name="Text Box 58"/>
            <p:cNvSpPr txBox="1">
              <a:spLocks noChangeArrowheads="1"/>
            </p:cNvSpPr>
            <p:nvPr/>
          </p:nvSpPr>
          <p:spPr bwMode="auto">
            <a:xfrm>
              <a:off x="264" y="3833"/>
              <a:ext cx="2879" cy="173"/>
            </a:xfrm>
            <a:prstGeom prst="rect">
              <a:avLst/>
            </a:prstGeom>
            <a:noFill/>
            <a:ln w="25400" algn="ctr">
              <a:noFill/>
              <a:miter lim="800000"/>
              <a:headEnd/>
              <a:tailEnd/>
            </a:ln>
          </p:spPr>
          <p:txBody>
            <a:bodyPr/>
            <a:lstStyle/>
            <a:p>
              <a:pPr eaLnBrk="1" hangingPunct="1">
                <a:spcBef>
                  <a:spcPct val="50000"/>
                </a:spcBef>
              </a:pPr>
              <a:r>
                <a:rPr lang="en-US" sz="1200" b="0">
                  <a:solidFill>
                    <a:srgbClr val="000000"/>
                  </a:solidFill>
                  <a:latin typeface="Arial" charset="0"/>
                </a:rPr>
                <a:t>2009 Influenza A (H1N1) Deaths Reported Current Week</a:t>
              </a:r>
            </a:p>
          </p:txBody>
        </p:sp>
        <p:sp>
          <p:nvSpPr>
            <p:cNvPr id="2060" name="Text Box 59"/>
            <p:cNvSpPr txBox="1">
              <a:spLocks noChangeArrowheads="1"/>
            </p:cNvSpPr>
            <p:nvPr/>
          </p:nvSpPr>
          <p:spPr bwMode="auto">
            <a:xfrm>
              <a:off x="307" y="3985"/>
              <a:ext cx="2879" cy="173"/>
            </a:xfrm>
            <a:prstGeom prst="rect">
              <a:avLst/>
            </a:prstGeom>
            <a:noFill/>
            <a:ln w="25400" algn="ctr">
              <a:noFill/>
              <a:miter lim="800000"/>
              <a:headEnd/>
              <a:tailEnd/>
            </a:ln>
          </p:spPr>
          <p:txBody>
            <a:bodyPr/>
            <a:lstStyle/>
            <a:p>
              <a:pPr eaLnBrk="1" hangingPunct="1">
                <a:spcBef>
                  <a:spcPct val="50000"/>
                </a:spcBef>
              </a:pPr>
              <a:r>
                <a:rPr lang="en-US" sz="1200" b="0">
                  <a:solidFill>
                    <a:srgbClr val="000000"/>
                  </a:solidFill>
                  <a:latin typeface="Arial" charset="0"/>
                </a:rPr>
                <a:t>2009 Influenza A (H1N1) Deaths Reported Previous Weeks</a:t>
              </a:r>
            </a:p>
          </p:txBody>
        </p:sp>
        <p:sp>
          <p:nvSpPr>
            <p:cNvPr id="2061" name="Rectangle 60"/>
            <p:cNvSpPr>
              <a:spLocks noChangeArrowheads="1"/>
            </p:cNvSpPr>
            <p:nvPr/>
          </p:nvSpPr>
          <p:spPr bwMode="auto">
            <a:xfrm>
              <a:off x="339" y="3802"/>
              <a:ext cx="5037" cy="374"/>
            </a:xfrm>
            <a:prstGeom prst="rect">
              <a:avLst/>
            </a:prstGeom>
            <a:noFill/>
            <a:ln w="25400" algn="ctr">
              <a:solidFill>
                <a:srgbClr val="000000"/>
              </a:solidFill>
              <a:miter lim="800000"/>
              <a:headEnd/>
              <a:tailEnd/>
            </a:ln>
          </p:spPr>
          <p:txBody>
            <a:bodyPr wrap="none" anchor="ctr"/>
            <a:lstStyle/>
            <a:p>
              <a:pPr eaLnBrk="1" hangingPunct="1"/>
              <a:endParaRPr lang="en-US" sz="1800" b="0">
                <a:solidFill>
                  <a:srgbClr val="000000"/>
                </a:solidFill>
                <a:latin typeface="Arial" charset="0"/>
              </a:endParaRPr>
            </a:p>
          </p:txBody>
        </p:sp>
        <p:sp>
          <p:nvSpPr>
            <p:cNvPr id="2062" name="Rectangle 61"/>
            <p:cNvSpPr>
              <a:spLocks noChangeArrowheads="1"/>
            </p:cNvSpPr>
            <p:nvPr/>
          </p:nvSpPr>
          <p:spPr bwMode="auto">
            <a:xfrm>
              <a:off x="3093" y="3876"/>
              <a:ext cx="86" cy="86"/>
            </a:xfrm>
            <a:prstGeom prst="rect">
              <a:avLst/>
            </a:prstGeom>
            <a:solidFill>
              <a:srgbClr val="00CCFF"/>
            </a:solidFill>
            <a:ln w="9525">
              <a:solidFill>
                <a:schemeClr val="tx1"/>
              </a:solidFill>
              <a:miter lim="800000"/>
              <a:headEnd/>
              <a:tailEnd/>
            </a:ln>
          </p:spPr>
          <p:txBody>
            <a:bodyPr wrap="none" anchor="ctr"/>
            <a:lstStyle/>
            <a:p>
              <a:pPr eaLnBrk="1" hangingPunct="1"/>
              <a:endParaRPr lang="en-US" sz="1800" b="0">
                <a:solidFill>
                  <a:srgbClr val="000000"/>
                </a:solidFill>
                <a:latin typeface="Arial" charset="0"/>
              </a:endParaRPr>
            </a:p>
          </p:txBody>
        </p:sp>
        <p:sp>
          <p:nvSpPr>
            <p:cNvPr id="2063" name="Rectangle 62"/>
            <p:cNvSpPr>
              <a:spLocks noChangeArrowheads="1"/>
            </p:cNvSpPr>
            <p:nvPr/>
          </p:nvSpPr>
          <p:spPr bwMode="auto">
            <a:xfrm>
              <a:off x="3093" y="4031"/>
              <a:ext cx="86" cy="86"/>
            </a:xfrm>
            <a:prstGeom prst="rect">
              <a:avLst/>
            </a:prstGeom>
            <a:solidFill>
              <a:srgbClr val="008000"/>
            </a:solidFill>
            <a:ln w="9525">
              <a:solidFill>
                <a:schemeClr val="tx1"/>
              </a:solidFill>
              <a:miter lim="800000"/>
              <a:headEnd/>
              <a:tailEnd/>
            </a:ln>
          </p:spPr>
          <p:txBody>
            <a:bodyPr wrap="none" anchor="ctr"/>
            <a:lstStyle/>
            <a:p>
              <a:pPr eaLnBrk="1" hangingPunct="1"/>
              <a:endParaRPr lang="en-US" sz="1800" b="0">
                <a:solidFill>
                  <a:srgbClr val="000000"/>
                </a:solidFill>
                <a:latin typeface="Arial" charset="0"/>
              </a:endParaRPr>
            </a:p>
          </p:txBody>
        </p:sp>
        <p:sp>
          <p:nvSpPr>
            <p:cNvPr id="2064" name="Rectangle 63"/>
            <p:cNvSpPr>
              <a:spLocks noChangeArrowheads="1"/>
            </p:cNvSpPr>
            <p:nvPr/>
          </p:nvSpPr>
          <p:spPr bwMode="auto">
            <a:xfrm>
              <a:off x="400" y="3870"/>
              <a:ext cx="86" cy="86"/>
            </a:xfrm>
            <a:prstGeom prst="rect">
              <a:avLst/>
            </a:prstGeom>
            <a:solidFill>
              <a:srgbClr val="FFFF00"/>
            </a:solidFill>
            <a:ln w="9525">
              <a:solidFill>
                <a:schemeClr val="tx1"/>
              </a:solidFill>
              <a:miter lim="800000"/>
              <a:headEnd/>
              <a:tailEnd/>
            </a:ln>
          </p:spPr>
          <p:txBody>
            <a:bodyPr wrap="none" anchor="ctr"/>
            <a:lstStyle/>
            <a:p>
              <a:pPr eaLnBrk="1" hangingPunct="1"/>
              <a:endParaRPr lang="en-US" sz="1800" b="0">
                <a:solidFill>
                  <a:srgbClr val="000000"/>
                </a:solidFill>
                <a:latin typeface="Arial" charset="0"/>
              </a:endParaRPr>
            </a:p>
          </p:txBody>
        </p:sp>
        <p:sp>
          <p:nvSpPr>
            <p:cNvPr id="2065" name="Rectangle 64"/>
            <p:cNvSpPr>
              <a:spLocks noChangeArrowheads="1"/>
            </p:cNvSpPr>
            <p:nvPr/>
          </p:nvSpPr>
          <p:spPr bwMode="auto">
            <a:xfrm>
              <a:off x="400" y="4025"/>
              <a:ext cx="86" cy="86"/>
            </a:xfrm>
            <a:prstGeom prst="rect">
              <a:avLst/>
            </a:prstGeom>
            <a:solidFill>
              <a:srgbClr val="FF00FF"/>
            </a:solidFill>
            <a:ln w="9525">
              <a:solidFill>
                <a:schemeClr val="tx1"/>
              </a:solidFill>
              <a:miter lim="800000"/>
              <a:headEnd/>
              <a:tailEnd/>
            </a:ln>
          </p:spPr>
          <p:txBody>
            <a:bodyPr wrap="none" anchor="ctr"/>
            <a:lstStyle/>
            <a:p>
              <a:pPr eaLnBrk="1" hangingPunct="1"/>
              <a:endParaRPr lang="en-US" sz="1800" b="0">
                <a:solidFill>
                  <a:srgbClr val="000000"/>
                </a:solidFill>
                <a:latin typeface="Arial" charset="0"/>
              </a:endParaRPr>
            </a:p>
          </p:txBody>
        </p:sp>
      </p:grpSp>
      <p:sp>
        <p:nvSpPr>
          <p:cNvPr id="2056" name="Text Box 67"/>
          <p:cNvSpPr txBox="1">
            <a:spLocks noChangeArrowheads="1"/>
          </p:cNvSpPr>
          <p:nvPr/>
        </p:nvSpPr>
        <p:spPr bwMode="auto">
          <a:xfrm>
            <a:off x="7467600" y="1219200"/>
            <a:ext cx="1219200" cy="655638"/>
          </a:xfrm>
          <a:prstGeom prst="rect">
            <a:avLst/>
          </a:prstGeom>
          <a:noFill/>
          <a:ln w="9525">
            <a:noFill/>
            <a:miter lim="800000"/>
            <a:headEnd/>
            <a:tailEnd/>
          </a:ln>
        </p:spPr>
        <p:txBody>
          <a:bodyPr>
            <a:spAutoFit/>
          </a:bodyPr>
          <a:lstStyle/>
          <a:p>
            <a:pPr eaLnBrk="1" hangingPunct="1">
              <a:spcBef>
                <a:spcPct val="50000"/>
              </a:spcBef>
            </a:pPr>
            <a:r>
              <a:rPr lang="en-US" sz="1200" dirty="0">
                <a:solidFill>
                  <a:srgbClr val="000000"/>
                </a:solidFill>
                <a:latin typeface="Arial" charset="0"/>
              </a:rPr>
              <a:t>2009-10</a:t>
            </a:r>
          </a:p>
          <a:p>
            <a:pPr eaLnBrk="1" hangingPunct="1">
              <a:spcBef>
                <a:spcPct val="50000"/>
              </a:spcBef>
            </a:pPr>
            <a:r>
              <a:rPr lang="en-US" sz="1000" b="0" dirty="0">
                <a:solidFill>
                  <a:srgbClr val="000000"/>
                </a:solidFill>
                <a:latin typeface="Arial" charset="0"/>
              </a:rPr>
              <a:t>Number of Deaths </a:t>
            </a:r>
            <a:r>
              <a:rPr lang="en-US" sz="1000" b="0" dirty="0" smtClean="0">
                <a:solidFill>
                  <a:srgbClr val="000000"/>
                </a:solidFill>
                <a:latin typeface="Arial" charset="0"/>
              </a:rPr>
              <a:t>Reported=267</a:t>
            </a:r>
            <a:endParaRPr lang="en-US" sz="1000" b="0" dirty="0">
              <a:solidFill>
                <a:srgbClr val="000000"/>
              </a:solidFill>
              <a:latin typeface="Arial" charset="0"/>
            </a:endParaRPr>
          </a:p>
        </p:txBody>
      </p:sp>
      <p:sp>
        <p:nvSpPr>
          <p:cNvPr id="23" name="Slide Number Placeholder 22"/>
          <p:cNvSpPr>
            <a:spLocks noGrp="1"/>
          </p:cNvSpPr>
          <p:nvPr>
            <p:ph type="sldNum" sz="quarter" idx="12"/>
          </p:nvPr>
        </p:nvSpPr>
        <p:spPr/>
        <p:txBody>
          <a:bodyPr/>
          <a:lstStyle/>
          <a:p>
            <a:pPr>
              <a:defRPr/>
            </a:pPr>
            <a:fld id="{95909F7A-F9F9-4672-877D-6EF2D20BE40A}" type="slidenum">
              <a:rPr lang="en-US" smtClean="0">
                <a:solidFill>
                  <a:srgbClr val="000000"/>
                </a:solidFill>
              </a:rPr>
              <a:pPr>
                <a:defRPr/>
              </a:pPr>
              <a:t>15</a:t>
            </a:fld>
            <a:endParaRPr lang="en-US">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179" y="6248400"/>
            <a:ext cx="6322821" cy="400110"/>
          </a:xfrm>
          <a:prstGeom prst="rect">
            <a:avLst/>
          </a:prstGeom>
          <a:noFill/>
        </p:spPr>
        <p:txBody>
          <a:bodyPr wrap="none" rtlCol="0">
            <a:spAutoFit/>
          </a:bodyPr>
          <a:lstStyle/>
          <a:p>
            <a:r>
              <a:rPr lang="en-US" sz="2000" b="0" dirty="0" smtClean="0">
                <a:solidFill>
                  <a:schemeClr val="tx1"/>
                </a:solidFill>
                <a:latin typeface="+mj-lt"/>
              </a:rPr>
              <a:t>http://www.cdc.gov/h1n1flu/estimates_2009_h1n1.htm</a:t>
            </a:r>
            <a:endParaRPr lang="en-US" sz="2000" b="0" dirty="0">
              <a:solidFill>
                <a:schemeClr val="tx1"/>
              </a:solidFill>
              <a:latin typeface="+mj-lt"/>
            </a:endParaRPr>
          </a:p>
        </p:txBody>
      </p:sp>
      <p:pic>
        <p:nvPicPr>
          <p:cNvPr id="234499" name="Picture 3"/>
          <p:cNvPicPr>
            <a:picLocks noChangeAspect="1" noChangeArrowheads="1"/>
          </p:cNvPicPr>
          <p:nvPr/>
        </p:nvPicPr>
        <p:blipFill>
          <a:blip r:embed="rId2" cstate="print"/>
          <a:srcRect/>
          <a:stretch>
            <a:fillRect/>
          </a:stretch>
        </p:blipFill>
        <p:spPr bwMode="auto">
          <a:xfrm>
            <a:off x="577036" y="1265150"/>
            <a:ext cx="7957364" cy="4678450"/>
          </a:xfrm>
          <a:prstGeom prst="rect">
            <a:avLst/>
          </a:prstGeom>
          <a:noFill/>
          <a:ln w="9525">
            <a:noFill/>
            <a:miter lim="800000"/>
            <a:headEnd/>
            <a:tailEnd/>
          </a:ln>
        </p:spPr>
      </p:pic>
      <p:sp>
        <p:nvSpPr>
          <p:cNvPr id="7" name="Title 5"/>
          <p:cNvSpPr txBox="1">
            <a:spLocks/>
          </p:cNvSpPr>
          <p:nvPr/>
        </p:nvSpPr>
        <p:spPr bwMode="auto">
          <a:xfrm>
            <a:off x="457200" y="762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CDC Estimates of 2009 H1N1 Influenza Cases, Hospitalizations and Deaths: Results</a:t>
            </a:r>
            <a:br>
              <a:rPr kumimoji="0" lang="en-US" sz="2400" b="0" i="0" u="none" strike="noStrike" kern="0" cap="none" spc="0" normalizeH="0" baseline="0" noProof="0" dirty="0" smtClean="0">
                <a:ln>
                  <a:noFill/>
                </a:ln>
                <a:solidFill>
                  <a:schemeClr val="tx2"/>
                </a:solidFill>
                <a:effectLst/>
                <a:uLnTx/>
                <a:uFillTx/>
                <a:latin typeface="+mj-lt"/>
                <a:ea typeface="+mj-ea"/>
                <a:cs typeface="+mj-cs"/>
              </a:rPr>
            </a:br>
            <a:r>
              <a:rPr kumimoji="0" lang="en-US" sz="2400" b="0" i="0" u="none" strike="noStrike" kern="0" cap="none" spc="0" normalizeH="0" baseline="0" noProof="0" dirty="0" smtClean="0">
                <a:ln>
                  <a:noFill/>
                </a:ln>
                <a:solidFill>
                  <a:schemeClr val="tx2"/>
                </a:solidFill>
                <a:effectLst/>
                <a:uLnTx/>
                <a:uFillTx/>
                <a:latin typeface="+mj-lt"/>
                <a:ea typeface="+mj-ea"/>
                <a:cs typeface="+mj-cs"/>
              </a:rPr>
              <a:t>April 2009 through February 13, 2010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itle 1"/>
          <p:cNvSpPr>
            <a:spLocks noGrp="1"/>
          </p:cNvSpPr>
          <p:nvPr>
            <p:ph type="title" idx="4294967295"/>
          </p:nvPr>
        </p:nvSpPr>
        <p:spPr/>
        <p:txBody>
          <a:bodyPr/>
          <a:lstStyle/>
          <a:p>
            <a:pPr eaLnBrk="1" hangingPunct="1"/>
            <a:r>
              <a:rPr lang="en-US" smtClean="0"/>
              <a:t>2009 H1N1 Deaths</a:t>
            </a:r>
          </a:p>
        </p:txBody>
      </p:sp>
      <p:graphicFrame>
        <p:nvGraphicFramePr>
          <p:cNvPr id="5" name="Chart 4"/>
          <p:cNvGraphicFramePr/>
          <p:nvPr/>
        </p:nvGraphicFramePr>
        <p:xfrm>
          <a:off x="762000" y="1600201"/>
          <a:ext cx="7696199"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802820" name="Picture 35" descr="cdc"/>
          <p:cNvPicPr>
            <a:picLocks noChangeArrowheads="1"/>
          </p:cNvPicPr>
          <p:nvPr/>
        </p:nvPicPr>
        <p:blipFill>
          <a:blip r:embed="rId3" cstate="print"/>
          <a:srcRect/>
          <a:stretch>
            <a:fillRect/>
          </a:stretch>
        </p:blipFill>
        <p:spPr bwMode="auto">
          <a:xfrm>
            <a:off x="8307388" y="6359525"/>
            <a:ext cx="836612" cy="49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62000" y="609600"/>
          <a:ext cx="7772400" cy="5714999"/>
        </p:xfrm>
        <a:graphic>
          <a:graphicData uri="http://schemas.openxmlformats.org/drawingml/2006/chart">
            <c:chart xmlns:c="http://schemas.openxmlformats.org/drawingml/2006/chart" xmlns:r="http://schemas.openxmlformats.org/officeDocument/2006/relationships" r:id="rId2"/>
          </a:graphicData>
        </a:graphic>
      </p:graphicFrame>
      <p:pic>
        <p:nvPicPr>
          <p:cNvPr id="803843" name="Picture 35" descr="cdc"/>
          <p:cNvPicPr>
            <a:picLocks noChangeArrowheads="1"/>
          </p:cNvPicPr>
          <p:nvPr/>
        </p:nvPicPr>
        <p:blipFill>
          <a:blip r:embed="rId3" cstate="print"/>
          <a:srcRect/>
          <a:stretch>
            <a:fillRect/>
          </a:stretch>
        </p:blipFill>
        <p:spPr bwMode="auto">
          <a:xfrm>
            <a:off x="8307388" y="6359525"/>
            <a:ext cx="836612" cy="49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idx="4294967295"/>
          </p:nvPr>
        </p:nvSpPr>
        <p:spPr>
          <a:xfrm>
            <a:off x="152400" y="563563"/>
            <a:ext cx="8763000" cy="427037"/>
          </a:xfrm>
        </p:spPr>
        <p:txBody>
          <a:bodyPr/>
          <a:lstStyle/>
          <a:p>
            <a:pPr eaLnBrk="1" hangingPunct="1"/>
            <a:r>
              <a:rPr lang="en-US" sz="3600" smtClean="0">
                <a:solidFill>
                  <a:schemeClr val="accent2"/>
                </a:solidFill>
              </a:rPr>
              <a:t>Summary of key epidemiologic findings: 2009 pandemic influenza A(H1N1) studies</a:t>
            </a:r>
          </a:p>
        </p:txBody>
      </p:sp>
      <p:sp>
        <p:nvSpPr>
          <p:cNvPr id="757763" name="Rectangle 3"/>
          <p:cNvSpPr>
            <a:spLocks noGrp="1" noChangeArrowheads="1"/>
          </p:cNvSpPr>
          <p:nvPr>
            <p:ph type="body" idx="4294967295"/>
          </p:nvPr>
        </p:nvSpPr>
        <p:spPr>
          <a:xfrm>
            <a:off x="152400" y="1792288"/>
            <a:ext cx="8991600" cy="3846512"/>
          </a:xfrm>
        </p:spPr>
        <p:txBody>
          <a:bodyPr/>
          <a:lstStyle/>
          <a:p>
            <a:pPr eaLnBrk="1" hangingPunct="1">
              <a:lnSpc>
                <a:spcPct val="80000"/>
              </a:lnSpc>
            </a:pPr>
            <a:r>
              <a:rPr lang="en-US" sz="2000" smtClean="0"/>
              <a:t>Highest incidence of lab confirmed infections in school age children</a:t>
            </a:r>
          </a:p>
          <a:p>
            <a:pPr eaLnBrk="1" hangingPunct="1">
              <a:lnSpc>
                <a:spcPct val="80000"/>
              </a:lnSpc>
            </a:pPr>
            <a:endParaRPr lang="en-US" sz="2000" smtClean="0"/>
          </a:p>
          <a:p>
            <a:pPr eaLnBrk="1" hangingPunct="1">
              <a:lnSpc>
                <a:spcPct val="80000"/>
              </a:lnSpc>
            </a:pPr>
            <a:r>
              <a:rPr lang="en-US" sz="2000" smtClean="0"/>
              <a:t>Distribution of hospitalizations and deaths different from seasonal influenza</a:t>
            </a:r>
          </a:p>
          <a:p>
            <a:pPr lvl="1" eaLnBrk="1" hangingPunct="1">
              <a:lnSpc>
                <a:spcPct val="80000"/>
              </a:lnSpc>
            </a:pPr>
            <a:r>
              <a:rPr lang="en-US" sz="1800" smtClean="0"/>
              <a:t>Highest hospitalization rates among 0 through 4 year olds</a:t>
            </a:r>
          </a:p>
          <a:p>
            <a:pPr lvl="1" eaLnBrk="1" hangingPunct="1">
              <a:lnSpc>
                <a:spcPct val="80000"/>
              </a:lnSpc>
            </a:pPr>
            <a:r>
              <a:rPr lang="en-US" sz="1800" smtClean="0"/>
              <a:t>Hospitalization rates for Apr-Oct 2009 exceed cumulative rates for seasonal influenza among school age children and 19 through 49 year old adults</a:t>
            </a:r>
          </a:p>
          <a:p>
            <a:pPr lvl="1" eaLnBrk="1" hangingPunct="1">
              <a:lnSpc>
                <a:spcPct val="80000"/>
              </a:lnSpc>
            </a:pPr>
            <a:r>
              <a:rPr lang="en-US" sz="1800" smtClean="0"/>
              <a:t>Fewer severe cases among adults &gt;65 years old than expected</a:t>
            </a:r>
          </a:p>
          <a:p>
            <a:pPr lvl="1" eaLnBrk="1" hangingPunct="1">
              <a:lnSpc>
                <a:spcPct val="80000"/>
              </a:lnSpc>
            </a:pPr>
            <a:endParaRPr lang="en-US" sz="1800" smtClean="0"/>
          </a:p>
          <a:p>
            <a:pPr eaLnBrk="1" hangingPunct="1">
              <a:lnSpc>
                <a:spcPct val="80000"/>
              </a:lnSpc>
            </a:pPr>
            <a:r>
              <a:rPr lang="en-US" sz="2000" smtClean="0"/>
              <a:t>50-70% of deaths and hospitalizations among persons with an underlying medical condition that confers higher risk for complications</a:t>
            </a:r>
          </a:p>
          <a:p>
            <a:pPr lvl="1" eaLnBrk="1" hangingPunct="1">
              <a:lnSpc>
                <a:spcPct val="80000"/>
              </a:lnSpc>
            </a:pPr>
            <a:r>
              <a:rPr lang="en-US" sz="1800" smtClean="0"/>
              <a:t>Pregnancy is a higher risk condition</a:t>
            </a:r>
          </a:p>
          <a:p>
            <a:pPr lvl="1" eaLnBrk="1" hangingPunct="1">
              <a:lnSpc>
                <a:spcPct val="80000"/>
              </a:lnSpc>
            </a:pPr>
            <a:r>
              <a:rPr lang="en-US" sz="1800" smtClean="0"/>
              <a:t>Newly recognized risk conditions?</a:t>
            </a:r>
          </a:p>
          <a:p>
            <a:pPr lvl="2" eaLnBrk="1" hangingPunct="1">
              <a:lnSpc>
                <a:spcPct val="80000"/>
              </a:lnSpc>
            </a:pPr>
            <a:r>
              <a:rPr lang="en-US" sz="1600" smtClean="0"/>
              <a:t>Morbid obesity (BMI&gt;40) –?proxy for unrecognized medical condition</a:t>
            </a:r>
          </a:p>
          <a:p>
            <a:pPr lvl="2" eaLnBrk="1" hangingPunct="1">
              <a:lnSpc>
                <a:spcPct val="80000"/>
              </a:lnSpc>
            </a:pPr>
            <a:r>
              <a:rPr lang="en-US" sz="1600" smtClean="0"/>
              <a:t>Indigenous populations –?proxy for chronic medical conditions, poverty or medical care access</a:t>
            </a:r>
          </a:p>
          <a:p>
            <a:pPr lvl="2" eaLnBrk="1" hangingPunct="1">
              <a:lnSpc>
                <a:spcPct val="80000"/>
              </a:lnSpc>
            </a:pPr>
            <a:r>
              <a:rPr lang="en-US" sz="1600" smtClean="0"/>
              <a:t>Neuromuscular diseases – even worse than usual?</a:t>
            </a:r>
          </a:p>
        </p:txBody>
      </p:sp>
      <p:pic>
        <p:nvPicPr>
          <p:cNvPr id="757764" name="Picture 4" descr="cdc"/>
          <p:cNvPicPr>
            <a:picLocks noChangeArrowheads="1"/>
          </p:cNvPicPr>
          <p:nvPr/>
        </p:nvPicPr>
        <p:blipFill>
          <a:blip r:embed="rId2" cstate="print"/>
          <a:srcRect/>
          <a:stretch>
            <a:fillRect/>
          </a:stretch>
        </p:blipFill>
        <p:spPr bwMode="auto">
          <a:xfrm>
            <a:off x="8001000" y="6019800"/>
            <a:ext cx="838200" cy="49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417638"/>
            <a:ext cx="9144000" cy="671512"/>
          </a:xfrm>
          <a:prstGeom prst="rect">
            <a:avLst/>
          </a:prstGeom>
          <a:noFill/>
          <a:ln w="9525">
            <a:noFill/>
            <a:miter lim="800000"/>
            <a:headEnd/>
            <a:tailEnd/>
          </a:ln>
        </p:spPr>
        <p:txBody>
          <a:bodyPr>
            <a:spAutoFit/>
          </a:bodyPr>
          <a:lstStyle/>
          <a:p>
            <a:pPr algn="ctr">
              <a:spcBef>
                <a:spcPct val="50000"/>
              </a:spcBef>
            </a:pPr>
            <a:endParaRPr lang="en-US" sz="3800" b="1">
              <a:solidFill>
                <a:srgbClr val="FFFF99"/>
              </a:solidFill>
              <a:latin typeface="Arial" pitchFamily="34" charset="0"/>
            </a:endParaRPr>
          </a:p>
        </p:txBody>
      </p:sp>
      <p:sp>
        <p:nvSpPr>
          <p:cNvPr id="19459" name="Line 3"/>
          <p:cNvSpPr>
            <a:spLocks noChangeShapeType="1"/>
          </p:cNvSpPr>
          <p:nvPr/>
        </p:nvSpPr>
        <p:spPr bwMode="auto">
          <a:xfrm>
            <a:off x="0" y="838200"/>
            <a:ext cx="9144000" cy="1588"/>
          </a:xfrm>
          <a:prstGeom prst="line">
            <a:avLst/>
          </a:prstGeom>
          <a:noFill/>
          <a:ln w="38100">
            <a:solidFill>
              <a:schemeClr val="tx1"/>
            </a:solidFill>
            <a:round/>
            <a:headEnd/>
            <a:tailEnd/>
          </a:ln>
        </p:spPr>
        <p:txBody>
          <a:bodyPr/>
          <a:lstStyle/>
          <a:p>
            <a:endParaRPr lang="en-US"/>
          </a:p>
        </p:txBody>
      </p:sp>
      <p:sp>
        <p:nvSpPr>
          <p:cNvPr id="19460" name="Text Box 4"/>
          <p:cNvSpPr txBox="1">
            <a:spLocks noChangeArrowheads="1"/>
          </p:cNvSpPr>
          <p:nvPr/>
        </p:nvSpPr>
        <p:spPr bwMode="auto">
          <a:xfrm>
            <a:off x="228600" y="1600200"/>
            <a:ext cx="8915400" cy="1533525"/>
          </a:xfrm>
          <a:prstGeom prst="rect">
            <a:avLst/>
          </a:prstGeom>
          <a:noFill/>
          <a:ln w="19050" algn="ctr">
            <a:noFill/>
            <a:miter lim="800000"/>
            <a:headEnd/>
            <a:tailEnd/>
          </a:ln>
        </p:spPr>
        <p:txBody>
          <a:bodyPr>
            <a:spAutoFit/>
          </a:bodyPr>
          <a:lstStyle/>
          <a:p>
            <a:pPr algn="ctr">
              <a:lnSpc>
                <a:spcPct val="90000"/>
              </a:lnSpc>
              <a:spcBef>
                <a:spcPct val="20000"/>
              </a:spcBef>
            </a:pPr>
            <a:endParaRPr lang="en-US" b="1">
              <a:latin typeface="Arial" pitchFamily="34" charset="0"/>
            </a:endParaRPr>
          </a:p>
          <a:p>
            <a:pPr algn="ctr">
              <a:lnSpc>
                <a:spcPct val="90000"/>
              </a:lnSpc>
              <a:spcBef>
                <a:spcPct val="20000"/>
              </a:spcBef>
            </a:pPr>
            <a:endParaRPr lang="en-US" sz="3200" b="1">
              <a:latin typeface="Arial" pitchFamily="34" charset="0"/>
            </a:endParaRPr>
          </a:p>
          <a:p>
            <a:pPr algn="ctr">
              <a:spcBef>
                <a:spcPct val="50000"/>
              </a:spcBef>
            </a:pPr>
            <a:endParaRPr lang="en-US" sz="1800">
              <a:latin typeface="Arial" pitchFamily="34" charset="0"/>
            </a:endParaRPr>
          </a:p>
        </p:txBody>
      </p:sp>
      <p:sp>
        <p:nvSpPr>
          <p:cNvPr id="19461" name="Text Box 5"/>
          <p:cNvSpPr txBox="1">
            <a:spLocks noChangeArrowheads="1"/>
          </p:cNvSpPr>
          <p:nvPr/>
        </p:nvSpPr>
        <p:spPr bwMode="auto">
          <a:xfrm>
            <a:off x="228600" y="228600"/>
            <a:ext cx="8305800" cy="579438"/>
          </a:xfrm>
          <a:prstGeom prst="rect">
            <a:avLst/>
          </a:prstGeom>
          <a:noFill/>
          <a:ln w="19050" algn="ctr">
            <a:noFill/>
            <a:miter lim="800000"/>
            <a:headEnd/>
            <a:tailEnd/>
          </a:ln>
        </p:spPr>
        <p:txBody>
          <a:bodyPr>
            <a:spAutoFit/>
          </a:bodyPr>
          <a:lstStyle/>
          <a:p>
            <a:pPr algn="ctr">
              <a:spcBef>
                <a:spcPct val="50000"/>
              </a:spcBef>
            </a:pPr>
            <a:r>
              <a:rPr lang="en-US" sz="3200" b="1">
                <a:solidFill>
                  <a:srgbClr val="FFFF66"/>
                </a:solidFill>
                <a:latin typeface="Arial" pitchFamily="34" charset="0"/>
              </a:rPr>
              <a:t>Continuing Education Disclaimer</a:t>
            </a:r>
          </a:p>
        </p:txBody>
      </p:sp>
      <p:sp>
        <p:nvSpPr>
          <p:cNvPr id="19462" name="Text Box 6"/>
          <p:cNvSpPr txBox="1">
            <a:spLocks noChangeArrowheads="1"/>
          </p:cNvSpPr>
          <p:nvPr/>
        </p:nvSpPr>
        <p:spPr bwMode="auto">
          <a:xfrm>
            <a:off x="457200" y="1066800"/>
            <a:ext cx="8077200" cy="5114925"/>
          </a:xfrm>
          <a:prstGeom prst="rect">
            <a:avLst/>
          </a:prstGeom>
          <a:noFill/>
          <a:ln w="19050" algn="ctr">
            <a:noFill/>
            <a:miter lim="800000"/>
            <a:headEnd/>
            <a:tailEnd/>
          </a:ln>
        </p:spPr>
        <p:txBody>
          <a:bodyPr>
            <a:spAutoFit/>
          </a:bodyPr>
          <a:lstStyle/>
          <a:p>
            <a:pPr algn="l" eaLnBrk="0" hangingPunct="0">
              <a:lnSpc>
                <a:spcPct val="80000"/>
              </a:lnSpc>
              <a:spcBef>
                <a:spcPct val="20000"/>
              </a:spcBef>
              <a:buClr>
                <a:schemeClr val="tx2"/>
              </a:buClr>
              <a:buSzPct val="100000"/>
            </a:pPr>
            <a:r>
              <a:rPr lang="en-US" sz="2400" b="1" dirty="0">
                <a:latin typeface="Arial" pitchFamily="34" charset="0"/>
              </a:rPr>
              <a:t>In compliance with continuing education requirements, all presenters must disclose any financial or other relationships with the manufacturers of commercial products, suppliers of commercial services, or commercial supporters as well as any use of unlabeled product(s) or product(s) under investigational use. </a:t>
            </a:r>
            <a:br>
              <a:rPr lang="en-US" sz="2400" b="1" dirty="0">
                <a:latin typeface="Arial" pitchFamily="34" charset="0"/>
              </a:rPr>
            </a:br>
            <a:r>
              <a:rPr lang="en-US" sz="2400" b="1" dirty="0">
                <a:latin typeface="Arial" pitchFamily="34" charset="0"/>
              </a:rPr>
              <a:t/>
            </a:r>
            <a:br>
              <a:rPr lang="en-US" sz="2400" b="1" dirty="0">
                <a:latin typeface="Arial" pitchFamily="34" charset="0"/>
              </a:rPr>
            </a:br>
            <a:r>
              <a:rPr lang="en-US" sz="2400" b="1" dirty="0">
                <a:latin typeface="Arial" pitchFamily="34" charset="0"/>
              </a:rPr>
              <a:t>CDC, our planners, and our presenters wish to disclose they have no financial interests or other relationships with the manufacturers of commercial products, suppliers of commercial services, or commercial supporters. This presentation does not involve the unlabeled use of a product or </a:t>
            </a:r>
            <a:r>
              <a:rPr lang="en-US" sz="2400" b="1" dirty="0" smtClean="0">
                <a:latin typeface="Arial" pitchFamily="34" charset="0"/>
              </a:rPr>
              <a:t>products </a:t>
            </a:r>
            <a:r>
              <a:rPr lang="en-US" sz="2400" b="1" dirty="0">
                <a:latin typeface="Arial" pitchFamily="34" charset="0"/>
              </a:rPr>
              <a:t>under investigational use.</a:t>
            </a:r>
            <a:br>
              <a:rPr lang="en-US" sz="2400" b="1" dirty="0">
                <a:latin typeface="Arial" pitchFamily="34" charset="0"/>
              </a:rPr>
            </a:br>
            <a:r>
              <a:rPr lang="en-US" sz="2400" b="1" dirty="0">
                <a:latin typeface="Arial" pitchFamily="34" charset="0"/>
              </a:rPr>
              <a:t/>
            </a:r>
            <a:br>
              <a:rPr lang="en-US" sz="2400" b="1" dirty="0">
                <a:latin typeface="Arial" pitchFamily="34" charset="0"/>
              </a:rPr>
            </a:br>
            <a:r>
              <a:rPr lang="en-US" sz="2400" b="1" dirty="0">
                <a:latin typeface="Arial" pitchFamily="34" charset="0"/>
              </a:rPr>
              <a:t>There is no commercial support.</a:t>
            </a:r>
          </a:p>
        </p:txBody>
      </p:sp>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0" y="381000"/>
            <a:ext cx="9144000" cy="762000"/>
          </a:xfrm>
          <a:prstGeom prst="rect">
            <a:avLst/>
          </a:prstGeom>
          <a:noFill/>
          <a:ln w="9525">
            <a:noFill/>
            <a:miter lim="800000"/>
            <a:headEnd/>
            <a:tailEnd/>
          </a:ln>
        </p:spPr>
        <p:txBody>
          <a:bodyPr/>
          <a:lstStyle/>
          <a:p>
            <a:pPr algn="ctr"/>
            <a:r>
              <a:rPr lang="en-GB" sz="2800" b="0" dirty="0" smtClean="0">
                <a:solidFill>
                  <a:srgbClr val="FFFF00"/>
                </a:solidFill>
                <a:latin typeface="+mn-lt"/>
              </a:rPr>
              <a:t>Recommendations </a:t>
            </a:r>
            <a:r>
              <a:rPr lang="en-GB" sz="2800" b="0" dirty="0">
                <a:solidFill>
                  <a:srgbClr val="FFFF00"/>
                </a:solidFill>
                <a:latin typeface="+mn-lt"/>
              </a:rPr>
              <a:t>for </a:t>
            </a:r>
            <a:r>
              <a:rPr lang="en-GB" sz="2800" b="0" dirty="0" smtClean="0">
                <a:solidFill>
                  <a:srgbClr val="FFFF00"/>
                </a:solidFill>
                <a:latin typeface="+mn-lt"/>
              </a:rPr>
              <a:t>Composition of the </a:t>
            </a:r>
            <a:r>
              <a:rPr lang="en-GB" sz="2800" b="0" dirty="0">
                <a:solidFill>
                  <a:srgbClr val="FFFF00"/>
                </a:solidFill>
                <a:latin typeface="+mn-lt"/>
              </a:rPr>
              <a:t>2010-11 Northern Hemisphere Influenza </a:t>
            </a:r>
            <a:r>
              <a:rPr lang="en-GB" sz="2800" b="0" dirty="0" smtClean="0">
                <a:solidFill>
                  <a:srgbClr val="FFFF00"/>
                </a:solidFill>
                <a:latin typeface="+mn-lt"/>
              </a:rPr>
              <a:t>Vaccines</a:t>
            </a:r>
            <a:endParaRPr lang="en-US" sz="2800" b="0" dirty="0">
              <a:solidFill>
                <a:srgbClr val="FFFF00"/>
              </a:solidFill>
              <a:latin typeface="+mn-lt"/>
            </a:endParaRPr>
          </a:p>
        </p:txBody>
      </p:sp>
      <p:sp>
        <p:nvSpPr>
          <p:cNvPr id="26627" name="Rectangle 3"/>
          <p:cNvSpPr txBox="1">
            <a:spLocks noChangeArrowheads="1"/>
          </p:cNvSpPr>
          <p:nvPr/>
        </p:nvSpPr>
        <p:spPr bwMode="auto">
          <a:xfrm>
            <a:off x="214313" y="1371600"/>
            <a:ext cx="8701087" cy="3962400"/>
          </a:xfrm>
          <a:prstGeom prst="rect">
            <a:avLst/>
          </a:prstGeom>
          <a:noFill/>
          <a:ln w="9525">
            <a:noFill/>
            <a:miter lim="800000"/>
            <a:headEnd/>
            <a:tailEnd/>
          </a:ln>
        </p:spPr>
        <p:txBody>
          <a:bodyPr/>
          <a:lstStyle/>
          <a:p>
            <a:pPr marL="342900" indent="-342900">
              <a:spcBef>
                <a:spcPct val="20000"/>
              </a:spcBef>
              <a:buClr>
                <a:srgbClr val="FFFF99"/>
              </a:buClr>
              <a:buFont typeface="Wingdings" pitchFamily="2" charset="2"/>
              <a:buNone/>
            </a:pPr>
            <a:r>
              <a:rPr lang="en-US" sz="2800" b="0" dirty="0">
                <a:solidFill>
                  <a:schemeClr val="bg1"/>
                </a:solidFill>
                <a:latin typeface="+mn-lt"/>
              </a:rPr>
              <a:t>	</a:t>
            </a:r>
            <a:r>
              <a:rPr lang="en-US" sz="2400" b="0" dirty="0" smtClean="0">
                <a:solidFill>
                  <a:schemeClr val="bg1"/>
                </a:solidFill>
                <a:latin typeface="+mn-lt"/>
              </a:rPr>
              <a:t>Pandemic A(H1N1) 2009 viruses pose a public health risk for the 2010-2011Northern Hemisphere influenza season. </a:t>
            </a:r>
          </a:p>
          <a:p>
            <a:pPr marL="342900" indent="-342900" algn="l">
              <a:spcBef>
                <a:spcPct val="20000"/>
              </a:spcBef>
              <a:buClr>
                <a:srgbClr val="FFFF99"/>
              </a:buClr>
              <a:buFont typeface="Arial" pitchFamily="34" charset="0"/>
              <a:buChar char="•"/>
            </a:pPr>
            <a:r>
              <a:rPr lang="en-US" sz="2400" b="0" dirty="0" smtClean="0">
                <a:solidFill>
                  <a:schemeClr val="bg1"/>
                </a:solidFill>
                <a:latin typeface="+mn-lt"/>
              </a:rPr>
              <a:t>Currently circulating pandemic A(H1N1) 2009 viruses remain similar to the WHO/FDA recommended vaccine virus </a:t>
            </a:r>
          </a:p>
          <a:p>
            <a:pPr marL="342900" indent="-342900" algn="l">
              <a:spcBef>
                <a:spcPct val="20000"/>
              </a:spcBef>
              <a:buClr>
                <a:srgbClr val="FFFF99"/>
              </a:buClr>
              <a:buFont typeface="Arial" pitchFamily="34" charset="0"/>
              <a:buChar char="•"/>
            </a:pPr>
            <a:r>
              <a:rPr lang="en-US" sz="2400" b="0" dirty="0" smtClean="0">
                <a:solidFill>
                  <a:schemeClr val="bg1"/>
                </a:solidFill>
                <a:latin typeface="+mn-lt"/>
              </a:rPr>
              <a:t>Trivalent influenza vaccine should contain:</a:t>
            </a:r>
          </a:p>
          <a:p>
            <a:pPr marL="800100" lvl="1" indent="-342900" algn="l">
              <a:spcBef>
                <a:spcPct val="20000"/>
              </a:spcBef>
              <a:buClr>
                <a:srgbClr val="FFFF99"/>
              </a:buClr>
              <a:buFont typeface="Arial" pitchFamily="34" charset="0"/>
              <a:buChar char="•"/>
            </a:pPr>
            <a:r>
              <a:rPr lang="en-US" sz="2000" b="0" dirty="0" smtClean="0">
                <a:solidFill>
                  <a:schemeClr val="bg1"/>
                </a:solidFill>
                <a:latin typeface="+mn-lt"/>
              </a:rPr>
              <a:t>an </a:t>
            </a:r>
            <a:r>
              <a:rPr lang="en-US" sz="2000" b="0" dirty="0">
                <a:solidFill>
                  <a:schemeClr val="bg1"/>
                </a:solidFill>
                <a:latin typeface="+mn-lt"/>
              </a:rPr>
              <a:t>A/California/7/2009 (H1N1)-like </a:t>
            </a:r>
            <a:r>
              <a:rPr lang="en-US" sz="2000" b="0" dirty="0" smtClean="0">
                <a:solidFill>
                  <a:schemeClr val="bg1"/>
                </a:solidFill>
                <a:latin typeface="+mn-lt"/>
              </a:rPr>
              <a:t>virus</a:t>
            </a:r>
          </a:p>
          <a:p>
            <a:pPr marL="1257300" lvl="2" indent="-342900" algn="l">
              <a:spcBef>
                <a:spcPct val="20000"/>
              </a:spcBef>
              <a:buClr>
                <a:srgbClr val="FFFF99"/>
              </a:buClr>
              <a:buFont typeface="Arial" pitchFamily="34" charset="0"/>
              <a:buChar char="•"/>
            </a:pPr>
            <a:r>
              <a:rPr lang="en-US" sz="1800" b="0" dirty="0" smtClean="0">
                <a:solidFill>
                  <a:schemeClr val="bg1"/>
                </a:solidFill>
                <a:latin typeface="+mn-lt"/>
              </a:rPr>
              <a:t>Same as was used in the monovalent vaccine</a:t>
            </a:r>
          </a:p>
          <a:p>
            <a:pPr marL="800100" lvl="1" indent="-342900" algn="l">
              <a:spcBef>
                <a:spcPct val="20000"/>
              </a:spcBef>
              <a:buClr>
                <a:srgbClr val="FFFF99"/>
              </a:buClr>
              <a:buFont typeface="Arial" pitchFamily="34" charset="0"/>
              <a:buChar char="•"/>
            </a:pPr>
            <a:r>
              <a:rPr lang="en-US" sz="2000" b="0" dirty="0" smtClean="0">
                <a:solidFill>
                  <a:schemeClr val="bg1"/>
                </a:solidFill>
                <a:latin typeface="+mn-lt"/>
              </a:rPr>
              <a:t>an </a:t>
            </a:r>
            <a:r>
              <a:rPr lang="en-US" sz="2000" b="0" dirty="0">
                <a:solidFill>
                  <a:schemeClr val="bg1"/>
                </a:solidFill>
                <a:latin typeface="+mn-lt"/>
              </a:rPr>
              <a:t>A/Perth/16/2009 (H3N2)-like </a:t>
            </a:r>
            <a:r>
              <a:rPr lang="en-US" sz="2000" b="0" dirty="0" smtClean="0">
                <a:solidFill>
                  <a:schemeClr val="bg1"/>
                </a:solidFill>
                <a:latin typeface="+mn-lt"/>
              </a:rPr>
              <a:t>virus</a:t>
            </a:r>
          </a:p>
          <a:p>
            <a:pPr marL="1257300" lvl="2" indent="-342900" algn="l">
              <a:spcBef>
                <a:spcPct val="20000"/>
              </a:spcBef>
              <a:buClr>
                <a:srgbClr val="FFFF99"/>
              </a:buClr>
              <a:buFont typeface="Arial" pitchFamily="34" charset="0"/>
              <a:buChar char="•"/>
            </a:pPr>
            <a:r>
              <a:rPr lang="en-US" sz="1800" b="0" dirty="0" smtClean="0">
                <a:solidFill>
                  <a:schemeClr val="bg1"/>
                </a:solidFill>
                <a:latin typeface="+mn-lt"/>
              </a:rPr>
              <a:t>New to N hemisphere vaccine</a:t>
            </a:r>
          </a:p>
          <a:p>
            <a:pPr marL="1257300" lvl="2" indent="-342900" algn="l">
              <a:spcBef>
                <a:spcPct val="20000"/>
              </a:spcBef>
              <a:buClr>
                <a:srgbClr val="FFFF99"/>
              </a:buClr>
              <a:buFont typeface="Arial" pitchFamily="34" charset="0"/>
              <a:buChar char="•"/>
            </a:pPr>
            <a:r>
              <a:rPr lang="en-US" sz="1800" b="0" dirty="0" smtClean="0">
                <a:solidFill>
                  <a:schemeClr val="bg1"/>
                </a:solidFill>
                <a:latin typeface="+mn-lt"/>
              </a:rPr>
              <a:t>Same as 2010 S hemisphere vaccine</a:t>
            </a:r>
          </a:p>
          <a:p>
            <a:pPr marL="800100" lvl="1" indent="-342900" algn="l">
              <a:spcBef>
                <a:spcPct val="20000"/>
              </a:spcBef>
              <a:buClr>
                <a:srgbClr val="FFFF99"/>
              </a:buClr>
              <a:buFont typeface="Arial" pitchFamily="34" charset="0"/>
              <a:buChar char="•"/>
            </a:pPr>
            <a:r>
              <a:rPr lang="en-US" sz="2000" b="0" dirty="0" smtClean="0">
                <a:solidFill>
                  <a:schemeClr val="bg1"/>
                </a:solidFill>
                <a:latin typeface="+mn-lt"/>
              </a:rPr>
              <a:t>a </a:t>
            </a:r>
            <a:r>
              <a:rPr lang="en-US" sz="2000" b="0" dirty="0">
                <a:solidFill>
                  <a:schemeClr val="bg1"/>
                </a:solidFill>
                <a:latin typeface="+mn-lt"/>
              </a:rPr>
              <a:t>B/Brisbane/60/2008-like </a:t>
            </a:r>
            <a:r>
              <a:rPr lang="en-US" sz="2000" b="0" dirty="0" smtClean="0">
                <a:solidFill>
                  <a:schemeClr val="bg1"/>
                </a:solidFill>
                <a:latin typeface="+mn-lt"/>
              </a:rPr>
              <a:t>virus</a:t>
            </a:r>
          </a:p>
          <a:p>
            <a:pPr marL="1257300" lvl="2" indent="-342900" algn="l">
              <a:spcBef>
                <a:spcPct val="20000"/>
              </a:spcBef>
              <a:buClr>
                <a:srgbClr val="FFFF99"/>
              </a:buClr>
              <a:buFont typeface="Arial" pitchFamily="34" charset="0"/>
              <a:buChar char="•"/>
            </a:pPr>
            <a:r>
              <a:rPr lang="en-US" sz="1800" b="0" dirty="0" smtClean="0">
                <a:solidFill>
                  <a:schemeClr val="bg1"/>
                </a:solidFill>
                <a:latin typeface="+mn-lt"/>
              </a:rPr>
              <a:t>Same as 2009-10 N hemisphere vaccine</a:t>
            </a:r>
            <a:endParaRPr lang="en-US" sz="1800" b="0" dirty="0">
              <a:solidFill>
                <a:schemeClr val="bg1"/>
              </a:solidFill>
              <a:latin typeface="+mn-lt"/>
            </a:endParaRPr>
          </a:p>
        </p:txBody>
      </p:sp>
      <p:sp>
        <p:nvSpPr>
          <p:cNvPr id="5" name="TextBox 4"/>
          <p:cNvSpPr txBox="1"/>
          <p:nvPr/>
        </p:nvSpPr>
        <p:spPr>
          <a:xfrm>
            <a:off x="838200" y="6059269"/>
            <a:ext cx="7543800" cy="646331"/>
          </a:xfrm>
          <a:prstGeom prst="rect">
            <a:avLst/>
          </a:prstGeom>
          <a:noFill/>
        </p:spPr>
        <p:txBody>
          <a:bodyPr wrap="square" rtlCol="0">
            <a:spAutoFit/>
          </a:bodyPr>
          <a:lstStyle/>
          <a:p>
            <a:pPr algn="l"/>
            <a:r>
              <a:rPr lang="en-US" sz="1800" dirty="0" smtClean="0">
                <a:latin typeface="+mn-lt"/>
              </a:rPr>
              <a:t>FDA. Vaccines and Related Biological Products Advisory Committee Meeting, February 22, 2010 </a:t>
            </a:r>
            <a:endParaRPr lang="en-US" sz="1800" dirty="0">
              <a:latin typeface="+mn-l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subTitle" idx="1"/>
          </p:nvPr>
        </p:nvSpPr>
        <p:spPr>
          <a:xfrm>
            <a:off x="1371600" y="4329113"/>
            <a:ext cx="6400800" cy="1728787"/>
          </a:xfrm>
        </p:spPr>
        <p:txBody>
          <a:bodyPr/>
          <a:lstStyle/>
          <a:p>
            <a:pPr eaLnBrk="1" hangingPunct="1"/>
            <a:r>
              <a:rPr lang="en-US" sz="2000" dirty="0" smtClean="0"/>
              <a:t>Slides prepared by:</a:t>
            </a:r>
          </a:p>
          <a:p>
            <a:pPr eaLnBrk="1" hangingPunct="1"/>
            <a:r>
              <a:rPr lang="en-US" sz="2000" dirty="0" smtClean="0"/>
              <a:t>James A. Singleton, MS</a:t>
            </a:r>
          </a:p>
          <a:p>
            <a:pPr eaLnBrk="1" hangingPunct="1"/>
            <a:r>
              <a:rPr lang="en-US" sz="2000" dirty="0" smtClean="0"/>
              <a:t>H1N1 Vaccination Coverage Monitoring Team</a:t>
            </a:r>
          </a:p>
          <a:p>
            <a:pPr eaLnBrk="1" hangingPunct="1"/>
            <a:r>
              <a:rPr lang="en-US" sz="2000" dirty="0" smtClean="0"/>
              <a:t>Immunization Services Division</a:t>
            </a:r>
          </a:p>
          <a:p>
            <a:pPr eaLnBrk="1" hangingPunct="1"/>
            <a:r>
              <a:rPr lang="en-US" sz="2000" dirty="0" smtClean="0"/>
              <a:t>CDC</a:t>
            </a:r>
          </a:p>
          <a:p>
            <a:pPr eaLnBrk="1" hangingPunct="1">
              <a:spcBef>
                <a:spcPct val="0"/>
              </a:spcBef>
            </a:pPr>
            <a:endParaRPr lang="en-US" sz="2800" dirty="0" smtClean="0">
              <a:solidFill>
                <a:srgbClr val="FFFF00"/>
              </a:solidFill>
            </a:endParaRPr>
          </a:p>
        </p:txBody>
      </p:sp>
      <p:sp>
        <p:nvSpPr>
          <p:cNvPr id="6147" name="Rectangle 5"/>
          <p:cNvSpPr>
            <a:spLocks noGrp="1" noChangeArrowheads="1"/>
          </p:cNvSpPr>
          <p:nvPr>
            <p:ph type="ctrTitle"/>
          </p:nvPr>
        </p:nvSpPr>
        <p:spPr>
          <a:xfrm>
            <a:off x="685800" y="1712913"/>
            <a:ext cx="8024813" cy="1920875"/>
          </a:xfrm>
        </p:spPr>
        <p:txBody>
          <a:bodyPr/>
          <a:lstStyle/>
          <a:p>
            <a:pPr eaLnBrk="1" hangingPunct="1"/>
            <a:r>
              <a:rPr lang="en-US" sz="4000" b="1" dirty="0" smtClean="0">
                <a:solidFill>
                  <a:srgbClr val="FFFF00"/>
                </a:solidFill>
                <a:latin typeface="Arial" charset="0"/>
              </a:rPr>
              <a:t>H1N1 Vaccination Coverage: Updated Interim Results</a:t>
            </a:r>
            <a:br>
              <a:rPr lang="en-US" sz="4000" b="1" dirty="0" smtClean="0">
                <a:solidFill>
                  <a:srgbClr val="FFFF00"/>
                </a:solidFill>
                <a:latin typeface="Arial" charset="0"/>
              </a:rPr>
            </a:br>
            <a:endParaRPr lang="en-US" sz="4000" b="1" dirty="0" smtClean="0">
              <a:solidFill>
                <a:srgbClr val="FFFF00"/>
              </a:solidFill>
              <a:latin typeface="Arial"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62635"/>
            <a:ext cx="9390063" cy="646331"/>
          </a:xfrm>
        </p:spPr>
        <p:txBody>
          <a:bodyPr/>
          <a:lstStyle/>
          <a:p>
            <a:pPr eaLnBrk="1" hangingPunct="1"/>
            <a:r>
              <a:rPr lang="en-US" sz="3200" b="0" dirty="0" smtClean="0">
                <a:solidFill>
                  <a:srgbClr val="FFFF00"/>
                </a:solidFill>
                <a:latin typeface="+mn-lt"/>
              </a:rPr>
              <a:t>National 2009 H1N1 Flu Survey (NHFS)</a:t>
            </a:r>
          </a:p>
        </p:txBody>
      </p:sp>
      <p:sp>
        <p:nvSpPr>
          <p:cNvPr id="20482" name="Rectangle 3"/>
          <p:cNvSpPr>
            <a:spLocks noGrp="1" noChangeArrowheads="1"/>
          </p:cNvSpPr>
          <p:nvPr>
            <p:ph type="body" idx="1"/>
          </p:nvPr>
        </p:nvSpPr>
        <p:spPr>
          <a:xfrm>
            <a:off x="393700" y="1055461"/>
            <a:ext cx="8750300" cy="5381625"/>
          </a:xfrm>
        </p:spPr>
        <p:txBody>
          <a:bodyPr/>
          <a:lstStyle/>
          <a:p>
            <a:pPr eaLnBrk="1" hangingPunct="1">
              <a:lnSpc>
                <a:spcPct val="90000"/>
              </a:lnSpc>
            </a:pPr>
            <a:r>
              <a:rPr lang="en-US" dirty="0" smtClean="0"/>
              <a:t>Weekly national estimates of H1N1 and seasonal coverage, and behavioral factors</a:t>
            </a:r>
          </a:p>
          <a:p>
            <a:pPr eaLnBrk="1" hangingPunct="1">
              <a:lnSpc>
                <a:spcPct val="90000"/>
              </a:lnSpc>
            </a:pPr>
            <a:r>
              <a:rPr lang="en-US" dirty="0" smtClean="0"/>
              <a:t>Random-digit-dialed telephone survey of 6,000 households per month (landline and cell-only samples)</a:t>
            </a:r>
          </a:p>
          <a:p>
            <a:pPr eaLnBrk="1" hangingPunct="1">
              <a:lnSpc>
                <a:spcPct val="90000"/>
              </a:lnSpc>
            </a:pPr>
            <a:r>
              <a:rPr lang="en-US" dirty="0" smtClean="0"/>
              <a:t>Conducted October 2009 – June 2010</a:t>
            </a:r>
          </a:p>
          <a:p>
            <a:pPr eaLnBrk="1" hangingPunct="1">
              <a:lnSpc>
                <a:spcPct val="90000"/>
              </a:lnSpc>
            </a:pPr>
            <a:r>
              <a:rPr lang="en-US" dirty="0" smtClean="0"/>
              <a:t>Results through February 13, 2010</a:t>
            </a:r>
          </a:p>
          <a:p>
            <a:pPr lvl="1" eaLnBrk="1" hangingPunct="1">
              <a:lnSpc>
                <a:spcPct val="90000"/>
              </a:lnSpc>
            </a:pPr>
            <a:r>
              <a:rPr lang="en-US" dirty="0" smtClean="0"/>
              <a:t>Results through January 2 published in MMWR January 22, 2010 / 59(02);44-48</a:t>
            </a:r>
          </a:p>
          <a:p>
            <a:pPr eaLnBrk="1" hangingPunct="1">
              <a:lnSpc>
                <a:spcPct val="90000"/>
              </a:lnSpc>
            </a:pPr>
            <a:r>
              <a:rPr lang="en-US" dirty="0" smtClean="0"/>
              <a:t>Information from other surveys and data systems to be provided in the future</a:t>
            </a:r>
          </a:p>
        </p:txBody>
      </p:sp>
      <p:sp>
        <p:nvSpPr>
          <p:cNvPr id="4" name="TextBox 3"/>
          <p:cNvSpPr txBox="1"/>
          <p:nvPr/>
        </p:nvSpPr>
        <p:spPr>
          <a:xfrm>
            <a:off x="798286" y="6066971"/>
            <a:ext cx="284052" cy="400110"/>
          </a:xfrm>
          <a:prstGeom prst="rect">
            <a:avLst/>
          </a:prstGeom>
          <a:noFill/>
        </p:spPr>
        <p:txBody>
          <a:bodyPr wrap="none" rtlCol="0">
            <a:spAutoFit/>
          </a:bodyPr>
          <a:lstStyle/>
          <a:p>
            <a:r>
              <a:rPr lang="en-US" sz="2000" dirty="0" smtClean="0">
                <a:latin typeface="Arial"/>
              </a:rPr>
              <a:t>*</a:t>
            </a:r>
            <a:endParaRPr lang="en-US" sz="2000" dirty="0">
              <a:latin typeface="Aria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1714" y="0"/>
            <a:ext cx="8229600" cy="1373188"/>
          </a:xfrm>
        </p:spPr>
        <p:txBody>
          <a:bodyPr/>
          <a:lstStyle/>
          <a:p>
            <a:r>
              <a:rPr lang="en-US" sz="2400" b="1" dirty="0" smtClean="0">
                <a:solidFill>
                  <a:srgbClr val="FFFF00"/>
                </a:solidFill>
                <a:latin typeface="Arial" charset="0"/>
              </a:rPr>
              <a:t>H1N1 Vaccination Coverage by mid-January, NHFS, December 27 – January 30</a:t>
            </a:r>
            <a:br>
              <a:rPr lang="en-US" sz="2400" b="1" dirty="0" smtClean="0">
                <a:solidFill>
                  <a:srgbClr val="FFFF00"/>
                </a:solidFill>
                <a:latin typeface="Arial" charset="0"/>
              </a:rPr>
            </a:br>
            <a:r>
              <a:rPr lang="en-US" sz="2400" b="1" dirty="0" smtClean="0">
                <a:solidFill>
                  <a:srgbClr val="FFFF00"/>
                </a:solidFill>
                <a:latin typeface="Arial" charset="0"/>
              </a:rPr>
              <a:t>Age Groups</a:t>
            </a:r>
          </a:p>
        </p:txBody>
      </p:sp>
      <p:graphicFrame>
        <p:nvGraphicFramePr>
          <p:cNvPr id="6" name="Object 4"/>
          <p:cNvGraphicFramePr>
            <a:graphicFrameLocks noGrp="1" noChangeAspect="1"/>
          </p:cNvGraphicFramePr>
          <p:nvPr>
            <p:ph idx="1"/>
          </p:nvPr>
        </p:nvGraphicFramePr>
        <p:xfrm>
          <a:off x="463550" y="1407886"/>
          <a:ext cx="8215313"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1205" name="Text Box 5"/>
          <p:cNvSpPr txBox="1">
            <a:spLocks noChangeArrowheads="1"/>
          </p:cNvSpPr>
          <p:nvPr/>
        </p:nvSpPr>
        <p:spPr bwMode="auto">
          <a:xfrm>
            <a:off x="1446213" y="6256338"/>
            <a:ext cx="3957637" cy="304800"/>
          </a:xfrm>
          <a:prstGeom prst="rect">
            <a:avLst/>
          </a:prstGeom>
          <a:noFill/>
          <a:ln w="9525">
            <a:noFill/>
            <a:miter lim="800000"/>
            <a:headEnd/>
            <a:tailEnd/>
          </a:ln>
          <a:effectLst/>
        </p:spPr>
        <p:txBody>
          <a:bodyPr wrap="none">
            <a:spAutoFit/>
          </a:bodyPr>
          <a:lstStyle/>
          <a:p>
            <a:r>
              <a:rPr lang="en-US" sz="1400">
                <a:latin typeface="Arial" charset="0"/>
              </a:rPr>
              <a:t>Sample sizes:  13,157 children and 7,269 adults</a:t>
            </a:r>
          </a:p>
        </p:txBody>
      </p:sp>
      <p:sp>
        <p:nvSpPr>
          <p:cNvPr id="51206" name="Rectangle 6"/>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0225" y="0"/>
            <a:ext cx="8229600" cy="1077218"/>
          </a:xfrm>
        </p:spPr>
        <p:txBody>
          <a:bodyPr/>
          <a:lstStyle/>
          <a:p>
            <a:r>
              <a:rPr lang="en-US" sz="2400" b="1" dirty="0" smtClean="0">
                <a:solidFill>
                  <a:srgbClr val="FFFF00"/>
                </a:solidFill>
                <a:latin typeface="Arial" charset="0"/>
              </a:rPr>
              <a:t>H1N1 Vaccination Coverage by mid-January, NHFS, </a:t>
            </a:r>
            <a:r>
              <a:rPr lang="en-US" sz="2000" b="1" dirty="0" smtClean="0">
                <a:solidFill>
                  <a:srgbClr val="FFFF00"/>
                </a:solidFill>
                <a:latin typeface="Arial" charset="0"/>
              </a:rPr>
              <a:t>December 27 – January 30</a:t>
            </a:r>
            <a:br>
              <a:rPr lang="en-US" sz="2000" b="1" dirty="0" smtClean="0">
                <a:solidFill>
                  <a:srgbClr val="FFFF00"/>
                </a:solidFill>
                <a:latin typeface="Arial" charset="0"/>
              </a:rPr>
            </a:br>
            <a:r>
              <a:rPr lang="en-US" sz="2000" b="1" dirty="0" smtClean="0">
                <a:solidFill>
                  <a:srgbClr val="FFFF00"/>
                </a:solidFill>
                <a:latin typeface="Arial" charset="0"/>
              </a:rPr>
              <a:t>Initial Target Groups</a:t>
            </a:r>
          </a:p>
        </p:txBody>
      </p:sp>
      <p:graphicFrame>
        <p:nvGraphicFramePr>
          <p:cNvPr id="7" name="Object 3"/>
          <p:cNvGraphicFramePr>
            <a:graphicFrameLocks noGrp="1" noChangeAspect="1"/>
          </p:cNvGraphicFramePr>
          <p:nvPr>
            <p:ph idx="1"/>
          </p:nvPr>
        </p:nvGraphicFramePr>
        <p:xfrm>
          <a:off x="451078" y="1080872"/>
          <a:ext cx="8228466" cy="4533210"/>
        </p:xfrm>
        <a:graphic>
          <a:graphicData uri="http://schemas.openxmlformats.org/drawingml/2006/chart">
            <c:chart xmlns:c="http://schemas.openxmlformats.org/drawingml/2006/chart" xmlns:r="http://schemas.openxmlformats.org/officeDocument/2006/relationships" r:id="rId3"/>
          </a:graphicData>
        </a:graphic>
      </p:graphicFrame>
      <p:sp>
        <p:nvSpPr>
          <p:cNvPr id="54276" name="Text Box 4"/>
          <p:cNvSpPr txBox="1">
            <a:spLocks noChangeArrowheads="1"/>
          </p:cNvSpPr>
          <p:nvPr/>
        </p:nvSpPr>
        <p:spPr bwMode="auto">
          <a:xfrm>
            <a:off x="815676" y="6553200"/>
            <a:ext cx="6728124" cy="276999"/>
          </a:xfrm>
          <a:prstGeom prst="rect">
            <a:avLst/>
          </a:prstGeom>
          <a:noFill/>
          <a:ln w="9525">
            <a:noFill/>
            <a:miter lim="800000"/>
            <a:headEnd/>
            <a:tailEnd/>
          </a:ln>
          <a:effectLst/>
        </p:spPr>
        <p:txBody>
          <a:bodyPr wrap="none">
            <a:spAutoFit/>
          </a:bodyPr>
          <a:lstStyle/>
          <a:p>
            <a:r>
              <a:rPr lang="en-US" sz="1200" dirty="0">
                <a:latin typeface="Arial" charset="0"/>
              </a:rPr>
              <a:t>Initial target group sample size: 16,135 children and adults, including 43 pregnant women</a:t>
            </a:r>
          </a:p>
        </p:txBody>
      </p:sp>
      <p:sp>
        <p:nvSpPr>
          <p:cNvPr id="54277" name="Rectangle 5"/>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a:p>
        </p:txBody>
      </p:sp>
      <p:sp>
        <p:nvSpPr>
          <p:cNvPr id="54278" name="Text Box 6"/>
          <p:cNvSpPr txBox="1">
            <a:spLocks noChangeArrowheads="1"/>
          </p:cNvSpPr>
          <p:nvPr/>
        </p:nvSpPr>
        <p:spPr bwMode="auto">
          <a:xfrm>
            <a:off x="329067" y="5611585"/>
            <a:ext cx="7646987" cy="938719"/>
          </a:xfrm>
          <a:prstGeom prst="rect">
            <a:avLst/>
          </a:prstGeom>
          <a:noFill/>
          <a:ln w="9525">
            <a:noFill/>
            <a:miter lim="800000"/>
            <a:headEnd/>
            <a:tailEnd/>
          </a:ln>
          <a:effectLst/>
        </p:spPr>
        <p:txBody>
          <a:bodyPr>
            <a:spAutoFit/>
          </a:bodyPr>
          <a:lstStyle/>
          <a:p>
            <a:pPr>
              <a:buFontTx/>
              <a:buChar char="•"/>
            </a:pPr>
            <a:r>
              <a:rPr lang="en-US" sz="1100" dirty="0">
                <a:latin typeface="Arial" charset="0"/>
              </a:rPr>
              <a:t>High risk conditions include current asthma, other lung condition, heart condition, diabetes,  kidney condition, sickle cell or other anemia, neurologic or neuromuscular condition, liver condition, or a weakened immune system caused by a chronic illness or related medicines.</a:t>
            </a:r>
          </a:p>
          <a:p>
            <a:r>
              <a:rPr lang="en-US" sz="1100" dirty="0">
                <a:latin typeface="Arial" charset="0"/>
              </a:rPr>
              <a:t>** Persons reporting they work in a healthcare facility or provide direct patient care as part of routine work.</a:t>
            </a:r>
          </a:p>
          <a:p>
            <a:r>
              <a:rPr lang="en-US" sz="1100" dirty="0">
                <a:latin typeface="Arial" charset="0"/>
              </a:rPr>
              <a:t>*** Persons with regular close contact with a child aged &lt;6months and not a HCP</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5" y="312615"/>
            <a:ext cx="8229600" cy="1384995"/>
          </a:xfrm>
        </p:spPr>
        <p:txBody>
          <a:bodyPr/>
          <a:lstStyle/>
          <a:p>
            <a:r>
              <a:rPr lang="en-US" sz="2800" b="1" dirty="0" smtClean="0">
                <a:solidFill>
                  <a:srgbClr val="FFFF00"/>
                </a:solidFill>
                <a:latin typeface="Arial" charset="0"/>
              </a:rPr>
              <a:t>Racial/Ethnic Disparities in H1N1 and Seasonal Vaccination Coverage by mid-January</a:t>
            </a:r>
            <a:br>
              <a:rPr lang="en-US" sz="2800" b="1" dirty="0" smtClean="0">
                <a:solidFill>
                  <a:srgbClr val="FFFF00"/>
                </a:solidFill>
                <a:latin typeface="Arial" charset="0"/>
              </a:rPr>
            </a:br>
            <a:r>
              <a:rPr lang="en-US" sz="2800" b="1" dirty="0" smtClean="0">
                <a:solidFill>
                  <a:srgbClr val="FFFF00"/>
                </a:solidFill>
                <a:latin typeface="Arial" charset="0"/>
              </a:rPr>
              <a:t>NHFS, December 27 – January 30</a:t>
            </a:r>
            <a:endParaRPr lang="en-US" sz="2800" dirty="0"/>
          </a:p>
        </p:txBody>
      </p:sp>
      <p:graphicFrame>
        <p:nvGraphicFramePr>
          <p:cNvPr id="9" name="Content Placeholder 8"/>
          <p:cNvGraphicFramePr>
            <a:graphicFrameLocks noGrp="1"/>
          </p:cNvGraphicFramePr>
          <p:nvPr>
            <p:ph idx="1"/>
          </p:nvPr>
        </p:nvGraphicFramePr>
        <p:xfrm>
          <a:off x="529771" y="2206171"/>
          <a:ext cx="8229600" cy="2355668"/>
        </p:xfrm>
        <a:graphic>
          <a:graphicData uri="http://schemas.openxmlformats.org/drawingml/2006/table">
            <a:tbl>
              <a:tblPr firstRow="1" bandRow="1">
                <a:tableStyleId>{3C2FFA5D-87B4-456A-9821-1D502468CF0F}</a:tableStyleId>
              </a:tblPr>
              <a:tblGrid>
                <a:gridCol w="1645920"/>
                <a:gridCol w="1645920"/>
                <a:gridCol w="1645920"/>
                <a:gridCol w="1645920"/>
                <a:gridCol w="1645920"/>
              </a:tblGrid>
              <a:tr h="370840">
                <a:tc>
                  <a:txBody>
                    <a:bodyPr/>
                    <a:lstStyle/>
                    <a:p>
                      <a:endParaRPr lang="en-US" dirty="0"/>
                    </a:p>
                  </a:txBody>
                  <a:tcPr/>
                </a:tc>
                <a:tc gridSpan="2">
                  <a:txBody>
                    <a:bodyPr/>
                    <a:lstStyle/>
                    <a:p>
                      <a:pPr algn="ctr"/>
                      <a:r>
                        <a:rPr lang="en-US" dirty="0" smtClean="0">
                          <a:solidFill>
                            <a:schemeClr val="tx1"/>
                          </a:solidFill>
                        </a:rPr>
                        <a:t>Difference</a:t>
                      </a:r>
                      <a:r>
                        <a:rPr lang="en-US" baseline="0" dirty="0" smtClean="0">
                          <a:solidFill>
                            <a:schemeClr val="tx1"/>
                          </a:solidFill>
                        </a:rPr>
                        <a:t> in coverage rate, </a:t>
                      </a:r>
                      <a:r>
                        <a:rPr lang="en-US" dirty="0" smtClean="0">
                          <a:solidFill>
                            <a:schemeClr val="tx1"/>
                          </a:solidFill>
                        </a:rPr>
                        <a:t>Black </a:t>
                      </a:r>
                      <a:r>
                        <a:rPr lang="en-US" baseline="0" dirty="0" smtClean="0">
                          <a:solidFill>
                            <a:schemeClr val="tx1"/>
                          </a:solidFill>
                        </a:rPr>
                        <a:t> – White</a:t>
                      </a:r>
                      <a:endParaRPr lang="en-US" dirty="0">
                        <a:solidFill>
                          <a:schemeClr val="tx1"/>
                        </a:solidFill>
                      </a:endParaRPr>
                    </a:p>
                  </a:txBody>
                  <a:tcPr/>
                </a:tc>
                <a:tc hMerge="1">
                  <a:txBody>
                    <a:bodyPr/>
                    <a:lstStyle/>
                    <a:p>
                      <a:endParaRPr lang="en-US" dirty="0"/>
                    </a:p>
                  </a:txBody>
                  <a:tcPr/>
                </a:tc>
                <a:tc gridSpan="2">
                  <a:txBody>
                    <a:bodyPr/>
                    <a:lstStyle/>
                    <a:p>
                      <a:pPr algn="ctr"/>
                      <a:r>
                        <a:rPr lang="en-US" dirty="0" smtClean="0">
                          <a:solidFill>
                            <a:schemeClr val="tx1"/>
                          </a:solidFill>
                        </a:rPr>
                        <a:t>Difference in coverage rate, Hispanic – White</a:t>
                      </a:r>
                      <a:endParaRPr lang="en-US" dirty="0">
                        <a:solidFill>
                          <a:schemeClr val="tx1"/>
                        </a:solidFill>
                      </a:endParaRPr>
                    </a:p>
                  </a:txBody>
                  <a:tcPr/>
                </a:tc>
                <a:tc hMerge="1">
                  <a:txBody>
                    <a:bodyPr/>
                    <a:lstStyle/>
                    <a:p>
                      <a:endParaRPr lang="en-US" dirty="0"/>
                    </a:p>
                  </a:txBody>
                  <a:tcPr/>
                </a:tc>
              </a:tr>
              <a:tr h="404948">
                <a:tc>
                  <a:txBody>
                    <a:bodyPr/>
                    <a:lstStyle/>
                    <a:p>
                      <a:endParaRPr lang="en-US" sz="2000" dirty="0"/>
                    </a:p>
                  </a:txBody>
                  <a:tcPr/>
                </a:tc>
                <a:tc>
                  <a:txBody>
                    <a:bodyPr/>
                    <a:lstStyle/>
                    <a:p>
                      <a:pPr algn="ctr"/>
                      <a:r>
                        <a:rPr lang="en-US" sz="2000" dirty="0" smtClean="0"/>
                        <a:t>H1N1</a:t>
                      </a:r>
                      <a:endParaRPr lang="en-US" sz="2000" dirty="0"/>
                    </a:p>
                  </a:txBody>
                  <a:tcPr/>
                </a:tc>
                <a:tc>
                  <a:txBody>
                    <a:bodyPr/>
                    <a:lstStyle/>
                    <a:p>
                      <a:pPr algn="ctr"/>
                      <a:r>
                        <a:rPr lang="en-US" sz="2000" dirty="0" smtClean="0"/>
                        <a:t>Seasonal</a:t>
                      </a:r>
                      <a:endParaRPr lang="en-US" sz="2000" dirty="0"/>
                    </a:p>
                  </a:txBody>
                  <a:tcPr/>
                </a:tc>
                <a:tc>
                  <a:txBody>
                    <a:bodyPr/>
                    <a:lstStyle/>
                    <a:p>
                      <a:pPr algn="ctr"/>
                      <a:r>
                        <a:rPr lang="en-US" sz="2000" dirty="0" smtClean="0"/>
                        <a:t>H1N1</a:t>
                      </a:r>
                      <a:endParaRPr lang="en-US" sz="2000" dirty="0"/>
                    </a:p>
                  </a:txBody>
                  <a:tcPr/>
                </a:tc>
                <a:tc>
                  <a:txBody>
                    <a:bodyPr/>
                    <a:lstStyle/>
                    <a:p>
                      <a:pPr algn="ctr"/>
                      <a:r>
                        <a:rPr lang="en-US" sz="2000" dirty="0" smtClean="0"/>
                        <a:t>Seasonal</a:t>
                      </a:r>
                      <a:endParaRPr lang="en-US" sz="2000" dirty="0"/>
                    </a:p>
                  </a:txBody>
                  <a:tcPr/>
                </a:tc>
              </a:tr>
              <a:tr h="370840">
                <a:tc>
                  <a:txBody>
                    <a:bodyPr/>
                    <a:lstStyle/>
                    <a:p>
                      <a:r>
                        <a:rPr lang="en-US" sz="2000" dirty="0" smtClean="0"/>
                        <a:t>Children</a:t>
                      </a:r>
                      <a:endParaRPr lang="en-US" sz="2000" dirty="0"/>
                    </a:p>
                  </a:txBody>
                  <a:tcPr/>
                </a:tc>
                <a:tc>
                  <a:txBody>
                    <a:bodyPr/>
                    <a:lstStyle/>
                    <a:p>
                      <a:pPr algn="ctr"/>
                      <a:r>
                        <a:rPr lang="en-US" sz="2000" dirty="0" smtClean="0"/>
                        <a:t>-7.5</a:t>
                      </a:r>
                      <a:endParaRPr lang="en-US" sz="2000" dirty="0">
                        <a:solidFill>
                          <a:schemeClr val="bg1"/>
                        </a:solidFill>
                      </a:endParaRPr>
                    </a:p>
                  </a:txBody>
                  <a:tcPr/>
                </a:tc>
                <a:tc>
                  <a:txBody>
                    <a:bodyPr/>
                    <a:lstStyle/>
                    <a:p>
                      <a:pPr algn="ctr"/>
                      <a:r>
                        <a:rPr lang="en-US" sz="2000" dirty="0" smtClean="0"/>
                        <a:t>-1.0</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-2.6</a:t>
                      </a:r>
                      <a:endParaRPr lang="en-US" sz="2000" dirty="0"/>
                    </a:p>
                  </a:txBody>
                  <a:tcPr/>
                </a:tc>
              </a:tr>
              <a:tr h="370840">
                <a:tc>
                  <a:txBody>
                    <a:bodyPr/>
                    <a:lstStyle/>
                    <a:p>
                      <a:r>
                        <a:rPr lang="en-US" sz="2000" dirty="0" smtClean="0"/>
                        <a:t>Adults</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-6.3</a:t>
                      </a:r>
                      <a:r>
                        <a:rPr lang="en-US" sz="2400" b="1" dirty="0" smtClean="0">
                          <a:solidFill>
                            <a:srgbClr val="FF0000"/>
                          </a:solidFill>
                        </a:rPr>
                        <a:t>*</a:t>
                      </a:r>
                    </a:p>
                  </a:txBody>
                  <a:tcPr/>
                </a:tc>
                <a:tc>
                  <a:txBody>
                    <a:bodyPr/>
                    <a:lstStyle/>
                    <a:p>
                      <a:pPr algn="ctr"/>
                      <a:r>
                        <a:rPr lang="en-US" sz="2000" dirty="0" smtClean="0"/>
                        <a:t>-10.5</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000" dirty="0" smtClean="0"/>
                        <a:t>-5.5</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000" dirty="0" smtClean="0"/>
                        <a:t>-14.2</a:t>
                      </a:r>
                      <a:r>
                        <a:rPr lang="en-US" sz="2400" b="1" dirty="0" smtClean="0">
                          <a:solidFill>
                            <a:srgbClr val="FF0000"/>
                          </a:solidFill>
                        </a:rPr>
                        <a:t>*</a:t>
                      </a:r>
                      <a:endParaRPr lang="en-US" sz="2400" b="1" dirty="0">
                        <a:solidFill>
                          <a:srgbClr val="FF0000"/>
                        </a:solidFill>
                      </a:endParaRPr>
                    </a:p>
                  </a:txBody>
                  <a:tcPr/>
                </a:tc>
              </a:tr>
              <a:tr h="370840">
                <a:tc>
                  <a:txBody>
                    <a:bodyPr/>
                    <a:lstStyle/>
                    <a:p>
                      <a:r>
                        <a:rPr lang="en-US" sz="2000" dirty="0" smtClean="0"/>
                        <a:t>All</a:t>
                      </a:r>
                      <a:endParaRPr lang="en-US" sz="2000" dirty="0"/>
                    </a:p>
                  </a:txBody>
                  <a:tcPr/>
                </a:tc>
                <a:tc>
                  <a:txBody>
                    <a:bodyPr/>
                    <a:lstStyle/>
                    <a:p>
                      <a:pPr algn="ctr"/>
                      <a:r>
                        <a:rPr lang="en-US" sz="2000" dirty="0" smtClean="0"/>
                        <a:t>-5.9</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000" dirty="0" smtClean="0"/>
                        <a:t>-8.3</a:t>
                      </a:r>
                      <a:r>
                        <a:rPr lang="en-US" sz="2400" b="1" dirty="0" smtClean="0">
                          <a:solidFill>
                            <a:srgbClr val="FF0000"/>
                          </a:solidFill>
                        </a:rPr>
                        <a:t>*</a:t>
                      </a:r>
                      <a:endParaRPr lang="en-US" sz="2400" b="1" dirty="0">
                        <a:solidFill>
                          <a:srgbClr val="FF0000"/>
                        </a:solidFill>
                      </a:endParaRPr>
                    </a:p>
                  </a:txBody>
                  <a:tcPr/>
                </a:tc>
                <a:tc>
                  <a:txBody>
                    <a:bodyPr/>
                    <a:lstStyle/>
                    <a:p>
                      <a:pPr algn="ctr"/>
                      <a:r>
                        <a:rPr lang="en-US" sz="2000" dirty="0" smtClean="0"/>
                        <a:t>-2.2</a:t>
                      </a:r>
                      <a:endParaRPr lang="en-US" sz="2000" dirty="0"/>
                    </a:p>
                  </a:txBody>
                  <a:tcPr/>
                </a:tc>
                <a:tc>
                  <a:txBody>
                    <a:bodyPr/>
                    <a:lstStyle/>
                    <a:p>
                      <a:pPr algn="ctr"/>
                      <a:r>
                        <a:rPr lang="en-US" sz="2000" dirty="0" smtClean="0"/>
                        <a:t>-11.3</a:t>
                      </a:r>
                      <a:r>
                        <a:rPr lang="en-US" sz="2400" b="1" dirty="0" smtClean="0">
                          <a:solidFill>
                            <a:srgbClr val="FF0000"/>
                          </a:solidFill>
                        </a:rPr>
                        <a:t>*</a:t>
                      </a:r>
                      <a:endParaRPr lang="en-US" sz="2400" b="1" dirty="0">
                        <a:solidFill>
                          <a:srgbClr val="FF0000"/>
                        </a:solidFill>
                      </a:endParaRPr>
                    </a:p>
                  </a:txBody>
                  <a:tcPr/>
                </a:tc>
              </a:tr>
            </a:tbl>
          </a:graphicData>
        </a:graphic>
      </p:graphicFrame>
      <p:sp>
        <p:nvSpPr>
          <p:cNvPr id="10" name="TextBox 9"/>
          <p:cNvSpPr txBox="1"/>
          <p:nvPr/>
        </p:nvSpPr>
        <p:spPr>
          <a:xfrm>
            <a:off x="1349828" y="4876801"/>
            <a:ext cx="6551794" cy="461665"/>
          </a:xfrm>
          <a:prstGeom prst="rect">
            <a:avLst/>
          </a:prstGeom>
          <a:noFill/>
        </p:spPr>
        <p:txBody>
          <a:bodyPr wrap="none" rtlCol="0">
            <a:spAutoFit/>
          </a:bodyPr>
          <a:lstStyle/>
          <a:p>
            <a:r>
              <a:rPr lang="en-US" sz="2400" dirty="0" smtClean="0">
                <a:solidFill>
                  <a:srgbClr val="FF0000"/>
                </a:solidFill>
                <a:latin typeface="Arial"/>
              </a:rPr>
              <a:t>* </a:t>
            </a:r>
            <a:r>
              <a:rPr lang="en-US" sz="1800" dirty="0" smtClean="0">
                <a:solidFill>
                  <a:srgbClr val="FFFFFF"/>
                </a:solidFill>
                <a:latin typeface="Arial"/>
              </a:rPr>
              <a:t>Coverage rate difference statistically significant, p&lt;0.05 </a:t>
            </a:r>
            <a:endParaRPr lang="en-US" sz="1800" dirty="0">
              <a:solidFill>
                <a:srgbClr val="FFFFFF"/>
              </a:solidFill>
              <a:latin typeface="Aria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3" y="0"/>
            <a:ext cx="8229600" cy="1323439"/>
          </a:xfrm>
        </p:spPr>
        <p:txBody>
          <a:bodyPr/>
          <a:lstStyle/>
          <a:p>
            <a:r>
              <a:rPr lang="en-US" b="1" dirty="0" smtClean="0">
                <a:solidFill>
                  <a:srgbClr val="FFFF00"/>
                </a:solidFill>
                <a:latin typeface="Arial" charset="0"/>
              </a:rPr>
              <a:t>Summary of H1N1 </a:t>
            </a:r>
            <a:br>
              <a:rPr lang="en-US" b="1" dirty="0" smtClean="0">
                <a:solidFill>
                  <a:srgbClr val="FFFF00"/>
                </a:solidFill>
                <a:latin typeface="Arial" charset="0"/>
              </a:rPr>
            </a:br>
            <a:r>
              <a:rPr lang="en-US" b="1" dirty="0" smtClean="0">
                <a:solidFill>
                  <a:srgbClr val="FFFF00"/>
                </a:solidFill>
                <a:latin typeface="Arial" charset="0"/>
              </a:rPr>
              <a:t>Vaccine Coverage Data</a:t>
            </a:r>
            <a:endParaRPr lang="en-US" dirty="0"/>
          </a:p>
        </p:txBody>
      </p:sp>
      <p:sp>
        <p:nvSpPr>
          <p:cNvPr id="3" name="Content Placeholder 2"/>
          <p:cNvSpPr>
            <a:spLocks noGrp="1"/>
          </p:cNvSpPr>
          <p:nvPr>
            <p:ph idx="1"/>
          </p:nvPr>
        </p:nvSpPr>
        <p:spPr>
          <a:xfrm>
            <a:off x="471715" y="1480458"/>
            <a:ext cx="8229600" cy="4525963"/>
          </a:xfrm>
        </p:spPr>
        <p:txBody>
          <a:bodyPr>
            <a:normAutofit fontScale="77500" lnSpcReduction="20000"/>
          </a:bodyPr>
          <a:lstStyle/>
          <a:p>
            <a:r>
              <a:rPr lang="en-US" sz="2300" dirty="0" smtClean="0">
                <a:latin typeface="Arial" charset="0"/>
              </a:rPr>
              <a:t>By February 13, ~</a:t>
            </a:r>
            <a:r>
              <a:rPr lang="en-US" sz="2300" dirty="0" smtClean="0"/>
              <a:t>86 million people had received </a:t>
            </a:r>
            <a:r>
              <a:rPr lang="en-US" sz="2300" dirty="0" smtClean="0">
                <a:latin typeface="Arial" charset="0"/>
              </a:rPr>
              <a:t>~97 million doses of H1N1 vaccine</a:t>
            </a:r>
          </a:p>
          <a:p>
            <a:endParaRPr lang="en-US" sz="2300" dirty="0" smtClean="0"/>
          </a:p>
          <a:p>
            <a:r>
              <a:rPr lang="en-US" sz="2300" dirty="0" smtClean="0"/>
              <a:t>Most doses went to target groups</a:t>
            </a:r>
          </a:p>
          <a:p>
            <a:endParaRPr lang="en-US" sz="2300" dirty="0" smtClean="0"/>
          </a:p>
          <a:p>
            <a:r>
              <a:rPr lang="en-US" sz="2300" dirty="0" smtClean="0"/>
              <a:t>Coverage was higher in children than adults</a:t>
            </a:r>
          </a:p>
          <a:p>
            <a:endParaRPr lang="en-US" sz="2300" dirty="0" smtClean="0"/>
          </a:p>
          <a:p>
            <a:r>
              <a:rPr lang="en-US" sz="2300" dirty="0" smtClean="0"/>
              <a:t>An estimated 39% of health care workers were vaccinated</a:t>
            </a:r>
          </a:p>
          <a:p>
            <a:endParaRPr lang="en-US" sz="2300" dirty="0" smtClean="0"/>
          </a:p>
          <a:p>
            <a:r>
              <a:rPr lang="en-US" sz="2300" dirty="0" smtClean="0"/>
              <a:t>Of children &lt;10 years who were vaccinated, as many as 60% had received their 2</a:t>
            </a:r>
            <a:r>
              <a:rPr lang="en-US" sz="2300" baseline="30000" dirty="0" smtClean="0"/>
              <a:t>nd</a:t>
            </a:r>
            <a:r>
              <a:rPr lang="en-US" sz="2300" dirty="0" smtClean="0"/>
              <a:t> dose</a:t>
            </a:r>
          </a:p>
          <a:p>
            <a:endParaRPr lang="en-US" sz="2300" dirty="0" smtClean="0"/>
          </a:p>
          <a:p>
            <a:r>
              <a:rPr lang="en-US" sz="2300" dirty="0" smtClean="0"/>
              <a:t>H1N1 vaccine coverage in adults was significantly higher in whites than blacks or Hispanics</a:t>
            </a:r>
          </a:p>
          <a:p>
            <a:endParaRPr lang="en-US" sz="2300" dirty="0" smtClean="0"/>
          </a:p>
          <a:p>
            <a:r>
              <a:rPr lang="en-US" sz="2300" dirty="0" smtClean="0"/>
              <a:t>H1N1 coverage did not differ significantly by race or ethnicity among children</a:t>
            </a:r>
          </a:p>
          <a:p>
            <a:endParaRPr lang="en-US" sz="2000" dirty="0" smtClean="0"/>
          </a:p>
          <a:p>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304800"/>
            <a:ext cx="8699500" cy="504825"/>
          </a:xfrm>
        </p:spPr>
        <p:txBody>
          <a:bodyPr/>
          <a:lstStyle/>
          <a:p>
            <a:r>
              <a:rPr lang="en-US" sz="2400" b="0" dirty="0" smtClean="0">
                <a:solidFill>
                  <a:srgbClr val="FFFF00"/>
                </a:solidFill>
                <a:latin typeface="+mn-lt"/>
              </a:rPr>
              <a:t>The “Main Reason” for not getting an H1N1 vaccination </a:t>
            </a:r>
            <a:br>
              <a:rPr lang="en-US" sz="2400" b="0" dirty="0" smtClean="0">
                <a:solidFill>
                  <a:srgbClr val="FFFF00"/>
                </a:solidFill>
                <a:latin typeface="+mn-lt"/>
              </a:rPr>
            </a:br>
            <a:r>
              <a:rPr lang="en-US" sz="2400" b="0" dirty="0" smtClean="0">
                <a:solidFill>
                  <a:srgbClr val="FFFF00"/>
                </a:solidFill>
                <a:latin typeface="+mn-lt"/>
              </a:rPr>
              <a:t>among all unvaccinated, by month of interview,</a:t>
            </a:r>
            <a:r>
              <a:rPr lang="en-US" sz="2000" b="0" dirty="0" smtClean="0">
                <a:solidFill>
                  <a:srgbClr val="FFFF00"/>
                </a:solidFill>
                <a:latin typeface="+mn-lt"/>
              </a:rPr>
              <a:t> NHFS</a:t>
            </a:r>
            <a:r>
              <a:rPr lang="en-US" sz="2400" b="0" dirty="0" smtClean="0">
                <a:solidFill>
                  <a:srgbClr val="FFFF00"/>
                </a:solidFill>
                <a:latin typeface="+mn-lt"/>
              </a:rPr>
              <a:t> </a:t>
            </a:r>
            <a:endParaRPr lang="en-US" sz="2000" b="0" dirty="0" smtClean="0">
              <a:solidFill>
                <a:srgbClr val="FFFF00"/>
              </a:solidFill>
              <a:latin typeface="+mn-lt"/>
            </a:endParaRPr>
          </a:p>
        </p:txBody>
      </p:sp>
      <p:graphicFrame>
        <p:nvGraphicFramePr>
          <p:cNvPr id="7170" name="Object 3"/>
          <p:cNvGraphicFramePr>
            <a:graphicFrameLocks noGrp="1" noChangeAspect="1"/>
          </p:cNvGraphicFramePr>
          <p:nvPr>
            <p:ph idx="1"/>
          </p:nvPr>
        </p:nvGraphicFramePr>
        <p:xfrm>
          <a:off x="588963" y="1236663"/>
          <a:ext cx="8135937" cy="4564062"/>
        </p:xfrm>
        <a:graphic>
          <a:graphicData uri="http://schemas.openxmlformats.org/presentationml/2006/ole">
            <p:oleObj spid="_x0000_s50178" r:id="rId4" imgW="8132769" imgH="4566300" progId="Excel.Sheet.8">
              <p:embed/>
            </p:oleObj>
          </a:graphicData>
        </a:graphic>
      </p:graphicFrame>
      <p:sp>
        <p:nvSpPr>
          <p:cNvPr id="7172" name="Text Box 4"/>
          <p:cNvSpPr txBox="1">
            <a:spLocks noChangeArrowheads="1"/>
          </p:cNvSpPr>
          <p:nvPr/>
        </p:nvSpPr>
        <p:spPr bwMode="auto">
          <a:xfrm>
            <a:off x="746125" y="5967413"/>
            <a:ext cx="7178675" cy="639762"/>
          </a:xfrm>
          <a:prstGeom prst="rect">
            <a:avLst/>
          </a:prstGeom>
          <a:noFill/>
          <a:ln w="9525">
            <a:noFill/>
            <a:miter lim="800000"/>
            <a:headEnd/>
            <a:tailEnd/>
          </a:ln>
        </p:spPr>
        <p:txBody>
          <a:bodyPr>
            <a:spAutoFit/>
          </a:bodyPr>
          <a:lstStyle/>
          <a:p>
            <a:r>
              <a:rPr lang="en-US" sz="1200" dirty="0">
                <a:solidFill>
                  <a:schemeClr val="bg1"/>
                </a:solidFill>
                <a:latin typeface="Arial" charset="0"/>
              </a:rPr>
              <a:t>Responses are to the question “There are many reasons why people don’t get flu vaccinations. What is the </a:t>
            </a:r>
            <a:r>
              <a:rPr lang="en-US" sz="1200" u="sng" dirty="0">
                <a:solidFill>
                  <a:schemeClr val="bg1"/>
                </a:solidFill>
                <a:latin typeface="Arial" charset="0"/>
              </a:rPr>
              <a:t>main</a:t>
            </a:r>
            <a:r>
              <a:rPr lang="en-US" sz="1200" dirty="0">
                <a:solidFill>
                  <a:schemeClr val="bg1"/>
                </a:solidFill>
                <a:latin typeface="Arial" charset="0"/>
              </a:rPr>
              <a:t> reason you [will not get/ will probably no get/ have not yet gotten] an H1N1 flu vaccination this flu season?”</a:t>
            </a:r>
          </a:p>
        </p:txBody>
      </p:sp>
      <p:sp>
        <p:nvSpPr>
          <p:cNvPr id="7173" name="Text Box 5"/>
          <p:cNvSpPr txBox="1">
            <a:spLocks noChangeArrowheads="1"/>
          </p:cNvSpPr>
          <p:nvPr/>
        </p:nvSpPr>
        <p:spPr bwMode="auto">
          <a:xfrm>
            <a:off x="4810125" y="5675313"/>
            <a:ext cx="2279650" cy="276225"/>
          </a:xfrm>
          <a:prstGeom prst="rect">
            <a:avLst/>
          </a:prstGeom>
          <a:noFill/>
          <a:ln w="9525" algn="ctr">
            <a:noFill/>
            <a:miter lim="800000"/>
            <a:headEnd/>
            <a:tailEnd/>
          </a:ln>
        </p:spPr>
        <p:txBody>
          <a:bodyPr wrap="none">
            <a:spAutoFit/>
          </a:bodyPr>
          <a:lstStyle/>
          <a:p>
            <a:pPr eaLnBrk="0" hangingPunct="0"/>
            <a:r>
              <a:rPr lang="en-US" sz="1200">
                <a:solidFill>
                  <a:schemeClr val="bg1"/>
                </a:solidFill>
                <a:latin typeface="Arial" charset="0"/>
              </a:rPr>
              <a:t>Percentage reporting reason</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latin typeface="+mn-lt"/>
              </a:rPr>
              <a:t>Seasonal Influenza Vaccines: Recommendations for Use in the 2010-11 Influenza Season</a:t>
            </a:r>
            <a:endParaRPr lang="en-US" b="0" dirty="0">
              <a:latin typeface="+mn-lt"/>
            </a:endParaRPr>
          </a:p>
        </p:txBody>
      </p:sp>
      <p:sp>
        <p:nvSpPr>
          <p:cNvPr id="3" name="Subtitle 2"/>
          <p:cNvSpPr>
            <a:spLocks noGrp="1"/>
          </p:cNvSpPr>
          <p:nvPr>
            <p:ph type="subTitle" idx="1"/>
          </p:nvPr>
        </p:nvSpPr>
        <p:spPr/>
        <p:txBody>
          <a:bodyPr/>
          <a:lstStyle/>
          <a:p>
            <a:r>
              <a:rPr lang="en-US" dirty="0" smtClean="0"/>
              <a:t>Advisory Committee on Immunization Practices (ACIP)</a:t>
            </a:r>
          </a:p>
          <a:p>
            <a:r>
              <a:rPr lang="en-US" dirty="0" smtClean="0"/>
              <a:t>Atlanta, February 24, 2010</a:t>
            </a:r>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lnSpc>
                <a:spcPct val="90000"/>
              </a:lnSpc>
            </a:pPr>
            <a:r>
              <a:rPr lang="en-US" sz="2500" dirty="0" smtClean="0">
                <a:latin typeface="+mn-lt"/>
              </a:rPr>
              <a:t>Advisory Committee on Immunization Practices (ACIP): Influenza Vaccination Recommendation Changes for the US Over Time: 1960-2008</a:t>
            </a:r>
          </a:p>
        </p:txBody>
      </p:sp>
      <p:sp>
        <p:nvSpPr>
          <p:cNvPr id="24579" name="Rectangle 6"/>
          <p:cNvSpPr>
            <a:spLocks noGrp="1" noChangeArrowheads="1"/>
          </p:cNvSpPr>
          <p:nvPr>
            <p:ph type="body" idx="1"/>
          </p:nvPr>
        </p:nvSpPr>
        <p:spPr/>
        <p:txBody>
          <a:bodyPr/>
          <a:lstStyle/>
          <a:p>
            <a:pPr eaLnBrk="1" hangingPunct="1">
              <a:spcBef>
                <a:spcPct val="65000"/>
              </a:spcBef>
              <a:buFont typeface="Wingdings" pitchFamily="2" charset="2"/>
              <a:buNone/>
            </a:pPr>
            <a:r>
              <a:rPr lang="en-US" b="1" dirty="0" smtClean="0"/>
              <a:t>Before 2000:</a:t>
            </a:r>
            <a:endParaRPr lang="en-US" b="1" baseline="30000" dirty="0" smtClean="0"/>
          </a:p>
          <a:p>
            <a:pPr eaLnBrk="1" hangingPunct="1">
              <a:spcBef>
                <a:spcPct val="65000"/>
              </a:spcBef>
            </a:pPr>
            <a:r>
              <a:rPr lang="en-US" sz="2400" dirty="0" smtClean="0"/>
              <a:t>Persons aged 65 years or older</a:t>
            </a:r>
          </a:p>
          <a:p>
            <a:pPr eaLnBrk="1" hangingPunct="1">
              <a:spcBef>
                <a:spcPct val="65000"/>
              </a:spcBef>
            </a:pPr>
            <a:r>
              <a:rPr lang="en-US" sz="2400" dirty="0" smtClean="0"/>
              <a:t>Persons with chronic medical conditions that make them more likely to have complications of influenza </a:t>
            </a:r>
          </a:p>
          <a:p>
            <a:pPr eaLnBrk="1" hangingPunct="1">
              <a:spcBef>
                <a:spcPct val="65000"/>
              </a:spcBef>
            </a:pPr>
            <a:r>
              <a:rPr lang="en-US" sz="2400" dirty="0" smtClean="0"/>
              <a:t>Pregnant women in the 2nd or 3rd trimester</a:t>
            </a:r>
          </a:p>
          <a:p>
            <a:pPr eaLnBrk="1" hangingPunct="1">
              <a:spcBef>
                <a:spcPct val="65000"/>
              </a:spcBef>
            </a:pPr>
            <a:r>
              <a:rPr lang="en-US" sz="2400" dirty="0" smtClean="0"/>
              <a:t>Contacts (household and out-of-home caregivers) of the above groups</a:t>
            </a:r>
          </a:p>
          <a:p>
            <a:pPr eaLnBrk="1" hangingPunct="1">
              <a:spcBef>
                <a:spcPct val="65000"/>
              </a:spcBef>
            </a:pPr>
            <a:r>
              <a:rPr lang="en-US" sz="2400" dirty="0" smtClean="0"/>
              <a:t>Healthcare workers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417638"/>
            <a:ext cx="9144000" cy="671512"/>
          </a:xfrm>
          <a:prstGeom prst="rect">
            <a:avLst/>
          </a:prstGeom>
          <a:noFill/>
          <a:ln w="9525">
            <a:noFill/>
            <a:miter lim="800000"/>
            <a:headEnd/>
            <a:tailEnd/>
          </a:ln>
        </p:spPr>
        <p:txBody>
          <a:bodyPr>
            <a:spAutoFit/>
          </a:bodyPr>
          <a:lstStyle/>
          <a:p>
            <a:pPr algn="ctr">
              <a:spcBef>
                <a:spcPct val="50000"/>
              </a:spcBef>
            </a:pPr>
            <a:endParaRPr lang="en-US" sz="3800" b="1">
              <a:solidFill>
                <a:srgbClr val="FFFF99"/>
              </a:solidFill>
              <a:latin typeface="Arial" pitchFamily="34" charset="0"/>
            </a:endParaRPr>
          </a:p>
        </p:txBody>
      </p:sp>
      <p:sp>
        <p:nvSpPr>
          <p:cNvPr id="20483" name="Line 3"/>
          <p:cNvSpPr>
            <a:spLocks noChangeShapeType="1"/>
          </p:cNvSpPr>
          <p:nvPr/>
        </p:nvSpPr>
        <p:spPr bwMode="auto">
          <a:xfrm>
            <a:off x="0" y="1066800"/>
            <a:ext cx="9144000" cy="1588"/>
          </a:xfrm>
          <a:prstGeom prst="line">
            <a:avLst/>
          </a:prstGeom>
          <a:noFill/>
          <a:ln w="38100">
            <a:solidFill>
              <a:schemeClr val="tx1"/>
            </a:solidFill>
            <a:round/>
            <a:headEnd/>
            <a:tailEnd/>
          </a:ln>
        </p:spPr>
        <p:txBody>
          <a:bodyPr/>
          <a:lstStyle/>
          <a:p>
            <a:endParaRPr lang="en-US"/>
          </a:p>
        </p:txBody>
      </p:sp>
      <p:sp>
        <p:nvSpPr>
          <p:cNvPr id="20484" name="Text Box 4"/>
          <p:cNvSpPr txBox="1">
            <a:spLocks noChangeArrowheads="1"/>
          </p:cNvSpPr>
          <p:nvPr/>
        </p:nvSpPr>
        <p:spPr bwMode="auto">
          <a:xfrm>
            <a:off x="228600" y="1600200"/>
            <a:ext cx="8915400" cy="2136775"/>
          </a:xfrm>
          <a:prstGeom prst="rect">
            <a:avLst/>
          </a:prstGeom>
          <a:noFill/>
          <a:ln w="19050" algn="ctr">
            <a:noFill/>
            <a:miter lim="800000"/>
            <a:headEnd/>
            <a:tailEnd/>
          </a:ln>
        </p:spPr>
        <p:txBody>
          <a:bodyPr>
            <a:spAutoFit/>
          </a:bodyPr>
          <a:lstStyle/>
          <a:p>
            <a:pPr algn="ctr">
              <a:lnSpc>
                <a:spcPct val="90000"/>
              </a:lnSpc>
              <a:spcBef>
                <a:spcPct val="20000"/>
              </a:spcBef>
            </a:pPr>
            <a:endParaRPr lang="en-US" b="1">
              <a:latin typeface="Arial" pitchFamily="34" charset="0"/>
            </a:endParaRPr>
          </a:p>
          <a:p>
            <a:pPr algn="ctr">
              <a:lnSpc>
                <a:spcPct val="90000"/>
              </a:lnSpc>
              <a:spcBef>
                <a:spcPct val="20000"/>
              </a:spcBef>
            </a:pPr>
            <a:endParaRPr lang="en-US" b="1">
              <a:latin typeface="Arial" pitchFamily="34" charset="0"/>
            </a:endParaRPr>
          </a:p>
          <a:p>
            <a:pPr algn="ctr">
              <a:lnSpc>
                <a:spcPct val="90000"/>
              </a:lnSpc>
              <a:spcBef>
                <a:spcPct val="20000"/>
              </a:spcBef>
            </a:pPr>
            <a:endParaRPr lang="en-US" sz="3200" b="1">
              <a:latin typeface="Arial" pitchFamily="34" charset="0"/>
            </a:endParaRPr>
          </a:p>
          <a:p>
            <a:pPr algn="ctr">
              <a:spcBef>
                <a:spcPct val="50000"/>
              </a:spcBef>
            </a:pPr>
            <a:endParaRPr lang="en-US" sz="1800">
              <a:latin typeface="Arial" pitchFamily="34" charset="0"/>
            </a:endParaRPr>
          </a:p>
        </p:txBody>
      </p:sp>
      <p:sp>
        <p:nvSpPr>
          <p:cNvPr id="20485" name="Text Box 5"/>
          <p:cNvSpPr txBox="1">
            <a:spLocks noChangeArrowheads="1"/>
          </p:cNvSpPr>
          <p:nvPr/>
        </p:nvSpPr>
        <p:spPr bwMode="auto">
          <a:xfrm>
            <a:off x="914400" y="381000"/>
            <a:ext cx="6934200" cy="579438"/>
          </a:xfrm>
          <a:prstGeom prst="rect">
            <a:avLst/>
          </a:prstGeom>
          <a:noFill/>
          <a:ln w="19050" algn="ctr">
            <a:noFill/>
            <a:miter lim="800000"/>
            <a:headEnd/>
            <a:tailEnd/>
          </a:ln>
        </p:spPr>
        <p:txBody>
          <a:bodyPr>
            <a:spAutoFit/>
          </a:bodyPr>
          <a:lstStyle/>
          <a:p>
            <a:pPr algn="ctr">
              <a:spcBef>
                <a:spcPct val="50000"/>
              </a:spcBef>
            </a:pPr>
            <a:r>
              <a:rPr lang="en-US" sz="3200" b="1">
                <a:solidFill>
                  <a:srgbClr val="FFFF66"/>
                </a:solidFill>
                <a:latin typeface="Arial" pitchFamily="34" charset="0"/>
              </a:rPr>
              <a:t>Accrediting Statements</a:t>
            </a:r>
          </a:p>
        </p:txBody>
      </p:sp>
      <p:sp>
        <p:nvSpPr>
          <p:cNvPr id="20486" name="Text Box 6"/>
          <p:cNvSpPr txBox="1">
            <a:spLocks noChangeArrowheads="1"/>
          </p:cNvSpPr>
          <p:nvPr/>
        </p:nvSpPr>
        <p:spPr bwMode="auto">
          <a:xfrm>
            <a:off x="304800" y="1295400"/>
            <a:ext cx="8610600" cy="5878513"/>
          </a:xfrm>
          <a:prstGeom prst="rect">
            <a:avLst/>
          </a:prstGeom>
          <a:noFill/>
          <a:ln w="19050" algn="ctr">
            <a:noFill/>
            <a:miter lim="800000"/>
            <a:headEnd/>
            <a:tailEnd/>
          </a:ln>
        </p:spPr>
        <p:txBody>
          <a:bodyPr>
            <a:spAutoFit/>
          </a:bodyPr>
          <a:lstStyle/>
          <a:p>
            <a:pPr algn="l"/>
            <a:r>
              <a:rPr lang="en-US" sz="1400" b="1" dirty="0">
                <a:latin typeface="Arial" pitchFamily="34" charset="0"/>
              </a:rPr>
              <a:t>CME:</a:t>
            </a:r>
            <a:r>
              <a:rPr lang="en-US" sz="1400" dirty="0">
                <a:latin typeface="Arial" pitchFamily="34" charset="0"/>
              </a:rPr>
              <a:t> The Centers for Disease Control and Prevention is accredited by the Accreditation Council for Continuing Medical Education (ACCME) to provide continuing medical education for physicians. The Centers for Disease Control and Prevention designates this educational activity for a maximum of 1 AMA PRA Category 1 Credit. Physicians should only claim credit commensurate with the extent of their participation in the activity.</a:t>
            </a:r>
          </a:p>
          <a:p>
            <a:pPr algn="l"/>
            <a:endParaRPr lang="en-US" sz="1400" b="1" dirty="0">
              <a:latin typeface="Arial" pitchFamily="34" charset="0"/>
            </a:endParaRPr>
          </a:p>
          <a:p>
            <a:pPr algn="l"/>
            <a:r>
              <a:rPr lang="en-US" sz="1400" b="1" dirty="0">
                <a:latin typeface="Arial" pitchFamily="34" charset="0"/>
              </a:rPr>
              <a:t>CNE</a:t>
            </a:r>
            <a:r>
              <a:rPr lang="en-US" sz="1400" dirty="0">
                <a:latin typeface="Arial" pitchFamily="34" charset="0"/>
              </a:rPr>
              <a:t>: The Centers for Disease Control and Prevention is accredited as a provider of Continuing Nursing Education by the American Nurses Credentialing Center's Commission on Accreditation. </a:t>
            </a:r>
            <a:br>
              <a:rPr lang="en-US" sz="1400" dirty="0">
                <a:latin typeface="Arial" pitchFamily="34" charset="0"/>
              </a:rPr>
            </a:br>
            <a:r>
              <a:rPr lang="en-US" sz="1400" dirty="0">
                <a:latin typeface="Arial" pitchFamily="34" charset="0"/>
              </a:rPr>
              <a:t>This activity provides 1 contact hour.</a:t>
            </a:r>
          </a:p>
          <a:p>
            <a:pPr algn="l"/>
            <a:endParaRPr lang="en-US" sz="1400" b="1" dirty="0">
              <a:latin typeface="Arial" pitchFamily="34" charset="0"/>
            </a:endParaRPr>
          </a:p>
          <a:p>
            <a:pPr algn="l"/>
            <a:r>
              <a:rPr lang="en-US" sz="1400" b="1" dirty="0">
                <a:latin typeface="Arial" pitchFamily="34" charset="0"/>
              </a:rPr>
              <a:t>CEU:</a:t>
            </a:r>
            <a:r>
              <a:rPr lang="en-US" sz="1400" dirty="0">
                <a:latin typeface="Arial" pitchFamily="34" charset="0"/>
              </a:rPr>
              <a:t> The CDC has been approved as an Authorized Provider by the International Association for Continuing Education and Training (IACET), 8405 Greensboro Drive, Suite 800, McLean, VA 22102. The CDC is authorized by IACET to offer 0.1 CEU's for this program.</a:t>
            </a:r>
          </a:p>
          <a:p>
            <a:pPr algn="l"/>
            <a:endParaRPr lang="en-US" sz="1400" b="1" dirty="0">
              <a:latin typeface="Arial" pitchFamily="34" charset="0"/>
            </a:endParaRPr>
          </a:p>
          <a:p>
            <a:pPr algn="l"/>
            <a:r>
              <a:rPr lang="en-US" sz="1400" b="1" dirty="0">
                <a:latin typeface="Arial" pitchFamily="34" charset="0"/>
              </a:rPr>
              <a:t>CECH</a:t>
            </a:r>
            <a:r>
              <a:rPr lang="en-US" sz="1400" dirty="0">
                <a:latin typeface="Arial" pitchFamily="34" charset="0"/>
              </a:rPr>
              <a:t>: The Centers for Disease Control and Prevention is a designated provider of continuing education contact hours (CECH) in health education by the National Commission for Health Education Credentialing, Inc. This program is a designated event for the CHES to receive 1 Category I contact hour in health education, CDC provider number GA0082.</a:t>
            </a:r>
            <a:br>
              <a:rPr lang="en-US" sz="1400" dirty="0">
                <a:latin typeface="Arial" pitchFamily="34" charset="0"/>
              </a:rPr>
            </a:br>
            <a:r>
              <a:rPr lang="en-US" sz="1400" dirty="0">
                <a:latin typeface="Arial" pitchFamily="34" charset="0"/>
              </a:rPr>
              <a:t/>
            </a:r>
            <a:br>
              <a:rPr lang="en-US" sz="1400" dirty="0">
                <a:latin typeface="Arial" pitchFamily="34" charset="0"/>
              </a:rPr>
            </a:br>
            <a:r>
              <a:rPr lang="en-US" sz="1400" b="1" dirty="0">
                <a:latin typeface="Arial" pitchFamily="34" charset="0"/>
              </a:rPr>
              <a:t>ACPE: </a:t>
            </a:r>
            <a:r>
              <a:rPr lang="en-US" sz="1400" dirty="0">
                <a:latin typeface="Arial" pitchFamily="34" charset="0"/>
              </a:rPr>
              <a:t>CDC is accredited by the Accreditation Council for Pharmacy Education as a provider of continuing pharmacy education.  This program is a designated event for pharmacist to receive 1.0 Contact Hours in pharmacy education.</a:t>
            </a:r>
          </a:p>
          <a:p>
            <a:endParaRPr lang="en-US" sz="1400" dirty="0">
              <a:latin typeface="Arial" pitchFamily="34" charset="0"/>
            </a:endParaRPr>
          </a:p>
          <a:p>
            <a:endParaRPr lang="en-US" sz="1400" dirty="0">
              <a:latin typeface="Arial" pitchFamily="34" charset="0"/>
            </a:endParaRPr>
          </a:p>
          <a:p>
            <a:endParaRPr lang="en-US" sz="1600" dirty="0">
              <a:latin typeface="Arial" pitchFamily="34" charset="0"/>
            </a:endParaRPr>
          </a:p>
          <a:p>
            <a:pPr>
              <a:spcBef>
                <a:spcPct val="50000"/>
              </a:spcBef>
            </a:pPr>
            <a:endParaRPr lang="en-US" sz="1600" dirty="0">
              <a:latin typeface="Arial" pitchFamily="34" charset="0"/>
            </a:endParaRPr>
          </a:p>
        </p:txBody>
      </p:sp>
    </p:spTree>
  </p:cSld>
  <p:clrMapOvr>
    <a:masterClrMapping/>
  </p:clrMapOvr>
  <p:transition spd="med"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lnSpc>
                <a:spcPct val="90000"/>
              </a:lnSpc>
            </a:pPr>
            <a:r>
              <a:rPr lang="en-US" sz="2900" b="0" dirty="0" smtClean="0">
                <a:latin typeface="+mn-lt"/>
              </a:rPr>
              <a:t>ACIP: Influenza Vaccination Recommendation Changes for the US </a:t>
            </a:r>
            <a:br>
              <a:rPr lang="en-US" sz="2900" b="0" dirty="0" smtClean="0">
                <a:latin typeface="+mn-lt"/>
              </a:rPr>
            </a:br>
            <a:r>
              <a:rPr lang="en-US" sz="2900" b="0" dirty="0" smtClean="0">
                <a:latin typeface="+mn-lt"/>
              </a:rPr>
              <a:t>Over Time: 1960-2008 </a:t>
            </a:r>
            <a:r>
              <a:rPr lang="en-US" sz="2100" b="0" i="1" dirty="0" smtClean="0">
                <a:latin typeface="+mn-lt"/>
              </a:rPr>
              <a:t>(Cont’d)</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b="1" dirty="0" smtClean="0"/>
              <a:t>2000:</a:t>
            </a:r>
            <a:endParaRPr lang="en-US" b="1" baseline="30000" dirty="0" smtClean="0"/>
          </a:p>
          <a:p>
            <a:pPr eaLnBrk="1" hangingPunct="1"/>
            <a:r>
              <a:rPr lang="en-US" sz="2400" dirty="0" smtClean="0"/>
              <a:t>Adults aged 50 years and older</a:t>
            </a:r>
          </a:p>
          <a:p>
            <a:pPr eaLnBrk="1" hangingPunct="1">
              <a:buFont typeface="Wingdings" pitchFamily="2" charset="2"/>
              <a:buNone/>
            </a:pPr>
            <a:r>
              <a:rPr lang="en-US" b="1" dirty="0" smtClean="0"/>
              <a:t>2003:</a:t>
            </a:r>
          </a:p>
          <a:p>
            <a:pPr eaLnBrk="1" hangingPunct="1"/>
            <a:r>
              <a:rPr lang="en-US" sz="2400" dirty="0" smtClean="0"/>
              <a:t>Children aged 6 months through 23 months</a:t>
            </a:r>
          </a:p>
          <a:p>
            <a:pPr eaLnBrk="1" hangingPunct="1"/>
            <a:r>
              <a:rPr lang="en-US" sz="2400" dirty="0" smtClean="0"/>
              <a:t>Contacts (household and out-of-home caregivers) of children aged 0 through 23 months</a:t>
            </a:r>
          </a:p>
          <a:p>
            <a:pPr eaLnBrk="1" hangingPunct="1"/>
            <a:r>
              <a:rPr lang="en-US" sz="2400" dirty="0" smtClean="0"/>
              <a:t>Women who will be pregnant during the influenza season </a:t>
            </a:r>
          </a:p>
        </p:txBody>
      </p:sp>
      <p:sp>
        <p:nvSpPr>
          <p:cNvPr id="6" name="TextBox 5"/>
          <p:cNvSpPr txBox="1"/>
          <p:nvPr/>
        </p:nvSpPr>
        <p:spPr>
          <a:xfrm>
            <a:off x="788540" y="5181600"/>
            <a:ext cx="6125395" cy="707886"/>
          </a:xfrm>
          <a:prstGeom prst="rect">
            <a:avLst/>
          </a:prstGeom>
          <a:noFill/>
        </p:spPr>
        <p:txBody>
          <a:bodyPr wrap="none" rtlCol="0">
            <a:spAutoFit/>
          </a:bodyPr>
          <a:lstStyle/>
          <a:p>
            <a:r>
              <a:rPr lang="en-US" sz="2000" b="0" dirty="0" smtClean="0">
                <a:latin typeface="+mn-lt"/>
              </a:rPr>
              <a:t>Rationale: Prevent influenza in groups at higher risk </a:t>
            </a:r>
          </a:p>
          <a:p>
            <a:r>
              <a:rPr lang="en-US" sz="2000" b="0" dirty="0" smtClean="0">
                <a:latin typeface="+mn-lt"/>
              </a:rPr>
              <a:t>for severe morbidity or mortality</a:t>
            </a:r>
            <a:endParaRPr lang="en-US" sz="2000" b="0" dirty="0">
              <a:latin typeface="+mn-lt"/>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b="0" dirty="0" smtClean="0">
                <a:latin typeface="+mn-lt"/>
              </a:rPr>
              <a:t>Expanding Rationale for Vaccination</a:t>
            </a:r>
          </a:p>
        </p:txBody>
      </p:sp>
      <p:sp>
        <p:nvSpPr>
          <p:cNvPr id="27651" name="Rectangle 5"/>
          <p:cNvSpPr>
            <a:spLocks noGrp="1" noChangeArrowheads="1"/>
          </p:cNvSpPr>
          <p:nvPr>
            <p:ph type="body" idx="1"/>
          </p:nvPr>
        </p:nvSpPr>
        <p:spPr/>
        <p:txBody>
          <a:bodyPr>
            <a:normAutofit fontScale="85000" lnSpcReduction="20000"/>
          </a:bodyPr>
          <a:lstStyle/>
          <a:p>
            <a:pPr eaLnBrk="1" hangingPunct="1">
              <a:spcBef>
                <a:spcPct val="60000"/>
              </a:spcBef>
            </a:pPr>
            <a:r>
              <a:rPr lang="en-US" sz="2400" dirty="0" smtClean="0"/>
              <a:t>Prevent outpatient and emergency department visits</a:t>
            </a:r>
          </a:p>
          <a:p>
            <a:pPr eaLnBrk="1" hangingPunct="1">
              <a:spcBef>
                <a:spcPct val="60000"/>
              </a:spcBef>
            </a:pPr>
            <a:r>
              <a:rPr lang="en-US" sz="2400" dirty="0" smtClean="0"/>
              <a:t>Provide protection to persons who are at highest risk </a:t>
            </a:r>
            <a:br>
              <a:rPr lang="en-US" sz="2400" dirty="0" smtClean="0"/>
            </a:br>
            <a:r>
              <a:rPr lang="en-US" sz="2400" dirty="0" smtClean="0"/>
              <a:t>for infection (children) </a:t>
            </a:r>
          </a:p>
          <a:p>
            <a:pPr eaLnBrk="1" hangingPunct="1">
              <a:spcBef>
                <a:spcPct val="60000"/>
              </a:spcBef>
            </a:pPr>
            <a:r>
              <a:rPr lang="en-US" sz="2400" dirty="0" smtClean="0"/>
              <a:t>Increase vaccine use among all within an age group, which might improve coverage among those at higher </a:t>
            </a:r>
            <a:br>
              <a:rPr lang="en-US" sz="2400" dirty="0" smtClean="0"/>
            </a:br>
            <a:r>
              <a:rPr lang="en-US" sz="2400" dirty="0" smtClean="0"/>
              <a:t>risk and reduce transmission by protecting their contacts</a:t>
            </a:r>
          </a:p>
          <a:p>
            <a:pPr lvl="1" eaLnBrk="1" hangingPunct="1">
              <a:spcBef>
                <a:spcPct val="60000"/>
              </a:spcBef>
            </a:pPr>
            <a:r>
              <a:rPr lang="en-US" sz="2000" dirty="0" smtClean="0"/>
              <a:t>Those who have an indication (and their providers) may be unaware of vaccine recommendation</a:t>
            </a:r>
          </a:p>
          <a:p>
            <a:pPr eaLnBrk="1" hangingPunct="1">
              <a:spcBef>
                <a:spcPct val="60000"/>
              </a:spcBef>
            </a:pPr>
            <a:r>
              <a:rPr lang="en-US" sz="2400" dirty="0" smtClean="0"/>
              <a:t>Address issue that severe morbidity and mortality still occur, rarely but unpredictably, even among the healthy</a:t>
            </a:r>
          </a:p>
          <a:p>
            <a:pPr eaLnBrk="1" hangingPunct="1">
              <a:spcBef>
                <a:spcPct val="60000"/>
              </a:spcBef>
            </a:pPr>
            <a:r>
              <a:rPr lang="en-US" sz="2400" dirty="0" smtClean="0"/>
              <a:t>Provide better access for all to potential health benefit </a:t>
            </a:r>
            <a:br>
              <a:rPr lang="en-US" sz="2400" dirty="0" smtClean="0"/>
            </a:br>
            <a:r>
              <a:rPr lang="en-US" sz="2400" dirty="0" smtClean="0"/>
              <a:t>of influenza vaccine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6"/>
          <p:cNvSpPr>
            <a:spLocks noGrp="1" noChangeArrowheads="1"/>
          </p:cNvSpPr>
          <p:nvPr>
            <p:ph type="body" idx="1"/>
          </p:nvPr>
        </p:nvSpPr>
        <p:spPr/>
        <p:txBody>
          <a:bodyPr/>
          <a:lstStyle/>
          <a:p>
            <a:pPr eaLnBrk="1" hangingPunct="1">
              <a:buFont typeface="Wingdings" pitchFamily="2" charset="2"/>
              <a:buNone/>
            </a:pPr>
            <a:r>
              <a:rPr lang="en-US" b="1" dirty="0" smtClean="0"/>
              <a:t>2006:</a:t>
            </a:r>
          </a:p>
          <a:p>
            <a:pPr eaLnBrk="1" hangingPunct="1"/>
            <a:r>
              <a:rPr lang="en-US" sz="2400" dirty="0" smtClean="0"/>
              <a:t>Children aged 6 months through 59 months</a:t>
            </a:r>
          </a:p>
          <a:p>
            <a:pPr eaLnBrk="1" hangingPunct="1"/>
            <a:r>
              <a:rPr lang="en-US" sz="2400" dirty="0" smtClean="0"/>
              <a:t>Contacts (household and out-of-home caregivers) </a:t>
            </a:r>
            <a:br>
              <a:rPr lang="en-US" sz="2400" dirty="0" smtClean="0"/>
            </a:br>
            <a:r>
              <a:rPr lang="en-US" sz="2400" dirty="0" smtClean="0"/>
              <a:t>of children aged 0 months through 59 months</a:t>
            </a:r>
          </a:p>
          <a:p>
            <a:pPr eaLnBrk="1" hangingPunct="1">
              <a:buFont typeface="Wingdings" pitchFamily="2" charset="2"/>
              <a:buNone/>
            </a:pPr>
            <a:r>
              <a:rPr lang="en-US" b="1" dirty="0" smtClean="0"/>
              <a:t>2008:</a:t>
            </a:r>
            <a:endParaRPr lang="en-US" dirty="0" smtClean="0"/>
          </a:p>
          <a:p>
            <a:pPr eaLnBrk="1" hangingPunct="1"/>
            <a:r>
              <a:rPr lang="en-US" sz="2400" dirty="0" smtClean="0"/>
              <a:t>All children aged 6 months through 18 years</a:t>
            </a:r>
          </a:p>
        </p:txBody>
      </p:sp>
      <p:sp>
        <p:nvSpPr>
          <p:cNvPr id="26628" name="Rectangle 10"/>
          <p:cNvSpPr>
            <a:spLocks noGrp="1" noChangeArrowheads="1"/>
          </p:cNvSpPr>
          <p:nvPr>
            <p:ph type="title"/>
          </p:nvPr>
        </p:nvSpPr>
        <p:spPr>
          <a:noFill/>
        </p:spPr>
        <p:txBody>
          <a:bodyPr/>
          <a:lstStyle/>
          <a:p>
            <a:pPr eaLnBrk="1" hangingPunct="1">
              <a:lnSpc>
                <a:spcPct val="90000"/>
              </a:lnSpc>
            </a:pPr>
            <a:r>
              <a:rPr lang="en-US" sz="2800" b="0" dirty="0" smtClean="0">
                <a:latin typeface="+mn-lt"/>
              </a:rPr>
              <a:t>ACIP: Influenza Vaccination Recommendation Changes for the US </a:t>
            </a:r>
            <a:br>
              <a:rPr lang="en-US" sz="2800" b="0" dirty="0" smtClean="0">
                <a:latin typeface="+mn-lt"/>
              </a:rPr>
            </a:br>
            <a:r>
              <a:rPr lang="en-US" sz="2800" b="0" dirty="0" smtClean="0">
                <a:latin typeface="+mn-lt"/>
              </a:rPr>
              <a:t>Over Time: 1960-2008 </a:t>
            </a:r>
            <a:r>
              <a:rPr lang="en-US" sz="2000" b="0" i="1" dirty="0" smtClean="0">
                <a:latin typeface="+mn-lt"/>
              </a:rPr>
              <a:t>(Cont’d)</a:t>
            </a:r>
          </a:p>
        </p:txBody>
      </p:sp>
      <p:sp>
        <p:nvSpPr>
          <p:cNvPr id="5" name="TextBox 4"/>
          <p:cNvSpPr txBox="1"/>
          <p:nvPr/>
        </p:nvSpPr>
        <p:spPr>
          <a:xfrm>
            <a:off x="381000" y="4953000"/>
            <a:ext cx="8610600" cy="400110"/>
          </a:xfrm>
          <a:prstGeom prst="rect">
            <a:avLst/>
          </a:prstGeom>
          <a:noFill/>
        </p:spPr>
        <p:txBody>
          <a:bodyPr wrap="square" rtlCol="0">
            <a:spAutoFit/>
          </a:bodyPr>
          <a:lstStyle/>
          <a:p>
            <a:pPr algn="l"/>
            <a:r>
              <a:rPr lang="en-US" sz="2000" b="0" dirty="0" smtClean="0">
                <a:latin typeface="+mn-lt"/>
              </a:rPr>
              <a:t>In 2009-10 season,  ~85% of population had an indication for vaccination</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2"/>
          <p:cNvSpPr>
            <a:spLocks noGrp="1"/>
          </p:cNvSpPr>
          <p:nvPr>
            <p:ph type="title"/>
          </p:nvPr>
        </p:nvSpPr>
        <p:spPr>
          <a:xfrm>
            <a:off x="457200" y="76200"/>
            <a:ext cx="8229600" cy="1143000"/>
          </a:xfrm>
        </p:spPr>
        <p:txBody>
          <a:bodyPr/>
          <a:lstStyle/>
          <a:p>
            <a:r>
              <a:rPr lang="en-US" sz="2800" b="0" dirty="0" smtClean="0">
                <a:latin typeface="+mn-lt"/>
              </a:rPr>
              <a:t>Rationale: Recommendation to vaccinate all people ages 6 months or older</a:t>
            </a:r>
          </a:p>
        </p:txBody>
      </p:sp>
      <p:sp>
        <p:nvSpPr>
          <p:cNvPr id="179202" name="Content Placeholder 3"/>
          <p:cNvSpPr>
            <a:spLocks noGrp="1"/>
          </p:cNvSpPr>
          <p:nvPr>
            <p:ph idx="1"/>
          </p:nvPr>
        </p:nvSpPr>
        <p:spPr>
          <a:xfrm>
            <a:off x="457200" y="1143000"/>
            <a:ext cx="8229600" cy="4876800"/>
          </a:xfrm>
        </p:spPr>
        <p:txBody>
          <a:bodyPr>
            <a:normAutofit fontScale="92500" lnSpcReduction="20000"/>
          </a:bodyPr>
          <a:lstStyle/>
          <a:p>
            <a:r>
              <a:rPr lang="en-US" sz="1800" dirty="0" smtClean="0"/>
              <a:t>Annual influenza vaccination is a safe and effective prevention measure that provides a potential benefit for people in all age groups</a:t>
            </a:r>
          </a:p>
          <a:p>
            <a:endParaRPr lang="en-US" sz="1800" dirty="0" smtClean="0"/>
          </a:p>
          <a:p>
            <a:r>
              <a:rPr lang="en-US" sz="1800" dirty="0" smtClean="0"/>
              <a:t>Morbidity and mortality occurs in all age groups, including among adults aged 19-49</a:t>
            </a:r>
          </a:p>
          <a:p>
            <a:endParaRPr lang="en-US" sz="1800" dirty="0" smtClean="0"/>
          </a:p>
          <a:p>
            <a:r>
              <a:rPr lang="en-US" sz="1800" dirty="0" smtClean="0"/>
              <a:t>Some persons who have influenza complications </a:t>
            </a:r>
          </a:p>
          <a:p>
            <a:pPr lvl="1"/>
            <a:r>
              <a:rPr lang="en-US" sz="1800" dirty="0" smtClean="0"/>
              <a:t>have no previously identified risk factors,</a:t>
            </a:r>
          </a:p>
          <a:p>
            <a:pPr lvl="1"/>
            <a:r>
              <a:rPr lang="en-US" sz="1800" dirty="0" smtClean="0"/>
              <a:t>have risk factors but are unaware that they should be vaccinated, or</a:t>
            </a:r>
          </a:p>
          <a:p>
            <a:pPr lvl="1"/>
            <a:r>
              <a:rPr lang="en-US" sz="1800" dirty="0" smtClean="0"/>
              <a:t>might be at risk due newly identified risk factors, such as morbid obesity or race/ethnicity</a:t>
            </a:r>
          </a:p>
          <a:p>
            <a:endParaRPr lang="en-US" sz="1800" dirty="0" smtClean="0"/>
          </a:p>
          <a:p>
            <a:r>
              <a:rPr lang="en-US" sz="1800" dirty="0" smtClean="0"/>
              <a:t>A recommendation that all people ages 6 months or older receive an annual influenza vaccination </a:t>
            </a:r>
          </a:p>
          <a:p>
            <a:pPr lvl="1"/>
            <a:r>
              <a:rPr lang="en-US" sz="1600" dirty="0" smtClean="0"/>
              <a:t>eliminates the need to determine whether each person has an indication for vaccination</a:t>
            </a:r>
          </a:p>
          <a:p>
            <a:pPr lvl="1"/>
            <a:r>
              <a:rPr lang="en-US" sz="1600" dirty="0" smtClean="0"/>
              <a:t>emphasizes the importance of preventing influenza across the population spectrum</a:t>
            </a:r>
          </a:p>
          <a:p>
            <a:pPr lvl="1"/>
            <a:r>
              <a:rPr lang="en-US" sz="1600" dirty="0" smtClean="0"/>
              <a:t>reduces potential barriers to increasing the number of persons protected from influenza, including lack of awareness about vaccine indications among persons at higher risk for influenza complications and their close contacts.</a:t>
            </a:r>
          </a:p>
          <a:p>
            <a:endParaRPr lang="en-US" sz="3600" dirty="0" smtClean="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6"/>
          <p:cNvSpPr>
            <a:spLocks noGrp="1" noChangeArrowheads="1"/>
          </p:cNvSpPr>
          <p:nvPr>
            <p:ph type="body" idx="1"/>
          </p:nvPr>
        </p:nvSpPr>
        <p:spPr/>
        <p:txBody>
          <a:bodyPr/>
          <a:lstStyle/>
          <a:p>
            <a:pPr eaLnBrk="1" hangingPunct="1">
              <a:buFont typeface="Wingdings" pitchFamily="2" charset="2"/>
              <a:buNone/>
            </a:pPr>
            <a:r>
              <a:rPr lang="en-US" b="1" dirty="0" smtClean="0"/>
              <a:t>2006:</a:t>
            </a:r>
          </a:p>
          <a:p>
            <a:pPr eaLnBrk="1" hangingPunct="1"/>
            <a:r>
              <a:rPr lang="en-US" sz="2400" dirty="0" smtClean="0"/>
              <a:t>Children aged 6 months through 59 months</a:t>
            </a:r>
          </a:p>
          <a:p>
            <a:pPr eaLnBrk="1" hangingPunct="1"/>
            <a:r>
              <a:rPr lang="en-US" sz="2400" dirty="0" smtClean="0"/>
              <a:t>Contacts (household and out-of-home caregivers) </a:t>
            </a:r>
            <a:br>
              <a:rPr lang="en-US" sz="2400" dirty="0" smtClean="0"/>
            </a:br>
            <a:r>
              <a:rPr lang="en-US" sz="2400" dirty="0" smtClean="0"/>
              <a:t>of children aged 0 months through 59 months</a:t>
            </a:r>
          </a:p>
          <a:p>
            <a:pPr eaLnBrk="1" hangingPunct="1">
              <a:buFont typeface="Wingdings" pitchFamily="2" charset="2"/>
              <a:buNone/>
            </a:pPr>
            <a:r>
              <a:rPr lang="en-US" b="1" dirty="0" smtClean="0"/>
              <a:t>2008:</a:t>
            </a:r>
            <a:endParaRPr lang="en-US" dirty="0" smtClean="0"/>
          </a:p>
          <a:p>
            <a:pPr eaLnBrk="1" hangingPunct="1"/>
            <a:r>
              <a:rPr lang="en-US" sz="2400" dirty="0" smtClean="0"/>
              <a:t>All children aged 6 months through 18 years</a:t>
            </a:r>
          </a:p>
          <a:p>
            <a:pPr eaLnBrk="1" hangingPunct="1">
              <a:buFont typeface="Wingdings" pitchFamily="2" charset="2"/>
              <a:buNone/>
            </a:pPr>
            <a:r>
              <a:rPr lang="en-US" sz="2400" b="1" dirty="0" smtClean="0">
                <a:solidFill>
                  <a:srgbClr val="FFFF00"/>
                </a:solidFill>
              </a:rPr>
              <a:t>2010*:</a:t>
            </a:r>
            <a:endParaRPr lang="en-US" sz="2400" b="1" baseline="30000" dirty="0" smtClean="0">
              <a:solidFill>
                <a:srgbClr val="FFFF00"/>
              </a:solidFill>
            </a:endParaRPr>
          </a:p>
          <a:p>
            <a:pPr eaLnBrk="1" hangingPunct="1"/>
            <a:r>
              <a:rPr lang="en-US" sz="2400" b="1" dirty="0" smtClean="0">
                <a:solidFill>
                  <a:srgbClr val="FFFF00"/>
                </a:solidFill>
              </a:rPr>
              <a:t>All adults</a:t>
            </a:r>
            <a:endParaRPr lang="en-US" sz="2400" dirty="0" smtClean="0">
              <a:solidFill>
                <a:srgbClr val="FFFF00"/>
              </a:solidFill>
            </a:endParaRPr>
          </a:p>
        </p:txBody>
      </p:sp>
      <p:sp>
        <p:nvSpPr>
          <p:cNvPr id="26628" name="Rectangle 10"/>
          <p:cNvSpPr>
            <a:spLocks noGrp="1" noChangeArrowheads="1"/>
          </p:cNvSpPr>
          <p:nvPr>
            <p:ph type="title"/>
          </p:nvPr>
        </p:nvSpPr>
        <p:spPr>
          <a:noFill/>
        </p:spPr>
        <p:txBody>
          <a:bodyPr/>
          <a:lstStyle/>
          <a:p>
            <a:pPr eaLnBrk="1" hangingPunct="1">
              <a:lnSpc>
                <a:spcPct val="90000"/>
              </a:lnSpc>
            </a:pPr>
            <a:r>
              <a:rPr lang="en-US" sz="2800" dirty="0" smtClean="0">
                <a:latin typeface="+mn-lt"/>
              </a:rPr>
              <a:t>ACIP: Influenza Vaccination Recommendation Changes for the US </a:t>
            </a:r>
            <a:br>
              <a:rPr lang="en-US" sz="2800" dirty="0" smtClean="0">
                <a:latin typeface="+mn-lt"/>
              </a:rPr>
            </a:br>
            <a:r>
              <a:rPr lang="en-US" sz="2800" dirty="0" smtClean="0">
                <a:latin typeface="+mn-lt"/>
              </a:rPr>
              <a:t>Over Time: 1960-2008 </a:t>
            </a:r>
            <a:r>
              <a:rPr lang="en-US" sz="2000" i="1" dirty="0" smtClean="0">
                <a:latin typeface="+mn-lt"/>
              </a:rPr>
              <a:t>(Cont’d)</a:t>
            </a:r>
          </a:p>
        </p:txBody>
      </p:sp>
      <p:sp>
        <p:nvSpPr>
          <p:cNvPr id="4" name="TextBox 3"/>
          <p:cNvSpPr txBox="1"/>
          <p:nvPr/>
        </p:nvSpPr>
        <p:spPr>
          <a:xfrm>
            <a:off x="457200" y="5181600"/>
            <a:ext cx="8458200" cy="400110"/>
          </a:xfrm>
          <a:prstGeom prst="rect">
            <a:avLst/>
          </a:prstGeom>
          <a:noFill/>
        </p:spPr>
        <p:txBody>
          <a:bodyPr wrap="square" rtlCol="0">
            <a:spAutoFit/>
          </a:bodyPr>
          <a:lstStyle/>
          <a:p>
            <a:pPr algn="l"/>
            <a:r>
              <a:rPr lang="en-US" sz="2000" b="0" dirty="0" smtClean="0">
                <a:latin typeface="+mn-lt"/>
              </a:rPr>
              <a:t>* Advisory Committee on Immunization Practices, February 24, 2010</a:t>
            </a:r>
            <a:endParaRPr lang="en-US" sz="2000" b="0" dirty="0">
              <a:latin typeface="+mn-lt"/>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4"/>
          <p:cNvSpPr>
            <a:spLocks noChangeArrowheads="1"/>
          </p:cNvSpPr>
          <p:nvPr/>
        </p:nvSpPr>
        <p:spPr bwMode="auto">
          <a:xfrm>
            <a:off x="0" y="-76200"/>
            <a:ext cx="8763000" cy="523875"/>
          </a:xfrm>
          <a:prstGeom prst="rect">
            <a:avLst/>
          </a:prstGeom>
          <a:noFill/>
          <a:ln w="9525">
            <a:noFill/>
            <a:miter lim="800000"/>
            <a:headEnd/>
            <a:tailEnd/>
          </a:ln>
        </p:spPr>
        <p:txBody>
          <a:bodyPr anchor="ctr">
            <a:spAutoFit/>
          </a:bodyPr>
          <a:lstStyle/>
          <a:p>
            <a:r>
              <a:rPr lang="en-US" sz="1800" b="0">
                <a:solidFill>
                  <a:srgbClr val="000000"/>
                </a:solidFill>
                <a:latin typeface="Arial" charset="0"/>
                <a:cs typeface="Times New Roman" pitchFamily="18" charset="0"/>
              </a:rPr>
              <a:t>Trivalent influenza vaccines available in the United States, 2010-11 season</a:t>
            </a:r>
            <a:endParaRPr lang="en-US" sz="2800" b="0">
              <a:solidFill>
                <a:srgbClr val="000000"/>
              </a:solidFill>
              <a:latin typeface="Arial" charset="0"/>
            </a:endParaRPr>
          </a:p>
        </p:txBody>
      </p:sp>
      <p:graphicFrame>
        <p:nvGraphicFramePr>
          <p:cNvPr id="806981" name="Group 69"/>
          <p:cNvGraphicFramePr>
            <a:graphicFrameLocks noGrp="1"/>
          </p:cNvGraphicFramePr>
          <p:nvPr/>
        </p:nvGraphicFramePr>
        <p:xfrm>
          <a:off x="0" y="762000"/>
          <a:ext cx="8991600" cy="5446397"/>
        </p:xfrm>
        <a:graphic>
          <a:graphicData uri="http://schemas.openxmlformats.org/drawingml/2006/table">
            <a:tbl>
              <a:tblPr/>
              <a:tblGrid>
                <a:gridCol w="1295400"/>
                <a:gridCol w="1524000"/>
                <a:gridCol w="2743200"/>
                <a:gridCol w="1295400"/>
                <a:gridCol w="1371600"/>
                <a:gridCol w="762000"/>
              </a:tblGrid>
              <a:tr h="796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Vaccine Type</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Manufacturer</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Presentation</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Hg content (mcg per 0.5 mL)</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Age group</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Doses</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r>
              <a:tr h="654050">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Inactivated</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62A24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Sanofi Pasteur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(Fluzone)</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Verdana" pitchFamily="34" charset="0"/>
                          <a:ea typeface="Times New Roman" pitchFamily="18" charset="0"/>
                          <a:cs typeface="Arial" charset="0"/>
                        </a:rPr>
                        <a:t>(Fluzone High-Dose)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0.25mL prefilled syringe (7.5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6</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t>
                      </a: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35 mos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0.5 mL prefilled syringe or vial(15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36 mos and older</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5.0 mL multidose vial (15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25</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6 mos and older</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0.5 mL prefilled syringe (60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ctr"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charset="0"/>
                          <a:ea typeface="Times New Roman" pitchFamily="18" charset="0"/>
                          <a:cs typeface="Arial" charset="0"/>
                        </a:rPr>
                        <a:t>65 yrs and older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Inactivated</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62A24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Novartis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(Fluvirin)</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Verdana" pitchFamily="34" charset="0"/>
                          <a:ea typeface="Times New Roman" pitchFamily="18" charset="0"/>
                          <a:cs typeface="Arial" charset="0"/>
                        </a:rPr>
                        <a:t>(Agriflu)</a:t>
                      </a:r>
                      <a:endParaRPr kumimoji="0" lang="en-US" sz="1400" b="0" i="0" u="none" strike="noStrike" cap="none" normalizeH="0" baseline="0" smtClean="0">
                        <a:ln>
                          <a:noFill/>
                        </a:ln>
                        <a:solidFill>
                          <a:srgbClr val="FF0000"/>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5.0-mL multidose vial (15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25</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4 yrs and older</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52463">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0.5 mL pre-filled syringe (15 mcg x3)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4 yrs and older</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0.5 mL prefilled  syringes  (15 mcg x3)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charset="0"/>
                          <a:ea typeface="Times New Roman" pitchFamily="18" charset="0"/>
                          <a:cs typeface="Arial" charset="0"/>
                        </a:rPr>
                        <a:t>18 yrs and older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806980" name="Picture 35" descr="cdc"/>
          <p:cNvPicPr>
            <a:picLocks noChangeArrowheads="1"/>
          </p:cNvPicPr>
          <p:nvPr/>
        </p:nvPicPr>
        <p:blipFill>
          <a:blip r:embed="rId3" cstate="print"/>
          <a:srcRect/>
          <a:stretch>
            <a:fillRect/>
          </a:stretch>
        </p:blipFill>
        <p:spPr bwMode="auto">
          <a:xfrm>
            <a:off x="8307388" y="6359525"/>
            <a:ext cx="836612" cy="4984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4"/>
          <p:cNvSpPr>
            <a:spLocks noChangeArrowheads="1"/>
          </p:cNvSpPr>
          <p:nvPr/>
        </p:nvSpPr>
        <p:spPr bwMode="auto">
          <a:xfrm>
            <a:off x="0" y="-76200"/>
            <a:ext cx="8763000" cy="523875"/>
          </a:xfrm>
          <a:prstGeom prst="rect">
            <a:avLst/>
          </a:prstGeom>
          <a:noFill/>
          <a:ln w="9525">
            <a:noFill/>
            <a:miter lim="800000"/>
            <a:headEnd/>
            <a:tailEnd/>
          </a:ln>
        </p:spPr>
        <p:txBody>
          <a:bodyPr anchor="ctr">
            <a:spAutoFit/>
          </a:bodyPr>
          <a:lstStyle/>
          <a:p>
            <a:r>
              <a:rPr lang="en-US" sz="1800" b="0">
                <a:solidFill>
                  <a:srgbClr val="000000"/>
                </a:solidFill>
                <a:latin typeface="Arial" charset="0"/>
                <a:cs typeface="Times New Roman" pitchFamily="18" charset="0"/>
              </a:rPr>
              <a:t>Trivalent influenza vaccines available in the United States, 2010-11 season</a:t>
            </a:r>
            <a:endParaRPr lang="en-US" sz="2800" b="0">
              <a:solidFill>
                <a:srgbClr val="000000"/>
              </a:solidFill>
              <a:latin typeface="Arial" charset="0"/>
            </a:endParaRPr>
          </a:p>
        </p:txBody>
      </p:sp>
      <p:graphicFrame>
        <p:nvGraphicFramePr>
          <p:cNvPr id="809025" name="Group 65"/>
          <p:cNvGraphicFramePr>
            <a:graphicFrameLocks noGrp="1"/>
          </p:cNvGraphicFramePr>
          <p:nvPr/>
        </p:nvGraphicFramePr>
        <p:xfrm>
          <a:off x="0" y="762000"/>
          <a:ext cx="9144000" cy="4389756"/>
        </p:xfrm>
        <a:graphic>
          <a:graphicData uri="http://schemas.openxmlformats.org/drawingml/2006/table">
            <a:tbl>
              <a:tblPr/>
              <a:tblGrid>
                <a:gridCol w="1524000"/>
                <a:gridCol w="1371600"/>
                <a:gridCol w="2743200"/>
                <a:gridCol w="1295400"/>
                <a:gridCol w="1295400"/>
                <a:gridCol w="914400"/>
              </a:tblGrid>
              <a:tr h="944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Vaccine Type</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Manufacturer</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Presentation</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Hg content (mcg per 0.5 mL)</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Age group</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ea typeface="Times New Roman" pitchFamily="18" charset="0"/>
                          <a:cs typeface="Arial" charset="0"/>
                        </a:rPr>
                        <a:t>Doses</a:t>
                      </a:r>
                    </a:p>
                  </a:txBody>
                  <a:tcPr horzOverflow="overflow">
                    <a:lnL w="12700" cap="flat" cmpd="sng" algn="ctr">
                      <a:solidFill>
                        <a:srgbClr val="62A249"/>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DF"/>
                    </a:solidFill>
                  </a:tcPr>
                </a:tc>
              </a:tr>
              <a:tr h="519113">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Inactivated</a:t>
                      </a:r>
                    </a:p>
                  </a:txBody>
                  <a:tcPr horzOverflow="overflow">
                    <a:lnL w="12700" cap="flat" cmpd="sng" algn="ctr">
                      <a:solidFill>
                        <a:srgbClr val="62A24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CSL Limited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(Afluria)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0.25 mL prefilled syringe (7.5 mcg x3)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Verdana" pitchFamily="34" charset="0"/>
                          <a:ea typeface="Times New Roman" pitchFamily="18" charset="0"/>
                          <a:cs typeface="Arial" charset="0"/>
                        </a:rPr>
                        <a:t>6-35 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0.5 mL prefilled syringe (15 mcg x3)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36 mos and older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vMerge="1">
                  <a:txBody>
                    <a:bodyPr/>
                    <a:lstStyle/>
                    <a:p>
                      <a:endParaRPr lang="en-US"/>
                    </a:p>
                  </a:txBody>
                  <a:tcPr/>
                </a:tc>
                <a:tc vMerge="1">
                  <a:txBody>
                    <a:bodyPr/>
                    <a:lstStyle/>
                    <a:p>
                      <a:endParaRPr lang="en-US"/>
                    </a:p>
                  </a:txBody>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5.0 mL multidose vial (15 mcg x3)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Verdana" pitchFamily="34" charset="0"/>
                          <a:ea typeface="Times New Roman" pitchFamily="18" charset="0"/>
                          <a:cs typeface="Arial" charset="0"/>
                        </a:rPr>
                        <a:t>6 mos and older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Inactivated</a:t>
                      </a: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lnL w="12700" cap="flat" cmpd="sng" algn="ctr">
                      <a:solidFill>
                        <a:srgbClr val="62A24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GSK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(Fluarix)</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(Flulaval)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0.5 mL prefilled syringe (15 mcg x3)</a:t>
                      </a:r>
                    </a:p>
                    <a:p>
                      <a:pPr marL="342900" marR="0" lvl="0" indent="-342900" algn="l" defTabSz="914400" rtl="0" eaLnBrk="0" fontAlgn="ctr"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5.0 mL multidose vial (15 mcg x3)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Verdana" pitchFamily="34" charset="0"/>
                          <a:ea typeface="Times New Roman" pitchFamily="18" charset="0"/>
                          <a:cs typeface="Arial" charset="0"/>
                        </a:rPr>
                        <a:t>3 yrs and older</a:t>
                      </a: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18 yrs and older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rPr>
                        <a:t>Live attenuated</a:t>
                      </a:r>
                    </a:p>
                  </a:txBody>
                  <a:tcPr horzOverflow="overflow">
                    <a:lnL w="12700" cap="flat" cmpd="sng" algn="ctr">
                      <a:solidFill>
                        <a:srgbClr val="62A24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2A249"/>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MedImmune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(Flumist)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0.2–mL sprayer (10</a:t>
                      </a:r>
                      <a:r>
                        <a:rPr kumimoji="0" lang="en-US" sz="1400" b="0" i="0" u="none" strike="noStrike" cap="none" normalizeH="0" baseline="30000" smtClean="0">
                          <a:ln>
                            <a:noFill/>
                          </a:ln>
                          <a:solidFill>
                            <a:schemeClr val="tx1"/>
                          </a:solidFill>
                          <a:effectLst/>
                          <a:latin typeface="Verdana" pitchFamily="34" charset="0"/>
                          <a:ea typeface="Times New Roman" pitchFamily="18" charset="0"/>
                          <a:cs typeface="Arial" charset="0"/>
                        </a:rPr>
                        <a:t>6.5-7.5</a:t>
                      </a: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 fluorescent focal units of live attenuated virus)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2–49 yrs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ea typeface="Times New Roman" pitchFamily="18" charset="0"/>
                          <a:cs typeface="Arial" charset="0"/>
                        </a:rPr>
                        <a:t>1 or 2</a:t>
                      </a:r>
                    </a:p>
                  </a:txBody>
                  <a:tcPr horzOverflow="overflow">
                    <a:lnL w="12700" cap="flat" cmpd="sng" algn="ctr">
                      <a:solidFill>
                        <a:srgbClr val="000000"/>
                      </a:solidFill>
                      <a:prstDash val="solid"/>
                      <a:round/>
                      <a:headEnd type="none" w="med" len="med"/>
                      <a:tailEnd type="none" w="med" len="med"/>
                    </a:lnL>
                    <a:lnR w="12700" cap="flat" cmpd="sng" algn="ctr">
                      <a:solidFill>
                        <a:srgbClr val="62A24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2A249"/>
                      </a:solidFill>
                      <a:prstDash val="solid"/>
                      <a:round/>
                      <a:headEnd type="none" w="med" len="med"/>
                      <a:tailEnd type="none" w="med" len="med"/>
                    </a:lnB>
                    <a:lnTlToBr>
                      <a:noFill/>
                    </a:lnTlToBr>
                    <a:lnBlToTr>
                      <a:noFill/>
                    </a:lnBlToTr>
                    <a:noFill/>
                  </a:tcPr>
                </a:tc>
              </a:tr>
            </a:tbl>
          </a:graphicData>
        </a:graphic>
      </p:graphicFrame>
      <p:pic>
        <p:nvPicPr>
          <p:cNvPr id="809020" name="Picture 35" descr="cdc"/>
          <p:cNvPicPr>
            <a:picLocks noChangeArrowheads="1"/>
          </p:cNvPicPr>
          <p:nvPr/>
        </p:nvPicPr>
        <p:blipFill>
          <a:blip r:embed="rId3" cstate="print"/>
          <a:srcRect/>
          <a:stretch>
            <a:fillRect/>
          </a:stretch>
        </p:blipFill>
        <p:spPr bwMode="auto">
          <a:xfrm>
            <a:off x="8307388" y="6359525"/>
            <a:ext cx="836612" cy="4984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762000" y="609600"/>
            <a:ext cx="8382000" cy="1905000"/>
          </a:xfrm>
        </p:spPr>
        <p:txBody>
          <a:bodyPr/>
          <a:lstStyle/>
          <a:p>
            <a:pPr>
              <a:defRPr/>
            </a:pPr>
            <a:r>
              <a:rPr lang="en-US" dirty="0" smtClean="0">
                <a:latin typeface="+mn-lt"/>
              </a:rPr>
              <a:t>Update: Monitoring the Safety </a:t>
            </a:r>
            <a:br>
              <a:rPr lang="en-US" dirty="0" smtClean="0">
                <a:latin typeface="+mn-lt"/>
              </a:rPr>
            </a:br>
            <a:r>
              <a:rPr lang="en-US" dirty="0" smtClean="0">
                <a:latin typeface="+mn-lt"/>
              </a:rPr>
              <a:t>of U.S. Influenza A (H1N1) 2009 </a:t>
            </a:r>
            <a:r>
              <a:rPr lang="en-US" dirty="0" err="1" smtClean="0">
                <a:latin typeface="+mn-lt"/>
              </a:rPr>
              <a:t>Monovalent</a:t>
            </a:r>
            <a:r>
              <a:rPr lang="en-US" dirty="0" smtClean="0">
                <a:latin typeface="+mn-lt"/>
              </a:rPr>
              <a:t> Vaccines</a:t>
            </a:r>
            <a:endParaRPr lang="en-US" dirty="0">
              <a:latin typeface="+mn-lt"/>
            </a:endParaRPr>
          </a:p>
        </p:txBody>
      </p:sp>
      <p:sp>
        <p:nvSpPr>
          <p:cNvPr id="89091" name="Rectangle 3"/>
          <p:cNvSpPr>
            <a:spLocks noGrp="1" noChangeArrowheads="1"/>
          </p:cNvSpPr>
          <p:nvPr>
            <p:ph type="subTitle" idx="1"/>
          </p:nvPr>
        </p:nvSpPr>
        <p:spPr>
          <a:xfrm>
            <a:off x="0" y="2819400"/>
            <a:ext cx="8915400" cy="2057400"/>
          </a:xfrm>
        </p:spPr>
        <p:txBody>
          <a:bodyPr/>
          <a:lstStyle/>
          <a:p>
            <a:pPr>
              <a:lnSpc>
                <a:spcPct val="80000"/>
              </a:lnSpc>
              <a:defRPr/>
            </a:pPr>
            <a:endParaRPr lang="en-US" sz="900" dirty="0"/>
          </a:p>
          <a:p>
            <a:pPr>
              <a:lnSpc>
                <a:spcPct val="80000"/>
              </a:lnSpc>
              <a:defRPr/>
            </a:pPr>
            <a:r>
              <a:rPr lang="en-US" sz="2300" dirty="0" smtClean="0"/>
              <a:t>Karen Broder, MD</a:t>
            </a:r>
            <a:endParaRPr lang="en-US" sz="2300" dirty="0"/>
          </a:p>
          <a:p>
            <a:pPr>
              <a:lnSpc>
                <a:spcPct val="80000"/>
              </a:lnSpc>
              <a:defRPr/>
            </a:pPr>
            <a:r>
              <a:rPr lang="en-US" sz="2300" dirty="0"/>
              <a:t>Immunization Safety Office</a:t>
            </a:r>
          </a:p>
          <a:p>
            <a:pPr>
              <a:lnSpc>
                <a:spcPct val="80000"/>
              </a:lnSpc>
              <a:defRPr/>
            </a:pPr>
            <a:r>
              <a:rPr lang="en-US" sz="2300" dirty="0"/>
              <a:t>Division of Healthcare Quality </a:t>
            </a:r>
            <a:r>
              <a:rPr lang="en-US" sz="2300" dirty="0" smtClean="0"/>
              <a:t>Promotion</a:t>
            </a:r>
          </a:p>
          <a:p>
            <a:pPr>
              <a:lnSpc>
                <a:spcPct val="80000"/>
              </a:lnSpc>
              <a:defRPr/>
            </a:pPr>
            <a:r>
              <a:rPr lang="en-US" sz="2300" dirty="0" smtClean="0"/>
              <a:t>National Center for Emerging and Zoonotic Infectious Diseases</a:t>
            </a:r>
            <a:endParaRPr lang="en-US" sz="2300" dirty="0"/>
          </a:p>
          <a:p>
            <a:pPr marL="457200" indent="-457200">
              <a:lnSpc>
                <a:spcPct val="80000"/>
              </a:lnSpc>
              <a:defRPr/>
            </a:pPr>
            <a:r>
              <a:rPr lang="en-US" sz="2300" dirty="0" smtClean="0"/>
              <a:t>Centers for Disease Control and Prevention (CDC)</a:t>
            </a:r>
          </a:p>
          <a:p>
            <a:pPr marL="457200" indent="-457200">
              <a:lnSpc>
                <a:spcPct val="80000"/>
              </a:lnSpc>
              <a:defRPr/>
            </a:pPr>
            <a:r>
              <a:rPr lang="en-US" sz="2300" dirty="0" smtClean="0"/>
              <a:t>Atlanta, GA</a:t>
            </a:r>
          </a:p>
          <a:p>
            <a:pPr marL="457200" indent="-457200">
              <a:lnSpc>
                <a:spcPct val="80000"/>
              </a:lnSpc>
              <a:defRPr/>
            </a:pPr>
            <a:endParaRPr lang="en-US" b="1" dirty="0" smtClean="0">
              <a:solidFill>
                <a:srgbClr val="FFFF00"/>
              </a:solidFill>
            </a:endParaRPr>
          </a:p>
          <a:p>
            <a:pPr marL="457200" indent="-457200">
              <a:lnSpc>
                <a:spcPct val="80000"/>
              </a:lnSpc>
              <a:defRPr/>
            </a:pPr>
            <a:r>
              <a:rPr lang="en-US" b="1" dirty="0" smtClean="0">
                <a:solidFill>
                  <a:srgbClr val="FFFF00"/>
                </a:solidFill>
              </a:rPr>
              <a:t>Clinician Outreach and Communication Activity</a:t>
            </a:r>
          </a:p>
          <a:p>
            <a:pPr marL="457200" indent="-457200">
              <a:lnSpc>
                <a:spcPct val="80000"/>
              </a:lnSpc>
              <a:defRPr/>
            </a:pPr>
            <a:r>
              <a:rPr lang="en-US" b="1" dirty="0" smtClean="0">
                <a:solidFill>
                  <a:srgbClr val="FFFF00"/>
                </a:solidFill>
              </a:rPr>
              <a:t>Teleconference on March 23, 2010</a:t>
            </a:r>
            <a:endParaRPr lang="en-US" b="1" dirty="0">
              <a:solidFill>
                <a:srgbClr val="FFFF00"/>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752600"/>
            <a:ext cx="8001000" cy="1371600"/>
          </a:xfrm>
        </p:spPr>
        <p:txBody>
          <a:bodyPr/>
          <a:lstStyle/>
          <a:p>
            <a:pPr>
              <a:defRPr/>
            </a:pPr>
            <a:r>
              <a:rPr lang="en-US" dirty="0" smtClean="0">
                <a:latin typeface="+mn-lt"/>
              </a:rPr>
              <a:t>U.S. H1N1 Vaccine Safety </a:t>
            </a:r>
            <a:br>
              <a:rPr lang="en-US" dirty="0" smtClean="0">
                <a:latin typeface="+mn-lt"/>
              </a:rPr>
            </a:br>
            <a:r>
              <a:rPr lang="en-US" dirty="0" smtClean="0">
                <a:latin typeface="+mn-lt"/>
              </a:rPr>
              <a:t>Monitoring Systems </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4294967295"/>
          </p:nvPr>
        </p:nvSpPr>
        <p:spPr>
          <a:xfrm>
            <a:off x="381000" y="457200"/>
            <a:ext cx="8534400" cy="5257800"/>
          </a:xfrm>
        </p:spPr>
        <p:txBody>
          <a:bodyPr/>
          <a:lstStyle/>
          <a:p>
            <a:endParaRPr lang="en-US" sz="2800" smtClean="0">
              <a:latin typeface="Arial Narrow" pitchFamily="34" charset="0"/>
            </a:endParaRPr>
          </a:p>
          <a:p>
            <a:pPr>
              <a:spcBef>
                <a:spcPct val="0"/>
              </a:spcBef>
            </a:pPr>
            <a:r>
              <a:rPr lang="en-US" sz="2600" smtClean="0"/>
              <a:t>Seasonal influenza vaccines have an excellent track record for safety that is supported by studies*</a:t>
            </a:r>
          </a:p>
          <a:p>
            <a:pPr>
              <a:spcBef>
                <a:spcPct val="0"/>
              </a:spcBef>
            </a:pPr>
            <a:r>
              <a:rPr lang="en-US" sz="2600" smtClean="0"/>
              <a:t>Most  frequent reaction after inactivated influenza vaccines, administered by injection, is injection site pain (up to 64%) </a:t>
            </a:r>
          </a:p>
          <a:p>
            <a:pPr>
              <a:spcBef>
                <a:spcPct val="0"/>
              </a:spcBef>
            </a:pPr>
            <a:r>
              <a:rPr lang="en-US" sz="2600" smtClean="0"/>
              <a:t>Most frequent  reaction after live attenuated influenza vaccine, administered intranasally, is rhinitis (up to 51%)</a:t>
            </a:r>
          </a:p>
          <a:p>
            <a:pPr>
              <a:spcBef>
                <a:spcPct val="0"/>
              </a:spcBef>
            </a:pPr>
            <a:r>
              <a:rPr lang="en-US" sz="2600" smtClean="0"/>
              <a:t>Vaccine components in influenza vaccines (e.g., egg protein) may rarely trigger severe allergic reaction (anaphylaxis)</a:t>
            </a:r>
          </a:p>
          <a:p>
            <a:pPr lvl="1">
              <a:spcBef>
                <a:spcPct val="0"/>
              </a:spcBef>
            </a:pPr>
            <a:r>
              <a:rPr lang="en-US" smtClean="0"/>
              <a:t>Influenza vaccines are contraindicated in persons with severe allergies to eggs</a:t>
            </a:r>
          </a:p>
          <a:p>
            <a:pPr>
              <a:spcBef>
                <a:spcPct val="0"/>
              </a:spcBef>
              <a:buFont typeface="Wingdings" pitchFamily="2" charset="2"/>
              <a:buNone/>
            </a:pPr>
            <a:endParaRPr lang="en-US" sz="2600" smtClean="0"/>
          </a:p>
        </p:txBody>
      </p:sp>
      <p:sp>
        <p:nvSpPr>
          <p:cNvPr id="4" name="Rectangle 2"/>
          <p:cNvSpPr txBox="1">
            <a:spLocks noChangeArrowheads="1"/>
          </p:cNvSpPr>
          <p:nvPr/>
        </p:nvSpPr>
        <p:spPr bwMode="auto">
          <a:xfrm>
            <a:off x="0" y="152400"/>
            <a:ext cx="9144000" cy="838200"/>
          </a:xfrm>
          <a:prstGeom prst="rect">
            <a:avLst/>
          </a:prstGeom>
          <a:noFill/>
          <a:ln w="9525">
            <a:noFill/>
            <a:miter lim="800000"/>
            <a:headEnd/>
            <a:tailEnd/>
          </a:ln>
        </p:spPr>
        <p:txBody>
          <a:bodyPr anchor="ctr"/>
          <a:lstStyle/>
          <a:p>
            <a:pPr>
              <a:defRPr/>
            </a:pPr>
            <a:r>
              <a:rPr lang="en-US" sz="3200" kern="0" dirty="0">
                <a:latin typeface="Arial"/>
              </a:rPr>
              <a:t>Background Influenza Vaccine Safety </a:t>
            </a:r>
          </a:p>
        </p:txBody>
      </p:sp>
      <p:sp>
        <p:nvSpPr>
          <p:cNvPr id="5" name="TextBox 4"/>
          <p:cNvSpPr txBox="1"/>
          <p:nvPr/>
        </p:nvSpPr>
        <p:spPr>
          <a:xfrm>
            <a:off x="1066800" y="6105525"/>
            <a:ext cx="6629400" cy="523875"/>
          </a:xfrm>
          <a:prstGeom prst="rect">
            <a:avLst/>
          </a:prstGeom>
          <a:noFill/>
        </p:spPr>
        <p:txBody>
          <a:bodyPr>
            <a:spAutoFit/>
          </a:bodyPr>
          <a:lstStyle/>
          <a:p>
            <a:pPr algn="l">
              <a:defRPr/>
            </a:pPr>
            <a:r>
              <a:rPr lang="en-US" sz="1400" b="0" dirty="0">
                <a:solidFill>
                  <a:srgbClr val="FFFFFF"/>
                </a:solidFill>
                <a:latin typeface="Arial"/>
              </a:rPr>
              <a:t>Source: CDC Seasonal Influenza Summary for Clinicians 9/2009 http://www.cdc.gov/flu/professionals/vaccination/vaccine_safety.htm  </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4400" dirty="0" smtClean="0">
                <a:latin typeface="Arial" pitchFamily="34" charset="0"/>
              </a:rPr>
              <a:t>Objectives</a:t>
            </a:r>
            <a:endParaRPr lang="en-US" sz="4400" dirty="0" smtClean="0">
              <a:solidFill>
                <a:srgbClr val="CCECFF"/>
              </a:solidFill>
            </a:endParaRPr>
          </a:p>
        </p:txBody>
      </p:sp>
      <p:sp>
        <p:nvSpPr>
          <p:cNvPr id="22531" name="Rectangle 3"/>
          <p:cNvSpPr>
            <a:spLocks noGrp="1" noChangeArrowheads="1"/>
          </p:cNvSpPr>
          <p:nvPr>
            <p:ph idx="1"/>
          </p:nvPr>
        </p:nvSpPr>
        <p:spPr/>
        <p:txBody>
          <a:bodyPr/>
          <a:lstStyle/>
          <a:p>
            <a:pPr eaLnBrk="1" hangingPunct="1">
              <a:buFont typeface="Wingdings" pitchFamily="2" charset="2"/>
              <a:buNone/>
            </a:pPr>
            <a:endParaRPr lang="en-US" sz="2000" b="1" smtClean="0">
              <a:solidFill>
                <a:srgbClr val="000099"/>
              </a:solidFill>
            </a:endParaRPr>
          </a:p>
          <a:p>
            <a:pPr eaLnBrk="1" hangingPunct="1">
              <a:buFont typeface="Wingdings" pitchFamily="2" charset="2"/>
              <a:buNone/>
            </a:pPr>
            <a:endParaRPr lang="en-US" sz="2000" b="1" smtClean="0">
              <a:solidFill>
                <a:srgbClr val="CC99FF"/>
              </a:solidFill>
            </a:endParaRPr>
          </a:p>
          <a:p>
            <a:pPr eaLnBrk="1" hangingPunct="1">
              <a:buFont typeface="Wingdings" pitchFamily="2" charset="2"/>
              <a:buNone/>
            </a:pPr>
            <a:endParaRPr lang="en-US" sz="2000" b="1" smtClean="0">
              <a:solidFill>
                <a:srgbClr val="CCCC00"/>
              </a:solidFill>
            </a:endParaRPr>
          </a:p>
          <a:p>
            <a:pPr eaLnBrk="1" hangingPunct="1">
              <a:buFont typeface="Wingdings" pitchFamily="2" charset="2"/>
              <a:buNone/>
            </a:pPr>
            <a:endParaRPr lang="en-US" sz="2000" b="1" smtClean="0">
              <a:solidFill>
                <a:srgbClr val="CCCC00"/>
              </a:solidFill>
            </a:endParaRPr>
          </a:p>
          <a:p>
            <a:pPr eaLnBrk="1" hangingPunct="1">
              <a:buFont typeface="Wingdings" pitchFamily="2" charset="2"/>
              <a:buNone/>
            </a:pPr>
            <a:endParaRPr lang="en-US" sz="2000" b="1" smtClean="0">
              <a:solidFill>
                <a:srgbClr val="CCCCFF"/>
              </a:solidFill>
            </a:endParaRPr>
          </a:p>
          <a:p>
            <a:pPr eaLnBrk="1" hangingPunct="1">
              <a:buFont typeface="Wingdings" pitchFamily="2" charset="2"/>
              <a:buNone/>
            </a:pPr>
            <a:r>
              <a:rPr lang="en-US" sz="1800" smtClean="0"/>
              <a:t> </a:t>
            </a:r>
            <a:endParaRPr lang="en-US" sz="2000" b="1" smtClean="0">
              <a:solidFill>
                <a:srgbClr val="CCCCFF"/>
              </a:solidFill>
            </a:endParaRPr>
          </a:p>
        </p:txBody>
      </p:sp>
      <p:sp>
        <p:nvSpPr>
          <p:cNvPr id="7172" name="Rectangle 4"/>
          <p:cNvSpPr>
            <a:spLocks noChangeArrowheads="1"/>
          </p:cNvSpPr>
          <p:nvPr/>
        </p:nvSpPr>
        <p:spPr bwMode="auto">
          <a:xfrm>
            <a:off x="457200" y="1600200"/>
            <a:ext cx="8686800" cy="4461272"/>
          </a:xfrm>
          <a:prstGeom prst="rect">
            <a:avLst/>
          </a:prstGeom>
          <a:noFill/>
          <a:ln w="9525" algn="ctr">
            <a:noFill/>
            <a:miter lim="800000"/>
            <a:headEnd/>
            <a:tailEnd/>
          </a:ln>
        </p:spPr>
        <p:txBody>
          <a:bodyPr wrap="square">
            <a:spAutoFit/>
          </a:bodyPr>
          <a:lstStyle/>
          <a:p>
            <a:pPr algn="l">
              <a:lnSpc>
                <a:spcPct val="90000"/>
              </a:lnSpc>
              <a:buFont typeface="Wingdings" pitchFamily="2" charset="2"/>
              <a:buNone/>
              <a:defRPr/>
            </a:pPr>
            <a:r>
              <a:rPr lang="en-US" sz="2000" dirty="0"/>
              <a:t>At the conclusion of this hour, each participant should be able to:</a:t>
            </a:r>
          </a:p>
          <a:p>
            <a:pPr>
              <a:lnSpc>
                <a:spcPct val="90000"/>
              </a:lnSpc>
              <a:buFont typeface="Wingdings" pitchFamily="2" charset="2"/>
              <a:buNone/>
              <a:defRPr/>
            </a:pPr>
            <a:endParaRPr lang="en-US" sz="2000" dirty="0">
              <a:solidFill>
                <a:srgbClr val="CCECFF"/>
              </a:solidFill>
            </a:endParaRPr>
          </a:p>
          <a:p>
            <a:pPr marL="457200" indent="-457200" algn="l">
              <a:buAutoNum type="arabicPeriod"/>
            </a:pPr>
            <a:r>
              <a:rPr lang="en-US" sz="2000" dirty="0" smtClean="0"/>
              <a:t>Describe recent changes in Advisory Committee on Immunization Practices (ACIP) recommendations for use of influenza vaccines</a:t>
            </a:r>
          </a:p>
          <a:p>
            <a:pPr marL="457200" indent="-457200" algn="l">
              <a:buAutoNum type="arabicPeriod" startAt="2"/>
            </a:pPr>
            <a:r>
              <a:rPr lang="en-US" sz="2000" dirty="0" smtClean="0"/>
              <a:t>Describe recent epidemiologic findings and vaccine </a:t>
            </a:r>
          </a:p>
          <a:p>
            <a:pPr marL="457200" indent="-457200" algn="l"/>
            <a:r>
              <a:rPr lang="en-US" sz="2000" dirty="0" smtClean="0"/>
              <a:t>	coverage for groups at higher risk for influenza-related complications</a:t>
            </a:r>
          </a:p>
          <a:p>
            <a:pPr marL="457200" indent="-457200" algn="l">
              <a:buAutoNum type="arabicPeriod" startAt="3"/>
            </a:pPr>
            <a:r>
              <a:rPr lang="en-US" sz="2000" dirty="0" smtClean="0"/>
              <a:t>Discuss the U.S. safety monitoring in place for 2009 </a:t>
            </a:r>
          </a:p>
          <a:p>
            <a:pPr marL="457200" indent="-457200" algn="l"/>
            <a:r>
              <a:rPr lang="en-US" sz="2000" dirty="0" smtClean="0"/>
              <a:t>	influenza A (H1N1) </a:t>
            </a:r>
            <a:r>
              <a:rPr lang="en-US" sz="2000" dirty="0" err="1" smtClean="0"/>
              <a:t>monovalent</a:t>
            </a:r>
            <a:r>
              <a:rPr lang="en-US" sz="2000" dirty="0" smtClean="0"/>
              <a:t> vaccines</a:t>
            </a:r>
          </a:p>
          <a:p>
            <a:pPr marL="457200" indent="-457200" algn="l">
              <a:buAutoNum type="arabicPeriod" startAt="4"/>
            </a:pPr>
            <a:r>
              <a:rPr lang="en-US" sz="2000" dirty="0" smtClean="0"/>
              <a:t>Describe preliminary findings from the U.S. Vaccine </a:t>
            </a:r>
          </a:p>
          <a:p>
            <a:pPr marL="457200" indent="-457200" algn="l"/>
            <a:r>
              <a:rPr lang="en-US" sz="2000" dirty="0" smtClean="0"/>
              <a:t>	Adverse Event Reporting System (VAERS) regarding the safety of H1N1 vaccines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sz="3200" dirty="0" err="1" smtClean="0">
                <a:latin typeface="+mn-lt"/>
              </a:rPr>
              <a:t>Guillain-Barré</a:t>
            </a:r>
            <a:r>
              <a:rPr lang="en-US" sz="3200" dirty="0" smtClean="0">
                <a:latin typeface="+mn-lt"/>
              </a:rPr>
              <a:t> Syndrome (GBS) </a:t>
            </a:r>
            <a:br>
              <a:rPr lang="en-US" sz="3200" dirty="0" smtClean="0">
                <a:latin typeface="+mn-lt"/>
              </a:rPr>
            </a:br>
            <a:endParaRPr lang="en-US" sz="3200" dirty="0" smtClean="0">
              <a:latin typeface="+mn-lt"/>
            </a:endParaRPr>
          </a:p>
        </p:txBody>
      </p:sp>
      <p:sp>
        <p:nvSpPr>
          <p:cNvPr id="40962" name="Rectangle 3"/>
          <p:cNvSpPr>
            <a:spLocks noGrp="1" noChangeArrowheads="1"/>
          </p:cNvSpPr>
          <p:nvPr>
            <p:ph type="body" idx="1"/>
          </p:nvPr>
        </p:nvSpPr>
        <p:spPr>
          <a:xfrm>
            <a:off x="609600" y="1066800"/>
            <a:ext cx="8229600" cy="4906963"/>
          </a:xfrm>
        </p:spPr>
        <p:txBody>
          <a:bodyPr/>
          <a:lstStyle/>
          <a:p>
            <a:pPr>
              <a:lnSpc>
                <a:spcPct val="80000"/>
              </a:lnSpc>
            </a:pPr>
            <a:r>
              <a:rPr lang="en-GB" sz="2800" smtClean="0"/>
              <a:t>Immune-mediated acute demyelinating </a:t>
            </a:r>
            <a:r>
              <a:rPr lang="en-US" sz="2800" smtClean="0"/>
              <a:t>polyneuropathy</a:t>
            </a:r>
            <a:r>
              <a:rPr lang="en-GB" sz="2800" smtClean="0"/>
              <a:t> affecting the peripheral nervous system</a:t>
            </a:r>
          </a:p>
          <a:p>
            <a:pPr>
              <a:lnSpc>
                <a:spcPct val="80000"/>
              </a:lnSpc>
            </a:pPr>
            <a:r>
              <a:rPr lang="en-US" sz="2800" smtClean="0"/>
              <a:t>Estimated annual incidence rate: 1 case per 100,000 population </a:t>
            </a:r>
            <a:r>
              <a:rPr lang="en-GB" sz="2800" smtClean="0"/>
              <a:t> </a:t>
            </a:r>
          </a:p>
          <a:p>
            <a:pPr>
              <a:lnSpc>
                <a:spcPct val="80000"/>
              </a:lnSpc>
            </a:pPr>
            <a:r>
              <a:rPr lang="en-US" sz="2800" smtClean="0"/>
              <a:t>In 1976, a type of influenza vaccine was causally associated with GBS*</a:t>
            </a:r>
          </a:p>
          <a:p>
            <a:pPr lvl="1">
              <a:lnSpc>
                <a:spcPct val="80000"/>
              </a:lnSpc>
            </a:pPr>
            <a:r>
              <a:rPr lang="en-US" smtClean="0"/>
              <a:t>1 additional case per 100,000 persons vaccinated</a:t>
            </a:r>
          </a:p>
          <a:p>
            <a:pPr>
              <a:lnSpc>
                <a:spcPct val="80000"/>
              </a:lnSpc>
            </a:pPr>
            <a:r>
              <a:rPr lang="en-US" sz="2800" smtClean="0"/>
              <a:t>Subsequent studies of </a:t>
            </a:r>
            <a:r>
              <a:rPr lang="en-GB" sz="2800" smtClean="0"/>
              <a:t>influenza vaccines have found small or no increased risk of GBS</a:t>
            </a:r>
          </a:p>
          <a:p>
            <a:pPr lvl="1">
              <a:lnSpc>
                <a:spcPct val="80000"/>
              </a:lnSpc>
            </a:pPr>
            <a:r>
              <a:rPr lang="en-US" smtClean="0"/>
              <a:t>If there is a risk of GBS from seasonal influenza vaccines, it would be no more than ~1 additional case per million people vaccinated </a:t>
            </a:r>
          </a:p>
          <a:p>
            <a:pPr>
              <a:lnSpc>
                <a:spcPct val="80000"/>
              </a:lnSpc>
            </a:pPr>
            <a:endParaRPr lang="en-US" sz="2800" smtClean="0"/>
          </a:p>
          <a:p>
            <a:pPr lvl="1">
              <a:lnSpc>
                <a:spcPct val="80000"/>
              </a:lnSpc>
            </a:pPr>
            <a:endParaRPr lang="en-US" smtClean="0"/>
          </a:p>
        </p:txBody>
      </p:sp>
      <p:sp>
        <p:nvSpPr>
          <p:cNvPr id="137220" name="Text Box 4"/>
          <p:cNvSpPr txBox="1">
            <a:spLocks noChangeArrowheads="1"/>
          </p:cNvSpPr>
          <p:nvPr/>
        </p:nvSpPr>
        <p:spPr bwMode="auto">
          <a:xfrm>
            <a:off x="1295400" y="6262688"/>
            <a:ext cx="5181600" cy="369887"/>
          </a:xfrm>
          <a:prstGeom prst="rect">
            <a:avLst/>
          </a:prstGeom>
          <a:noFill/>
          <a:ln w="9525">
            <a:noFill/>
            <a:miter lim="800000"/>
            <a:headEnd/>
            <a:tailEnd/>
          </a:ln>
          <a:effectLst/>
        </p:spPr>
        <p:txBody>
          <a:bodyPr>
            <a:spAutoFit/>
          </a:bodyPr>
          <a:lstStyle/>
          <a:p>
            <a:pPr algn="l">
              <a:defRPr/>
            </a:pPr>
            <a:r>
              <a:rPr lang="en-US" sz="1800" dirty="0">
                <a:latin typeface="Arial"/>
              </a:rPr>
              <a:t>* Institute of Medicine, 2004</a:t>
            </a:r>
          </a:p>
        </p:txBody>
      </p:sp>
    </p:spTree>
  </p:cSld>
  <p:clrMapOvr>
    <a:masterClrMapping/>
  </p:clrMapOvr>
  <p:transition spd="med"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sz="3200" dirty="0" smtClean="0">
                <a:latin typeface="+mn-lt"/>
              </a:rPr>
              <a:t>2009 H1N1 Vaccine Timeline  </a:t>
            </a:r>
            <a:r>
              <a:rPr lang="en-US" dirty="0" smtClean="0">
                <a:latin typeface="+mn-lt"/>
              </a:rPr>
              <a:t/>
            </a:r>
            <a:br>
              <a:rPr lang="en-US" dirty="0" smtClean="0">
                <a:latin typeface="+mn-lt"/>
              </a:rPr>
            </a:br>
            <a:endParaRPr lang="en-US" dirty="0" smtClean="0">
              <a:latin typeface="+mn-lt"/>
            </a:endParaRPr>
          </a:p>
        </p:txBody>
      </p:sp>
      <p:sp>
        <p:nvSpPr>
          <p:cNvPr id="137219" name="Rectangle 3"/>
          <p:cNvSpPr>
            <a:spLocks noGrp="1" noChangeArrowheads="1"/>
          </p:cNvSpPr>
          <p:nvPr>
            <p:ph type="body" idx="1"/>
          </p:nvPr>
        </p:nvSpPr>
        <p:spPr>
          <a:xfrm>
            <a:off x="533400" y="960438"/>
            <a:ext cx="8229600" cy="4906962"/>
          </a:xfrm>
        </p:spPr>
        <p:txBody>
          <a:bodyPr/>
          <a:lstStyle/>
          <a:p>
            <a:pPr>
              <a:lnSpc>
                <a:spcPct val="80000"/>
              </a:lnSpc>
              <a:defRPr/>
            </a:pPr>
            <a:r>
              <a:rPr lang="en-GB" sz="2600" dirty="0" smtClean="0"/>
              <a:t>September 2009: FDA licenses 2009  Influenza A H1N1 </a:t>
            </a:r>
            <a:r>
              <a:rPr lang="en-GB" sz="2600" dirty="0" err="1" smtClean="0"/>
              <a:t>monovalent</a:t>
            </a:r>
            <a:r>
              <a:rPr lang="en-GB" sz="2600" dirty="0" smtClean="0"/>
              <a:t>  vaccines </a:t>
            </a:r>
          </a:p>
          <a:p>
            <a:pPr marL="674370" lvl="1">
              <a:spcBef>
                <a:spcPts val="0"/>
              </a:spcBef>
              <a:defRPr/>
            </a:pPr>
            <a:r>
              <a:rPr lang="en-US" dirty="0" smtClean="0"/>
              <a:t>Inactivated vaccine (MIV) for injection and live attenuated (LAMV) vaccine for intranasal use</a:t>
            </a:r>
          </a:p>
          <a:p>
            <a:pPr marL="674370" lvl="1">
              <a:spcBef>
                <a:spcPts val="0"/>
              </a:spcBef>
              <a:defRPr/>
            </a:pPr>
            <a:r>
              <a:rPr lang="en-US" dirty="0" smtClean="0"/>
              <a:t>Licensure and manufacturing process for H1N1 vaccines are the same as for seasonal influenza vaccines </a:t>
            </a:r>
            <a:endParaRPr lang="en-GB" dirty="0" smtClean="0"/>
          </a:p>
          <a:p>
            <a:pPr>
              <a:lnSpc>
                <a:spcPct val="80000"/>
              </a:lnSpc>
              <a:defRPr/>
            </a:pPr>
            <a:r>
              <a:rPr lang="en-US" sz="2600" dirty="0" smtClean="0"/>
              <a:t>July 2009:  CDC’s Advisory Committee on Immunization Practices (ACIP) recommends H1N1 vaccination for target groups </a:t>
            </a:r>
          </a:p>
          <a:p>
            <a:pPr>
              <a:lnSpc>
                <a:spcPct val="80000"/>
              </a:lnSpc>
              <a:defRPr/>
            </a:pPr>
            <a:r>
              <a:rPr lang="en-US" sz="2600" dirty="0" smtClean="0"/>
              <a:t>October 2009: </a:t>
            </a:r>
          </a:p>
          <a:p>
            <a:pPr lvl="1">
              <a:lnSpc>
                <a:spcPct val="80000"/>
              </a:lnSpc>
              <a:defRPr/>
            </a:pPr>
            <a:r>
              <a:rPr lang="en-US" dirty="0" smtClean="0"/>
              <a:t>First doses of H1N1 vaccine become available to the public</a:t>
            </a:r>
          </a:p>
          <a:p>
            <a:pPr lvl="1">
              <a:lnSpc>
                <a:spcPct val="80000"/>
              </a:lnSpc>
              <a:defRPr/>
            </a:pPr>
            <a:r>
              <a:rPr lang="en-US" dirty="0" smtClean="0"/>
              <a:t>Comprehensive vaccine safety monitoring is implemented in the United States</a:t>
            </a:r>
          </a:p>
          <a:p>
            <a:pPr>
              <a:lnSpc>
                <a:spcPct val="80000"/>
              </a:lnSpc>
              <a:defRPr/>
            </a:pPr>
            <a:endParaRPr lang="en-US" sz="2600" dirty="0" smtClean="0"/>
          </a:p>
          <a:p>
            <a:pPr>
              <a:lnSpc>
                <a:spcPct val="80000"/>
              </a:lnSpc>
              <a:defRPr/>
            </a:pPr>
            <a:endParaRPr lang="en-US" sz="2800" dirty="0" smtClean="0"/>
          </a:p>
          <a:p>
            <a:pPr>
              <a:lnSpc>
                <a:spcPct val="80000"/>
              </a:lnSpc>
              <a:defRPr/>
            </a:pPr>
            <a:endParaRPr lang="en-US" sz="2800" dirty="0" smtClean="0"/>
          </a:p>
        </p:txBody>
      </p:sp>
    </p:spTree>
  </p:cSld>
  <p:clrMapOvr>
    <a:masterClrMapping/>
  </p:clrMapOvr>
  <p:transition spd="med"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0"/>
            <a:ext cx="7772400" cy="1143000"/>
          </a:xfrm>
        </p:spPr>
        <p:txBody>
          <a:bodyPr/>
          <a:lstStyle/>
          <a:p>
            <a:pPr>
              <a:defRPr/>
            </a:pPr>
            <a:r>
              <a:rPr lang="en-US" sz="3200" dirty="0" smtClean="0">
                <a:latin typeface="Arial"/>
              </a:rPr>
              <a:t>Overall Objectives for </a:t>
            </a:r>
            <a:br>
              <a:rPr lang="en-US" sz="3200" dirty="0" smtClean="0">
                <a:latin typeface="Arial"/>
              </a:rPr>
            </a:br>
            <a:r>
              <a:rPr lang="en-US" sz="3200" dirty="0" smtClean="0">
                <a:latin typeface="Arial"/>
              </a:rPr>
              <a:t>2009 H1N1 Vaccine Safety Monitoring</a:t>
            </a:r>
            <a:endParaRPr lang="en-US" dirty="0" smtClean="0">
              <a:latin typeface="+mn-lt"/>
            </a:endParaRPr>
          </a:p>
        </p:txBody>
      </p:sp>
      <p:sp>
        <p:nvSpPr>
          <p:cNvPr id="43010" name="Rectangle 3"/>
          <p:cNvSpPr>
            <a:spLocks noGrp="1" noChangeArrowheads="1"/>
          </p:cNvSpPr>
          <p:nvPr>
            <p:ph type="body" idx="1"/>
          </p:nvPr>
        </p:nvSpPr>
        <p:spPr>
          <a:xfrm>
            <a:off x="533400" y="1493838"/>
            <a:ext cx="8229600" cy="4906962"/>
          </a:xfrm>
        </p:spPr>
        <p:txBody>
          <a:bodyPr/>
          <a:lstStyle/>
          <a:p>
            <a:pPr>
              <a:lnSpc>
                <a:spcPct val="80000"/>
              </a:lnSpc>
            </a:pPr>
            <a:r>
              <a:rPr lang="en-GB" sz="2600" smtClean="0"/>
              <a:t>Identify clinically significant adverse events following receipt of 2009 H1N1 vaccine in a timely manner  </a:t>
            </a:r>
          </a:p>
          <a:p>
            <a:pPr>
              <a:lnSpc>
                <a:spcPct val="80000"/>
              </a:lnSpc>
            </a:pPr>
            <a:r>
              <a:rPr lang="en-US" sz="2600" smtClean="0"/>
              <a:t>Rapidly evaluate serious adverse events following receipt of 2009 H1N1 vaccine and determine public health importance </a:t>
            </a:r>
          </a:p>
          <a:p>
            <a:pPr>
              <a:lnSpc>
                <a:spcPct val="80000"/>
              </a:lnSpc>
            </a:pPr>
            <a:r>
              <a:rPr lang="en-US" sz="2600" smtClean="0"/>
              <a:t>Evaluate if there is there is a risk of Guillain-Barré syndrome (GBS) associated with the 2009 H1N1 vaccine</a:t>
            </a:r>
          </a:p>
          <a:p>
            <a:pPr>
              <a:lnSpc>
                <a:spcPct val="80000"/>
              </a:lnSpc>
            </a:pPr>
            <a:r>
              <a:rPr lang="en-US" sz="2600" smtClean="0"/>
              <a:t>Communicate vaccine safety information in a clear and transparent manner to healthcare providers, public health officials, and the public </a:t>
            </a:r>
          </a:p>
          <a:p>
            <a:pPr>
              <a:lnSpc>
                <a:spcPct val="80000"/>
              </a:lnSpc>
            </a:pPr>
            <a:endParaRPr lang="en-US" sz="2600" smtClean="0"/>
          </a:p>
          <a:p>
            <a:pPr>
              <a:lnSpc>
                <a:spcPct val="80000"/>
              </a:lnSpc>
            </a:pPr>
            <a:endParaRPr lang="en-US" sz="2600" smtClean="0"/>
          </a:p>
          <a:p>
            <a:pPr>
              <a:lnSpc>
                <a:spcPct val="80000"/>
              </a:lnSpc>
            </a:pPr>
            <a:endParaRPr lang="en-US" sz="2800" smtClean="0"/>
          </a:p>
        </p:txBody>
      </p:sp>
    </p:spTree>
  </p:cSld>
  <p:clrMapOvr>
    <a:masterClrMapping/>
  </p:clrMapOvr>
  <p:transition spd="med"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52400"/>
          <a:ext cx="9144000" cy="6705600"/>
        </p:xfrm>
        <a:graphic>
          <a:graphicData uri="http://schemas.openxmlformats.org/presentationml/2006/ole">
            <p:oleObj spid="_x0000_s200706" name="Visio" r:id="rId3" imgW="10772180" imgH="7557195" progId="">
              <p:embed/>
            </p:oleObj>
          </a:graphicData>
        </a:graphic>
      </p:graphicFrame>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9144000" cy="1219200"/>
          </a:xfrm>
        </p:spPr>
        <p:txBody>
          <a:bodyPr/>
          <a:lstStyle/>
          <a:p>
            <a:pPr>
              <a:defRPr/>
            </a:pPr>
            <a:r>
              <a:rPr lang="en-US" sz="3200" dirty="0" smtClean="0">
                <a:latin typeface="+mn-lt"/>
              </a:rPr>
              <a:t>H1N1 Vaccine Safety Risk Assessment Working Group, National Vaccine </a:t>
            </a:r>
            <a:br>
              <a:rPr lang="en-US" sz="3200" dirty="0" smtClean="0">
                <a:latin typeface="+mn-lt"/>
              </a:rPr>
            </a:br>
            <a:r>
              <a:rPr lang="en-US" sz="3200" dirty="0" smtClean="0">
                <a:latin typeface="+mn-lt"/>
              </a:rPr>
              <a:t>Advisory Committee (NVAC)*</a:t>
            </a:r>
          </a:p>
        </p:txBody>
      </p:sp>
      <p:sp>
        <p:nvSpPr>
          <p:cNvPr id="57346" name="Content Placeholder 2"/>
          <p:cNvSpPr>
            <a:spLocks noGrp="1"/>
          </p:cNvSpPr>
          <p:nvPr>
            <p:ph idx="1"/>
          </p:nvPr>
        </p:nvSpPr>
        <p:spPr>
          <a:xfrm>
            <a:off x="381000" y="1524000"/>
            <a:ext cx="8229600" cy="4343400"/>
          </a:xfrm>
        </p:spPr>
        <p:txBody>
          <a:bodyPr/>
          <a:lstStyle/>
          <a:p>
            <a:pPr marL="273050">
              <a:spcBef>
                <a:spcPct val="0"/>
              </a:spcBef>
            </a:pPr>
            <a:r>
              <a:rPr lang="en-US" sz="2600" smtClean="0"/>
              <a:t>Purpose</a:t>
            </a:r>
          </a:p>
          <a:p>
            <a:pPr marL="673100" lvl="1">
              <a:spcBef>
                <a:spcPct val="0"/>
              </a:spcBef>
            </a:pPr>
            <a:r>
              <a:rPr lang="en-US" smtClean="0"/>
              <a:t>To conduct independent, rapid reviews of available federal immunization safety monitoring data for the 2009 H1N1 influenza vaccines</a:t>
            </a:r>
          </a:p>
          <a:p>
            <a:pPr marL="273050">
              <a:spcBef>
                <a:spcPct val="0"/>
              </a:spcBef>
            </a:pPr>
            <a:r>
              <a:rPr lang="en-US" sz="2600" smtClean="0"/>
              <a:t>8 members from Federal Advisory Committees, Institute of Medicine, and public</a:t>
            </a:r>
          </a:p>
          <a:p>
            <a:pPr marL="673100" lvl="1">
              <a:spcBef>
                <a:spcPct val="0"/>
              </a:spcBef>
            </a:pPr>
            <a:r>
              <a:rPr lang="en-US" smtClean="0"/>
              <a:t>Members must meet conflict of interest requirements</a:t>
            </a:r>
          </a:p>
          <a:p>
            <a:pPr marL="673100" lvl="1">
              <a:spcBef>
                <a:spcPct val="0"/>
              </a:spcBef>
            </a:pPr>
            <a:r>
              <a:rPr lang="en-US" smtClean="0"/>
              <a:t>Support from ex-officio members from NVPO, CDC, FDA, NIH, DOD, VA, and other medical experts as needed</a:t>
            </a:r>
          </a:p>
          <a:p>
            <a:pPr marL="273050">
              <a:spcBef>
                <a:spcPct val="0"/>
              </a:spcBef>
            </a:pPr>
            <a:r>
              <a:rPr lang="en-US" sz="2600" smtClean="0"/>
              <a:t>National Vaccine Program Office, Department of Health and Human Services coordinates activities</a:t>
            </a:r>
          </a:p>
        </p:txBody>
      </p:sp>
      <p:sp>
        <p:nvSpPr>
          <p:cNvPr id="4" name="Text Box 4"/>
          <p:cNvSpPr txBox="1">
            <a:spLocks noChangeArrowheads="1"/>
          </p:cNvSpPr>
          <p:nvPr/>
        </p:nvSpPr>
        <p:spPr bwMode="auto">
          <a:xfrm>
            <a:off x="990600" y="6411913"/>
            <a:ext cx="7620000" cy="646112"/>
          </a:xfrm>
          <a:prstGeom prst="rect">
            <a:avLst/>
          </a:prstGeom>
          <a:noFill/>
          <a:ln w="9525">
            <a:noFill/>
            <a:miter lim="800000"/>
            <a:headEnd/>
            <a:tailEnd/>
          </a:ln>
          <a:effectLst/>
        </p:spPr>
        <p:txBody>
          <a:bodyPr>
            <a:spAutoFit/>
          </a:bodyPr>
          <a:lstStyle/>
          <a:p>
            <a:pPr algn="l">
              <a:defRPr/>
            </a:pPr>
            <a:r>
              <a:rPr lang="en-US" sz="1800" dirty="0">
                <a:latin typeface="Arial"/>
              </a:rPr>
              <a:t>*</a:t>
            </a:r>
            <a:r>
              <a:rPr lang="en-US" sz="1800" dirty="0">
                <a:solidFill>
                  <a:srgbClr val="FFFFFF"/>
                </a:solidFill>
                <a:latin typeface="Arial"/>
              </a:rPr>
              <a:t> </a:t>
            </a:r>
            <a:r>
              <a:rPr lang="en-US" sz="1800" dirty="0">
                <a:solidFill>
                  <a:srgbClr val="FFFFFF"/>
                </a:solidFill>
                <a:latin typeface="Arial"/>
                <a:hlinkClick r:id="rId3"/>
              </a:rPr>
              <a:t>http://www.hhs.gov/nvpo/nvac/subgroups/h1n1risk.html</a:t>
            </a:r>
            <a:endParaRPr lang="en-US" sz="1800" dirty="0">
              <a:solidFill>
                <a:srgbClr val="FFFFFF"/>
              </a:solidFill>
              <a:latin typeface="Arial"/>
            </a:endParaRPr>
          </a:p>
          <a:p>
            <a:pPr algn="l">
              <a:defRPr/>
            </a:pPr>
            <a:endParaRPr lang="en-US" sz="1800" dirty="0">
              <a:solidFill>
                <a:srgbClr val="FFFFFF"/>
              </a:solidFill>
              <a:latin typeface="Aria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752600"/>
            <a:ext cx="8001000" cy="1371600"/>
          </a:xfrm>
        </p:spPr>
        <p:txBody>
          <a:bodyPr/>
          <a:lstStyle/>
          <a:p>
            <a:pPr>
              <a:defRPr/>
            </a:pPr>
            <a:r>
              <a:rPr lang="en-US" dirty="0" smtClean="0">
                <a:latin typeface="+mn-lt"/>
              </a:rPr>
              <a:t>Monitoring H1N1 Vaccine Safety Through the Vaccine Adverse Event Reporting System (VAERS)</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228600" y="609600"/>
            <a:ext cx="8610600" cy="1143000"/>
          </a:xfrm>
        </p:spPr>
        <p:txBody>
          <a:bodyPr/>
          <a:lstStyle/>
          <a:p>
            <a:pPr>
              <a:defRPr/>
            </a:pPr>
            <a:r>
              <a:rPr lang="en-US" sz="3200" dirty="0" smtClean="0">
                <a:latin typeface="+mn-lt"/>
              </a:rPr>
              <a:t>Vaccine Adverse Event Reporting System (VAERS)</a:t>
            </a:r>
            <a:br>
              <a:rPr lang="en-US" sz="3200" dirty="0" smtClean="0">
                <a:latin typeface="+mn-lt"/>
              </a:rPr>
            </a:br>
            <a:endParaRPr lang="en-US" sz="3200" dirty="0" smtClean="0">
              <a:latin typeface="+mn-lt"/>
            </a:endParaRPr>
          </a:p>
        </p:txBody>
      </p:sp>
      <p:sp>
        <p:nvSpPr>
          <p:cNvPr id="50178" name="Rectangle 3"/>
          <p:cNvSpPr>
            <a:spLocks noGrp="1" noChangeArrowheads="1"/>
          </p:cNvSpPr>
          <p:nvPr>
            <p:ph type="body" idx="4294967295"/>
          </p:nvPr>
        </p:nvSpPr>
        <p:spPr>
          <a:xfrm>
            <a:off x="457200" y="1570038"/>
            <a:ext cx="8229600" cy="5287962"/>
          </a:xfrm>
        </p:spPr>
        <p:txBody>
          <a:bodyPr/>
          <a:lstStyle/>
          <a:p>
            <a:r>
              <a:rPr lang="en-US" sz="2600" smtClean="0"/>
              <a:t>VAERS: Voluntary reporting system jointly managed by CDC and FDA  </a:t>
            </a:r>
          </a:p>
          <a:p>
            <a:pPr lvl="1"/>
            <a:r>
              <a:rPr lang="en-US" smtClean="0"/>
              <a:t>Signal detection</a:t>
            </a:r>
          </a:p>
          <a:p>
            <a:pPr lvl="1"/>
            <a:r>
              <a:rPr lang="en-US" smtClean="0"/>
              <a:t>National in scope</a:t>
            </a:r>
          </a:p>
          <a:p>
            <a:pPr lvl="1"/>
            <a:r>
              <a:rPr lang="en-US" smtClean="0"/>
              <a:t>Encourages reports from healthcare providers and accepts reports from vaccinees and others</a:t>
            </a:r>
          </a:p>
          <a:p>
            <a:r>
              <a:rPr lang="en-US" sz="2600" smtClean="0"/>
              <a:t>System enhancements for H1N1 vaccines</a:t>
            </a:r>
          </a:p>
          <a:p>
            <a:pPr lvl="1"/>
            <a:r>
              <a:rPr lang="en-US" smtClean="0"/>
              <a:t>Increase in staffing to process VAERS reports more rapidly</a:t>
            </a:r>
          </a:p>
          <a:p>
            <a:pPr lvl="1"/>
            <a:r>
              <a:rPr lang="en-US" smtClean="0"/>
              <a:t>Enhanced reporting to VAERS by increased visibility on professional websites  </a:t>
            </a:r>
          </a:p>
          <a:p>
            <a:pPr lvl="1"/>
            <a:endParaRPr lang="en-US" sz="2600" smtClean="0"/>
          </a:p>
          <a:p>
            <a:pPr lvl="1">
              <a:buFontTx/>
              <a:buNone/>
            </a:pPr>
            <a:endParaRPr lang="en-US" sz="2600" smtClean="0">
              <a:solidFill>
                <a:srgbClr val="11CAEF"/>
              </a:solidFill>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smtClean="0">
                <a:latin typeface="+mn-lt"/>
              </a:rPr>
              <a:t>VAERS Limitations</a:t>
            </a:r>
          </a:p>
        </p:txBody>
      </p:sp>
      <p:sp>
        <p:nvSpPr>
          <p:cNvPr id="52226" name="Rectangle 3"/>
          <p:cNvSpPr>
            <a:spLocks noGrp="1" noChangeArrowheads="1"/>
          </p:cNvSpPr>
          <p:nvPr>
            <p:ph idx="1"/>
          </p:nvPr>
        </p:nvSpPr>
        <p:spPr>
          <a:xfrm>
            <a:off x="457200" y="1371600"/>
            <a:ext cx="8229600" cy="4754563"/>
          </a:xfrm>
        </p:spPr>
        <p:txBody>
          <a:bodyPr/>
          <a:lstStyle/>
          <a:p>
            <a:r>
              <a:rPr lang="en-US" sz="2800" smtClean="0"/>
              <a:t>Usually cannot assess causality</a:t>
            </a:r>
          </a:p>
          <a:p>
            <a:r>
              <a:rPr lang="en-US" sz="2800" smtClean="0"/>
              <a:t>Variable quality of data</a:t>
            </a:r>
          </a:p>
          <a:p>
            <a:r>
              <a:rPr lang="en-US" sz="2800" smtClean="0"/>
              <a:t>No unvaccinated comparison group</a:t>
            </a:r>
          </a:p>
          <a:p>
            <a:r>
              <a:rPr lang="en-US" sz="2800" smtClean="0"/>
              <a:t>Denominator data lacking</a:t>
            </a:r>
          </a:p>
          <a:p>
            <a:r>
              <a:rPr lang="en-US" sz="2800" smtClean="0"/>
              <a:t>Under-reporting (voluntary, passive reporting)</a:t>
            </a:r>
          </a:p>
          <a:p>
            <a:r>
              <a:rPr lang="en-US" sz="2800" smtClean="0"/>
              <a:t>Variation of reporting</a:t>
            </a:r>
          </a:p>
          <a:p>
            <a:pPr lvl="1"/>
            <a:r>
              <a:rPr lang="en-US" smtClean="0"/>
              <a:t>Stimulated reporting can occur during times of heightened awareness (e.g., media attention)</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4"/>
          <p:cNvGraphicFramePr>
            <a:graphicFrameLocks noChangeAspect="1"/>
          </p:cNvGraphicFramePr>
          <p:nvPr>
            <p:ph sz="half" idx="2"/>
          </p:nvPr>
        </p:nvGraphicFramePr>
        <p:xfrm>
          <a:off x="5105400" y="1003300"/>
          <a:ext cx="3770313" cy="5549900"/>
        </p:xfrm>
        <a:graphic>
          <a:graphicData uri="http://schemas.openxmlformats.org/presentationml/2006/ole">
            <p:oleObj spid="_x0000_s201730" name="Drawing" r:id="rId3" imgW="2498400" imgH="3092400" progId="">
              <p:embed/>
            </p:oleObj>
          </a:graphicData>
        </a:graphic>
      </p:graphicFrame>
      <p:sp>
        <p:nvSpPr>
          <p:cNvPr id="2051" name="Rectangle 2"/>
          <p:cNvSpPr>
            <a:spLocks noGrp="1" noChangeArrowheads="1"/>
          </p:cNvSpPr>
          <p:nvPr>
            <p:ph type="title"/>
          </p:nvPr>
        </p:nvSpPr>
        <p:spPr>
          <a:xfrm>
            <a:off x="685800" y="228600"/>
            <a:ext cx="7772400" cy="838200"/>
          </a:xfrm>
        </p:spPr>
        <p:txBody>
          <a:bodyPr/>
          <a:lstStyle/>
          <a:p>
            <a:pPr>
              <a:defRPr/>
            </a:pPr>
            <a:r>
              <a:rPr lang="en-US" sz="3200" dirty="0" smtClean="0">
                <a:latin typeface="+mn-lt"/>
              </a:rPr>
              <a:t>What  to Report to VAERS </a:t>
            </a:r>
          </a:p>
        </p:txBody>
      </p:sp>
      <p:sp>
        <p:nvSpPr>
          <p:cNvPr id="47108" name="Rectangle 3"/>
          <p:cNvSpPr>
            <a:spLocks noGrp="1" noChangeArrowheads="1"/>
          </p:cNvSpPr>
          <p:nvPr>
            <p:ph type="body" sz="half" idx="1"/>
          </p:nvPr>
        </p:nvSpPr>
        <p:spPr>
          <a:xfrm>
            <a:off x="228600" y="1219200"/>
            <a:ext cx="4419600" cy="5334000"/>
          </a:xfrm>
        </p:spPr>
        <p:txBody>
          <a:bodyPr/>
          <a:lstStyle/>
          <a:p>
            <a:pPr>
              <a:lnSpc>
                <a:spcPct val="90000"/>
              </a:lnSpc>
            </a:pPr>
            <a:r>
              <a:rPr lang="en-US" sz="2100" smtClean="0"/>
              <a:t>Report any clinically significant adverse event following immunization to </a:t>
            </a:r>
            <a:r>
              <a:rPr lang="en-US" sz="2100" smtClean="0">
                <a:solidFill>
                  <a:srgbClr val="FFFF66"/>
                </a:solidFill>
                <a:hlinkClick r:id="rId4"/>
              </a:rPr>
              <a:t>www.vaers.hhs.gov</a:t>
            </a:r>
            <a:endParaRPr lang="en-US" sz="2100" smtClean="0">
              <a:solidFill>
                <a:srgbClr val="FFFF66"/>
              </a:solidFill>
            </a:endParaRPr>
          </a:p>
          <a:p>
            <a:pPr lvl="1">
              <a:lnSpc>
                <a:spcPct val="90000"/>
              </a:lnSpc>
            </a:pPr>
            <a:r>
              <a:rPr lang="en-US" sz="1800" smtClean="0"/>
              <a:t>Submit reports of concern even when not sure whether the vaccine caused the adverse event</a:t>
            </a:r>
          </a:p>
          <a:p>
            <a:pPr lvl="1">
              <a:lnSpc>
                <a:spcPct val="90000"/>
              </a:lnSpc>
              <a:buFontTx/>
              <a:buNone/>
            </a:pPr>
            <a:r>
              <a:rPr lang="en-US" sz="1800" smtClean="0"/>
              <a:t> </a:t>
            </a:r>
          </a:p>
          <a:p>
            <a:pPr>
              <a:lnSpc>
                <a:spcPct val="90000"/>
              </a:lnSpc>
            </a:pPr>
            <a:r>
              <a:rPr lang="en-US" sz="2100" smtClean="0"/>
              <a:t>Include as much information as possible (e.g., vaccination location, date, vaccine type, lot number and dose number)</a:t>
            </a:r>
          </a:p>
          <a:p>
            <a:pPr lvl="1">
              <a:lnSpc>
                <a:spcPct val="90000"/>
              </a:lnSpc>
            </a:pPr>
            <a:r>
              <a:rPr lang="en-US" sz="1800" smtClean="0"/>
              <a:t>Incomplete reports are accepted</a:t>
            </a:r>
          </a:p>
          <a:p>
            <a:pPr lvl="1">
              <a:lnSpc>
                <a:spcPct val="90000"/>
              </a:lnSpc>
            </a:pPr>
            <a:endParaRPr lang="en-US" sz="2000" smtClean="0"/>
          </a:p>
          <a:p>
            <a:pPr>
              <a:lnSpc>
                <a:spcPct val="90000"/>
              </a:lnSpc>
            </a:pPr>
            <a:r>
              <a:rPr lang="en-US" sz="2100" smtClean="0"/>
              <a:t>Report as soon as possible but  there is no time limit  </a:t>
            </a:r>
          </a:p>
          <a:p>
            <a:pPr>
              <a:lnSpc>
                <a:spcPct val="90000"/>
              </a:lnSpc>
            </a:pPr>
            <a:endParaRPr lang="en-US" sz="2000" smtClean="0"/>
          </a:p>
          <a:p>
            <a:pPr>
              <a:lnSpc>
                <a:spcPct val="90000"/>
              </a:lnSpc>
            </a:pPr>
            <a:endParaRPr lang="en-US" sz="1800" smtClean="0"/>
          </a:p>
        </p:txBody>
      </p:sp>
      <p:sp>
        <p:nvSpPr>
          <p:cNvPr id="220165" name="Oval 5"/>
          <p:cNvSpPr>
            <a:spLocks noChangeArrowheads="1"/>
          </p:cNvSpPr>
          <p:nvPr/>
        </p:nvSpPr>
        <p:spPr bwMode="auto">
          <a:xfrm>
            <a:off x="5334000" y="1600200"/>
            <a:ext cx="3581400" cy="1295400"/>
          </a:xfrm>
          <a:prstGeom prst="ellipse">
            <a:avLst/>
          </a:prstGeom>
          <a:noFill/>
          <a:ln w="38100" cap="sq">
            <a:solidFill>
              <a:srgbClr val="FF0000"/>
            </a:solidFill>
            <a:round/>
            <a:headEnd type="none" w="sm" len="sm"/>
            <a:tailEnd type="none" w="sm" len="sm"/>
          </a:ln>
        </p:spPr>
        <p:txBody>
          <a:bodyPr wrap="none" anchor="ctr"/>
          <a:lstStyle/>
          <a:p>
            <a:endParaRPr lang="en-US"/>
          </a:p>
        </p:txBody>
      </p:sp>
      <p:sp>
        <p:nvSpPr>
          <p:cNvPr id="220169" name="Oval 9"/>
          <p:cNvSpPr>
            <a:spLocks noChangeArrowheads="1"/>
          </p:cNvSpPr>
          <p:nvPr/>
        </p:nvSpPr>
        <p:spPr bwMode="auto">
          <a:xfrm>
            <a:off x="5410200" y="2819400"/>
            <a:ext cx="3429000" cy="838200"/>
          </a:xfrm>
          <a:prstGeom prst="ellipse">
            <a:avLst/>
          </a:prstGeom>
          <a:noFill/>
          <a:ln w="38100" cap="sq">
            <a:solidFill>
              <a:srgbClr val="FF0000"/>
            </a:solidFill>
            <a:round/>
            <a:headEnd type="none" w="sm" len="sm"/>
            <a:tailEnd type="none" w="sm" len="sm"/>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animBg="1"/>
      <p:bldP spid="2201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228600"/>
            <a:ext cx="8153400" cy="609600"/>
          </a:xfrm>
        </p:spPr>
        <p:txBody>
          <a:bodyPr>
            <a:normAutofit fontScale="90000"/>
          </a:bodyPr>
          <a:lstStyle/>
          <a:p>
            <a:pPr>
              <a:defRPr/>
            </a:pPr>
            <a:r>
              <a:rPr lang="en-US" sz="3200" b="0" dirty="0" smtClean="0"/>
              <a:t/>
            </a:r>
            <a:br>
              <a:rPr lang="en-US" sz="3200" b="0" dirty="0" smtClean="0"/>
            </a:br>
            <a:r>
              <a:rPr lang="en-US" sz="3200" b="0" dirty="0" smtClean="0"/>
              <a:t/>
            </a:r>
            <a:br>
              <a:rPr lang="en-US" sz="3200" b="0" dirty="0" smtClean="0"/>
            </a:br>
            <a:r>
              <a:rPr lang="en-US" dirty="0" smtClean="0">
                <a:latin typeface="+mn-lt"/>
              </a:rPr>
              <a:t>How to submit a VAERS report </a:t>
            </a:r>
            <a:r>
              <a:rPr lang="en-US" sz="3200" dirty="0" smtClean="0"/>
              <a:t/>
            </a:r>
            <a:br>
              <a:rPr lang="en-US" sz="3200" dirty="0" smtClean="0"/>
            </a:br>
            <a:endParaRPr lang="en-US" dirty="0" smtClean="0"/>
          </a:p>
        </p:txBody>
      </p:sp>
      <p:sp>
        <p:nvSpPr>
          <p:cNvPr id="17411" name="Rectangle 3"/>
          <p:cNvSpPr>
            <a:spLocks noGrp="1" noChangeArrowheads="1"/>
          </p:cNvSpPr>
          <p:nvPr>
            <p:ph type="body" sz="half" idx="1"/>
          </p:nvPr>
        </p:nvSpPr>
        <p:spPr>
          <a:xfrm>
            <a:off x="457200" y="1219200"/>
            <a:ext cx="5562600" cy="4876800"/>
          </a:xfrm>
        </p:spPr>
        <p:txBody>
          <a:bodyPr>
            <a:normAutofit lnSpcReduction="10000"/>
          </a:bodyPr>
          <a:lstStyle/>
          <a:p>
            <a:pPr>
              <a:lnSpc>
                <a:spcPct val="90000"/>
              </a:lnSpc>
              <a:buFont typeface="Wingdings" pitchFamily="2" charset="2"/>
              <a:buNone/>
              <a:defRPr/>
            </a:pPr>
            <a:r>
              <a:rPr lang="en-US" dirty="0" smtClean="0"/>
              <a:t>1)	Online via a secure website at</a:t>
            </a:r>
            <a:endParaRPr lang="en-US" dirty="0" smtClean="0">
              <a:hlinkClick r:id="rId2"/>
            </a:endParaRPr>
          </a:p>
          <a:p>
            <a:pPr lvl="1">
              <a:lnSpc>
                <a:spcPct val="90000"/>
              </a:lnSpc>
              <a:defRPr/>
            </a:pPr>
            <a:r>
              <a:rPr lang="en-US" sz="2200" dirty="0" smtClean="0">
                <a:hlinkClick r:id="rId3"/>
              </a:rPr>
              <a:t>https://vaers.hhs.gov</a:t>
            </a:r>
            <a:r>
              <a:rPr lang="en-US" sz="2200" dirty="0" smtClean="0"/>
              <a:t> </a:t>
            </a:r>
          </a:p>
          <a:p>
            <a:pPr lvl="1">
              <a:lnSpc>
                <a:spcPct val="90000"/>
              </a:lnSpc>
              <a:buFontTx/>
              <a:buNone/>
              <a:defRPr/>
            </a:pPr>
            <a:r>
              <a:rPr lang="en-US" dirty="0" smtClean="0"/>
              <a:t> </a:t>
            </a:r>
          </a:p>
          <a:p>
            <a:pPr>
              <a:lnSpc>
                <a:spcPct val="90000"/>
              </a:lnSpc>
              <a:buFont typeface="Wingdings" pitchFamily="2" charset="2"/>
              <a:buNone/>
              <a:defRPr/>
            </a:pPr>
            <a:r>
              <a:rPr lang="en-US" dirty="0" smtClean="0"/>
              <a:t>2) Download a form from: </a:t>
            </a:r>
            <a:r>
              <a:rPr lang="en-US" sz="2200" dirty="0" smtClean="0">
                <a:hlinkClick r:id="rId4"/>
              </a:rPr>
              <a:t>http://vaers.hhs.gov/resources/vaers_form.pdf</a:t>
            </a:r>
            <a:endParaRPr lang="en-US" sz="2200" dirty="0" smtClean="0"/>
          </a:p>
          <a:p>
            <a:pPr lvl="1">
              <a:lnSpc>
                <a:spcPct val="90000"/>
              </a:lnSpc>
              <a:defRPr/>
            </a:pPr>
            <a:r>
              <a:rPr lang="en-US" sz="2000" dirty="0" smtClean="0"/>
              <a:t>Fax a completed form: 877-721-0366</a:t>
            </a:r>
          </a:p>
          <a:p>
            <a:pPr lvl="1">
              <a:defRPr/>
            </a:pPr>
            <a:r>
              <a:rPr lang="en-US" sz="2000" dirty="0" smtClean="0"/>
              <a:t>Mail a completed VAERS form to:   VAERS </a:t>
            </a:r>
          </a:p>
          <a:p>
            <a:pPr lvl="1">
              <a:lnSpc>
                <a:spcPct val="90000"/>
              </a:lnSpc>
              <a:buFontTx/>
              <a:buNone/>
              <a:defRPr/>
            </a:pPr>
            <a:r>
              <a:rPr lang="en-US" sz="2000" dirty="0" smtClean="0"/>
              <a:t>    P.O. Box 1100</a:t>
            </a:r>
          </a:p>
          <a:p>
            <a:pPr lvl="1">
              <a:lnSpc>
                <a:spcPct val="90000"/>
              </a:lnSpc>
              <a:buFontTx/>
              <a:buNone/>
              <a:defRPr/>
            </a:pPr>
            <a:r>
              <a:rPr lang="en-US" sz="2000" dirty="0" smtClean="0"/>
              <a:t>    Rockville, MD, 20849</a:t>
            </a:r>
          </a:p>
          <a:p>
            <a:pPr lvl="1">
              <a:lnSpc>
                <a:spcPct val="90000"/>
              </a:lnSpc>
              <a:buClr>
                <a:schemeClr val="tx1"/>
              </a:buClr>
              <a:buFontTx/>
              <a:buChar char="•"/>
              <a:defRPr/>
            </a:pPr>
            <a:endParaRPr lang="en-US" sz="2000" dirty="0" smtClean="0"/>
          </a:p>
          <a:p>
            <a:pPr>
              <a:lnSpc>
                <a:spcPct val="90000"/>
              </a:lnSpc>
              <a:buFont typeface="Wingdings" pitchFamily="2" charset="2"/>
              <a:buNone/>
              <a:defRPr/>
            </a:pPr>
            <a:r>
              <a:rPr lang="en-US" dirty="0" smtClean="0"/>
              <a:t>3) VAERS assistance: 800-822-7967 or email: info@vaers.org </a:t>
            </a:r>
          </a:p>
          <a:p>
            <a:pPr>
              <a:lnSpc>
                <a:spcPct val="90000"/>
              </a:lnSpc>
              <a:buFont typeface="Wingdings" pitchFamily="2" charset="2"/>
              <a:buNone/>
              <a:defRPr/>
            </a:pPr>
            <a:r>
              <a:rPr lang="en-US" dirty="0" smtClean="0"/>
              <a:t>    </a:t>
            </a:r>
          </a:p>
        </p:txBody>
      </p:sp>
      <p:pic>
        <p:nvPicPr>
          <p:cNvPr id="55299" name="Picture 4" descr="Nurse at computer"/>
          <p:cNvPicPr>
            <a:picLocks noChangeAspect="1" noChangeArrowheads="1"/>
          </p:cNvPicPr>
          <p:nvPr/>
        </p:nvPicPr>
        <p:blipFill>
          <a:blip r:embed="rId5" cstate="print"/>
          <a:srcRect/>
          <a:stretch>
            <a:fillRect/>
          </a:stretch>
        </p:blipFill>
        <p:spPr bwMode="auto">
          <a:xfrm>
            <a:off x="6096000" y="1828800"/>
            <a:ext cx="2667000" cy="3200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228600" y="152400"/>
            <a:ext cx="8686800" cy="1143000"/>
          </a:xfrm>
        </p:spPr>
        <p:txBody>
          <a:bodyPr/>
          <a:lstStyle/>
          <a:p>
            <a:pPr algn="ctr"/>
            <a:r>
              <a:rPr lang="en-US" smtClean="0"/>
              <a:t>Today’s Presenters</a:t>
            </a:r>
          </a:p>
        </p:txBody>
      </p:sp>
      <p:sp>
        <p:nvSpPr>
          <p:cNvPr id="21507" name="Content Placeholder 4"/>
          <p:cNvSpPr>
            <a:spLocks noGrp="1"/>
          </p:cNvSpPr>
          <p:nvPr>
            <p:ph sz="half" idx="1"/>
          </p:nvPr>
        </p:nvSpPr>
        <p:spPr>
          <a:xfrm>
            <a:off x="152400" y="3200400"/>
            <a:ext cx="4038600" cy="2971800"/>
          </a:xfrm>
        </p:spPr>
        <p:txBody>
          <a:bodyPr/>
          <a:lstStyle/>
          <a:p>
            <a:pPr>
              <a:buFont typeface="Wingdings" pitchFamily="2" charset="2"/>
              <a:buNone/>
            </a:pPr>
            <a:endParaRPr lang="en-US" sz="1600" b="1" dirty="0" smtClean="0">
              <a:solidFill>
                <a:srgbClr val="FFFFFF"/>
              </a:solidFill>
            </a:endParaRPr>
          </a:p>
          <a:p>
            <a:pPr>
              <a:buFont typeface="Wingdings" pitchFamily="2" charset="2"/>
              <a:buNone/>
            </a:pPr>
            <a:endParaRPr lang="en-US" sz="1600" b="1" dirty="0" smtClean="0">
              <a:solidFill>
                <a:srgbClr val="FFFFFF"/>
              </a:solidFill>
            </a:endParaRPr>
          </a:p>
          <a:p>
            <a:pPr>
              <a:buFont typeface="Wingdings" pitchFamily="2" charset="2"/>
              <a:buNone/>
            </a:pPr>
            <a:r>
              <a:rPr lang="en-US" sz="1800" b="1" dirty="0" smtClean="0">
                <a:solidFill>
                  <a:srgbClr val="FFFFFF"/>
                </a:solidFill>
              </a:rPr>
              <a:t>Anthony (Tony) Fiore, MD</a:t>
            </a:r>
          </a:p>
          <a:p>
            <a:pPr>
              <a:lnSpc>
                <a:spcPct val="80000"/>
              </a:lnSpc>
              <a:buNone/>
              <a:defRPr/>
            </a:pPr>
            <a:r>
              <a:rPr lang="en-US" sz="1800" dirty="0" smtClean="0"/>
              <a:t>Influenza Division</a:t>
            </a:r>
          </a:p>
          <a:p>
            <a:pPr>
              <a:lnSpc>
                <a:spcPct val="80000"/>
              </a:lnSpc>
              <a:buNone/>
              <a:defRPr/>
            </a:pPr>
            <a:r>
              <a:rPr lang="en-US" sz="1800" dirty="0" smtClean="0"/>
              <a:t>National Center for Immunization and</a:t>
            </a:r>
          </a:p>
          <a:p>
            <a:pPr>
              <a:lnSpc>
                <a:spcPct val="80000"/>
              </a:lnSpc>
              <a:buNone/>
              <a:defRPr/>
            </a:pPr>
            <a:r>
              <a:rPr lang="en-US" sz="1800" dirty="0" smtClean="0"/>
              <a:t>Respiratory Diseases</a:t>
            </a:r>
          </a:p>
          <a:p>
            <a:pPr marL="457200" indent="-457200">
              <a:lnSpc>
                <a:spcPct val="80000"/>
              </a:lnSpc>
              <a:buNone/>
              <a:defRPr/>
            </a:pPr>
            <a:r>
              <a:rPr lang="en-US" sz="1800" dirty="0" smtClean="0"/>
              <a:t>Centers for Disease Control and</a:t>
            </a:r>
          </a:p>
          <a:p>
            <a:pPr marL="457200" indent="-457200">
              <a:lnSpc>
                <a:spcPct val="80000"/>
              </a:lnSpc>
              <a:buNone/>
              <a:defRPr/>
            </a:pPr>
            <a:r>
              <a:rPr lang="en-US" sz="1800" dirty="0" smtClean="0"/>
              <a:t>Prevention </a:t>
            </a:r>
          </a:p>
        </p:txBody>
      </p:sp>
      <p:sp>
        <p:nvSpPr>
          <p:cNvPr id="21508" name="Content Placeholder 5"/>
          <p:cNvSpPr>
            <a:spLocks noGrp="1"/>
          </p:cNvSpPr>
          <p:nvPr>
            <p:ph sz="half" idx="2"/>
          </p:nvPr>
        </p:nvSpPr>
        <p:spPr>
          <a:xfrm>
            <a:off x="4419600" y="3810000"/>
            <a:ext cx="4724400" cy="2514600"/>
          </a:xfrm>
        </p:spPr>
        <p:txBody>
          <a:bodyPr/>
          <a:lstStyle/>
          <a:p>
            <a:pPr>
              <a:buFont typeface="Wingdings" pitchFamily="2" charset="2"/>
              <a:buNone/>
            </a:pPr>
            <a:r>
              <a:rPr lang="en-US" sz="1800" b="1" dirty="0" smtClean="0">
                <a:solidFill>
                  <a:srgbClr val="FFFFFF"/>
                </a:solidFill>
              </a:rPr>
              <a:t>Karen Broder,  MD</a:t>
            </a:r>
          </a:p>
          <a:p>
            <a:pPr>
              <a:lnSpc>
                <a:spcPct val="80000"/>
              </a:lnSpc>
              <a:buNone/>
              <a:defRPr/>
            </a:pPr>
            <a:r>
              <a:rPr lang="en-US" sz="1800" dirty="0" smtClean="0"/>
              <a:t>Immunization Safety Office</a:t>
            </a:r>
          </a:p>
          <a:p>
            <a:pPr>
              <a:lnSpc>
                <a:spcPct val="80000"/>
              </a:lnSpc>
              <a:buNone/>
              <a:defRPr/>
            </a:pPr>
            <a:r>
              <a:rPr lang="en-US" sz="1800" dirty="0" smtClean="0"/>
              <a:t>Division of Healthcare Quality Promotion</a:t>
            </a:r>
          </a:p>
          <a:p>
            <a:pPr>
              <a:lnSpc>
                <a:spcPct val="80000"/>
              </a:lnSpc>
              <a:buNone/>
              <a:defRPr/>
            </a:pPr>
            <a:r>
              <a:rPr lang="en-US" sz="1800" dirty="0" smtClean="0"/>
              <a:t>National Center for Emerging and Zoonotic</a:t>
            </a:r>
          </a:p>
          <a:p>
            <a:pPr>
              <a:lnSpc>
                <a:spcPct val="80000"/>
              </a:lnSpc>
              <a:buNone/>
              <a:defRPr/>
            </a:pPr>
            <a:r>
              <a:rPr lang="en-US" sz="1800" dirty="0" smtClean="0"/>
              <a:t>Infectious Diseases</a:t>
            </a:r>
          </a:p>
          <a:p>
            <a:pPr>
              <a:lnSpc>
                <a:spcPct val="80000"/>
              </a:lnSpc>
              <a:buNone/>
              <a:defRPr/>
            </a:pPr>
            <a:r>
              <a:rPr lang="en-US" sz="1800" dirty="0" smtClean="0"/>
              <a:t>Centers for Disease Control and </a:t>
            </a:r>
          </a:p>
          <a:p>
            <a:pPr>
              <a:lnSpc>
                <a:spcPct val="80000"/>
              </a:lnSpc>
              <a:buNone/>
              <a:defRPr/>
            </a:pPr>
            <a:r>
              <a:rPr lang="en-US" sz="1800" dirty="0" smtClean="0"/>
              <a:t>Prevention</a:t>
            </a:r>
            <a:endParaRPr lang="en-US" dirty="0" smtClean="0"/>
          </a:p>
        </p:txBody>
      </p:sp>
      <p:pic>
        <p:nvPicPr>
          <p:cNvPr id="8" name="Picture 9" descr="Anthony Fiore"/>
          <p:cNvPicPr>
            <a:picLocks noChangeAspect="1" noChangeArrowheads="1"/>
          </p:cNvPicPr>
          <p:nvPr/>
        </p:nvPicPr>
        <p:blipFill>
          <a:blip r:embed="rId3" cstate="print"/>
          <a:srcRect/>
          <a:stretch>
            <a:fillRect/>
          </a:stretch>
        </p:blipFill>
        <p:spPr bwMode="auto">
          <a:xfrm>
            <a:off x="533400" y="1524000"/>
            <a:ext cx="1428750" cy="2047876"/>
          </a:xfrm>
          <a:prstGeom prst="rect">
            <a:avLst/>
          </a:prstGeom>
          <a:noFill/>
        </p:spPr>
      </p:pic>
      <p:pic>
        <p:nvPicPr>
          <p:cNvPr id="7" name="Picture 6" descr="KarenBroder_photo.jpg"/>
          <p:cNvPicPr>
            <a:picLocks noChangeAspect="1"/>
          </p:cNvPicPr>
          <p:nvPr/>
        </p:nvPicPr>
        <p:blipFill>
          <a:blip r:embed="rId4" cstate="print"/>
          <a:stretch>
            <a:fillRect/>
          </a:stretch>
        </p:blipFill>
        <p:spPr>
          <a:xfrm>
            <a:off x="4800600" y="1447800"/>
            <a:ext cx="1546301" cy="2197810"/>
          </a:xfrm>
          <a:prstGeom prst="rect">
            <a:avLst/>
          </a:prstGeom>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a:xfrm>
            <a:off x="685800" y="304800"/>
            <a:ext cx="7772400" cy="838200"/>
          </a:xfrm>
        </p:spPr>
        <p:txBody>
          <a:bodyPr/>
          <a:lstStyle/>
          <a:p>
            <a:pPr>
              <a:defRPr/>
            </a:pPr>
            <a:r>
              <a:rPr lang="en-US" sz="3200" dirty="0"/>
              <a:t/>
            </a:r>
            <a:br>
              <a:rPr lang="en-US" sz="3200" dirty="0"/>
            </a:br>
            <a:r>
              <a:rPr lang="en-US" sz="3200" dirty="0">
                <a:latin typeface="+mn-lt"/>
              </a:rPr>
              <a:t>VAERS definition of “Serious” Reports*</a:t>
            </a:r>
            <a:r>
              <a:rPr lang="en-US" sz="3200" dirty="0"/>
              <a:t/>
            </a:r>
            <a:br>
              <a:rPr lang="en-US" sz="3200" dirty="0"/>
            </a:br>
            <a:r>
              <a:rPr lang="en-US" sz="3200" dirty="0"/>
              <a:t> </a:t>
            </a:r>
            <a:endParaRPr lang="en-US" sz="2800" dirty="0"/>
          </a:p>
        </p:txBody>
      </p:sp>
      <p:sp>
        <p:nvSpPr>
          <p:cNvPr id="46084" name="Rectangle 3"/>
          <p:cNvSpPr>
            <a:spLocks noGrp="1" noChangeArrowheads="1"/>
          </p:cNvSpPr>
          <p:nvPr>
            <p:ph type="body" sz="half" idx="1"/>
          </p:nvPr>
        </p:nvSpPr>
        <p:spPr>
          <a:xfrm>
            <a:off x="381000" y="1447800"/>
            <a:ext cx="4648200" cy="4648200"/>
          </a:xfrm>
        </p:spPr>
        <p:txBody>
          <a:bodyPr/>
          <a:lstStyle/>
          <a:p>
            <a:pPr>
              <a:lnSpc>
                <a:spcPct val="90000"/>
              </a:lnSpc>
            </a:pPr>
            <a:r>
              <a:rPr lang="en-US" smtClean="0"/>
              <a:t>Death</a:t>
            </a:r>
          </a:p>
          <a:p>
            <a:pPr>
              <a:lnSpc>
                <a:spcPct val="90000"/>
              </a:lnSpc>
            </a:pPr>
            <a:r>
              <a:rPr lang="en-US" smtClean="0"/>
              <a:t>Life-threatening illness</a:t>
            </a:r>
          </a:p>
          <a:p>
            <a:pPr>
              <a:lnSpc>
                <a:spcPct val="90000"/>
              </a:lnSpc>
            </a:pPr>
            <a:r>
              <a:rPr lang="en-US" smtClean="0"/>
              <a:t>Hospitalization</a:t>
            </a:r>
          </a:p>
          <a:p>
            <a:pPr>
              <a:lnSpc>
                <a:spcPct val="90000"/>
              </a:lnSpc>
            </a:pPr>
            <a:r>
              <a:rPr lang="en-US" smtClean="0"/>
              <a:t>Prolonged existing hospitalization</a:t>
            </a:r>
          </a:p>
          <a:p>
            <a:pPr>
              <a:lnSpc>
                <a:spcPct val="90000"/>
              </a:lnSpc>
            </a:pPr>
            <a:r>
              <a:rPr lang="en-US" smtClean="0"/>
              <a:t>Persistent or significant disability</a:t>
            </a:r>
          </a:p>
          <a:p>
            <a:pPr>
              <a:lnSpc>
                <a:spcPct val="90000"/>
              </a:lnSpc>
            </a:pPr>
            <a:r>
              <a:rPr lang="en-US" smtClean="0"/>
              <a:t>Certain other medically important conditions</a:t>
            </a:r>
          </a:p>
          <a:p>
            <a:pPr>
              <a:lnSpc>
                <a:spcPct val="90000"/>
              </a:lnSpc>
            </a:pPr>
            <a:endParaRPr lang="en-US" smtClean="0"/>
          </a:p>
          <a:p>
            <a:pPr>
              <a:lnSpc>
                <a:spcPct val="90000"/>
              </a:lnSpc>
              <a:buFont typeface="Wingdings" pitchFamily="2" charset="2"/>
              <a:buNone/>
            </a:pPr>
            <a:r>
              <a:rPr lang="en-US" sz="2000" smtClean="0"/>
              <a:t>*Code of Federal Regulations</a:t>
            </a:r>
          </a:p>
          <a:p>
            <a:pPr>
              <a:lnSpc>
                <a:spcPct val="90000"/>
              </a:lnSpc>
              <a:buFont typeface="Wingdings" pitchFamily="2" charset="2"/>
              <a:buNone/>
            </a:pPr>
            <a:r>
              <a:rPr lang="en-US" sz="2000" smtClean="0"/>
              <a:t>Title 21 (21CFR 314.80)</a:t>
            </a:r>
          </a:p>
          <a:p>
            <a:pPr>
              <a:lnSpc>
                <a:spcPct val="90000"/>
              </a:lnSpc>
            </a:pPr>
            <a:endParaRPr lang="en-US" sz="2000" smtClean="0"/>
          </a:p>
        </p:txBody>
      </p:sp>
      <p:sp>
        <p:nvSpPr>
          <p:cNvPr id="46085" name="Rectangle 4"/>
          <p:cNvSpPr>
            <a:spLocks noGrp="1" noChangeArrowheads="1"/>
          </p:cNvSpPr>
          <p:nvPr>
            <p:ph sz="quarter" idx="2"/>
          </p:nvPr>
        </p:nvSpPr>
        <p:spPr/>
        <p:txBody>
          <a:bodyPr/>
          <a:lstStyle/>
          <a:p>
            <a:pPr>
              <a:lnSpc>
                <a:spcPct val="90000"/>
              </a:lnSpc>
            </a:pPr>
            <a:endParaRPr lang="en-US" sz="2000" b="1" smtClean="0"/>
          </a:p>
          <a:p>
            <a:pPr>
              <a:buFontTx/>
              <a:buNone/>
            </a:pPr>
            <a:endParaRPr lang="en-US" sz="2000" b="1" smtClean="0"/>
          </a:p>
        </p:txBody>
      </p:sp>
      <p:graphicFrame>
        <p:nvGraphicFramePr>
          <p:cNvPr id="46082" name="Object 2"/>
          <p:cNvGraphicFramePr>
            <a:graphicFrameLocks noChangeAspect="1"/>
          </p:cNvGraphicFramePr>
          <p:nvPr>
            <p:ph sz="quarter" idx="3"/>
          </p:nvPr>
        </p:nvGraphicFramePr>
        <p:xfrm>
          <a:off x="5029200" y="1905000"/>
          <a:ext cx="3810000" cy="2590800"/>
        </p:xfrm>
        <a:graphic>
          <a:graphicData uri="http://schemas.openxmlformats.org/presentationml/2006/ole">
            <p:oleObj spid="_x0000_s202754" name="Bitmap Image" r:id="rId3" imgW="4676190" imgH="2152951" progId="PBrush">
              <p:embed/>
            </p:oleObj>
          </a:graphicData>
        </a:graphic>
      </p:graphicFrame>
      <p:sp>
        <p:nvSpPr>
          <p:cNvPr id="46086" name="Text Box 6"/>
          <p:cNvSpPr txBox="1">
            <a:spLocks noChangeArrowheads="1"/>
          </p:cNvSpPr>
          <p:nvPr/>
        </p:nvSpPr>
        <p:spPr bwMode="auto">
          <a:xfrm>
            <a:off x="5029200" y="4433888"/>
            <a:ext cx="3048000" cy="366712"/>
          </a:xfrm>
          <a:prstGeom prst="rect">
            <a:avLst/>
          </a:prstGeom>
          <a:noFill/>
          <a:ln w="9525" algn="ctr">
            <a:noFill/>
            <a:miter lim="800000"/>
            <a:headEnd/>
            <a:tailEnd/>
          </a:ln>
        </p:spPr>
        <p:txBody>
          <a:bodyPr>
            <a:spAutoFit/>
          </a:bodyPr>
          <a:lstStyle/>
          <a:p>
            <a:pPr marL="342900" indent="-342900">
              <a:spcBef>
                <a:spcPct val="50000"/>
              </a:spcBef>
              <a:buClr>
                <a:srgbClr val="FFFF00"/>
              </a:buClr>
              <a:buFont typeface="Wingdings" pitchFamily="2" charset="2"/>
              <a:buNone/>
            </a:pPr>
            <a:r>
              <a:rPr lang="en-US" sz="1800" b="0">
                <a:latin typeface="Arial" charset="0"/>
              </a:rPr>
              <a:t>Box 8 of VAERS form</a:t>
            </a:r>
            <a:endParaRPr lang="en-US" sz="1600" b="0">
              <a:latin typeface="Arial" charset="0"/>
            </a:endParaRPr>
          </a:p>
        </p:txBody>
      </p:sp>
      <p:pic>
        <p:nvPicPr>
          <p:cNvPr id="46087" name="Picture 7" descr="MCj04347130000[1]"/>
          <p:cNvPicPr>
            <a:picLocks noChangeAspect="1" noChangeArrowheads="1"/>
          </p:cNvPicPr>
          <p:nvPr/>
        </p:nvPicPr>
        <p:blipFill>
          <a:blip r:embed="rId4" cstate="print"/>
          <a:srcRect/>
          <a:stretch>
            <a:fillRect/>
          </a:stretch>
        </p:blipFill>
        <p:spPr bwMode="auto">
          <a:xfrm>
            <a:off x="5105400" y="2590800"/>
            <a:ext cx="339725" cy="357188"/>
          </a:xfrm>
          <a:prstGeom prst="rect">
            <a:avLst/>
          </a:prstGeom>
          <a:noFill/>
          <a:ln w="9525">
            <a:noFill/>
            <a:miter lim="800000"/>
            <a:headEnd/>
            <a:tailEnd/>
          </a:ln>
        </p:spPr>
      </p:pic>
      <p:pic>
        <p:nvPicPr>
          <p:cNvPr id="46088" name="Picture 8" descr="MCj04347130000[1]"/>
          <p:cNvPicPr>
            <a:picLocks noChangeAspect="1" noChangeArrowheads="1"/>
          </p:cNvPicPr>
          <p:nvPr/>
        </p:nvPicPr>
        <p:blipFill>
          <a:blip r:embed="rId4" cstate="print"/>
          <a:srcRect/>
          <a:stretch>
            <a:fillRect/>
          </a:stretch>
        </p:blipFill>
        <p:spPr bwMode="auto">
          <a:xfrm>
            <a:off x="5105400" y="2209800"/>
            <a:ext cx="361950" cy="381000"/>
          </a:xfrm>
          <a:prstGeom prst="rect">
            <a:avLst/>
          </a:prstGeom>
          <a:noFill/>
          <a:ln w="9525">
            <a:noFill/>
            <a:miter lim="800000"/>
            <a:headEnd/>
            <a:tailEnd/>
          </a:ln>
        </p:spPr>
      </p:pic>
      <p:pic>
        <p:nvPicPr>
          <p:cNvPr id="46089" name="Picture 9" descr="MCj04347130000[1]"/>
          <p:cNvPicPr>
            <a:picLocks noChangeAspect="1" noChangeArrowheads="1"/>
          </p:cNvPicPr>
          <p:nvPr/>
        </p:nvPicPr>
        <p:blipFill>
          <a:blip r:embed="rId4" cstate="print"/>
          <a:srcRect/>
          <a:stretch>
            <a:fillRect/>
          </a:stretch>
        </p:blipFill>
        <p:spPr bwMode="auto">
          <a:xfrm>
            <a:off x="5105400" y="3124200"/>
            <a:ext cx="339725" cy="357188"/>
          </a:xfrm>
          <a:prstGeom prst="rect">
            <a:avLst/>
          </a:prstGeom>
          <a:noFill/>
          <a:ln w="9525">
            <a:noFill/>
            <a:miter lim="800000"/>
            <a:headEnd/>
            <a:tailEnd/>
          </a:ln>
        </p:spPr>
      </p:pic>
      <p:pic>
        <p:nvPicPr>
          <p:cNvPr id="46090" name="Picture 10" descr="MCj04347130000[1]"/>
          <p:cNvPicPr>
            <a:picLocks noChangeAspect="1" noChangeArrowheads="1"/>
          </p:cNvPicPr>
          <p:nvPr/>
        </p:nvPicPr>
        <p:blipFill>
          <a:blip r:embed="rId4" cstate="print"/>
          <a:srcRect/>
          <a:stretch>
            <a:fillRect/>
          </a:stretch>
        </p:blipFill>
        <p:spPr bwMode="auto">
          <a:xfrm>
            <a:off x="5105400" y="3429000"/>
            <a:ext cx="339725" cy="357188"/>
          </a:xfrm>
          <a:prstGeom prst="rect">
            <a:avLst/>
          </a:prstGeom>
          <a:noFill/>
          <a:ln w="9525">
            <a:noFill/>
            <a:miter lim="800000"/>
            <a:headEnd/>
            <a:tailEnd/>
          </a:ln>
        </p:spPr>
      </p:pic>
      <p:pic>
        <p:nvPicPr>
          <p:cNvPr id="46091" name="Picture 11" descr="MCj04347130000[1]"/>
          <p:cNvPicPr>
            <a:picLocks noChangeAspect="1" noChangeArrowheads="1"/>
          </p:cNvPicPr>
          <p:nvPr/>
        </p:nvPicPr>
        <p:blipFill>
          <a:blip r:embed="rId4" cstate="print"/>
          <a:srcRect/>
          <a:stretch>
            <a:fillRect/>
          </a:stretch>
        </p:blipFill>
        <p:spPr bwMode="auto">
          <a:xfrm>
            <a:off x="5105400" y="3733800"/>
            <a:ext cx="339725" cy="357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52400"/>
            <a:ext cx="8153400" cy="609600"/>
          </a:xfrm>
        </p:spPr>
        <p:txBody>
          <a:bodyPr/>
          <a:lstStyle/>
          <a:p>
            <a:pPr>
              <a:defRPr/>
            </a:pPr>
            <a:r>
              <a:rPr lang="en-US" sz="3200" b="0" dirty="0" smtClean="0"/>
              <a:t/>
            </a:r>
            <a:br>
              <a:rPr lang="en-US" sz="3200" b="0" dirty="0" smtClean="0"/>
            </a:br>
            <a:r>
              <a:rPr lang="en-US" sz="3200" b="0" dirty="0" smtClean="0"/>
              <a:t/>
            </a:r>
            <a:br>
              <a:rPr lang="en-US" sz="3200" b="0" dirty="0" smtClean="0"/>
            </a:br>
            <a:r>
              <a:rPr lang="en-US" sz="3200" dirty="0" smtClean="0">
                <a:latin typeface="+mn-lt"/>
              </a:rPr>
              <a:t>How to submit a VAERS report </a:t>
            </a:r>
            <a:r>
              <a:rPr lang="en-US" sz="3200" dirty="0" smtClean="0"/>
              <a:t/>
            </a:r>
            <a:br>
              <a:rPr lang="en-US" sz="3200" dirty="0" smtClean="0"/>
            </a:br>
            <a:endParaRPr lang="en-US" dirty="0" smtClean="0"/>
          </a:p>
        </p:txBody>
      </p:sp>
      <p:sp>
        <p:nvSpPr>
          <p:cNvPr id="58370" name="Rectangle 3"/>
          <p:cNvSpPr>
            <a:spLocks noGrp="1" noChangeArrowheads="1"/>
          </p:cNvSpPr>
          <p:nvPr>
            <p:ph type="body" sz="half" idx="1"/>
          </p:nvPr>
        </p:nvSpPr>
        <p:spPr>
          <a:xfrm>
            <a:off x="457200" y="990600"/>
            <a:ext cx="5562600" cy="5105400"/>
          </a:xfrm>
        </p:spPr>
        <p:txBody>
          <a:bodyPr/>
          <a:lstStyle/>
          <a:p>
            <a:pPr>
              <a:lnSpc>
                <a:spcPct val="90000"/>
              </a:lnSpc>
              <a:buFont typeface="Wingdings" pitchFamily="2" charset="2"/>
              <a:buNone/>
            </a:pPr>
            <a:r>
              <a:rPr lang="en-US" smtClean="0"/>
              <a:t>1)	Online via a secure website at</a:t>
            </a:r>
            <a:endParaRPr lang="en-US" smtClean="0">
              <a:hlinkClick r:id="rId2"/>
            </a:endParaRPr>
          </a:p>
          <a:p>
            <a:pPr lvl="1">
              <a:lnSpc>
                <a:spcPct val="90000"/>
              </a:lnSpc>
            </a:pPr>
            <a:r>
              <a:rPr lang="en-US" sz="2200" smtClean="0">
                <a:hlinkClick r:id="rId3"/>
              </a:rPr>
              <a:t>https://vaers.hhs.gov</a:t>
            </a:r>
            <a:r>
              <a:rPr lang="en-US" sz="2200" smtClean="0"/>
              <a:t> </a:t>
            </a:r>
          </a:p>
          <a:p>
            <a:pPr lvl="1">
              <a:lnSpc>
                <a:spcPct val="90000"/>
              </a:lnSpc>
              <a:buFontTx/>
              <a:buNone/>
            </a:pPr>
            <a:r>
              <a:rPr lang="en-US" smtClean="0"/>
              <a:t> </a:t>
            </a:r>
          </a:p>
          <a:p>
            <a:pPr>
              <a:lnSpc>
                <a:spcPct val="90000"/>
              </a:lnSpc>
              <a:buFont typeface="Wingdings" pitchFamily="2" charset="2"/>
              <a:buNone/>
            </a:pPr>
            <a:r>
              <a:rPr lang="en-US" smtClean="0"/>
              <a:t>2) Download a form from: </a:t>
            </a:r>
            <a:r>
              <a:rPr lang="en-US" sz="2200" smtClean="0">
                <a:hlinkClick r:id="rId4"/>
              </a:rPr>
              <a:t>www.vaers.hhs.gov/pdf/vaers_form.pdf</a:t>
            </a:r>
            <a:endParaRPr lang="en-US" sz="2200" smtClean="0"/>
          </a:p>
          <a:p>
            <a:pPr lvl="1">
              <a:lnSpc>
                <a:spcPct val="90000"/>
              </a:lnSpc>
            </a:pPr>
            <a:r>
              <a:rPr lang="en-US" sz="2000" smtClean="0"/>
              <a:t>Fax a completed form: 877-721-0366</a:t>
            </a:r>
          </a:p>
          <a:p>
            <a:pPr lvl="1"/>
            <a:r>
              <a:rPr lang="en-US" sz="2000" smtClean="0"/>
              <a:t>Mail a completed VAERS form to:   VAERS </a:t>
            </a:r>
          </a:p>
          <a:p>
            <a:pPr lvl="1">
              <a:lnSpc>
                <a:spcPct val="90000"/>
              </a:lnSpc>
              <a:buFontTx/>
              <a:buNone/>
            </a:pPr>
            <a:r>
              <a:rPr lang="en-US" sz="2000" smtClean="0"/>
              <a:t>    P.O. Box 1100</a:t>
            </a:r>
          </a:p>
          <a:p>
            <a:pPr lvl="1">
              <a:lnSpc>
                <a:spcPct val="90000"/>
              </a:lnSpc>
              <a:buFontTx/>
              <a:buNone/>
            </a:pPr>
            <a:r>
              <a:rPr lang="en-US" sz="2000" smtClean="0"/>
              <a:t>    Rockville, MD, 20849</a:t>
            </a:r>
          </a:p>
          <a:p>
            <a:pPr lvl="1">
              <a:lnSpc>
                <a:spcPct val="90000"/>
              </a:lnSpc>
              <a:buClr>
                <a:schemeClr val="tx1"/>
              </a:buClr>
              <a:buFontTx/>
              <a:buChar char="•"/>
            </a:pPr>
            <a:endParaRPr lang="en-US" sz="2000" smtClean="0"/>
          </a:p>
          <a:p>
            <a:pPr>
              <a:lnSpc>
                <a:spcPct val="90000"/>
              </a:lnSpc>
              <a:buFont typeface="Wingdings" pitchFamily="2" charset="2"/>
              <a:buNone/>
            </a:pPr>
            <a:r>
              <a:rPr lang="en-US" smtClean="0"/>
              <a:t>3) VAERS assistance: 800-822-7967 or email: info@vaers.org </a:t>
            </a:r>
          </a:p>
          <a:p>
            <a:pPr>
              <a:lnSpc>
                <a:spcPct val="90000"/>
              </a:lnSpc>
              <a:buFont typeface="Wingdings" pitchFamily="2" charset="2"/>
              <a:buNone/>
            </a:pPr>
            <a:r>
              <a:rPr lang="en-US" smtClean="0"/>
              <a:t>    </a:t>
            </a:r>
          </a:p>
        </p:txBody>
      </p:sp>
      <p:pic>
        <p:nvPicPr>
          <p:cNvPr id="58371" name="Picture 4" descr="Nurse at computer"/>
          <p:cNvPicPr>
            <a:picLocks noChangeAspect="1" noChangeArrowheads="1"/>
          </p:cNvPicPr>
          <p:nvPr/>
        </p:nvPicPr>
        <p:blipFill>
          <a:blip r:embed="rId5" cstate="print"/>
          <a:srcRect/>
          <a:stretch>
            <a:fillRect/>
          </a:stretch>
        </p:blipFill>
        <p:spPr bwMode="auto">
          <a:xfrm>
            <a:off x="6096000" y="1828800"/>
            <a:ext cx="2667000" cy="3200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304800"/>
            <a:ext cx="8001000" cy="1066800"/>
          </a:xfrm>
        </p:spPr>
        <p:txBody>
          <a:bodyPr/>
          <a:lstStyle/>
          <a:p>
            <a:pPr eaLnBrk="1" hangingPunct="1">
              <a:defRPr/>
            </a:pPr>
            <a:r>
              <a:rPr lang="en-US" sz="2600" dirty="0" smtClean="0">
                <a:latin typeface="+mn-lt"/>
              </a:rPr>
              <a:t>VAERS Reports following Seasonal (LAIV/TIV) and H1N1 (LAMV/MIV) Influenza Vaccines, </a:t>
            </a:r>
            <a:br>
              <a:rPr lang="en-US" sz="2600" dirty="0" smtClean="0">
                <a:latin typeface="+mn-lt"/>
              </a:rPr>
            </a:br>
            <a:r>
              <a:rPr lang="en-US" sz="2600" dirty="0" smtClean="0">
                <a:latin typeface="+mn-lt"/>
              </a:rPr>
              <a:t>by AE Category, as of 2/16/10</a:t>
            </a:r>
            <a:r>
              <a:rPr lang="en-US" sz="2200" dirty="0" smtClean="0"/>
              <a:t/>
            </a:r>
            <a:br>
              <a:rPr lang="en-US" sz="2200" dirty="0" smtClean="0"/>
            </a:br>
            <a:endParaRPr lang="en-US" sz="2200" dirty="0" smtClean="0">
              <a:solidFill>
                <a:srgbClr val="FF0000"/>
              </a:solidFill>
            </a:endParaRPr>
          </a:p>
        </p:txBody>
      </p:sp>
      <p:sp>
        <p:nvSpPr>
          <p:cNvPr id="59394" name="Line 3"/>
          <p:cNvSpPr>
            <a:spLocks noChangeShapeType="1"/>
          </p:cNvSpPr>
          <p:nvPr/>
        </p:nvSpPr>
        <p:spPr bwMode="auto">
          <a:xfrm>
            <a:off x="1785938" y="2016125"/>
            <a:ext cx="0" cy="0"/>
          </a:xfrm>
          <a:prstGeom prst="line">
            <a:avLst/>
          </a:prstGeom>
          <a:noFill/>
          <a:ln w="25400" cap="rnd">
            <a:solidFill>
              <a:srgbClr val="000000"/>
            </a:solidFill>
            <a:round/>
            <a:headEnd/>
            <a:tailEnd/>
          </a:ln>
        </p:spPr>
        <p:txBody>
          <a:bodyPr/>
          <a:lstStyle/>
          <a:p>
            <a:pPr algn="l" eaLnBrk="1" hangingPunct="1"/>
            <a:endParaRPr lang="en-US"/>
          </a:p>
        </p:txBody>
      </p:sp>
      <p:graphicFrame>
        <p:nvGraphicFramePr>
          <p:cNvPr id="250973" name="Group 93"/>
          <p:cNvGraphicFramePr>
            <a:graphicFrameLocks noGrp="1"/>
          </p:cNvGraphicFramePr>
          <p:nvPr/>
        </p:nvGraphicFramePr>
        <p:xfrm>
          <a:off x="228600" y="1447800"/>
          <a:ext cx="8610600" cy="4267203"/>
        </p:xfrm>
        <a:graphic>
          <a:graphicData uri="http://schemas.openxmlformats.org/drawingml/2006/table">
            <a:tbl>
              <a:tblPr/>
              <a:tblGrid>
                <a:gridCol w="1549104"/>
                <a:gridCol w="640431"/>
                <a:gridCol w="819818"/>
                <a:gridCol w="531455"/>
                <a:gridCol w="782935"/>
                <a:gridCol w="549898"/>
                <a:gridCol w="829876"/>
                <a:gridCol w="652166"/>
                <a:gridCol w="841613"/>
                <a:gridCol w="583428"/>
                <a:gridCol w="829876"/>
              </a:tblGrid>
              <a:tr h="39895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0" marR="0" marT="0" marB="0" anchor="ctr" horzOverflow="overflow">
                    <a:lnL cap="flat">
                      <a:noFill/>
                    </a:lnL>
                    <a:lnR w="2857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 Reports</a:t>
                      </a:r>
                      <a:endParaRPr kumimoji="0" lang="en-US" sz="15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rowSpan="2"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Serious Reports*</a:t>
                      </a: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Non-Serious </a:t>
                      </a:r>
                      <a:endPar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Reports (%)</a:t>
                      </a: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rowSpan="2" hMerge="1">
                  <a:txBody>
                    <a:bodyPr/>
                    <a:lstStyle/>
                    <a:p>
                      <a:endParaRPr lang="en-US"/>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GBS</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Reports</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rowSpan="2" hMerge="1">
                  <a:txBody>
                    <a:bodyPr/>
                    <a:lstStyle/>
                    <a:p>
                      <a:endParaRPr lang="en-US"/>
                    </a:p>
                  </a:txBody>
                  <a:tcPr/>
                </a:tc>
              </a:tr>
              <a:tr h="398959">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Fatal (%)</a:t>
                      </a:r>
                      <a:endParaRPr kumimoji="0" lang="en-US" sz="15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Non-Fatal (%)</a:t>
                      </a:r>
                      <a:endParaRPr kumimoji="0" lang="en-US" sz="15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0" marB="9144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5801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Vaccine type</a:t>
                      </a:r>
                    </a:p>
                  </a:txBody>
                  <a:tcPr marL="0" marT="0" marB="0"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H1N1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r>
              <a:tr h="6865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Live Attenuated</a:t>
                      </a:r>
                    </a:p>
                  </a:txBody>
                  <a:tcPr marL="0" marT="0" marB="0"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2050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657</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(0.3)</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56</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(8.5)</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1951</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(95.2)</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601</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(91.5)</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(0.3)</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815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Inactivated</a:t>
                      </a:r>
                    </a:p>
                  </a:txBody>
                  <a:tcPr marL="0" marT="0" marB="0"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7191</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5427</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(6.7)</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392</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(7.2)</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6671</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(92.8)</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5005</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(92.2)</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81</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782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Unknown</a:t>
                      </a:r>
                    </a:p>
                  </a:txBody>
                  <a:tcPr marL="0" marT="0" marB="0"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640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269</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32</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(11.2)</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608</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(95.0)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236</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(87.7)</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(0.8)</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(3.7)</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8428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CUMULATIVE TOTAL</a:t>
                      </a:r>
                    </a:p>
                  </a:txBody>
                  <a:tcPr marL="0" marT="0" marB="0"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9881</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6353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46</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605</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(6.1)</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478</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(7.5)</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9230</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(93.4)</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5842</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(92.0)</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(0.9)</a:t>
                      </a: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112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6" name="TextBox 5"/>
          <p:cNvSpPr txBox="1"/>
          <p:nvPr/>
        </p:nvSpPr>
        <p:spPr>
          <a:xfrm>
            <a:off x="990600" y="5791200"/>
            <a:ext cx="7620000" cy="1200150"/>
          </a:xfrm>
          <a:prstGeom prst="rect">
            <a:avLst/>
          </a:prstGeom>
          <a:noFill/>
        </p:spPr>
        <p:txBody>
          <a:bodyPr>
            <a:spAutoFit/>
          </a:bodyPr>
          <a:lstStyle/>
          <a:p>
            <a:pPr algn="l">
              <a:defRPr/>
            </a:pPr>
            <a:r>
              <a:rPr lang="en-US" sz="1200" dirty="0">
                <a:solidFill>
                  <a:srgbClr val="FFFFFF"/>
                </a:solidFill>
                <a:latin typeface="Arial"/>
              </a:rPr>
              <a:t>*Serious Reports comprise life-threatening illness, hospitalization, permanent disability, and death.</a:t>
            </a:r>
          </a:p>
          <a:p>
            <a:pPr algn="l">
              <a:defRPr/>
            </a:pPr>
            <a:r>
              <a:rPr lang="en-US" sz="1200" baseline="30000" dirty="0">
                <a:solidFill>
                  <a:srgbClr val="FFFFFF"/>
                </a:solidFill>
                <a:latin typeface="Arial" pitchFamily="34" charset="0"/>
                <a:ea typeface="Times New Roman" pitchFamily="18" charset="0"/>
                <a:cs typeface="Arial" pitchFamily="34" charset="0"/>
              </a:rPr>
              <a:t>†</a:t>
            </a:r>
            <a:r>
              <a:rPr lang="en-US" sz="1200" dirty="0">
                <a:solidFill>
                  <a:srgbClr val="FFFFFF"/>
                </a:solidFill>
                <a:latin typeface="Arial" pitchFamily="34" charset="0"/>
                <a:ea typeface="Times New Roman" pitchFamily="18" charset="0"/>
                <a:cs typeface="Arial" pitchFamily="34" charset="0"/>
              </a:rPr>
              <a:t> </a:t>
            </a:r>
            <a:r>
              <a:rPr lang="en-US" sz="1200" dirty="0" err="1">
                <a:solidFill>
                  <a:srgbClr val="FFFFFF"/>
                </a:solidFill>
                <a:latin typeface="Arial" pitchFamily="34" charset="0"/>
                <a:ea typeface="Times New Roman" pitchFamily="18" charset="0"/>
                <a:cs typeface="Arial" pitchFamily="34" charset="0"/>
              </a:rPr>
              <a:t>Guillain-BarréSyndrome</a:t>
            </a:r>
            <a:r>
              <a:rPr lang="en-US" sz="1200" dirty="0">
                <a:solidFill>
                  <a:srgbClr val="FFFFFF"/>
                </a:solidFill>
                <a:latin typeface="Arial" pitchFamily="34" charset="0"/>
                <a:ea typeface="Times New Roman" pitchFamily="18" charset="0"/>
                <a:cs typeface="Arial" pitchFamily="34" charset="0"/>
              </a:rPr>
              <a:t> (GBS) cases will also be counted in the Fatal,  Non-Fatal Serious, or  </a:t>
            </a:r>
          </a:p>
          <a:p>
            <a:pPr algn="l">
              <a:defRPr/>
            </a:pPr>
            <a:r>
              <a:rPr lang="en-US" sz="1200" dirty="0">
                <a:solidFill>
                  <a:srgbClr val="FFFFFF"/>
                </a:solidFill>
                <a:latin typeface="Arial" pitchFamily="34" charset="0"/>
                <a:ea typeface="Times New Roman" pitchFamily="18" charset="0"/>
                <a:cs typeface="Arial" pitchFamily="34" charset="0"/>
              </a:rPr>
              <a:t>  Serious columns, as they may be classified.</a:t>
            </a:r>
          </a:p>
          <a:p>
            <a:pPr algn="l">
              <a:defRPr/>
            </a:pPr>
            <a:r>
              <a:rPr lang="en-US" sz="1200" dirty="0">
                <a:solidFill>
                  <a:srgbClr val="FFFFFF"/>
                </a:solidFill>
                <a:latin typeface="Arial" pitchFamily="34" charset="0"/>
                <a:ea typeface="Times New Roman" pitchFamily="18" charset="0"/>
                <a:cs typeface="Arial" pitchFamily="34" charset="0"/>
              </a:rPr>
              <a:t>VAERS reports are public information available under FOIA, except  for identifying data.</a:t>
            </a:r>
            <a:br>
              <a:rPr lang="en-US" sz="1200" dirty="0">
                <a:solidFill>
                  <a:srgbClr val="FFFFFF"/>
                </a:solidFill>
                <a:latin typeface="Arial" pitchFamily="34" charset="0"/>
                <a:ea typeface="Times New Roman" pitchFamily="18" charset="0"/>
                <a:cs typeface="Arial" pitchFamily="34" charset="0"/>
              </a:rPr>
            </a:br>
            <a:endParaRPr lang="en-US" sz="1200" dirty="0">
              <a:solidFill>
                <a:srgbClr val="FFFFFF"/>
              </a:solidFill>
              <a:latin typeface="Arial"/>
            </a:endParaRPr>
          </a:p>
          <a:p>
            <a:pPr algn="l">
              <a:defRPr/>
            </a:pPr>
            <a:endParaRPr lang="en-US" sz="1200" dirty="0">
              <a:solidFill>
                <a:srgbClr val="FFFFFF"/>
              </a:solidFill>
              <a:latin typeface="Arial"/>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33400" y="304800"/>
            <a:ext cx="8001000" cy="609600"/>
          </a:xfrm>
          <a:prstGeom prst="rect">
            <a:avLst/>
          </a:prstGeom>
          <a:noFill/>
          <a:ln w="9525">
            <a:noFill/>
            <a:miter lim="800000"/>
            <a:headEnd/>
            <a:tailEnd/>
          </a:ln>
        </p:spPr>
        <p:txBody>
          <a:bodyPr anchor="ctr"/>
          <a:lstStyle/>
          <a:p>
            <a:pPr>
              <a:lnSpc>
                <a:spcPct val="90000"/>
              </a:lnSpc>
              <a:defRPr/>
            </a:pPr>
            <a:r>
              <a:rPr lang="en-US" sz="2400" dirty="0">
                <a:latin typeface="Arial"/>
              </a:rPr>
              <a:t>VAERS Reports following Seasonal (LAIV) and </a:t>
            </a:r>
            <a:br>
              <a:rPr lang="en-US" sz="2400" dirty="0">
                <a:latin typeface="Arial"/>
              </a:rPr>
            </a:br>
            <a:r>
              <a:rPr lang="en-US" sz="2400" dirty="0">
                <a:latin typeface="Arial"/>
              </a:rPr>
              <a:t>H1N1 (LAMV) Live, Attenuated Influenza Vaccine,                                                                    by AE Category and Age Group, as of 2/16/10</a:t>
            </a:r>
          </a:p>
        </p:txBody>
      </p:sp>
      <p:graphicFrame>
        <p:nvGraphicFramePr>
          <p:cNvPr id="252047" name="Group 143"/>
          <p:cNvGraphicFramePr>
            <a:graphicFrameLocks noGrp="1"/>
          </p:cNvGraphicFramePr>
          <p:nvPr>
            <p:ph/>
          </p:nvPr>
        </p:nvGraphicFramePr>
        <p:xfrm>
          <a:off x="609600" y="1143000"/>
          <a:ext cx="8001000" cy="5549583"/>
        </p:xfrm>
        <a:graphic>
          <a:graphicData uri="http://schemas.openxmlformats.org/drawingml/2006/table">
            <a:tbl>
              <a:tblPr/>
              <a:tblGrid>
                <a:gridCol w="1028700"/>
                <a:gridCol w="838200"/>
                <a:gridCol w="1003300"/>
                <a:gridCol w="800100"/>
                <a:gridCol w="965200"/>
                <a:gridCol w="825500"/>
                <a:gridCol w="863600"/>
                <a:gridCol w="774700"/>
                <a:gridCol w="901700"/>
              </a:tblGrid>
              <a:tr h="381000">
                <a:tc rowSpan="2">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cap="flat">
                      <a:noFill/>
                    </a:lnL>
                    <a:lnR w="2857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Live, Attenuated Influenza Vaccines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ALL Reports (%)</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Serious Reports (%)</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Non-serious (%)</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r>
              <a:tr h="1539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AGE GROUP</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(LAMV)</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(LAIV)</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Fatal</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Non-fatal</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(LAMV)</a:t>
                      </a: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(LAIV)</a:t>
                      </a: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r>
              <a:tr h="3222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6-23 mos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(3.7)</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(97.9)</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(96.3)</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2-4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297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(5.7)</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(9.9)</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(94.3)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(90.1)</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5-18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(4.8)</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(8.1)</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(95.0)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261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(91.9)</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19-24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(6.7)</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(98.7)</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(93.3)</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25-49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(0.6)</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(12.6)</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(94.1)</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(87.4)</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4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50-64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(97.6)</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≥65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unknown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TOTAL</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657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(8.5)</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1951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(95.2)</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(91.5)</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062" name="Group 134"/>
          <p:cNvGraphicFramePr>
            <a:graphicFrameLocks noGrp="1"/>
          </p:cNvGraphicFramePr>
          <p:nvPr>
            <p:ph/>
          </p:nvPr>
        </p:nvGraphicFramePr>
        <p:xfrm>
          <a:off x="533400" y="1295400"/>
          <a:ext cx="8153400" cy="5177537"/>
        </p:xfrm>
        <a:graphic>
          <a:graphicData uri="http://schemas.openxmlformats.org/drawingml/2006/table">
            <a:tbl>
              <a:tblPr/>
              <a:tblGrid>
                <a:gridCol w="1104900"/>
                <a:gridCol w="838200"/>
                <a:gridCol w="1003300"/>
                <a:gridCol w="800100"/>
                <a:gridCol w="965200"/>
                <a:gridCol w="825500"/>
                <a:gridCol w="863600"/>
                <a:gridCol w="774700"/>
                <a:gridCol w="977900"/>
              </a:tblGrid>
              <a:tr h="381000">
                <a:tc rowSpan="2">
                  <a:txBody>
                    <a:bodyPr/>
                    <a:lstStyle/>
                    <a:p>
                      <a:pPr marL="0" marR="0" lvl="0" indent="0" algn="l" defTabSz="914400" rtl="0" eaLnBrk="1" fontAlgn="base" latinLnBrk="0" hangingPunct="1">
                        <a:lnSpc>
                          <a:spcPct val="100000"/>
                        </a:lnSpc>
                        <a:spcBef>
                          <a:spcPct val="20000"/>
                        </a:spcBef>
                        <a:spcAft>
                          <a:spcPct val="0"/>
                        </a:spcAft>
                        <a:buClr>
                          <a:srgbClr val="FFFF00"/>
                        </a:buClr>
                        <a:buSzTx/>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cap="flat">
                      <a:noFill/>
                    </a:lnL>
                    <a:lnR w="28575" cap="flat" cmpd="sng" algn="ctr">
                      <a:solidFill>
                        <a:srgbClr val="000000"/>
                      </a:solidFill>
                      <a:prstDash val="solid"/>
                      <a:round/>
                      <a:headEnd type="none" w="med" len="med"/>
                      <a:tailEnd type="none" w="med" len="med"/>
                    </a:lnR>
                    <a:lnT cap="flat">
                      <a:noFill/>
                    </a:lnT>
                    <a:lnB w="28575"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Inactivated Influenza Vaccines </a:t>
                      </a:r>
                      <a:r>
                        <a:rPr kumimoji="0" lang="en-US" sz="1600" b="1" i="0" u="none" strike="noStrike" cap="none" normalizeH="0" baseline="0" smtClean="0">
                          <a:ln>
                            <a:noFill/>
                          </a:ln>
                          <a:solidFill>
                            <a:schemeClr val="tx1"/>
                          </a:solidFill>
                          <a:effectLst/>
                          <a:latin typeface="Arial" pitchFamily="34" charset="0"/>
                        </a:rPr>
                        <a:t>(S-P, Novartis, CSL, IDB/GSK)</a:t>
                      </a:r>
                      <a:r>
                        <a:rPr kumimoji="0" lang="en-US" sz="2000" b="0" i="0" u="none" strike="noStrike" cap="none" normalizeH="0" baseline="0" smtClean="0">
                          <a:ln>
                            <a:noFill/>
                          </a:ln>
                          <a:solidFill>
                            <a:schemeClr val="bg1"/>
                          </a:solidFill>
                          <a:effectLst/>
                          <a:latin typeface="Arial" pitchFamily="34" charset="0"/>
                        </a:rPr>
                        <a:t> </a:t>
                      </a:r>
                    </a:p>
                  </a:txBody>
                  <a:tcPr marL="0" marR="0" anchor="ctr" anchorCtr="1" horzOverflow="overflow">
                    <a:lnL w="2857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ALL Reports (%)</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Serious Reports (%)</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Non-serious (%)</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r>
              <a:tr h="1539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AGE GROUP</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(MIV)</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(TIV)</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Fatal</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Non-fatal</a:t>
                      </a:r>
                      <a:endPar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(MIV)</a:t>
                      </a:r>
                    </a:p>
                  </a:txBody>
                  <a:tcPr marL="0" marR="0" anchor="b"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(TIV)</a:t>
                      </a:r>
                    </a:p>
                  </a:txBody>
                  <a:tcPr marL="0" marR="0" anchor="b" anchorCtr="1"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r>
              <a:tr h="3222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H1N1</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Seasonal</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anchor="ctr" anchorCtr="1"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tr>
              <a:tr h="3606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6-23 mos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ea typeface="Times New Roman" pitchFamily="18" charset="0"/>
                          <a:cs typeface="Arial" pitchFamily="34" charset="0"/>
                        </a:rPr>
                        <a:t>442</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ea typeface="Times New Roman" pitchFamily="18" charset="0"/>
                          <a:cs typeface="Arial" pitchFamily="34" charset="0"/>
                        </a:rPr>
                        <a:t>(100)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376</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 </a:t>
                      </a: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(0.5)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(1.6)</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39</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(8.8)</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36</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(9.6)</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401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(90.7)</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334</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(88.8)</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2-4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494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284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(0.6)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(0.4)</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25</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(5.1)</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23</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(8.1)</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466</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(94.3)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260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(91.5)</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5-18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1798</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716</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(0.2)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(0.3)</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90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(5.0)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(5.9)</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1705</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(94.8)</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672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(93.9)</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19-24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ea typeface="Times New Roman" pitchFamily="18" charset="0"/>
                          <a:cs typeface="Arial" pitchFamily="34" charset="0"/>
                        </a:rPr>
                        <a:t>348</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ea typeface="Times New Roman" pitchFamily="18"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254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(0.3)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(0.4)</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18</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(5.2)</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9</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(3.5)</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329</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(94.5)</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244</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(96.1)</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25-49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2285</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1763</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(0.5)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(0.2)</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171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(7.5)</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105</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(6.0)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2103</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(92.0)</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1654</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(93.8)</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4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50-64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1305</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1201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(0.8)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(0.2)</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87</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(6.7)</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86</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(7.2)</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1207</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(92.5)</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1112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(92.6)</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≥65 yrs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443</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764</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9</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(2.0)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13</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(1.7)</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48</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(10.8)</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81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(10.7)</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386</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(87.1)</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669</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(87.6)</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unknown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76</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69</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(1.3)</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(2.6)</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9</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(13.0)</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74</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(96.1)</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(87.0)</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TOTAL</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7191</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(100)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ea typeface="Times New Roman" pitchFamily="18" charset="0"/>
                          <a:cs typeface="Arial" pitchFamily="34" charset="0"/>
                        </a:rPr>
                        <a:t>5427</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ea typeface="Times New Roman" pitchFamily="18" charset="0"/>
                          <a:cs typeface="Arial" pitchFamily="34" charset="0"/>
                        </a:rPr>
                        <a:t>(100) </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40</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(0.6) </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(0.6)</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480</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(6.7)</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392</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(7.2)</a:t>
                      </a:r>
                    </a:p>
                  </a:txBody>
                  <a:tcPr marL="0" marR="0" anchor="ctr" anchorCtr="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6671</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(92.8)</a:t>
                      </a:r>
                    </a:p>
                  </a:txBody>
                  <a:tcPr marL="0" marR="0" anchor="ctr" anchorCtr="1"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1" i="0" u="none" strike="noStrike" cap="none" normalizeH="0" baseline="0" dirty="0" smtClean="0">
                          <a:ln>
                            <a:noFill/>
                          </a:ln>
                          <a:solidFill>
                            <a:srgbClr val="000000"/>
                          </a:solidFill>
                          <a:effectLst/>
                          <a:latin typeface="Times Roman" charset="0"/>
                          <a:cs typeface="Arial" pitchFamily="34" charset="0"/>
                        </a:rPr>
                        <a:t>5005</a:t>
                      </a:r>
                    </a:p>
                    <a:p>
                      <a:pPr marL="0" marR="0" lvl="0" indent="0" algn="ctr" defTabSz="914400" rtl="0" eaLnBrk="1" fontAlgn="base" latinLnBrk="0" hangingPunct="1">
                        <a:lnSpc>
                          <a:spcPct val="90000"/>
                        </a:lnSpc>
                        <a:spcBef>
                          <a:spcPct val="0"/>
                        </a:spcBef>
                        <a:spcAft>
                          <a:spcPct val="0"/>
                        </a:spcAft>
                        <a:buClr>
                          <a:srgbClr val="FFFF00"/>
                        </a:buClr>
                        <a:buSzTx/>
                        <a:buFont typeface="Wingdings" pitchFamily="2" charset="2"/>
                        <a:buNone/>
                        <a:tabLst/>
                      </a:pPr>
                      <a:r>
                        <a:rPr kumimoji="0" lang="en-US" sz="1200" b="0" i="0" u="none" strike="noStrike" cap="none" normalizeH="0" baseline="0" dirty="0" smtClean="0">
                          <a:ln>
                            <a:noFill/>
                          </a:ln>
                          <a:solidFill>
                            <a:srgbClr val="000000"/>
                          </a:solidFill>
                          <a:effectLst/>
                          <a:latin typeface="Times Roman" charset="0"/>
                          <a:cs typeface="Arial" pitchFamily="34" charset="0"/>
                        </a:rPr>
                        <a:t>(92.2)</a:t>
                      </a:r>
                    </a:p>
                  </a:txBody>
                  <a:tcPr marL="0" marR="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8324" name="Rectangle 133"/>
          <p:cNvSpPr>
            <a:spLocks noChangeArrowheads="1"/>
          </p:cNvSpPr>
          <p:nvPr/>
        </p:nvSpPr>
        <p:spPr bwMode="auto">
          <a:xfrm>
            <a:off x="457200" y="304800"/>
            <a:ext cx="8077200" cy="914400"/>
          </a:xfrm>
          <a:prstGeom prst="rect">
            <a:avLst/>
          </a:prstGeom>
          <a:noFill/>
          <a:ln w="9525">
            <a:noFill/>
            <a:miter lim="800000"/>
            <a:headEnd/>
            <a:tailEnd/>
          </a:ln>
        </p:spPr>
        <p:txBody>
          <a:bodyPr anchor="ctr"/>
          <a:lstStyle/>
          <a:p>
            <a:pPr>
              <a:lnSpc>
                <a:spcPct val="90000"/>
              </a:lnSpc>
              <a:defRPr/>
            </a:pPr>
            <a:r>
              <a:rPr lang="en-US" sz="2400" dirty="0">
                <a:latin typeface="Arial"/>
              </a:rPr>
              <a:t>VAERS Reports following Seasonal (TIV) and                      H1N1 (MIV) Inactivated Influenza Vaccine,                                                     by AE Category and Age Group, as of 2/16/10</a:t>
            </a:r>
          </a:p>
          <a:p>
            <a:pPr>
              <a:lnSpc>
                <a:spcPct val="90000"/>
              </a:lnSpc>
              <a:defRPr/>
            </a:pPr>
            <a:endParaRPr lang="en-US" sz="1800" dirty="0">
              <a:solidFill>
                <a:srgbClr val="FF0000"/>
              </a:solidFill>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04800"/>
            <a:ext cx="9144000" cy="1143000"/>
          </a:xfrm>
        </p:spPr>
        <p:txBody>
          <a:bodyPr/>
          <a:lstStyle/>
          <a:p>
            <a:pPr>
              <a:defRPr/>
            </a:pPr>
            <a:r>
              <a:rPr lang="en-US" sz="3000" dirty="0" smtClean="0">
                <a:latin typeface="+mn-lt"/>
              </a:rPr>
              <a:t>Weekly Number of VAERS Reports and Doses of H1N1 Vaccine Distributed as of February 12, 2010 </a:t>
            </a:r>
            <a:endParaRPr lang="en-US" sz="3000" dirty="0" smtClean="0">
              <a:solidFill>
                <a:srgbClr val="FF0000"/>
              </a:solidFill>
              <a:latin typeface="+mn-lt"/>
            </a:endParaRPr>
          </a:p>
        </p:txBody>
      </p:sp>
      <p:pic>
        <p:nvPicPr>
          <p:cNvPr id="64514" name="Picture 3"/>
          <p:cNvPicPr>
            <a:picLocks noGrp="1" noChangeAspect="1" noChangeArrowheads="1"/>
          </p:cNvPicPr>
          <p:nvPr>
            <p:ph idx="1"/>
          </p:nvPr>
        </p:nvPicPr>
        <p:blipFill>
          <a:blip r:embed="rId2" cstate="print"/>
          <a:srcRect/>
          <a:stretch>
            <a:fillRect/>
          </a:stretch>
        </p:blipFill>
        <p:spPr>
          <a:xfrm>
            <a:off x="990600" y="1447800"/>
            <a:ext cx="7073900" cy="4964113"/>
          </a:xfrm>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685800" y="152400"/>
            <a:ext cx="7772400" cy="1524000"/>
          </a:xfrm>
        </p:spPr>
        <p:txBody>
          <a:bodyPr>
            <a:normAutofit/>
          </a:bodyPr>
          <a:lstStyle/>
          <a:p>
            <a:pPr>
              <a:defRPr/>
            </a:pPr>
            <a:r>
              <a:rPr lang="en-US" sz="2800" dirty="0" smtClean="0">
                <a:latin typeface="+mn-lt"/>
              </a:rPr>
              <a:t>Reporting rates of adverse </a:t>
            </a:r>
            <a:r>
              <a:rPr lang="en-US" sz="2800" dirty="0" err="1" smtClean="0">
                <a:latin typeface="+mn-lt"/>
              </a:rPr>
              <a:t>events</a:t>
            </a:r>
            <a:r>
              <a:rPr lang="en-US" sz="2800" baseline="30000" dirty="0" err="1" smtClean="0">
                <a:latin typeface="+mn-lt"/>
              </a:rPr>
              <a:t>a</a:t>
            </a:r>
            <a:r>
              <a:rPr lang="en-US" sz="2800" dirty="0" smtClean="0">
                <a:latin typeface="+mn-lt"/>
              </a:rPr>
              <a:t> in VAERS after H1N1  influenza vaccines based on reports received as of February 16, 2010 </a:t>
            </a:r>
            <a:endParaRPr lang="en-US" sz="2800" dirty="0" smtClean="0">
              <a:solidFill>
                <a:srgbClr val="66FFFF"/>
              </a:solidFill>
              <a:latin typeface="+mn-lt"/>
            </a:endParaRPr>
          </a:p>
        </p:txBody>
      </p:sp>
      <p:graphicFrame>
        <p:nvGraphicFramePr>
          <p:cNvPr id="222478" name="Group 270"/>
          <p:cNvGraphicFramePr>
            <a:graphicFrameLocks noGrp="1"/>
          </p:cNvGraphicFramePr>
          <p:nvPr>
            <p:ph type="tbl" idx="1"/>
          </p:nvPr>
        </p:nvGraphicFramePr>
        <p:xfrm>
          <a:off x="685800" y="1905000"/>
          <a:ext cx="7772399" cy="3400350"/>
        </p:xfrm>
        <a:graphic>
          <a:graphicData uri="http://schemas.openxmlformats.org/drawingml/2006/table">
            <a:tbl>
              <a:tblPr/>
              <a:tblGrid>
                <a:gridCol w="1659276"/>
                <a:gridCol w="1116581"/>
                <a:gridCol w="2551292"/>
                <a:gridCol w="244525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Arial" pitchFamily="34" charset="0"/>
                        <a:ea typeface="Batang" pitchFamily="18" charset="-127"/>
                        <a:cs typeface="Times New Roman" pitchFamily="18" charset="0"/>
                      </a:endParaRP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All H1N1 vaccines</a:t>
                      </a: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r>
              <a:tr h="7778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ko-KR" sz="1600" b="0" i="0" u="none" strike="noStrike" cap="none" normalizeH="0" baseline="0" dirty="0" smtClean="0">
                        <a:ln>
                          <a:noFill/>
                        </a:ln>
                        <a:solidFill>
                          <a:schemeClr val="tx1"/>
                        </a:solidFill>
                        <a:effectLst/>
                        <a:latin typeface="Arial" pitchFamily="34" charset="0"/>
                        <a:ea typeface="Batang" pitchFamily="18" charset="-127"/>
                        <a:cs typeface="Times New Roman" pitchFamily="18" charset="0"/>
                      </a:endParaRP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err="1" smtClean="0">
                          <a:ln>
                            <a:noFill/>
                          </a:ln>
                          <a:solidFill>
                            <a:schemeClr val="tx1"/>
                          </a:solidFill>
                          <a:effectLst/>
                          <a:latin typeface="Arial" pitchFamily="34" charset="0"/>
                          <a:ea typeface="Batang" pitchFamily="18" charset="-127"/>
                          <a:cs typeface="Times New Roman" pitchFamily="18" charset="0"/>
                        </a:rPr>
                        <a:t>No.</a:t>
                      </a:r>
                      <a:r>
                        <a:rPr kumimoji="0" lang="en-US" altLang="ko-KR" sz="1800" b="1" i="0" u="none" strike="noStrike" cap="none" normalizeH="0" baseline="30000" dirty="0" err="1" smtClean="0">
                          <a:ln>
                            <a:noFill/>
                          </a:ln>
                          <a:solidFill>
                            <a:schemeClr val="tx1"/>
                          </a:solidFill>
                          <a:effectLst/>
                          <a:latin typeface="Arial" pitchFamily="34" charset="0"/>
                          <a:ea typeface="Batang" pitchFamily="18" charset="-127"/>
                          <a:cs typeface="Times New Roman" pitchFamily="18" charset="0"/>
                        </a:rPr>
                        <a:t>b</a:t>
                      </a:r>
                      <a:endParaRPr kumimoji="0" lang="en-US" altLang="ko-KR" sz="1800" b="1" i="0" u="none" strike="noStrike" cap="none" normalizeH="0" baseline="30000" dirty="0" smtClean="0">
                        <a:ln>
                          <a:noFill/>
                        </a:ln>
                        <a:solidFill>
                          <a:schemeClr val="tx1"/>
                        </a:solidFill>
                        <a:effectLst/>
                        <a:latin typeface="Arial" pitchFamily="34" charset="0"/>
                        <a:ea typeface="Batang" pitchFamily="18" charset="-127"/>
                        <a:cs typeface="Times New Roman" pitchFamily="18" charset="0"/>
                      </a:endParaRP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Est. Doses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Distributed</a:t>
                      </a: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Gulim" pitchFamily="34" charset="-127"/>
                        </a:rPr>
                        <a:t>Rate </a:t>
                      </a:r>
                      <a:r>
                        <a:rPr kumimoji="0" lang="en-US" altLang="ko-KR" sz="1800" b="1" i="0" u="none" strike="noStrike" cap="none" normalizeH="0" baseline="30000" dirty="0" smtClean="0">
                          <a:ln>
                            <a:noFill/>
                          </a:ln>
                          <a:solidFill>
                            <a:schemeClr val="tx1"/>
                          </a:solidFill>
                          <a:effectLst/>
                          <a:latin typeface="Arial" pitchFamily="34" charset="0"/>
                          <a:ea typeface="Gulim" pitchFamily="34" charset="-127"/>
                        </a:rPr>
                        <a:t>a</a:t>
                      </a:r>
                    </a:p>
                  </a:txBody>
                  <a:tcPr marL="48077" marR="4807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r>
              <a:tr h="7778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All reports</a:t>
                      </a:r>
                    </a:p>
                  </a:txBody>
                  <a:tcPr marL="96153" marR="961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9,867</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126,276,220</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Gulim" pitchFamily="34" charset="-127"/>
                        </a:rPr>
                        <a:t>78.1</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r>
              <a:tr h="1311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Serious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 </a:t>
                      </a:r>
                      <a:r>
                        <a:rPr kumimoji="0" lang="en-US" altLang="ko-KR" sz="1800" b="1" i="0" u="none" strike="noStrike" cap="none" normalizeH="0" baseline="0" dirty="0" err="1" smtClean="0">
                          <a:ln>
                            <a:noFill/>
                          </a:ln>
                          <a:solidFill>
                            <a:schemeClr val="tx1"/>
                          </a:solidFill>
                          <a:effectLst/>
                          <a:latin typeface="Arial" pitchFamily="34" charset="0"/>
                          <a:ea typeface="Batang" pitchFamily="18" charset="-127"/>
                          <a:cs typeface="Times New Roman" pitchFamily="18" charset="0"/>
                        </a:rPr>
                        <a:t>reports</a:t>
                      </a:r>
                      <a:r>
                        <a:rPr kumimoji="0" lang="en-US" altLang="ko-KR" sz="1800" b="1" i="0" u="none" strike="noStrike" cap="none" normalizeH="0" baseline="30000" dirty="0" err="1" smtClean="0">
                          <a:ln>
                            <a:noFill/>
                          </a:ln>
                          <a:solidFill>
                            <a:schemeClr val="tx1"/>
                          </a:solidFill>
                          <a:effectLst/>
                          <a:latin typeface="Arial" pitchFamily="34" charset="0"/>
                          <a:ea typeface="Batang" pitchFamily="18" charset="-127"/>
                          <a:cs typeface="Times New Roman" pitchFamily="18" charset="0"/>
                        </a:rPr>
                        <a:t>c</a:t>
                      </a: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 </a:t>
                      </a:r>
                    </a:p>
                  </a:txBody>
                  <a:tcPr marL="96153" marR="961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652</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Batang" pitchFamily="18" charset="-127"/>
                          <a:cs typeface="Times New Roman" pitchFamily="18" charset="0"/>
                        </a:rPr>
                        <a:t>126,276,220</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chemeClr val="tx1"/>
                          </a:solidFill>
                          <a:effectLst/>
                          <a:latin typeface="Arial" pitchFamily="34" charset="0"/>
                          <a:ea typeface="Gulim" pitchFamily="34" charset="-127"/>
                        </a:rPr>
                        <a:t>5.2</a:t>
                      </a:r>
                    </a:p>
                  </a:txBody>
                  <a:tcPr marL="96153" marR="961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95000"/>
                      </a:schemeClr>
                    </a:solidFill>
                  </a:tcPr>
                </a:tc>
              </a:tr>
            </a:tbl>
          </a:graphicData>
        </a:graphic>
      </p:graphicFrame>
      <p:sp>
        <p:nvSpPr>
          <p:cNvPr id="9258" name="Rectangle 165"/>
          <p:cNvSpPr>
            <a:spLocks noChangeArrowheads="1"/>
          </p:cNvSpPr>
          <p:nvPr/>
        </p:nvSpPr>
        <p:spPr bwMode="auto">
          <a:xfrm>
            <a:off x="1066800" y="5334000"/>
            <a:ext cx="7086600" cy="1169988"/>
          </a:xfrm>
          <a:prstGeom prst="rect">
            <a:avLst/>
          </a:prstGeom>
          <a:noFill/>
          <a:ln w="9525">
            <a:noFill/>
            <a:miter lim="800000"/>
            <a:headEnd/>
            <a:tailEnd/>
          </a:ln>
        </p:spPr>
        <p:txBody>
          <a:bodyPr tIns="0" bIns="0" anchor="ctr">
            <a:spAutoFit/>
          </a:bodyPr>
          <a:lstStyle/>
          <a:p>
            <a:pPr marL="406400" indent="-406400">
              <a:defRPr/>
            </a:pPr>
            <a:endParaRPr lang="en-US" sz="1200" dirty="0">
              <a:solidFill>
                <a:srgbClr val="FFFFFF"/>
              </a:solidFill>
            </a:endParaRPr>
          </a:p>
          <a:p>
            <a:pPr marL="406400" indent="-406400" algn="l">
              <a:defRPr/>
            </a:pPr>
            <a:r>
              <a:rPr lang="en-US" altLang="ko-KR" sz="1800" baseline="30000" dirty="0">
                <a:solidFill>
                  <a:srgbClr val="FFFFFF"/>
                </a:solidFill>
                <a:latin typeface="Arial Narrow" pitchFamily="34" charset="0"/>
                <a:ea typeface="Gulim" pitchFamily="34" charset="-127"/>
              </a:rPr>
              <a:t>a</a:t>
            </a:r>
            <a:r>
              <a:rPr lang="en-US" altLang="ko-KR" sz="1800" dirty="0">
                <a:solidFill>
                  <a:srgbClr val="FFFFFF"/>
                </a:solidFill>
                <a:latin typeface="Arial Narrow" pitchFamily="34" charset="0"/>
                <a:ea typeface="Gulim" pitchFamily="34" charset="-127"/>
              </a:rPr>
              <a:t> </a:t>
            </a:r>
            <a:r>
              <a:rPr lang="en-US" altLang="ko-KR" sz="1400" dirty="0">
                <a:solidFill>
                  <a:srgbClr val="FFFFFF"/>
                </a:solidFill>
                <a:latin typeface="Arial"/>
                <a:ea typeface="Gulim" pitchFamily="34" charset="-127"/>
              </a:rPr>
              <a:t>Per 1,000,000 doses distributed; H1N1 doses distributed data as of 2/12/2010 </a:t>
            </a:r>
          </a:p>
          <a:p>
            <a:pPr marL="406400" indent="-406400" algn="l">
              <a:defRPr/>
            </a:pPr>
            <a:r>
              <a:rPr lang="en-US" altLang="ko-KR" sz="1400" baseline="30000" dirty="0">
                <a:solidFill>
                  <a:srgbClr val="FFFFFF"/>
                </a:solidFill>
                <a:latin typeface="Arial"/>
                <a:ea typeface="Gulim" pitchFamily="34" charset="-127"/>
              </a:rPr>
              <a:t>b</a:t>
            </a:r>
            <a:r>
              <a:rPr lang="en-US" altLang="ko-KR" sz="1400" dirty="0">
                <a:solidFill>
                  <a:srgbClr val="FFFFFF"/>
                </a:solidFill>
                <a:latin typeface="Arial"/>
                <a:ea typeface="Gulim" pitchFamily="34" charset="-127"/>
              </a:rPr>
              <a:t> CDC unpublished data </a:t>
            </a:r>
          </a:p>
          <a:p>
            <a:pPr marL="406400" indent="-406400" algn="l">
              <a:defRPr/>
            </a:pPr>
            <a:r>
              <a:rPr lang="en-US" altLang="ko-KR" sz="1400" baseline="30000" dirty="0">
                <a:solidFill>
                  <a:srgbClr val="FFFFFF"/>
                </a:solidFill>
                <a:latin typeface="Arial"/>
                <a:ea typeface="Gulim" pitchFamily="34" charset="-127"/>
              </a:rPr>
              <a:t>c</a:t>
            </a:r>
            <a:r>
              <a:rPr lang="en-US" altLang="ko-KR" sz="1400" dirty="0">
                <a:solidFill>
                  <a:srgbClr val="FFFFFF"/>
                </a:solidFill>
                <a:latin typeface="Arial"/>
                <a:ea typeface="Gulim" pitchFamily="34" charset="-127"/>
              </a:rPr>
              <a:t> Includes deaths</a:t>
            </a:r>
          </a:p>
          <a:p>
            <a:pPr marL="406400" indent="-406400">
              <a:defRPr/>
            </a:pPr>
            <a:endParaRPr lang="en-US" altLang="ko-KR" sz="1800" dirty="0">
              <a:solidFill>
                <a:srgbClr val="FFFFFF"/>
              </a:solidFill>
              <a:ea typeface="Gulim" pitchFamily="34" charset="-127"/>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219200"/>
          </a:xfrm>
        </p:spPr>
        <p:txBody>
          <a:bodyPr/>
          <a:lstStyle/>
          <a:p>
            <a:pPr>
              <a:defRPr/>
            </a:pPr>
            <a:r>
              <a:rPr lang="en-US" sz="3200" dirty="0" smtClean="0">
                <a:latin typeface="+mn-lt"/>
              </a:rPr>
              <a:t>Reports of Death to VAERS: </a:t>
            </a:r>
            <a:br>
              <a:rPr lang="en-US" sz="3200" dirty="0" smtClean="0">
                <a:latin typeface="+mn-lt"/>
              </a:rPr>
            </a:br>
            <a:r>
              <a:rPr lang="en-US" sz="3200" dirty="0" smtClean="0">
                <a:latin typeface="+mn-lt"/>
              </a:rPr>
              <a:t>Summary as of 2/16/10</a:t>
            </a:r>
            <a:endParaRPr lang="en-US" sz="3200" dirty="0" smtClean="0">
              <a:solidFill>
                <a:srgbClr val="FF0000"/>
              </a:solidFill>
              <a:latin typeface="+mn-lt"/>
            </a:endParaRPr>
          </a:p>
        </p:txBody>
      </p:sp>
      <p:sp>
        <p:nvSpPr>
          <p:cNvPr id="66562" name="Rectangle 3"/>
          <p:cNvSpPr>
            <a:spLocks noGrp="1" noChangeArrowheads="1"/>
          </p:cNvSpPr>
          <p:nvPr>
            <p:ph idx="1"/>
          </p:nvPr>
        </p:nvSpPr>
        <p:spPr>
          <a:xfrm>
            <a:off x="457200" y="1524000"/>
            <a:ext cx="9525000" cy="4876800"/>
          </a:xfrm>
        </p:spPr>
        <p:txBody>
          <a:bodyPr/>
          <a:lstStyle/>
          <a:p>
            <a:r>
              <a:rPr lang="en-US" sz="2800" b="1" smtClean="0"/>
              <a:t>Total death reports: 46</a:t>
            </a:r>
          </a:p>
          <a:p>
            <a:pPr lvl="1">
              <a:buFontTx/>
              <a:buNone/>
            </a:pPr>
            <a:endParaRPr lang="en-US" sz="2800" smtClean="0"/>
          </a:p>
          <a:p>
            <a:r>
              <a:rPr lang="en-US" sz="2800" b="1" smtClean="0"/>
              <a:t>Case characteristics</a:t>
            </a:r>
          </a:p>
          <a:p>
            <a:pPr lvl="1"/>
            <a:r>
              <a:rPr lang="en-US" smtClean="0"/>
              <a:t>Vaccine type received: 6 after LAMV, 40 after MIV </a:t>
            </a:r>
          </a:p>
          <a:p>
            <a:pPr lvl="1"/>
            <a:r>
              <a:rPr lang="en-US" smtClean="0"/>
              <a:t>Age range:  16 months – 94 years </a:t>
            </a:r>
          </a:p>
          <a:p>
            <a:pPr lvl="1"/>
            <a:r>
              <a:rPr lang="en-US" smtClean="0"/>
              <a:t>Onset interval range:  0 – 37 days </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219200"/>
          </a:xfrm>
        </p:spPr>
        <p:txBody>
          <a:bodyPr/>
          <a:lstStyle/>
          <a:p>
            <a:pPr>
              <a:defRPr/>
            </a:pPr>
            <a:r>
              <a:rPr lang="en-US" sz="3200" dirty="0" smtClean="0">
                <a:latin typeface="+mn-lt"/>
              </a:rPr>
              <a:t>Reports of Death to VAERS: </a:t>
            </a:r>
            <a:br>
              <a:rPr lang="en-US" sz="3200" dirty="0" smtClean="0">
                <a:latin typeface="+mn-lt"/>
              </a:rPr>
            </a:br>
            <a:r>
              <a:rPr lang="en-US" sz="3200" dirty="0" smtClean="0">
                <a:latin typeface="+mn-lt"/>
              </a:rPr>
              <a:t>Summary as of 2/16/10</a:t>
            </a:r>
            <a:endParaRPr lang="en-US" sz="3200" dirty="0" smtClean="0">
              <a:solidFill>
                <a:srgbClr val="FF0000"/>
              </a:solidFill>
              <a:latin typeface="+mn-lt"/>
            </a:endParaRPr>
          </a:p>
        </p:txBody>
      </p:sp>
      <p:sp>
        <p:nvSpPr>
          <p:cNvPr id="24579" name="Rectangle 3"/>
          <p:cNvSpPr>
            <a:spLocks noGrp="1" noChangeArrowheads="1"/>
          </p:cNvSpPr>
          <p:nvPr>
            <p:ph idx="1"/>
          </p:nvPr>
        </p:nvSpPr>
        <p:spPr>
          <a:xfrm>
            <a:off x="228600" y="1143000"/>
            <a:ext cx="8915400" cy="4876800"/>
          </a:xfrm>
        </p:spPr>
        <p:txBody>
          <a:bodyPr/>
          <a:lstStyle/>
          <a:p>
            <a:pPr>
              <a:defRPr/>
            </a:pPr>
            <a:r>
              <a:rPr lang="en-US" sz="2800" b="1" dirty="0" smtClean="0"/>
              <a:t>Death categories by body system for reported    cause of death in 46 persons*  </a:t>
            </a:r>
          </a:p>
          <a:p>
            <a:pPr lvl="1">
              <a:defRPr/>
            </a:pPr>
            <a:r>
              <a:rPr lang="en-US" sz="2600" dirty="0" smtClean="0"/>
              <a:t>Cardiac:  22 (includes 1 pregnant)</a:t>
            </a:r>
            <a:endParaRPr lang="en-US" sz="2600" u="sng" dirty="0" smtClean="0">
              <a:solidFill>
                <a:schemeClr val="accent1"/>
              </a:solidFill>
            </a:endParaRPr>
          </a:p>
          <a:p>
            <a:pPr lvl="1">
              <a:defRPr/>
            </a:pPr>
            <a:r>
              <a:rPr lang="en-US" sz="2600" dirty="0" smtClean="0"/>
              <a:t>Infectious:  8</a:t>
            </a:r>
          </a:p>
          <a:p>
            <a:pPr lvl="1">
              <a:defRPr/>
            </a:pPr>
            <a:r>
              <a:rPr lang="en-US" sz="2600" dirty="0" smtClean="0"/>
              <a:t>Neurologic:  5</a:t>
            </a:r>
          </a:p>
          <a:p>
            <a:pPr lvl="1">
              <a:defRPr/>
            </a:pPr>
            <a:r>
              <a:rPr lang="en-US" sz="2600" dirty="0" smtClean="0"/>
              <a:t>Multiple systems:  4 </a:t>
            </a:r>
          </a:p>
          <a:p>
            <a:pPr lvl="1">
              <a:defRPr/>
            </a:pPr>
            <a:r>
              <a:rPr lang="en-US" sz="2600" dirty="0" smtClean="0"/>
              <a:t>Respiratory:  2 </a:t>
            </a:r>
          </a:p>
          <a:p>
            <a:pPr lvl="1">
              <a:defRPr/>
            </a:pPr>
            <a:r>
              <a:rPr lang="en-US" sz="2600" dirty="0" smtClean="0"/>
              <a:t>Trauma:  1</a:t>
            </a:r>
          </a:p>
          <a:p>
            <a:pPr lvl="1">
              <a:defRPr/>
            </a:pPr>
            <a:r>
              <a:rPr lang="en-US" sz="2600" dirty="0" smtClean="0"/>
              <a:t>Pregnancy complication:  1</a:t>
            </a:r>
          </a:p>
          <a:p>
            <a:pPr lvl="1">
              <a:defRPr/>
            </a:pPr>
            <a:r>
              <a:rPr lang="en-US" sz="2600" dirty="0" smtClean="0">
                <a:solidFill>
                  <a:schemeClr val="accent3"/>
                </a:solidFill>
              </a:rPr>
              <a:t>Unknown:  3 </a:t>
            </a:r>
          </a:p>
        </p:txBody>
      </p:sp>
      <p:sp>
        <p:nvSpPr>
          <p:cNvPr id="24581" name="Text Box 4"/>
          <p:cNvSpPr txBox="1">
            <a:spLocks noChangeArrowheads="1"/>
          </p:cNvSpPr>
          <p:nvPr/>
        </p:nvSpPr>
        <p:spPr bwMode="auto">
          <a:xfrm>
            <a:off x="609600" y="6400800"/>
            <a:ext cx="8839200" cy="307975"/>
          </a:xfrm>
          <a:prstGeom prst="rect">
            <a:avLst/>
          </a:prstGeom>
          <a:noFill/>
          <a:ln w="9525" algn="ctr">
            <a:noFill/>
            <a:miter lim="800000"/>
            <a:headEnd/>
            <a:tailEnd/>
          </a:ln>
        </p:spPr>
        <p:txBody>
          <a:bodyPr>
            <a:spAutoFit/>
          </a:bodyPr>
          <a:lstStyle/>
          <a:p>
            <a:pPr marL="342900" indent="-342900" algn="l">
              <a:spcBef>
                <a:spcPct val="50000"/>
              </a:spcBef>
              <a:buClr>
                <a:srgbClr val="FFFF00"/>
              </a:buClr>
              <a:buFont typeface="Wingdings" pitchFamily="2" charset="2"/>
              <a:buNone/>
              <a:defRPr/>
            </a:pPr>
            <a:r>
              <a:rPr lang="en-US" sz="1200" dirty="0">
                <a:solidFill>
                  <a:srgbClr val="FFFFFF"/>
                </a:solidFill>
              </a:rPr>
              <a:t>        </a:t>
            </a:r>
            <a:r>
              <a:rPr lang="en-US" sz="1400" dirty="0">
                <a:solidFill>
                  <a:srgbClr val="FFFFFF"/>
                </a:solidFill>
                <a:latin typeface="Arial"/>
              </a:rPr>
              <a:t>*Some results are preliminary</a:t>
            </a: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696200" cy="1295400"/>
          </a:xfrm>
        </p:spPr>
        <p:txBody>
          <a:bodyPr/>
          <a:lstStyle/>
          <a:p>
            <a:pPr>
              <a:defRPr/>
            </a:pPr>
            <a:r>
              <a:rPr lang="en-US" sz="3000" dirty="0" smtClean="0">
                <a:latin typeface="+mn-lt"/>
              </a:rPr>
              <a:t>Summary of Chart Review: </a:t>
            </a:r>
            <a:br>
              <a:rPr lang="en-US" sz="3000" dirty="0" smtClean="0">
                <a:latin typeface="+mn-lt"/>
              </a:rPr>
            </a:br>
            <a:r>
              <a:rPr lang="en-US" sz="3000" dirty="0" smtClean="0">
                <a:latin typeface="+mn-lt"/>
              </a:rPr>
              <a:t>GBS and Anaphylaxis after H1N1 Vaccines to VAERS as of 1/31/10 </a:t>
            </a:r>
            <a:endParaRPr lang="en-US" sz="3000" dirty="0" smtClean="0">
              <a:solidFill>
                <a:srgbClr val="00CCFF"/>
              </a:solidFill>
              <a:latin typeface="+mn-lt"/>
            </a:endParaRPr>
          </a:p>
        </p:txBody>
      </p:sp>
      <p:graphicFrame>
        <p:nvGraphicFramePr>
          <p:cNvPr id="227331" name="Group 3"/>
          <p:cNvGraphicFramePr>
            <a:graphicFrameLocks noGrp="1"/>
          </p:cNvGraphicFramePr>
          <p:nvPr>
            <p:ph type="tbl" idx="1"/>
          </p:nvPr>
        </p:nvGraphicFramePr>
        <p:xfrm>
          <a:off x="762000" y="1905000"/>
          <a:ext cx="7772400" cy="3886200"/>
        </p:xfrm>
        <a:graphic>
          <a:graphicData uri="http://schemas.openxmlformats.org/drawingml/2006/table">
            <a:tbl>
              <a:tblPr/>
              <a:tblGrid>
                <a:gridCol w="3657600"/>
                <a:gridCol w="2133600"/>
                <a:gridCol w="1981200"/>
              </a:tblGrid>
              <a:tr h="8459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VAERS Reports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Anaphylaxis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767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123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268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394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VERIFIED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rgbClr val="FF0000"/>
                          </a:solidFill>
                          <a:effectLst/>
                          <a:latin typeface="Arial" pitchFamily="34" charset="0"/>
                          <a:cs typeface="Times New Roman" pitchFamily="18"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rgbClr val="FF0000"/>
                          </a:solidFill>
                          <a:effectLst/>
                          <a:latin typeface="Arial" pitchFamily="34" charset="0"/>
                          <a:cs typeface="Times New Roman" pitchFamily="18" charset="0"/>
                        </a:rPr>
                        <a:t>115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21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INCONCLUSIVE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86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PENDING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86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RULED 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rgbClr val="FFFF00"/>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2802" name="Rectangle 33"/>
          <p:cNvSpPr>
            <a:spLocks noChangeArrowheads="1"/>
          </p:cNvSpPr>
          <p:nvPr/>
        </p:nvSpPr>
        <p:spPr bwMode="auto">
          <a:xfrm>
            <a:off x="838200" y="6096000"/>
            <a:ext cx="7924800" cy="338138"/>
          </a:xfrm>
          <a:prstGeom prst="rect">
            <a:avLst/>
          </a:prstGeom>
          <a:noFill/>
          <a:ln w="9525">
            <a:noFill/>
            <a:miter lim="800000"/>
            <a:headEnd/>
            <a:tailEnd/>
          </a:ln>
        </p:spPr>
        <p:txBody>
          <a:bodyPr>
            <a:spAutoFit/>
          </a:bodyPr>
          <a:lstStyle/>
          <a:p>
            <a:pPr algn="l">
              <a:defRPr/>
            </a:pPr>
            <a:r>
              <a:rPr lang="en-US" sz="1600" b="0" dirty="0">
                <a:solidFill>
                  <a:srgbClr val="FFFFFF"/>
                </a:solidFill>
                <a:latin typeface="Arial"/>
              </a:rPr>
              <a:t>*Includes reports received in VAERS not coded as GBS and anaphylaxis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762000" y="609600"/>
            <a:ext cx="8382000" cy="1905000"/>
          </a:xfrm>
        </p:spPr>
        <p:txBody>
          <a:bodyPr/>
          <a:lstStyle/>
          <a:p>
            <a:r>
              <a:rPr lang="en-US" dirty="0" smtClean="0">
                <a:latin typeface="+mn-lt"/>
              </a:rPr>
              <a:t>Influenza Vaccine Update</a:t>
            </a:r>
            <a:endParaRPr lang="en-US" dirty="0">
              <a:latin typeface="+mn-lt"/>
            </a:endParaRPr>
          </a:p>
        </p:txBody>
      </p:sp>
      <p:sp>
        <p:nvSpPr>
          <p:cNvPr id="89091" name="Rectangle 3"/>
          <p:cNvSpPr>
            <a:spLocks noGrp="1" noChangeArrowheads="1"/>
          </p:cNvSpPr>
          <p:nvPr>
            <p:ph type="subTitle" idx="1"/>
          </p:nvPr>
        </p:nvSpPr>
        <p:spPr>
          <a:xfrm>
            <a:off x="533400" y="2362200"/>
            <a:ext cx="8382000" cy="2057400"/>
          </a:xfrm>
        </p:spPr>
        <p:txBody>
          <a:bodyPr/>
          <a:lstStyle/>
          <a:p>
            <a:pPr>
              <a:lnSpc>
                <a:spcPct val="80000"/>
              </a:lnSpc>
            </a:pPr>
            <a:endParaRPr lang="en-US" sz="900" dirty="0"/>
          </a:p>
          <a:p>
            <a:pPr>
              <a:lnSpc>
                <a:spcPct val="80000"/>
              </a:lnSpc>
            </a:pPr>
            <a:r>
              <a:rPr lang="en-US" dirty="0" smtClean="0"/>
              <a:t>Anthony Fiore</a:t>
            </a:r>
            <a:r>
              <a:rPr lang="en-US" sz="2400" dirty="0" smtClean="0">
                <a:solidFill>
                  <a:schemeClr val="bg1"/>
                </a:solidFill>
              </a:rPr>
              <a:t>, MD, MPH</a:t>
            </a:r>
            <a:endParaRPr lang="en-US" sz="2400" dirty="0">
              <a:solidFill>
                <a:schemeClr val="bg1"/>
              </a:solidFill>
            </a:endParaRPr>
          </a:p>
          <a:p>
            <a:pPr>
              <a:lnSpc>
                <a:spcPct val="80000"/>
              </a:lnSpc>
            </a:pPr>
            <a:r>
              <a:rPr lang="en-US" sz="2400" dirty="0" smtClean="0">
                <a:solidFill>
                  <a:schemeClr val="bg1"/>
                </a:solidFill>
              </a:rPr>
              <a:t>Influenza Division</a:t>
            </a:r>
          </a:p>
          <a:p>
            <a:pPr>
              <a:lnSpc>
                <a:spcPct val="80000"/>
              </a:lnSpc>
            </a:pPr>
            <a:r>
              <a:rPr lang="en-US" dirty="0" smtClean="0"/>
              <a:t>National Center for Immunization and Respiratory Diseases</a:t>
            </a:r>
            <a:endParaRPr lang="en-US" sz="2400" dirty="0">
              <a:solidFill>
                <a:schemeClr val="bg1"/>
              </a:solidFill>
            </a:endParaRPr>
          </a:p>
          <a:p>
            <a:pPr marL="457200" indent="-457200">
              <a:lnSpc>
                <a:spcPct val="80000"/>
              </a:lnSpc>
            </a:pPr>
            <a:r>
              <a:rPr lang="en-US" dirty="0" smtClean="0"/>
              <a:t>Centers for Disease Control and Prevention (CDC)</a:t>
            </a:r>
          </a:p>
          <a:p>
            <a:pPr marL="457200" indent="-457200">
              <a:lnSpc>
                <a:spcPct val="80000"/>
              </a:lnSpc>
            </a:pPr>
            <a:r>
              <a:rPr lang="en-US" sz="2400" dirty="0" smtClean="0"/>
              <a:t>Atlanta, GA</a:t>
            </a:r>
          </a:p>
          <a:p>
            <a:pPr marL="457200" indent="-457200">
              <a:lnSpc>
                <a:spcPct val="80000"/>
              </a:lnSpc>
            </a:pPr>
            <a:endParaRPr lang="en-US" b="1" dirty="0" smtClean="0">
              <a:solidFill>
                <a:srgbClr val="FFFF00"/>
              </a:solidFill>
            </a:endParaRPr>
          </a:p>
          <a:p>
            <a:pPr marL="457200" indent="-457200">
              <a:lnSpc>
                <a:spcPct val="80000"/>
              </a:lnSpc>
            </a:pPr>
            <a:r>
              <a:rPr lang="en-US" sz="2400" b="1" dirty="0" smtClean="0">
                <a:solidFill>
                  <a:srgbClr val="FFFF00"/>
                </a:solidFill>
              </a:rPr>
              <a:t>Clinician Outreach and Communication Activity</a:t>
            </a:r>
          </a:p>
          <a:p>
            <a:pPr marL="457200" indent="-457200">
              <a:lnSpc>
                <a:spcPct val="80000"/>
              </a:lnSpc>
            </a:pPr>
            <a:r>
              <a:rPr lang="en-US" sz="2400" b="1" dirty="0" smtClean="0">
                <a:solidFill>
                  <a:srgbClr val="FFFF00"/>
                </a:solidFill>
              </a:rPr>
              <a:t>Teleconference on March 23, 2010</a:t>
            </a:r>
            <a:endParaRPr lang="en-US" sz="2400" b="1" dirty="0">
              <a:solidFill>
                <a:srgbClr val="FFFF00"/>
              </a:solidFill>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752600"/>
            <a:ext cx="8001000" cy="1371600"/>
          </a:xfrm>
        </p:spPr>
        <p:txBody>
          <a:bodyPr/>
          <a:lstStyle/>
          <a:p>
            <a:pPr>
              <a:defRPr/>
            </a:pPr>
            <a:r>
              <a:rPr lang="en-US" dirty="0" smtClean="0">
                <a:latin typeface="+mn-lt"/>
              </a:rPr>
              <a:t>H1N1 Vaccine Safety Assessment</a:t>
            </a: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990600"/>
          </a:xfrm>
        </p:spPr>
        <p:txBody>
          <a:bodyPr/>
          <a:lstStyle/>
          <a:p>
            <a:pPr>
              <a:defRPr/>
            </a:pPr>
            <a:r>
              <a:rPr lang="en-US" sz="3200" dirty="0" smtClean="0">
                <a:latin typeface="+mn-lt"/>
              </a:rPr>
              <a:t>MMWR on Vaccine Safety</a:t>
            </a:r>
            <a:endParaRPr lang="en-US" sz="3200" dirty="0">
              <a:latin typeface="+mn-lt"/>
            </a:endParaRPr>
          </a:p>
        </p:txBody>
      </p:sp>
      <p:pic>
        <p:nvPicPr>
          <p:cNvPr id="72706" name="Picture 2">
            <a:hlinkClick r:id="rId2"/>
          </p:cNvPr>
          <p:cNvPicPr>
            <a:picLocks noGrp="1" noChangeAspect="1" noChangeArrowheads="1"/>
          </p:cNvPicPr>
          <p:nvPr>
            <p:ph idx="1"/>
          </p:nvPr>
        </p:nvPicPr>
        <p:blipFill>
          <a:blip r:embed="rId3" cstate="print"/>
          <a:srcRect b="11250"/>
          <a:stretch>
            <a:fillRect/>
          </a:stretch>
        </p:blipFill>
        <p:spPr>
          <a:xfrm>
            <a:off x="457200" y="609600"/>
            <a:ext cx="8077200" cy="4733925"/>
          </a:xfrm>
        </p:spPr>
      </p:pic>
      <p:sp>
        <p:nvSpPr>
          <p:cNvPr id="7" name="Rectangle 33"/>
          <p:cNvSpPr>
            <a:spLocks noChangeArrowheads="1"/>
          </p:cNvSpPr>
          <p:nvPr/>
        </p:nvSpPr>
        <p:spPr bwMode="auto">
          <a:xfrm>
            <a:off x="533400" y="5287963"/>
            <a:ext cx="7924800" cy="1508125"/>
          </a:xfrm>
          <a:prstGeom prst="rect">
            <a:avLst/>
          </a:prstGeom>
          <a:noFill/>
          <a:ln w="9525">
            <a:noFill/>
            <a:miter lim="800000"/>
            <a:headEnd/>
            <a:tailEnd/>
          </a:ln>
        </p:spPr>
        <p:txBody>
          <a:bodyPr>
            <a:spAutoFit/>
          </a:bodyPr>
          <a:lstStyle/>
          <a:p>
            <a:pPr marL="274320" algn="l">
              <a:spcBef>
                <a:spcPts val="0"/>
              </a:spcBef>
              <a:buFont typeface="Arial" pitchFamily="34" charset="0"/>
              <a:buChar char="•"/>
              <a:defRPr/>
            </a:pPr>
            <a:r>
              <a:rPr lang="en-US" sz="2400" dirty="0">
                <a:latin typeface="Arial"/>
              </a:rPr>
              <a:t>  </a:t>
            </a:r>
            <a:r>
              <a:rPr lang="en-US" sz="2200" dirty="0">
                <a:latin typeface="Arial"/>
              </a:rPr>
              <a:t>No substantial differences were noted between</a:t>
            </a:r>
          </a:p>
          <a:p>
            <a:pPr marL="274320" algn="l">
              <a:spcBef>
                <a:spcPts val="0"/>
              </a:spcBef>
              <a:defRPr/>
            </a:pPr>
            <a:r>
              <a:rPr lang="en-US" sz="2200" dirty="0">
                <a:latin typeface="Arial"/>
              </a:rPr>
              <a:t>   H1N1 and seasonal  influenza vaccine adverse events </a:t>
            </a:r>
          </a:p>
          <a:p>
            <a:pPr marL="274320" algn="l">
              <a:spcBef>
                <a:spcPts val="0"/>
              </a:spcBef>
              <a:buFont typeface="Arial" pitchFamily="34" charset="0"/>
              <a:buChar char="•"/>
              <a:defRPr/>
            </a:pPr>
            <a:r>
              <a:rPr lang="en-US" sz="2200" dirty="0">
                <a:latin typeface="Arial"/>
              </a:rPr>
              <a:t>  No safety signals were seen </a:t>
            </a:r>
          </a:p>
          <a:p>
            <a:pPr algn="l">
              <a:defRPr/>
            </a:pPr>
            <a:endParaRPr lang="en-US" sz="2400" b="0" dirty="0">
              <a:solidFill>
                <a:srgbClr val="FFFFFF"/>
              </a:solidFill>
              <a:latin typeface="Arial"/>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143000"/>
          <a:ext cx="8534400" cy="4846320"/>
        </p:xfrm>
        <a:graphic>
          <a:graphicData uri="http://schemas.openxmlformats.org/drawingml/2006/table">
            <a:tbl>
              <a:tblPr firstRow="1">
                <a:tableStyleId>{BC89EF96-8CEA-46FF-86C4-4CE0E7609802}</a:tableStyleId>
              </a:tblPr>
              <a:tblGrid>
                <a:gridCol w="1905000"/>
                <a:gridCol w="1905000"/>
                <a:gridCol w="1143000"/>
                <a:gridCol w="1981200"/>
                <a:gridCol w="1600200"/>
              </a:tblGrid>
              <a:tr h="724619">
                <a:tc>
                  <a:txBody>
                    <a:bodyPr/>
                    <a:lstStyle/>
                    <a:p>
                      <a:pPr algn="ctr"/>
                      <a:r>
                        <a:rPr lang="en-US" sz="1400" baseline="0" dirty="0" smtClean="0">
                          <a:solidFill>
                            <a:srgbClr val="FFFF00"/>
                          </a:solidFill>
                          <a:latin typeface="Arial" pitchFamily="34" charset="0"/>
                        </a:rPr>
                        <a:t>Vaccine Safety Program (CDC ISO)</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endParaRPr lang="en-US" sz="1400" baseline="0" dirty="0" smtClean="0">
                        <a:solidFill>
                          <a:srgbClr val="FFFF00"/>
                        </a:solidFill>
                        <a:latin typeface="Arial" pitchFamily="34" charset="0"/>
                      </a:endParaRPr>
                    </a:p>
                    <a:p>
                      <a:pPr algn="ctr"/>
                      <a:r>
                        <a:rPr lang="en-US" sz="1400" baseline="0" dirty="0" smtClean="0">
                          <a:solidFill>
                            <a:srgbClr val="FFFF00"/>
                          </a:solidFill>
                          <a:latin typeface="Arial" pitchFamily="34" charset="0"/>
                        </a:rPr>
                        <a:t>Description</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baseline="0" dirty="0" smtClean="0">
                          <a:solidFill>
                            <a:srgbClr val="FFFF00"/>
                          </a:solidFill>
                          <a:latin typeface="Arial" pitchFamily="34" charset="0"/>
                        </a:rPr>
                        <a:t>Population Monitored</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baseline="0" dirty="0" smtClean="0">
                          <a:solidFill>
                            <a:srgbClr val="FFFF00"/>
                          </a:solidFill>
                          <a:latin typeface="Arial" pitchFamily="34" charset="0"/>
                        </a:rPr>
                        <a:t>H1N1 Vaccine Exposures  </a:t>
                      </a:r>
                    </a:p>
                    <a:p>
                      <a:pPr algn="ctr"/>
                      <a:r>
                        <a:rPr lang="en-US" sz="1400" baseline="0" dirty="0" smtClean="0">
                          <a:solidFill>
                            <a:srgbClr val="FFFF00"/>
                          </a:solidFill>
                          <a:latin typeface="Arial" pitchFamily="34" charset="0"/>
                        </a:rPr>
                        <a:t>Captured  in System</a:t>
                      </a:r>
                      <a:r>
                        <a:rPr lang="en-US" sz="1400" baseline="30000" dirty="0" smtClean="0">
                          <a:solidFill>
                            <a:srgbClr val="FFFF00"/>
                          </a:solidFill>
                          <a:latin typeface="Arial" pitchFamily="34" charset="0"/>
                        </a:rPr>
                        <a:t>1</a:t>
                      </a:r>
                      <a:endParaRPr lang="en-US" sz="1400" baseline="3000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baseline="0" dirty="0" smtClean="0">
                          <a:solidFill>
                            <a:srgbClr val="FFFF00"/>
                          </a:solidFill>
                        </a:rPr>
                        <a:t>Summary of Results</a:t>
                      </a:r>
                      <a:endParaRPr lang="en-US" sz="1400" baseline="0" dirty="0">
                        <a:solidFill>
                          <a:srgbClr val="FFFF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1177506">
                <a:tc>
                  <a:txBody>
                    <a:bodyPr/>
                    <a:lstStyle/>
                    <a:p>
                      <a:pPr algn="l"/>
                      <a:r>
                        <a:rPr lang="en-US" sz="1400" b="1" i="0" baseline="0" dirty="0" smtClean="0">
                          <a:solidFill>
                            <a:schemeClr val="bg1"/>
                          </a:solidFill>
                        </a:rPr>
                        <a:t>Vaccine  Adverse Event  Reporting System (VAERS)</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Spontaneous reporting system managed by CDC and FDA for signal detection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U.S. population </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Total: 121,774,220</a:t>
                      </a:r>
                    </a:p>
                    <a:p>
                      <a:r>
                        <a:rPr lang="en-US" sz="1200" baseline="0" dirty="0" smtClean="0">
                          <a:solidFill>
                            <a:schemeClr val="bg1"/>
                          </a:solidFill>
                        </a:rPr>
                        <a:t>Inactivated: 100,355,720</a:t>
                      </a:r>
                    </a:p>
                    <a:p>
                      <a:r>
                        <a:rPr lang="en-US" sz="1200" baseline="0" dirty="0" smtClean="0">
                          <a:solidFill>
                            <a:schemeClr val="bg1"/>
                          </a:solidFill>
                        </a:rPr>
                        <a:t>Live:  21,418,500</a:t>
                      </a:r>
                    </a:p>
                    <a:p>
                      <a:endParaRPr lang="en-US" sz="1200" baseline="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SAE² proportional reporting after H1N1 vaccine comparable to seasonal influenza vaccine </a:t>
                      </a:r>
                    </a:p>
                    <a:p>
                      <a:r>
                        <a:rPr lang="en-US" sz="1200" baseline="0" dirty="0" smtClean="0">
                          <a:solidFill>
                            <a:schemeClr val="bg1"/>
                          </a:solidFill>
                        </a:rPr>
                        <a:t>No signals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815196">
                <a:tc>
                  <a:txBody>
                    <a:bodyPr/>
                    <a:lstStyle/>
                    <a:p>
                      <a:pPr algn="l"/>
                      <a:r>
                        <a:rPr lang="en-US" sz="1400" b="1" i="0" baseline="0" dirty="0" smtClean="0">
                          <a:solidFill>
                            <a:schemeClr val="bg1"/>
                          </a:solidFill>
                        </a:rPr>
                        <a:t>Vaccine Safety </a:t>
                      </a:r>
                      <a:r>
                        <a:rPr lang="en-US" sz="1400" b="1" i="0" baseline="0" dirty="0" err="1" smtClean="0">
                          <a:solidFill>
                            <a:schemeClr val="bg1"/>
                          </a:solidFill>
                        </a:rPr>
                        <a:t>Datalink</a:t>
                      </a:r>
                      <a:r>
                        <a:rPr lang="en-US" sz="1400" b="1" i="0" baseline="0" dirty="0" smtClean="0">
                          <a:solidFill>
                            <a:schemeClr val="bg1"/>
                          </a:solidFill>
                        </a:rPr>
                        <a:t> (VSD)</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National  active surveillance  system access to data of 8 MCOs using  RCA³</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9.5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Total: 1,242,892</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No signals identified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724619">
                <a:tc>
                  <a:txBody>
                    <a:bodyPr/>
                    <a:lstStyle/>
                    <a:p>
                      <a:pPr algn="l"/>
                      <a:r>
                        <a:rPr lang="en-US" sz="1400" b="1" i="0" baseline="0" dirty="0" smtClean="0">
                          <a:solidFill>
                            <a:schemeClr val="bg1"/>
                          </a:solidFill>
                        </a:rPr>
                        <a:t>Emerging Infections Program GBS Surveillance</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Active GBS case finding </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45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Ongoing collection of data</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Ongoing  collection of data</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1358661">
                <a:tc>
                  <a:txBody>
                    <a:bodyPr/>
                    <a:lstStyle/>
                    <a:p>
                      <a:pPr algn="l"/>
                      <a:r>
                        <a:rPr lang="en-US" sz="1400" b="1" i="0" baseline="0" dirty="0" smtClean="0">
                          <a:solidFill>
                            <a:schemeClr val="bg1"/>
                          </a:solidFill>
                        </a:rPr>
                        <a:t>Real-Time Immunization Monitoring System (RTIMS) </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Web-based system for active monitoring of health events after vaccination ; focus - school children, health care workers, and pregnant women </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U.S. population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9,231 exposed to vaccine</a:t>
                      </a:r>
                    </a:p>
                    <a:p>
                      <a:endParaRPr lang="en-US" sz="1200" baseline="0" dirty="0" smtClean="0">
                        <a:solidFill>
                          <a:schemeClr val="bg1"/>
                        </a:solidFill>
                      </a:endParaRPr>
                    </a:p>
                    <a:p>
                      <a:endParaRPr lang="en-US" sz="1200" baseline="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US" sz="1200" baseline="0" dirty="0" smtClean="0">
                          <a:solidFill>
                            <a:schemeClr val="bg1"/>
                          </a:solidFill>
                        </a:rPr>
                        <a:t>Cases being validated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bl>
          </a:graphicData>
        </a:graphic>
      </p:graphicFrame>
      <p:sp>
        <p:nvSpPr>
          <p:cNvPr id="6" name="TextBox 5"/>
          <p:cNvSpPr txBox="1"/>
          <p:nvPr/>
        </p:nvSpPr>
        <p:spPr>
          <a:xfrm>
            <a:off x="152400" y="228600"/>
            <a:ext cx="8686800" cy="892175"/>
          </a:xfrm>
          <a:prstGeom prst="rect">
            <a:avLst/>
          </a:prstGeom>
          <a:noFill/>
        </p:spPr>
        <p:txBody>
          <a:bodyPr>
            <a:spAutoFit/>
          </a:bodyPr>
          <a:lstStyle/>
          <a:p>
            <a:pPr>
              <a:defRPr/>
            </a:pPr>
            <a:r>
              <a:rPr lang="en-US" sz="2600" dirty="0">
                <a:latin typeface="Arial"/>
              </a:rPr>
              <a:t>Persons Exposed to H1N1 Vaccine in </a:t>
            </a:r>
          </a:p>
          <a:p>
            <a:pPr>
              <a:defRPr/>
            </a:pPr>
            <a:r>
              <a:rPr lang="en-US" sz="2600" dirty="0">
                <a:latin typeface="Arial"/>
              </a:rPr>
              <a:t>Monitoring Systems Reviewed by H1N1 VSRAWG </a:t>
            </a:r>
          </a:p>
        </p:txBody>
      </p:sp>
      <p:sp>
        <p:nvSpPr>
          <p:cNvPr id="5" name="TextBox 4"/>
          <p:cNvSpPr txBox="1"/>
          <p:nvPr/>
        </p:nvSpPr>
        <p:spPr>
          <a:xfrm>
            <a:off x="990600" y="6096001"/>
            <a:ext cx="6858000" cy="646331"/>
          </a:xfrm>
          <a:prstGeom prst="rect">
            <a:avLst/>
          </a:prstGeom>
          <a:solidFill>
            <a:schemeClr val="accent2">
              <a:lumMod val="50000"/>
            </a:schemeClr>
          </a:solidFill>
        </p:spPr>
        <p:txBody>
          <a:bodyPr wrap="square">
            <a:spAutoFit/>
          </a:bodyPr>
          <a:lstStyle/>
          <a:p>
            <a:pPr algn="l">
              <a:defRPr/>
            </a:pPr>
            <a:r>
              <a:rPr lang="en-US" sz="1200" baseline="30000" dirty="0" smtClean="0">
                <a:solidFill>
                  <a:srgbClr val="FFFFFF"/>
                </a:solidFill>
                <a:latin typeface="Arial" pitchFamily="34" charset="0"/>
              </a:rPr>
              <a:t>1</a:t>
            </a:r>
            <a:r>
              <a:rPr lang="en-US" sz="1200" dirty="0" smtClean="0">
                <a:solidFill>
                  <a:srgbClr val="FFFFFF"/>
                </a:solidFill>
                <a:latin typeface="Arial"/>
              </a:rPr>
              <a:t>Data as of  2/5/2010 ; VSRAWG: Vaccine Risk Assessment Working Group </a:t>
            </a:r>
          </a:p>
          <a:p>
            <a:pPr algn="l">
              <a:defRPr/>
            </a:pPr>
            <a:r>
              <a:rPr lang="en-US" sz="1200" dirty="0" smtClean="0">
                <a:solidFill>
                  <a:srgbClr val="FFFFFF"/>
                </a:solidFill>
                <a:latin typeface="Arial"/>
              </a:rPr>
              <a:t>²SAE: Serious Adverse Event  </a:t>
            </a:r>
          </a:p>
          <a:p>
            <a:pPr algn="l">
              <a:defRPr/>
            </a:pPr>
            <a:r>
              <a:rPr lang="en-US" sz="1200" baseline="30000" dirty="0" smtClean="0">
                <a:solidFill>
                  <a:srgbClr val="FFFFFF"/>
                </a:solidFill>
                <a:latin typeface="Arial"/>
              </a:rPr>
              <a:t>3</a:t>
            </a:r>
            <a:r>
              <a:rPr lang="en-US" sz="1200" dirty="0" smtClean="0">
                <a:solidFill>
                  <a:srgbClr val="FFFFFF"/>
                </a:solidFill>
                <a:latin typeface="Arial"/>
              </a:rPr>
              <a:t>RCA: Rapid Cycle Analysis </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143001"/>
          <a:ext cx="8229600" cy="4701915"/>
        </p:xfrm>
        <a:graphic>
          <a:graphicData uri="http://schemas.openxmlformats.org/drawingml/2006/table">
            <a:tbl>
              <a:tblPr firstRow="1">
                <a:tableStyleId>{BC89EF96-8CEA-46FF-86C4-4CE0E7609802}</a:tableStyleId>
              </a:tblPr>
              <a:tblGrid>
                <a:gridCol w="1768979"/>
                <a:gridCol w="1888621"/>
                <a:gridCol w="1143000"/>
                <a:gridCol w="2044581"/>
                <a:gridCol w="1384419"/>
              </a:tblGrid>
              <a:tr h="761999">
                <a:tc>
                  <a:txBody>
                    <a:bodyPr/>
                    <a:lstStyle/>
                    <a:p>
                      <a:pPr algn="ctr"/>
                      <a:r>
                        <a:rPr lang="en-US" sz="1400" baseline="0" dirty="0" smtClean="0">
                          <a:solidFill>
                            <a:srgbClr val="FFFF00"/>
                          </a:solidFill>
                          <a:latin typeface="Arial" pitchFamily="34" charset="0"/>
                        </a:rPr>
                        <a:t>Vaccine Safety Program (other federal systems)</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endParaRPr lang="en-US" sz="1400" baseline="0" dirty="0" smtClean="0">
                        <a:solidFill>
                          <a:srgbClr val="FFFF00"/>
                        </a:solidFill>
                        <a:latin typeface="Arial" pitchFamily="34" charset="0"/>
                      </a:endParaRPr>
                    </a:p>
                    <a:p>
                      <a:pPr algn="ctr"/>
                      <a:r>
                        <a:rPr lang="en-US" sz="1400" baseline="0" dirty="0" smtClean="0">
                          <a:solidFill>
                            <a:srgbClr val="FFFF00"/>
                          </a:solidFill>
                          <a:latin typeface="Arial" pitchFamily="34" charset="0"/>
                        </a:rPr>
                        <a:t>Description</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endParaRPr lang="en-US" sz="1400" baseline="0" dirty="0" smtClean="0">
                        <a:solidFill>
                          <a:srgbClr val="FFFF00"/>
                        </a:solidFill>
                        <a:latin typeface="Arial" pitchFamily="34" charset="0"/>
                      </a:endParaRPr>
                    </a:p>
                    <a:p>
                      <a:pPr algn="ctr"/>
                      <a:r>
                        <a:rPr lang="en-US" sz="1400" baseline="0" dirty="0" smtClean="0">
                          <a:solidFill>
                            <a:srgbClr val="FFFF00"/>
                          </a:solidFill>
                          <a:latin typeface="Arial" pitchFamily="34" charset="0"/>
                        </a:rPr>
                        <a:t>Population Monitored</a:t>
                      </a:r>
                      <a:endParaRPr lang="en-US" sz="1400" baseline="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baseline="0" dirty="0" smtClean="0">
                          <a:solidFill>
                            <a:srgbClr val="FFFF00"/>
                          </a:solidFill>
                          <a:latin typeface="Arial" pitchFamily="34" charset="0"/>
                        </a:rPr>
                        <a:t>H1N1 Vaccine Exposures </a:t>
                      </a:r>
                    </a:p>
                    <a:p>
                      <a:pPr algn="ctr"/>
                      <a:r>
                        <a:rPr lang="en-US" sz="1400" baseline="0" dirty="0" smtClean="0">
                          <a:solidFill>
                            <a:srgbClr val="FFFF00"/>
                          </a:solidFill>
                          <a:latin typeface="Arial" pitchFamily="34" charset="0"/>
                        </a:rPr>
                        <a:t>Captured  in System</a:t>
                      </a:r>
                      <a:r>
                        <a:rPr lang="en-US" sz="1400" baseline="30000" dirty="0" smtClean="0">
                          <a:solidFill>
                            <a:srgbClr val="FFFF00"/>
                          </a:solidFill>
                          <a:latin typeface="Arial" pitchFamily="34" charset="0"/>
                        </a:rPr>
                        <a:t>1</a:t>
                      </a:r>
                      <a:endParaRPr lang="en-US" sz="1400" baseline="30000" dirty="0">
                        <a:solidFill>
                          <a:srgbClr val="FFFF00"/>
                        </a:solidFill>
                        <a:latin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endParaRPr lang="en-US" sz="1400" baseline="0" dirty="0" smtClean="0">
                        <a:solidFill>
                          <a:srgbClr val="FFFF00"/>
                        </a:solidFill>
                      </a:endParaRPr>
                    </a:p>
                    <a:p>
                      <a:pPr algn="ctr"/>
                      <a:r>
                        <a:rPr lang="en-US" sz="1400" baseline="0" dirty="0" smtClean="0">
                          <a:solidFill>
                            <a:srgbClr val="FFFF00"/>
                          </a:solidFill>
                        </a:rPr>
                        <a:t>Summary of Results</a:t>
                      </a:r>
                      <a:endParaRPr lang="en-US" sz="1400" baseline="0" dirty="0">
                        <a:solidFill>
                          <a:srgbClr val="FFFF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750528">
                <a:tc>
                  <a:txBody>
                    <a:bodyPr/>
                    <a:lstStyle/>
                    <a:p>
                      <a:pPr algn="l"/>
                      <a:r>
                        <a:rPr lang="en-US" sz="1400" b="1" i="0" baseline="0" dirty="0" smtClean="0">
                          <a:solidFill>
                            <a:schemeClr val="bg1"/>
                          </a:solidFill>
                        </a:rPr>
                        <a:t>Defense Medical Surveillance System (DMSS)</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Active surveillance of          pre-specified outcomes</a:t>
                      </a:r>
                    </a:p>
                    <a:p>
                      <a:pPr algn="l"/>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1.4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Total:1, 014, 901</a:t>
                      </a:r>
                    </a:p>
                    <a:p>
                      <a:pPr algn="l"/>
                      <a:r>
                        <a:rPr lang="en-US" sz="1200" baseline="0" dirty="0" smtClean="0">
                          <a:solidFill>
                            <a:schemeClr val="bg1"/>
                          </a:solidFill>
                        </a:rPr>
                        <a:t>Inactivated:958, 769</a:t>
                      </a:r>
                    </a:p>
                    <a:p>
                      <a:pPr algn="l"/>
                      <a:r>
                        <a:rPr lang="en-US" sz="1200" baseline="0" dirty="0" smtClean="0">
                          <a:solidFill>
                            <a:schemeClr val="bg1"/>
                          </a:solidFill>
                        </a:rPr>
                        <a:t>Live:  56, 132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No  signals identified</a:t>
                      </a:r>
                    </a:p>
                    <a:p>
                      <a:pPr algn="l"/>
                      <a:endParaRPr lang="en-US" sz="1200" baseline="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812045">
                <a:tc>
                  <a:txBody>
                    <a:bodyPr/>
                    <a:lstStyle/>
                    <a:p>
                      <a:pPr algn="l"/>
                      <a:r>
                        <a:rPr lang="en-US" sz="1400" b="1" i="0" baseline="0" dirty="0" smtClean="0">
                          <a:solidFill>
                            <a:schemeClr val="bg1"/>
                          </a:solidFill>
                        </a:rPr>
                        <a:t>Veteran’s Affairs Database</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Active surveillance of         pre-specified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algn="l"/>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1.2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Total: 589,386 (distributed)</a:t>
                      </a:r>
                    </a:p>
                    <a:p>
                      <a:pPr algn="l"/>
                      <a:endParaRPr lang="en-US" sz="1200" baseline="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No signals identified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801755">
                <a:tc>
                  <a:txBody>
                    <a:bodyPr/>
                    <a:lstStyle/>
                    <a:p>
                      <a:pPr algn="l"/>
                      <a:r>
                        <a:rPr lang="en-US" sz="1400" b="1" i="0" baseline="0" dirty="0" smtClean="0">
                          <a:solidFill>
                            <a:schemeClr val="bg1"/>
                          </a:solidFill>
                        </a:rPr>
                        <a:t>Centers for Medicare and Medicaid Services </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err="1" smtClean="0">
                          <a:solidFill>
                            <a:schemeClr val="bg1"/>
                          </a:solidFill>
                        </a:rPr>
                        <a:t>Guillain-Barre</a:t>
                      </a:r>
                      <a:r>
                        <a:rPr lang="en-US" sz="1200" baseline="0" dirty="0" smtClean="0">
                          <a:solidFill>
                            <a:schemeClr val="bg1"/>
                          </a:solidFill>
                        </a:rPr>
                        <a:t> Syndrome</a:t>
                      </a:r>
                    </a:p>
                    <a:p>
                      <a:pPr algn="l"/>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38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Total: 1,746,924</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No signals identified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650273">
                <a:tc>
                  <a:txBody>
                    <a:bodyPr/>
                    <a:lstStyle/>
                    <a:p>
                      <a:pPr algn="l"/>
                      <a:r>
                        <a:rPr lang="en-US" sz="1400" b="1" i="0" baseline="0" dirty="0" smtClean="0">
                          <a:solidFill>
                            <a:schemeClr val="bg1"/>
                          </a:solidFill>
                        </a:rPr>
                        <a:t>Indian Health Service</a:t>
                      </a:r>
                      <a:endParaRPr lang="en-US" sz="14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Surveillance of   pre-specified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1.4 million</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Total: 216,642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No signals identified</a:t>
                      </a:r>
                    </a:p>
                    <a:p>
                      <a:pPr algn="l"/>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902272">
                <a:tc>
                  <a:txBody>
                    <a:bodyPr/>
                    <a:lstStyle/>
                    <a:p>
                      <a:pPr algn="l"/>
                      <a:r>
                        <a:rPr lang="en-US" sz="1400" b="1" i="0" baseline="0" dirty="0" smtClean="0">
                          <a:solidFill>
                            <a:schemeClr val="bg1"/>
                          </a:solidFill>
                        </a:rPr>
                        <a:t>Post-licensure Rapid Immunization </a:t>
                      </a:r>
                      <a:r>
                        <a:rPr lang="en-US" sz="1200" b="1" i="0" baseline="0" dirty="0" smtClean="0">
                          <a:solidFill>
                            <a:schemeClr val="bg1"/>
                          </a:solidFill>
                        </a:rPr>
                        <a:t>Monitoring System</a:t>
                      </a:r>
                      <a:endParaRPr lang="en-US" sz="1200" b="1" i="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Active surveillance of           pre-specified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algn="l"/>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30 million  </a:t>
                      </a:r>
                    </a:p>
                    <a:p>
                      <a:pPr algn="l"/>
                      <a:r>
                        <a:rPr lang="en-US" sz="1200" baseline="0" dirty="0" smtClean="0">
                          <a:solidFill>
                            <a:schemeClr val="bg1"/>
                          </a:solidFill>
                        </a:rPr>
                        <a:t>(17 million registry enhanced)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endParaRPr lang="en-US" sz="1200" baseline="0" dirty="0" smtClean="0">
                        <a:solidFill>
                          <a:schemeClr val="bg1"/>
                        </a:solidFill>
                      </a:endParaRPr>
                    </a:p>
                    <a:p>
                      <a:pPr algn="l"/>
                      <a:r>
                        <a:rPr lang="en-US" sz="1200" baseline="0" dirty="0" smtClean="0">
                          <a:solidFill>
                            <a:schemeClr val="bg1"/>
                          </a:solidFill>
                        </a:rPr>
                        <a:t> Total: 844,081</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a:r>
                        <a:rPr lang="en-US" sz="1200" baseline="0" dirty="0" smtClean="0">
                          <a:solidFill>
                            <a:schemeClr val="bg1"/>
                          </a:solidFill>
                        </a:rPr>
                        <a:t>No signals</a:t>
                      </a:r>
                    </a:p>
                    <a:p>
                      <a:pPr algn="l"/>
                      <a:r>
                        <a:rPr lang="en-US" sz="1200" baseline="0" dirty="0" smtClean="0">
                          <a:solidFill>
                            <a:schemeClr val="bg1"/>
                          </a:solidFill>
                        </a:rPr>
                        <a:t>identified</a:t>
                      </a:r>
                      <a:endParaRPr lang="en-US" sz="1200" baseline="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bl>
          </a:graphicData>
        </a:graphic>
      </p:graphicFrame>
      <p:sp>
        <p:nvSpPr>
          <p:cNvPr id="5" name="TextBox 4"/>
          <p:cNvSpPr txBox="1"/>
          <p:nvPr/>
        </p:nvSpPr>
        <p:spPr>
          <a:xfrm>
            <a:off x="381000" y="152400"/>
            <a:ext cx="8534400" cy="892175"/>
          </a:xfrm>
          <a:prstGeom prst="rect">
            <a:avLst/>
          </a:prstGeom>
          <a:noFill/>
        </p:spPr>
        <p:txBody>
          <a:bodyPr>
            <a:spAutoFit/>
          </a:bodyPr>
          <a:lstStyle/>
          <a:p>
            <a:pPr>
              <a:defRPr/>
            </a:pPr>
            <a:r>
              <a:rPr lang="en-US" sz="2600" dirty="0">
                <a:latin typeface="Arial"/>
              </a:rPr>
              <a:t>Persons Exposed to H1N1 Vaccine in </a:t>
            </a:r>
          </a:p>
          <a:p>
            <a:pPr>
              <a:defRPr/>
            </a:pPr>
            <a:r>
              <a:rPr lang="en-US" sz="2600" dirty="0">
                <a:latin typeface="Arial"/>
              </a:rPr>
              <a:t>Monitoring Systems Reviewed by H1N1 VSRAWG </a:t>
            </a:r>
          </a:p>
        </p:txBody>
      </p:sp>
      <p:sp>
        <p:nvSpPr>
          <p:cNvPr id="6" name="TextBox 5"/>
          <p:cNvSpPr txBox="1"/>
          <p:nvPr/>
        </p:nvSpPr>
        <p:spPr>
          <a:xfrm>
            <a:off x="1143000" y="6172201"/>
            <a:ext cx="6096000" cy="461665"/>
          </a:xfrm>
          <a:prstGeom prst="rect">
            <a:avLst/>
          </a:prstGeom>
          <a:solidFill>
            <a:schemeClr val="accent2">
              <a:lumMod val="50000"/>
            </a:schemeClr>
          </a:solidFill>
        </p:spPr>
        <p:txBody>
          <a:bodyPr wrap="square">
            <a:spAutoFit/>
          </a:bodyPr>
          <a:lstStyle/>
          <a:p>
            <a:pPr algn="l" eaLnBrk="1" hangingPunct="1">
              <a:defRPr/>
            </a:pPr>
            <a:r>
              <a:rPr lang="en-US" sz="1200" b="0" baseline="30000" dirty="0" smtClean="0">
                <a:solidFill>
                  <a:srgbClr val="FFFFFF"/>
                </a:solidFill>
                <a:latin typeface="Arial" pitchFamily="34" charset="0"/>
              </a:rPr>
              <a:t>1</a:t>
            </a:r>
            <a:r>
              <a:rPr lang="en-US" sz="1200" dirty="0" smtClean="0">
                <a:solidFill>
                  <a:srgbClr val="FFFFFF"/>
                </a:solidFill>
                <a:latin typeface="Arial"/>
              </a:rPr>
              <a:t>Data as of  2/5/2010    VSRAWG: Vaccine Risk Assessment Working Group   http://www.hhs.gov/nvpo/nvac/reports/vsrawg_report_feb2010.html</a:t>
            </a:r>
            <a:r>
              <a:rPr lang="en-US" sz="1200" b="0" dirty="0" smtClean="0">
                <a:solidFill>
                  <a:srgbClr val="FFFFFF"/>
                </a:solidFill>
                <a:latin typeface="Arial"/>
              </a:rPr>
              <a:t>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33400" y="1676400"/>
            <a:ext cx="7924800" cy="4038600"/>
          </a:xfrm>
        </p:spPr>
        <p:txBody>
          <a:bodyPr/>
          <a:lstStyle/>
          <a:p>
            <a:pPr marL="274320">
              <a:spcBef>
                <a:spcPts val="0"/>
              </a:spcBef>
              <a:buFontTx/>
              <a:buNone/>
              <a:defRPr/>
            </a:pPr>
            <a:r>
              <a:rPr lang="en-US" dirty="0" smtClean="0"/>
              <a:t>   “Working Group concluded that the data are adequate to assess the presence or absence of a signal.  Additionally, the Working Group concluded that the data do not favor a signal between the outcomes examined and the H1N1 vaccines.  A signal is defined as an event that could be temporally occurring more often after vaccine receipt than anticipated by chance alone.” </a:t>
            </a:r>
          </a:p>
          <a:p>
            <a:pPr>
              <a:lnSpc>
                <a:spcPct val="90000"/>
              </a:lnSpc>
              <a:buFontTx/>
              <a:buNone/>
              <a:defRPr/>
            </a:pPr>
            <a:endParaRPr lang="en-US" sz="2000" dirty="0" smtClean="0"/>
          </a:p>
          <a:p>
            <a:pPr>
              <a:lnSpc>
                <a:spcPct val="90000"/>
              </a:lnSpc>
              <a:buFontTx/>
              <a:buNone/>
              <a:defRPr/>
            </a:pPr>
            <a:endParaRPr lang="en-US" sz="2000" dirty="0" smtClean="0"/>
          </a:p>
          <a:p>
            <a:pPr>
              <a:lnSpc>
                <a:spcPct val="90000"/>
              </a:lnSpc>
              <a:buFontTx/>
              <a:buNone/>
              <a:defRPr/>
            </a:pPr>
            <a:endParaRPr lang="en-US" sz="2000" dirty="0" smtClean="0"/>
          </a:p>
        </p:txBody>
      </p:sp>
      <p:sp>
        <p:nvSpPr>
          <p:cNvPr id="19459" name="Rectangle 5"/>
          <p:cNvSpPr>
            <a:spLocks noChangeArrowheads="1"/>
          </p:cNvSpPr>
          <p:nvPr/>
        </p:nvSpPr>
        <p:spPr bwMode="auto">
          <a:xfrm>
            <a:off x="457200" y="381000"/>
            <a:ext cx="8229600" cy="914400"/>
          </a:xfrm>
          <a:prstGeom prst="rect">
            <a:avLst/>
          </a:prstGeom>
          <a:noFill/>
          <a:ln w="9525">
            <a:noFill/>
            <a:miter lim="800000"/>
            <a:headEnd/>
            <a:tailEnd/>
          </a:ln>
        </p:spPr>
        <p:txBody>
          <a:bodyPr anchor="ctr"/>
          <a:lstStyle/>
          <a:p>
            <a:pPr>
              <a:defRPr/>
            </a:pPr>
            <a:r>
              <a:rPr lang="en-US" sz="3400" dirty="0">
                <a:latin typeface="Arial"/>
              </a:rPr>
              <a:t>VSRAWG Report  to NVAC</a:t>
            </a:r>
          </a:p>
          <a:p>
            <a:pPr>
              <a:defRPr/>
            </a:pPr>
            <a:r>
              <a:rPr lang="en-US" sz="3400" dirty="0">
                <a:latin typeface="Arial"/>
              </a:rPr>
              <a:t>(February 26, 2010)</a:t>
            </a:r>
          </a:p>
        </p:txBody>
      </p:sp>
      <p:sp>
        <p:nvSpPr>
          <p:cNvPr id="4" name="TextBox 3"/>
          <p:cNvSpPr txBox="1"/>
          <p:nvPr/>
        </p:nvSpPr>
        <p:spPr>
          <a:xfrm>
            <a:off x="914400" y="5715000"/>
            <a:ext cx="7772400" cy="338138"/>
          </a:xfrm>
          <a:prstGeom prst="rect">
            <a:avLst/>
          </a:prstGeom>
          <a:noFill/>
        </p:spPr>
        <p:txBody>
          <a:bodyPr>
            <a:spAutoFit/>
          </a:bodyPr>
          <a:lstStyle/>
          <a:p>
            <a:pPr algn="l">
              <a:defRPr/>
            </a:pPr>
            <a:r>
              <a:rPr lang="en-US" sz="1600" b="0" dirty="0">
                <a:latin typeface="Arial"/>
              </a:rPr>
              <a:t>Available at </a:t>
            </a:r>
            <a:r>
              <a:rPr lang="en-US" sz="1600" b="0" u="sng" dirty="0">
                <a:latin typeface="Arial"/>
              </a:rPr>
              <a:t>http://www.hhs.gov/nvpo/nvac/reports/vsrawg_report_feb2010.html</a:t>
            </a: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305800" cy="1066800"/>
          </a:xfrm>
        </p:spPr>
        <p:txBody>
          <a:bodyPr/>
          <a:lstStyle/>
          <a:p>
            <a:pPr>
              <a:defRPr/>
            </a:pPr>
            <a:r>
              <a:rPr lang="en-US" sz="2800" dirty="0" smtClean="0">
                <a:latin typeface="+mn-lt"/>
              </a:rPr>
              <a:t>Clinician’s Role in Vaccine Safety Monitoring during the 2009 H1N1 vaccination campaign </a:t>
            </a:r>
          </a:p>
        </p:txBody>
      </p:sp>
      <p:sp>
        <p:nvSpPr>
          <p:cNvPr id="76802" name="Rectangle 3"/>
          <p:cNvSpPr>
            <a:spLocks noGrp="1" noChangeArrowheads="1"/>
          </p:cNvSpPr>
          <p:nvPr>
            <p:ph type="body" sz="half" idx="1"/>
          </p:nvPr>
        </p:nvSpPr>
        <p:spPr>
          <a:xfrm>
            <a:off x="685800" y="1524000"/>
            <a:ext cx="5715000" cy="4724400"/>
          </a:xfrm>
        </p:spPr>
        <p:txBody>
          <a:bodyPr/>
          <a:lstStyle/>
          <a:p>
            <a:pPr>
              <a:lnSpc>
                <a:spcPct val="90000"/>
              </a:lnSpc>
            </a:pPr>
            <a:r>
              <a:rPr lang="en-US" sz="2200" smtClean="0"/>
              <a:t>Properly store and administer vaccine </a:t>
            </a:r>
          </a:p>
          <a:p>
            <a:pPr>
              <a:lnSpc>
                <a:spcPct val="90000"/>
              </a:lnSpc>
            </a:pPr>
            <a:r>
              <a:rPr lang="en-US" sz="2200" smtClean="0"/>
              <a:t>Screen for contraindications and precautions</a:t>
            </a:r>
          </a:p>
          <a:p>
            <a:pPr>
              <a:lnSpc>
                <a:spcPct val="90000"/>
              </a:lnSpc>
            </a:pPr>
            <a:r>
              <a:rPr lang="en-US" sz="2200" smtClean="0"/>
              <a:t>Educate vaccinee (or caregiver) about risks and benefits of vaccine</a:t>
            </a:r>
          </a:p>
          <a:p>
            <a:pPr lvl="1">
              <a:lnSpc>
                <a:spcPct val="90000"/>
              </a:lnSpc>
            </a:pPr>
            <a:r>
              <a:rPr lang="en-US" sz="2000" smtClean="0"/>
              <a:t>Vaccine Information Statements (VIS)*</a:t>
            </a:r>
          </a:p>
          <a:p>
            <a:pPr>
              <a:lnSpc>
                <a:spcPct val="90000"/>
              </a:lnSpc>
            </a:pPr>
            <a:r>
              <a:rPr lang="en-US" sz="2200" smtClean="0"/>
              <a:t>Use Influenza Vaccination Record (card)</a:t>
            </a:r>
          </a:p>
          <a:p>
            <a:pPr>
              <a:lnSpc>
                <a:spcPct val="90000"/>
              </a:lnSpc>
            </a:pPr>
            <a:r>
              <a:rPr lang="en-US" sz="2200" smtClean="0"/>
              <a:t>Evaluate and treat patient if an adverse event occurs </a:t>
            </a:r>
          </a:p>
          <a:p>
            <a:pPr>
              <a:lnSpc>
                <a:spcPct val="90000"/>
              </a:lnSpc>
            </a:pPr>
            <a:r>
              <a:rPr lang="en-US" sz="2200" smtClean="0"/>
              <a:t>Report clinically significant adverse events promptly to VAERS </a:t>
            </a:r>
          </a:p>
        </p:txBody>
      </p:sp>
      <p:pic>
        <p:nvPicPr>
          <p:cNvPr id="76803" name="Picture 4" descr="j0182794"/>
          <p:cNvPicPr>
            <a:picLocks noGrp="1" noChangeAspect="1" noChangeArrowheads="1"/>
          </p:cNvPicPr>
          <p:nvPr>
            <p:ph type="clipArt" sz="half" idx="2"/>
          </p:nvPr>
        </p:nvPicPr>
        <p:blipFill>
          <a:blip r:embed="rId3" cstate="print"/>
          <a:srcRect/>
          <a:stretch>
            <a:fillRect/>
          </a:stretch>
        </p:blipFill>
        <p:spPr>
          <a:xfrm>
            <a:off x="6654800" y="1752600"/>
            <a:ext cx="2108200" cy="3581400"/>
          </a:xfrm>
        </p:spPr>
      </p:pic>
      <p:sp>
        <p:nvSpPr>
          <p:cNvPr id="6" name="TextBox 5"/>
          <p:cNvSpPr txBox="1"/>
          <p:nvPr/>
        </p:nvSpPr>
        <p:spPr>
          <a:xfrm>
            <a:off x="914400" y="6138863"/>
            <a:ext cx="7772400" cy="338137"/>
          </a:xfrm>
          <a:prstGeom prst="rect">
            <a:avLst/>
          </a:prstGeom>
          <a:noFill/>
        </p:spPr>
        <p:txBody>
          <a:bodyPr>
            <a:spAutoFit/>
          </a:bodyPr>
          <a:lstStyle/>
          <a:p>
            <a:pPr algn="l">
              <a:defRPr/>
            </a:pPr>
            <a:r>
              <a:rPr lang="en-US" sz="1600" b="0" dirty="0">
                <a:solidFill>
                  <a:srgbClr val="FFFFFF"/>
                </a:solidFill>
                <a:latin typeface="Arial"/>
              </a:rPr>
              <a:t>Available at </a:t>
            </a:r>
            <a:r>
              <a:rPr lang="en-US" sz="1600" b="0" u="sng" dirty="0">
                <a:latin typeface="Arial"/>
                <a:hlinkClick r:id="rId4"/>
              </a:rPr>
              <a:t>http://www.cdc.gov/vaccines/Pubs/vis/default.htm</a:t>
            </a:r>
            <a:endParaRPr lang="en-US" sz="1600" b="0" u="sng" dirty="0">
              <a:latin typeface="Arial"/>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09600" y="304800"/>
            <a:ext cx="8153400" cy="1143000"/>
          </a:xfrm>
        </p:spPr>
        <p:txBody>
          <a:bodyPr/>
          <a:lstStyle/>
          <a:p>
            <a:pPr>
              <a:defRPr/>
            </a:pPr>
            <a:r>
              <a:rPr lang="en-US" sz="3200" dirty="0" smtClean="0">
                <a:latin typeface="+mn-lt"/>
              </a:rPr>
              <a:t>Summary</a:t>
            </a:r>
            <a:br>
              <a:rPr lang="en-US" sz="3200" dirty="0" smtClean="0">
                <a:latin typeface="+mn-lt"/>
              </a:rPr>
            </a:br>
            <a:r>
              <a:rPr lang="en-US" sz="3200" dirty="0" smtClean="0">
                <a:latin typeface="+mn-lt"/>
              </a:rPr>
              <a:t>2009 H1N1 Vaccine Safety Monitoring </a:t>
            </a:r>
          </a:p>
        </p:txBody>
      </p:sp>
      <p:sp>
        <p:nvSpPr>
          <p:cNvPr id="78850" name="Content Placeholder 2"/>
          <p:cNvSpPr>
            <a:spLocks noGrp="1"/>
          </p:cNvSpPr>
          <p:nvPr>
            <p:ph idx="4294967295"/>
          </p:nvPr>
        </p:nvSpPr>
        <p:spPr>
          <a:xfrm>
            <a:off x="457200" y="1600200"/>
            <a:ext cx="8305800" cy="4525963"/>
          </a:xfrm>
        </p:spPr>
        <p:txBody>
          <a:bodyPr/>
          <a:lstStyle/>
          <a:p>
            <a:r>
              <a:rPr lang="en-US" smtClean="0"/>
              <a:t>Federal government rapidly implemented robust vaccine safety monitoring for H1N1 vaccines in collaboration with partners using new and existing systems</a:t>
            </a:r>
          </a:p>
          <a:p>
            <a:r>
              <a:rPr lang="en-US" smtClean="0"/>
              <a:t>With &gt;125 million doses of H1N1 vaccines distributed in the United States, no safety concerns have emerged </a:t>
            </a:r>
          </a:p>
          <a:p>
            <a:r>
              <a:rPr lang="en-US" smtClean="0"/>
              <a:t>Clinicians play an important role in vaccine safety monitoring and education</a:t>
            </a:r>
          </a:p>
          <a:p>
            <a:r>
              <a:rPr lang="en-US" smtClean="0"/>
              <a:t>Vaccine safety monitoring will continue to be important during future influenza seasons</a:t>
            </a:r>
          </a:p>
          <a:p>
            <a:pPr lvl="1">
              <a:buFontTx/>
              <a:buNone/>
            </a:pPr>
            <a:endParaRPr lang="en-US" smtClean="0"/>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295400"/>
          </a:xfrm>
        </p:spPr>
        <p:txBody>
          <a:bodyPr>
            <a:normAutofit fontScale="90000"/>
          </a:bodyPr>
          <a:lstStyle/>
          <a:p>
            <a:pPr>
              <a:defRPr/>
            </a:pPr>
            <a:r>
              <a:rPr lang="en-US" sz="3200" dirty="0" smtClean="0">
                <a:latin typeface="+mn-lt"/>
              </a:rPr>
              <a:t>CDC Resources for  </a:t>
            </a:r>
            <a:br>
              <a:rPr lang="en-US" sz="3200" dirty="0" smtClean="0">
                <a:latin typeface="+mn-lt"/>
              </a:rPr>
            </a:br>
            <a:r>
              <a:rPr lang="en-US" sz="3200" dirty="0" smtClean="0">
                <a:latin typeface="+mn-lt"/>
              </a:rPr>
              <a:t>2009 H1N1 Vaccine Safety</a:t>
            </a:r>
            <a:br>
              <a:rPr lang="en-US" sz="3200" dirty="0" smtClean="0">
                <a:latin typeface="+mn-lt"/>
              </a:rPr>
            </a:br>
            <a:r>
              <a:rPr lang="en-US" sz="2400" dirty="0" smtClean="0">
                <a:solidFill>
                  <a:srgbClr val="00CCFF"/>
                </a:solidFill>
                <a:latin typeface="+mn-lt"/>
              </a:rPr>
              <a:t> </a:t>
            </a:r>
            <a:r>
              <a:rPr lang="en-US" sz="2400" dirty="0" smtClean="0">
                <a:solidFill>
                  <a:srgbClr val="00CCFF"/>
                </a:solidFill>
              </a:rPr>
              <a:t>	</a:t>
            </a:r>
          </a:p>
        </p:txBody>
      </p:sp>
      <p:sp>
        <p:nvSpPr>
          <p:cNvPr id="80898" name="Rectangle 3"/>
          <p:cNvSpPr>
            <a:spLocks noGrp="1" noChangeArrowheads="1"/>
          </p:cNvSpPr>
          <p:nvPr>
            <p:ph idx="1"/>
          </p:nvPr>
        </p:nvSpPr>
        <p:spPr>
          <a:xfrm>
            <a:off x="685800" y="1219200"/>
            <a:ext cx="8077200" cy="4953000"/>
          </a:xfrm>
        </p:spPr>
        <p:txBody>
          <a:bodyPr>
            <a:normAutofit lnSpcReduction="10000"/>
          </a:bodyPr>
          <a:lstStyle/>
          <a:p>
            <a:pPr>
              <a:lnSpc>
                <a:spcPct val="90000"/>
              </a:lnSpc>
            </a:pPr>
            <a:r>
              <a:rPr lang="en-US" dirty="0" smtClean="0"/>
              <a:t> MMWR on H1N1 Vaccine Safety </a:t>
            </a:r>
            <a:r>
              <a:rPr lang="en-US" u="sng" dirty="0" smtClean="0">
                <a:hlinkClick r:id="rId2"/>
              </a:rPr>
              <a:t>http://www.cdc.gov/mmwr/preview/mmwrhtml/mm5848a4.htm</a:t>
            </a:r>
            <a:endParaRPr lang="en-US" u="sng" dirty="0" smtClean="0"/>
          </a:p>
          <a:p>
            <a:pPr>
              <a:lnSpc>
                <a:spcPct val="90000"/>
              </a:lnSpc>
              <a:buNone/>
            </a:pPr>
            <a:endParaRPr lang="en-US" dirty="0" smtClean="0"/>
          </a:p>
          <a:p>
            <a:pPr>
              <a:lnSpc>
                <a:spcPct val="90000"/>
              </a:lnSpc>
            </a:pPr>
            <a:r>
              <a:rPr lang="en-US" dirty="0" smtClean="0"/>
              <a:t>General Questions and Answers on 2009 H1N1 Influenza A Vaccine Safety</a:t>
            </a:r>
          </a:p>
          <a:p>
            <a:pPr>
              <a:lnSpc>
                <a:spcPct val="90000"/>
              </a:lnSpc>
              <a:buFont typeface="Wingdings" pitchFamily="2" charset="2"/>
              <a:buNone/>
            </a:pPr>
            <a:r>
              <a:rPr lang="en-US" dirty="0" smtClean="0"/>
              <a:t>	</a:t>
            </a:r>
            <a:r>
              <a:rPr lang="en-US" dirty="0" smtClean="0">
                <a:hlinkClick r:id="rId3"/>
              </a:rPr>
              <a:t>http://www.cdc.gov/Flu/protect/keyfacts.htm</a:t>
            </a:r>
            <a:endParaRPr lang="en-US" dirty="0" smtClean="0"/>
          </a:p>
          <a:p>
            <a:pPr>
              <a:lnSpc>
                <a:spcPct val="90000"/>
              </a:lnSpc>
              <a:buFont typeface="Wingdings" pitchFamily="2" charset="2"/>
              <a:buNone/>
            </a:pPr>
            <a:endParaRPr lang="en-US" dirty="0" smtClean="0"/>
          </a:p>
          <a:p>
            <a:pPr>
              <a:lnSpc>
                <a:spcPct val="90000"/>
              </a:lnSpc>
            </a:pPr>
            <a:r>
              <a:rPr lang="en-US" dirty="0" smtClean="0"/>
              <a:t>For Responses to Questions about Vaccine Safety, phone: 1-800-CDC-INFO	</a:t>
            </a:r>
          </a:p>
          <a:p>
            <a:pPr>
              <a:lnSpc>
                <a:spcPct val="90000"/>
              </a:lnSpc>
              <a:buFont typeface="Wingdings" pitchFamily="2" charset="2"/>
              <a:buNone/>
            </a:pPr>
            <a:r>
              <a:rPr lang="en-US" dirty="0" smtClean="0">
                <a:hlinkClick r:id="rId4"/>
              </a:rPr>
              <a:t>    </a:t>
            </a:r>
            <a:endParaRPr lang="en-US" dirty="0" smtClean="0"/>
          </a:p>
          <a:p>
            <a:pPr>
              <a:lnSpc>
                <a:spcPct val="90000"/>
              </a:lnSpc>
            </a:pPr>
            <a:r>
              <a:rPr lang="en-US" dirty="0" smtClean="0"/>
              <a:t>General Questions and Answers on </a:t>
            </a:r>
            <a:r>
              <a:rPr lang="en-US" dirty="0" err="1" smtClean="0"/>
              <a:t>Thimerosal</a:t>
            </a:r>
            <a:r>
              <a:rPr lang="en-US" dirty="0" smtClean="0"/>
              <a:t> </a:t>
            </a:r>
            <a:r>
              <a:rPr lang="en-US" dirty="0" smtClean="0">
                <a:hlinkClick r:id="rId5" tooltip="http://www.cdc.gov/h1n1flu/vaccination/thimerosal_qa.htm"/>
              </a:rPr>
              <a:t>http://www.cdc.gov/h1n1flu/vaccination/thimerosal_qa.htm</a:t>
            </a:r>
            <a:endParaRPr lang="en-US" dirty="0" smtClean="0"/>
          </a:p>
          <a:p>
            <a:pPr>
              <a:lnSpc>
                <a:spcPct val="90000"/>
              </a:lnSpc>
              <a:buNone/>
            </a:pPr>
            <a:endParaRPr lang="en-US" dirty="0" smtClean="0"/>
          </a:p>
          <a:p>
            <a:pPr>
              <a:lnSpc>
                <a:spcPct val="90000"/>
              </a:lnSpc>
            </a:pPr>
            <a:endParaRPr lang="en-US" dirty="0" smtClean="0"/>
          </a:p>
          <a:p>
            <a:pPr>
              <a:lnSpc>
                <a:spcPct val="90000"/>
              </a:lnSpc>
              <a:buNone/>
            </a:pPr>
            <a:endParaRPr lang="en-US" dirty="0" smtClean="0"/>
          </a:p>
        </p:txBody>
      </p:sp>
    </p:spTree>
  </p:cSld>
  <p:clrMapOvr>
    <a:masterClrMapping/>
  </p:clrMapOvr>
  <p:transition spd="med"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latin typeface="+mn-lt"/>
              </a:rPr>
              <a:t>Additional CDC Resources for 2009 H1N1 Vaccine Safety</a:t>
            </a:r>
            <a:endParaRPr lang="en-US" sz="2800" dirty="0">
              <a:latin typeface="+mn-lt"/>
            </a:endParaRPr>
          </a:p>
        </p:txBody>
      </p:sp>
      <p:sp>
        <p:nvSpPr>
          <p:cNvPr id="81922" name="Content Placeholder 2"/>
          <p:cNvSpPr>
            <a:spLocks noGrp="1"/>
          </p:cNvSpPr>
          <p:nvPr>
            <p:ph idx="1"/>
          </p:nvPr>
        </p:nvSpPr>
        <p:spPr>
          <a:xfrm>
            <a:off x="685800" y="1600200"/>
            <a:ext cx="7772400" cy="4267200"/>
          </a:xfrm>
        </p:spPr>
        <p:txBody>
          <a:bodyPr/>
          <a:lstStyle/>
          <a:p>
            <a:r>
              <a:rPr lang="en-US" smtClean="0"/>
              <a:t>Seasonal Influenza Fact Sheet</a:t>
            </a:r>
          </a:p>
          <a:p>
            <a:pPr>
              <a:buFont typeface="Wingdings" pitchFamily="2" charset="2"/>
              <a:buNone/>
            </a:pPr>
            <a:r>
              <a:rPr lang="en-US" smtClean="0"/>
              <a:t>	</a:t>
            </a:r>
            <a:r>
              <a:rPr lang="en-US" smtClean="0">
                <a:hlinkClick r:id="rId2"/>
              </a:rPr>
              <a:t>http://www.cdc.gov/Flu/protect/keyfacts.htm</a:t>
            </a:r>
            <a:endParaRPr lang="en-US" smtClean="0"/>
          </a:p>
          <a:p>
            <a:pPr>
              <a:buFont typeface="Wingdings" pitchFamily="2" charset="2"/>
              <a:buNone/>
            </a:pPr>
            <a:endParaRPr lang="en-US" smtClean="0"/>
          </a:p>
          <a:p>
            <a:r>
              <a:rPr lang="en-US" smtClean="0"/>
              <a:t>General Questions and Answers on Guillain-Barré Syndrome (GBS) </a:t>
            </a:r>
            <a:r>
              <a:rPr lang="en-US" smtClean="0">
                <a:hlinkClick r:id="rId3" tooltip="http://www.cdc.gov/h1n1flu/vaccination/gbs_qa.htm"/>
              </a:rPr>
              <a:t>http://www.cdc.gov/h1n1flu/vaccination/gbs_qa.htm</a:t>
            </a:r>
            <a:endParaRPr lang="en-US" smtClean="0"/>
          </a:p>
          <a:p>
            <a:pPr>
              <a:buFont typeface="Wingdings" pitchFamily="2" charset="2"/>
              <a:buNone/>
            </a:pPr>
            <a:endParaRPr lang="en-US" smtClean="0"/>
          </a:p>
          <a:p>
            <a:r>
              <a:rPr lang="en-US" smtClean="0"/>
              <a:t>National Vaccine Advisory Committee</a:t>
            </a:r>
          </a:p>
          <a:p>
            <a:pPr>
              <a:buFont typeface="Wingdings" pitchFamily="2" charset="2"/>
              <a:buNone/>
            </a:pPr>
            <a:r>
              <a:rPr lang="en-US" smtClean="0"/>
              <a:t>	</a:t>
            </a:r>
            <a:r>
              <a:rPr lang="en-US" smtClean="0">
                <a:hlinkClick r:id="rId4"/>
              </a:rPr>
              <a:t>http://www.hhs.gov/nvpo/nvac/reports/vsrawg_report_feb2010.html</a:t>
            </a:r>
            <a:endParaRPr lang="en-US" smtClean="0"/>
          </a:p>
          <a:p>
            <a:pPr>
              <a:buFont typeface="Wingdings" pitchFamily="2" charset="2"/>
              <a:buNone/>
            </a:pPr>
            <a:endParaRPr lang="en-US" smtClean="0"/>
          </a:p>
          <a:p>
            <a:pPr>
              <a:buFont typeface="Wingdings" pitchFamily="2" charset="2"/>
              <a:buNone/>
            </a:pPr>
            <a:endParaRPr lang="en-US" smtClean="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09600" y="-152400"/>
            <a:ext cx="8153400" cy="1143000"/>
          </a:xfrm>
        </p:spPr>
        <p:txBody>
          <a:bodyPr/>
          <a:lstStyle/>
          <a:p>
            <a:pPr>
              <a:defRPr/>
            </a:pPr>
            <a:r>
              <a:rPr lang="en-US" sz="3200" dirty="0" smtClean="0">
                <a:latin typeface="+mn-lt"/>
              </a:rPr>
              <a:t>Acknowledgements </a:t>
            </a:r>
          </a:p>
        </p:txBody>
      </p:sp>
      <p:sp>
        <p:nvSpPr>
          <p:cNvPr id="82946" name="Content Placeholder 2"/>
          <p:cNvSpPr>
            <a:spLocks noGrp="1"/>
          </p:cNvSpPr>
          <p:nvPr>
            <p:ph idx="4294967295"/>
          </p:nvPr>
        </p:nvSpPr>
        <p:spPr>
          <a:xfrm>
            <a:off x="685800" y="427038"/>
            <a:ext cx="8305800" cy="4525962"/>
          </a:xfrm>
        </p:spPr>
        <p:txBody>
          <a:bodyPr/>
          <a:lstStyle/>
          <a:p>
            <a:endParaRPr lang="en-US" smtClean="0"/>
          </a:p>
          <a:p>
            <a:r>
              <a:rPr lang="en-US" sz="2200" smtClean="0"/>
              <a:t>CDC </a:t>
            </a:r>
          </a:p>
          <a:p>
            <a:r>
              <a:rPr lang="en-US" sz="2200" smtClean="0"/>
              <a:t>FDA </a:t>
            </a:r>
          </a:p>
          <a:p>
            <a:r>
              <a:rPr lang="en-US" sz="2200" smtClean="0"/>
              <a:t>National Vaccine Program Office</a:t>
            </a:r>
          </a:p>
          <a:p>
            <a:r>
              <a:rPr lang="en-US" sz="2200" smtClean="0"/>
              <a:t>State, local, and territorial health officials  </a:t>
            </a:r>
          </a:p>
          <a:p>
            <a:r>
              <a:rPr lang="en-US" sz="2200" smtClean="0"/>
              <a:t>Vaccine Safety Datalink</a:t>
            </a:r>
          </a:p>
          <a:p>
            <a:r>
              <a:rPr lang="en-US" sz="2200" smtClean="0"/>
              <a:t>Clinical Immunization Assessment network </a:t>
            </a:r>
          </a:p>
          <a:p>
            <a:r>
              <a:rPr lang="en-US" sz="2200" smtClean="0"/>
              <a:t>Emerging Infectious Program</a:t>
            </a:r>
          </a:p>
          <a:p>
            <a:r>
              <a:rPr lang="en-US" sz="2200" smtClean="0"/>
              <a:t>American Academy of Neurology </a:t>
            </a:r>
          </a:p>
          <a:p>
            <a:r>
              <a:rPr lang="en-US" sz="2200" smtClean="0"/>
              <a:t>Health Resources and Services Administration (HRSA)</a:t>
            </a:r>
          </a:p>
          <a:p>
            <a:r>
              <a:rPr lang="en-US" sz="2200" smtClean="0"/>
              <a:t>Vaccine Healthcare Centers (VHC) Network  </a:t>
            </a:r>
          </a:p>
          <a:p>
            <a:r>
              <a:rPr lang="en-US" sz="2200" smtClean="0">
                <a:solidFill>
                  <a:srgbClr val="FFFF66"/>
                </a:solidFill>
              </a:rPr>
              <a:t>Healthcare providers for reporting to VAERS!</a:t>
            </a:r>
          </a:p>
          <a:p>
            <a:endParaRPr lang="en-US" smtClean="0"/>
          </a:p>
          <a:p>
            <a:pPr lvl="1">
              <a:buFontTx/>
              <a:buNone/>
            </a:pPr>
            <a:endParaRPr lang="en-US" smtClean="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752600"/>
            <a:ext cx="8001000" cy="1371600"/>
          </a:xfrm>
          <a:noFill/>
        </p:spPr>
        <p:txBody>
          <a:bodyPr/>
          <a:lstStyle/>
          <a:p>
            <a:r>
              <a:rPr lang="en-US" dirty="0" smtClean="0">
                <a:latin typeface="+mn-lt"/>
              </a:rPr>
              <a:t>Epidemiology Update </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defRPr/>
            </a:pPr>
            <a:r>
              <a:rPr lang="en-US" sz="8000" dirty="0" smtClean="0"/>
              <a:t>Thank You! </a:t>
            </a:r>
            <a:endParaRPr lang="en-US" sz="8000" dirty="0" smtClean="0">
              <a:latin typeface="+mn-lt"/>
            </a:endParaRP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1417638"/>
            <a:ext cx="9144000" cy="671512"/>
          </a:xfrm>
          <a:prstGeom prst="rect">
            <a:avLst/>
          </a:prstGeom>
          <a:noFill/>
          <a:ln w="9525">
            <a:noFill/>
            <a:miter lim="800000"/>
            <a:headEnd/>
            <a:tailEnd/>
          </a:ln>
        </p:spPr>
        <p:txBody>
          <a:bodyPr>
            <a:spAutoFit/>
          </a:bodyPr>
          <a:lstStyle/>
          <a:p>
            <a:pPr algn="ctr">
              <a:spcBef>
                <a:spcPct val="50000"/>
              </a:spcBef>
            </a:pPr>
            <a:endParaRPr lang="en-US" sz="3800" b="1">
              <a:solidFill>
                <a:srgbClr val="FFFF99"/>
              </a:solidFill>
              <a:latin typeface="Arial" pitchFamily="34" charset="0"/>
            </a:endParaRPr>
          </a:p>
        </p:txBody>
      </p:sp>
      <p:sp>
        <p:nvSpPr>
          <p:cNvPr id="99331" name="Line 3"/>
          <p:cNvSpPr>
            <a:spLocks noChangeShapeType="1"/>
          </p:cNvSpPr>
          <p:nvPr/>
        </p:nvSpPr>
        <p:spPr bwMode="auto">
          <a:xfrm>
            <a:off x="0" y="1295400"/>
            <a:ext cx="9144000" cy="1588"/>
          </a:xfrm>
          <a:prstGeom prst="line">
            <a:avLst/>
          </a:prstGeom>
          <a:noFill/>
          <a:ln w="38100">
            <a:solidFill>
              <a:schemeClr val="tx1"/>
            </a:solidFill>
            <a:round/>
            <a:headEnd/>
            <a:tailEnd/>
          </a:ln>
        </p:spPr>
        <p:txBody>
          <a:bodyPr/>
          <a:lstStyle/>
          <a:p>
            <a:endParaRPr lang="en-US"/>
          </a:p>
        </p:txBody>
      </p:sp>
      <p:sp>
        <p:nvSpPr>
          <p:cNvPr id="99332" name="Text Box 4"/>
          <p:cNvSpPr txBox="1">
            <a:spLocks noChangeArrowheads="1"/>
          </p:cNvSpPr>
          <p:nvPr/>
        </p:nvSpPr>
        <p:spPr bwMode="auto">
          <a:xfrm>
            <a:off x="228600" y="1600200"/>
            <a:ext cx="8915400" cy="1533525"/>
          </a:xfrm>
          <a:prstGeom prst="rect">
            <a:avLst/>
          </a:prstGeom>
          <a:noFill/>
          <a:ln w="19050" algn="ctr">
            <a:noFill/>
            <a:miter lim="800000"/>
            <a:headEnd/>
            <a:tailEnd/>
          </a:ln>
        </p:spPr>
        <p:txBody>
          <a:bodyPr>
            <a:spAutoFit/>
          </a:bodyPr>
          <a:lstStyle/>
          <a:p>
            <a:pPr algn="ctr">
              <a:lnSpc>
                <a:spcPct val="90000"/>
              </a:lnSpc>
              <a:spcBef>
                <a:spcPct val="20000"/>
              </a:spcBef>
            </a:pPr>
            <a:endParaRPr lang="en-US" b="1">
              <a:latin typeface="Arial" pitchFamily="34" charset="0"/>
            </a:endParaRPr>
          </a:p>
          <a:p>
            <a:pPr algn="ctr">
              <a:lnSpc>
                <a:spcPct val="90000"/>
              </a:lnSpc>
              <a:spcBef>
                <a:spcPct val="20000"/>
              </a:spcBef>
            </a:pPr>
            <a:endParaRPr lang="en-US" sz="3200" b="1">
              <a:latin typeface="Arial" pitchFamily="34" charset="0"/>
            </a:endParaRPr>
          </a:p>
          <a:p>
            <a:pPr algn="ctr">
              <a:spcBef>
                <a:spcPct val="50000"/>
              </a:spcBef>
            </a:pPr>
            <a:endParaRPr lang="en-US" sz="1800">
              <a:latin typeface="Arial" pitchFamily="34" charset="0"/>
            </a:endParaRPr>
          </a:p>
        </p:txBody>
      </p:sp>
      <p:sp>
        <p:nvSpPr>
          <p:cNvPr id="99333" name="Text Box 5"/>
          <p:cNvSpPr txBox="1">
            <a:spLocks noChangeArrowheads="1"/>
          </p:cNvSpPr>
          <p:nvPr/>
        </p:nvSpPr>
        <p:spPr bwMode="auto">
          <a:xfrm>
            <a:off x="228600" y="228600"/>
            <a:ext cx="8305800" cy="1066800"/>
          </a:xfrm>
          <a:prstGeom prst="rect">
            <a:avLst/>
          </a:prstGeom>
          <a:noFill/>
          <a:ln w="19050" algn="ctr">
            <a:noFill/>
            <a:miter lim="800000"/>
            <a:headEnd/>
            <a:tailEnd/>
          </a:ln>
        </p:spPr>
        <p:txBody>
          <a:bodyPr>
            <a:spAutoFit/>
          </a:bodyPr>
          <a:lstStyle/>
          <a:p>
            <a:pPr algn="ctr">
              <a:spcBef>
                <a:spcPct val="50000"/>
              </a:spcBef>
            </a:pPr>
            <a:r>
              <a:rPr lang="en-US" sz="3200" b="1">
                <a:solidFill>
                  <a:srgbClr val="FFFF66"/>
                </a:solidFill>
                <a:latin typeface="Arial" pitchFamily="34" charset="0"/>
              </a:rPr>
              <a:t>Continuing Education Credit/Contact Hours for COCA Conference Calls</a:t>
            </a:r>
          </a:p>
        </p:txBody>
      </p:sp>
      <p:sp>
        <p:nvSpPr>
          <p:cNvPr id="46086" name="Rectangle 6"/>
          <p:cNvSpPr>
            <a:spLocks noChangeArrowheads="1"/>
          </p:cNvSpPr>
          <p:nvPr/>
        </p:nvSpPr>
        <p:spPr bwMode="auto">
          <a:xfrm>
            <a:off x="381000" y="1673225"/>
            <a:ext cx="8458200" cy="4522788"/>
          </a:xfrm>
          <a:prstGeom prst="rect">
            <a:avLst/>
          </a:prstGeom>
          <a:noFill/>
          <a:ln w="19050" algn="ctr">
            <a:noFill/>
            <a:miter lim="800000"/>
            <a:headEnd/>
            <a:tailEnd/>
          </a:ln>
        </p:spPr>
        <p:txBody>
          <a:bodyPr anchor="ctr">
            <a:spAutoFit/>
          </a:bodyPr>
          <a:lstStyle/>
          <a:p>
            <a:pPr algn="l">
              <a:defRPr/>
            </a:pPr>
            <a:r>
              <a:rPr lang="en-US" sz="1800" b="1" dirty="0">
                <a:latin typeface="Arial" charset="0"/>
              </a:rPr>
              <a:t>Continuing Education guidelines require that the attendance of all who participate in COCA Conference Calls be properly documented. </a:t>
            </a:r>
            <a:r>
              <a:rPr lang="en-US" sz="1800" b="1" dirty="0" smtClean="0">
                <a:latin typeface="Arial" charset="0"/>
              </a:rPr>
              <a:t> All </a:t>
            </a:r>
            <a:r>
              <a:rPr lang="en-US" sz="1800" b="1" dirty="0">
                <a:latin typeface="Arial" charset="0"/>
              </a:rPr>
              <a:t>Continuing Education credits/contact hours (CME, CNE, CEU, CECH, and ACPE) for COCA Conference Calls are issued online through the CDC Training &amp; Continuing Education Online system </a:t>
            </a:r>
            <a:r>
              <a:rPr lang="en-US" sz="1800" b="1" u="sng" dirty="0">
                <a:solidFill>
                  <a:schemeClr val="accent2">
                    <a:lumMod val="60000"/>
                    <a:lumOff val="40000"/>
                  </a:schemeClr>
                </a:solidFill>
                <a:latin typeface="Arial" charset="0"/>
                <a:hlinkClick r:id="rId3" tooltip="http://www2a.cdc.gov/TCEOnline/"/>
              </a:rPr>
              <a:t>http://www2a.cdc.gov/TCEOnline/</a:t>
            </a:r>
            <a:r>
              <a:rPr lang="en-US" sz="1800" b="1" dirty="0">
                <a:solidFill>
                  <a:schemeClr val="accent2">
                    <a:lumMod val="60000"/>
                    <a:lumOff val="40000"/>
                  </a:schemeClr>
                </a:solidFill>
                <a:latin typeface="Arial" charset="0"/>
              </a:rPr>
              <a:t>. </a:t>
            </a:r>
            <a:r>
              <a:rPr lang="en-US" sz="1800" b="1" dirty="0">
                <a:latin typeface="Arial" charset="0"/>
              </a:rPr>
              <a:t> </a:t>
            </a:r>
          </a:p>
          <a:p>
            <a:pPr algn="ctr">
              <a:defRPr/>
            </a:pPr>
            <a:endParaRPr lang="en-US" sz="1800" b="1" dirty="0">
              <a:latin typeface="Arial" charset="0"/>
            </a:endParaRPr>
          </a:p>
          <a:p>
            <a:pPr algn="l">
              <a:defRPr/>
            </a:pPr>
            <a:r>
              <a:rPr lang="en-US" sz="1800" b="1" dirty="0">
                <a:latin typeface="Arial" charset="0"/>
              </a:rPr>
              <a:t>Those who participate in the COCA Conference Calls and who wish to receive CE credit/contact hours and will complete the online evaluation by Apr </a:t>
            </a:r>
            <a:r>
              <a:rPr lang="en-US" sz="1800" b="1" dirty="0" smtClean="0">
                <a:latin typeface="Arial" charset="0"/>
              </a:rPr>
              <a:t>23</a:t>
            </a:r>
            <a:r>
              <a:rPr lang="en-US" sz="1800" b="1" dirty="0">
                <a:latin typeface="Arial" charset="0"/>
              </a:rPr>
              <a:t>, 2010 will use the course code EC1648. Those who wish to receive CE credits/contact hours and will complete the online evaluation between Apr </a:t>
            </a:r>
            <a:r>
              <a:rPr lang="en-US" sz="1800" b="1" dirty="0" smtClean="0">
                <a:latin typeface="Arial" charset="0"/>
              </a:rPr>
              <a:t>23</a:t>
            </a:r>
            <a:r>
              <a:rPr lang="en-US" sz="1800" b="1" dirty="0">
                <a:latin typeface="Arial" charset="0"/>
              </a:rPr>
              <a:t>, 2010 and Apr </a:t>
            </a:r>
            <a:r>
              <a:rPr lang="en-US" sz="1800" b="1" dirty="0" smtClean="0">
                <a:latin typeface="Arial" charset="0"/>
              </a:rPr>
              <a:t>23</a:t>
            </a:r>
            <a:r>
              <a:rPr lang="en-US" sz="1800" b="1" dirty="0">
                <a:latin typeface="Arial" charset="0"/>
              </a:rPr>
              <a:t>, 2011 will use course code WD1648. CE certificates can be printed immediately upon completion of your online evaluation. A cumulative transcript of all CDC/ATSDR CE’s obtained through the CDC Training &amp; Continuing Education Online System will be maintained for each user. </a:t>
            </a: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lIns="92075" tIns="46038" rIns="92075" bIns="46038"/>
          <a:lstStyle/>
          <a:p>
            <a:pPr eaLnBrk="1" hangingPunct="1"/>
            <a:r>
              <a:rPr lang="en-US" b="0" dirty="0" smtClean="0">
                <a:solidFill>
                  <a:schemeClr val="bg1"/>
                </a:solidFill>
              </a:rPr>
              <a:t>Influenza Surveillance</a:t>
            </a:r>
          </a:p>
        </p:txBody>
      </p:sp>
      <p:sp>
        <p:nvSpPr>
          <p:cNvPr id="867331" name="Rectangle 3"/>
          <p:cNvSpPr>
            <a:spLocks noGrp="1" noChangeArrowheads="1"/>
          </p:cNvSpPr>
          <p:nvPr>
            <p:ph type="body" idx="4294967295"/>
          </p:nvPr>
        </p:nvSpPr>
        <p:spPr>
          <a:xfrm>
            <a:off x="2362200" y="1828800"/>
            <a:ext cx="4768850" cy="4373563"/>
          </a:xfrm>
        </p:spPr>
        <p:txBody>
          <a:bodyPr lIns="92075" tIns="46038" rIns="92075" bIns="46038"/>
          <a:lstStyle/>
          <a:p>
            <a:pPr eaLnBrk="1" hangingPunct="1">
              <a:spcAft>
                <a:spcPct val="60000"/>
              </a:spcAft>
            </a:pPr>
            <a:r>
              <a:rPr lang="en-US" sz="2800" dirty="0" smtClean="0"/>
              <a:t>Outpatient Illness</a:t>
            </a:r>
          </a:p>
          <a:p>
            <a:pPr eaLnBrk="1" hangingPunct="1">
              <a:spcAft>
                <a:spcPct val="60000"/>
              </a:spcAft>
            </a:pPr>
            <a:r>
              <a:rPr lang="en-US" sz="2800" dirty="0" smtClean="0"/>
              <a:t>Geographic Spread</a:t>
            </a:r>
          </a:p>
          <a:p>
            <a:pPr eaLnBrk="1" hangingPunct="1">
              <a:spcAft>
                <a:spcPct val="60000"/>
              </a:spcAft>
            </a:pPr>
            <a:r>
              <a:rPr lang="en-US" sz="2800" dirty="0" smtClean="0"/>
              <a:t>Hospitalizations</a:t>
            </a:r>
          </a:p>
          <a:p>
            <a:pPr eaLnBrk="1" hangingPunct="1">
              <a:spcAft>
                <a:spcPct val="60000"/>
              </a:spcAft>
            </a:pPr>
            <a:r>
              <a:rPr lang="en-US" sz="2800" dirty="0" smtClean="0"/>
              <a:t>Virus Monitoring</a:t>
            </a:r>
          </a:p>
          <a:p>
            <a:pPr eaLnBrk="1" hangingPunct="1">
              <a:spcAft>
                <a:spcPct val="60000"/>
              </a:spcAft>
            </a:pPr>
            <a:r>
              <a:rPr lang="en-US" sz="2800" dirty="0" smtClean="0"/>
              <a:t>Antiviral Resistance</a:t>
            </a:r>
          </a:p>
          <a:p>
            <a:pPr eaLnBrk="1" hangingPunct="1">
              <a:spcAft>
                <a:spcPct val="60000"/>
              </a:spcAft>
            </a:pPr>
            <a:r>
              <a:rPr lang="en-US" sz="2800" dirty="0" smtClean="0"/>
              <a:t>Mortality</a:t>
            </a:r>
          </a:p>
          <a:p>
            <a:pPr eaLnBrk="1" hangingPunct="1">
              <a:spcAft>
                <a:spcPct val="60000"/>
              </a:spcAft>
            </a:pPr>
            <a:endParaRPr lang="en-US" sz="2800"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eaLnBrk="1" hangingPunct="1"/>
            <a:r>
              <a:rPr lang="en-US" sz="2000" b="0" dirty="0">
                <a:solidFill>
                  <a:srgbClr val="000000"/>
                </a:solidFill>
                <a:latin typeface="Arial" charset="0"/>
              </a:rPr>
              <a:t>Percentage of Visits for Influenza-like Illness (ILI) Reported by </a:t>
            </a:r>
            <a:br>
              <a:rPr lang="en-US" sz="2000" b="0" dirty="0">
                <a:solidFill>
                  <a:srgbClr val="000000"/>
                </a:solidFill>
                <a:latin typeface="Arial" charset="0"/>
              </a:rPr>
            </a:br>
            <a:r>
              <a:rPr lang="en-US" sz="2000" b="0" dirty="0">
                <a:solidFill>
                  <a:srgbClr val="000000"/>
                </a:solidFill>
                <a:latin typeface="Arial" charset="0"/>
              </a:rPr>
              <a:t>the U.S. Outpatient Influenza-like Illness Surveillance Network (ILINet), Weekly National Summary, October 1, 2006 – </a:t>
            </a:r>
            <a:r>
              <a:rPr lang="en-US" sz="2000" b="0" dirty="0" smtClean="0">
                <a:solidFill>
                  <a:srgbClr val="000000"/>
                </a:solidFill>
                <a:latin typeface="Arial" charset="0"/>
              </a:rPr>
              <a:t>March 13, </a:t>
            </a:r>
            <a:r>
              <a:rPr lang="en-US" sz="2000" b="0" dirty="0">
                <a:solidFill>
                  <a:srgbClr val="000000"/>
                </a:solidFill>
                <a:latin typeface="Arial" charset="0"/>
              </a:rPr>
              <a:t>2010</a:t>
            </a:r>
          </a:p>
        </p:txBody>
      </p:sp>
      <p:graphicFrame>
        <p:nvGraphicFramePr>
          <p:cNvPr id="4" name="Object 4"/>
          <p:cNvGraphicFramePr>
            <a:graphicFrameLocks noGrp="1" noChangeAspect="1"/>
          </p:cNvGraphicFramePr>
          <p:nvPr>
            <p:ph/>
          </p:nvPr>
        </p:nvGraphicFramePr>
        <p:xfrm>
          <a:off x="152400" y="990600"/>
          <a:ext cx="8763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pPr>
              <a:defRPr/>
            </a:pPr>
            <a:fld id="{3B2F012F-A2B0-4A08-BD0B-BF7490DD4074}" type="slidenum">
              <a:rPr lang="en-US" smtClean="0">
                <a:solidFill>
                  <a:srgbClr val="000000"/>
                </a:solidFill>
              </a:rPr>
              <a:pPr>
                <a:def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rberding.Master">
  <a:themeElements>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rberding.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spDef>
    <a:ln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lnDef>
  </a:objectDefaults>
  <a:extraClrSchemeLst>
    <a:extraClrScheme>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rberding.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rberding.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rberding.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rberding.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rberding.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rberding.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rberding.Master">
  <a:themeElements>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rberding.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spDef>
    <a:ln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lnDef>
  </a:objectDefaults>
  <a:extraClrSchemeLst>
    <a:extraClrScheme>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rberding.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rberding.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rberding.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rberding.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rberding.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rberding.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Gerberding.Master">
  <a:themeElements>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rberding.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spDef>
    <a:lnDef>
      <a:spPr bwMode="auto">
        <a:xfrm>
          <a:off x="0" y="0"/>
          <a:ext cx="1" cy="1"/>
        </a:xfrm>
        <a:custGeom>
          <a:avLst/>
          <a:gdLst/>
          <a:ahLst/>
          <a:cxnLst/>
          <a:rect l="0" t="0" r="0" b="0"/>
          <a:pathLst/>
        </a:custGeom>
        <a:solidFill>
          <a:srgbClr val="FF9900"/>
        </a:solidFill>
        <a:ln w="9525"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FF00"/>
            </a:solidFill>
            <a:effectLst/>
            <a:latin typeface="Arial Black" pitchFamily="34" charset="0"/>
          </a:defRPr>
        </a:defPPr>
      </a:lstStyle>
    </a:lnDef>
  </a:objectDefaults>
  <a:extraClrSchemeLst>
    <a:extraClrScheme>
      <a:clrScheme name="Gerberding.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rberding.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rberding.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rberding.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rberding.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rberding.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rberding.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x2sl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x2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Vaccine Safety Overview ACIP Oct 2006 first 20 min_v05</Template>
  <TotalTime>13855</TotalTime>
  <Words>4614</Words>
  <Application>Microsoft Office PowerPoint</Application>
  <PresentationFormat>On-screen Show (4:3)</PresentationFormat>
  <Paragraphs>1174</Paragraphs>
  <Slides>71</Slides>
  <Notes>39</Notes>
  <HiddenSlides>0</HiddenSlides>
  <MMClips>0</MMClips>
  <ScaleCrop>false</ScaleCrop>
  <HeadingPairs>
    <vt:vector size="6" baseType="variant">
      <vt:variant>
        <vt:lpstr>Theme</vt:lpstr>
      </vt:variant>
      <vt:variant>
        <vt:i4>8</vt:i4>
      </vt:variant>
      <vt:variant>
        <vt:lpstr>Embedded OLE Servers</vt:lpstr>
      </vt:variant>
      <vt:variant>
        <vt:i4>4</vt:i4>
      </vt:variant>
      <vt:variant>
        <vt:lpstr>Slide Titles</vt:lpstr>
      </vt:variant>
      <vt:variant>
        <vt:i4>71</vt:i4>
      </vt:variant>
    </vt:vector>
  </HeadingPairs>
  <TitlesOfParts>
    <vt:vector size="83" baseType="lpstr">
      <vt:lpstr>Gerberding.Master</vt:lpstr>
      <vt:lpstr>Default Design</vt:lpstr>
      <vt:lpstr>1_Gerberding.Master</vt:lpstr>
      <vt:lpstr>3_Default Design</vt:lpstr>
      <vt:lpstr>1_Default Design</vt:lpstr>
      <vt:lpstr>2_Default Design</vt:lpstr>
      <vt:lpstr>4_Default Design</vt:lpstr>
      <vt:lpstr>2_Gerberding.Master</vt:lpstr>
      <vt:lpstr>Microsoft Office Excel 97-2003 Worksheet</vt:lpstr>
      <vt:lpstr>Visio</vt:lpstr>
      <vt:lpstr>Drawing</vt:lpstr>
      <vt:lpstr>Bitmap Image</vt:lpstr>
      <vt:lpstr>Slide 1</vt:lpstr>
      <vt:lpstr>Slide 2</vt:lpstr>
      <vt:lpstr>Slide 3</vt:lpstr>
      <vt:lpstr>Objectives</vt:lpstr>
      <vt:lpstr>Today’s Presenters</vt:lpstr>
      <vt:lpstr>Influenza Vaccine Update</vt:lpstr>
      <vt:lpstr>Epidemiology Update </vt:lpstr>
      <vt:lpstr>Influenza Surveillance</vt:lpstr>
      <vt:lpstr>Slide 9</vt:lpstr>
      <vt:lpstr>Slide 10</vt:lpstr>
      <vt:lpstr>Cumulative rate of hospitalization/10,000 population for five age groups and three seasons,  Emerging Infections Program, 2007-2009 </vt:lpstr>
      <vt:lpstr>2009 H1N1 Hospitalizations Frequency of Underlying Conditions in Adults  EIP April 15, 2009 – February 16, 2010 (n=4,987)</vt:lpstr>
      <vt:lpstr>2009 H1N1 Hospitalizations Frequency of Underlying Conditions in Children  EIP April 15, 2009 – February 16, 2010 (n=2600)</vt:lpstr>
      <vt:lpstr>Slide 14</vt:lpstr>
      <vt:lpstr>Number of Influenza-Associated Pediatric Deaths  by Week of Death: 2006-07 season to present</vt:lpstr>
      <vt:lpstr>Slide 16</vt:lpstr>
      <vt:lpstr>2009 H1N1 Deaths</vt:lpstr>
      <vt:lpstr>Slide 18</vt:lpstr>
      <vt:lpstr>Summary of key epidemiologic findings: 2009 pandemic influenza A(H1N1) studies</vt:lpstr>
      <vt:lpstr>Slide 20</vt:lpstr>
      <vt:lpstr>H1N1 Vaccination Coverage: Updated Interim Results </vt:lpstr>
      <vt:lpstr>National 2009 H1N1 Flu Survey (NHFS)</vt:lpstr>
      <vt:lpstr>H1N1 Vaccination Coverage by mid-January, NHFS, December 27 – January 30 Age Groups</vt:lpstr>
      <vt:lpstr>H1N1 Vaccination Coverage by mid-January, NHFS, December 27 – January 30 Initial Target Groups</vt:lpstr>
      <vt:lpstr>Racial/Ethnic Disparities in H1N1 and Seasonal Vaccination Coverage by mid-January NHFS, December 27 – January 30</vt:lpstr>
      <vt:lpstr>Summary of H1N1  Vaccine Coverage Data</vt:lpstr>
      <vt:lpstr>The “Main Reason” for not getting an H1N1 vaccination  among all unvaccinated, by month of interview, NHFS </vt:lpstr>
      <vt:lpstr>Seasonal Influenza Vaccines: Recommendations for Use in the 2010-11 Influenza Season</vt:lpstr>
      <vt:lpstr>Advisory Committee on Immunization Practices (ACIP): Influenza Vaccination Recommendation Changes for the US Over Time: 1960-2008</vt:lpstr>
      <vt:lpstr>ACIP: Influenza Vaccination Recommendation Changes for the US  Over Time: 1960-2008 (Cont’d)</vt:lpstr>
      <vt:lpstr>Expanding Rationale for Vaccination</vt:lpstr>
      <vt:lpstr>ACIP: Influenza Vaccination Recommendation Changes for the US  Over Time: 1960-2008 (Cont’d)</vt:lpstr>
      <vt:lpstr>Rationale: Recommendation to vaccinate all people ages 6 months or older</vt:lpstr>
      <vt:lpstr>ACIP: Influenza Vaccination Recommendation Changes for the US  Over Time: 1960-2008 (Cont’d)</vt:lpstr>
      <vt:lpstr>Slide 35</vt:lpstr>
      <vt:lpstr>Slide 36</vt:lpstr>
      <vt:lpstr>Update: Monitoring the Safety  of U.S. Influenza A (H1N1) 2009 Monovalent Vaccines</vt:lpstr>
      <vt:lpstr>U.S. H1N1 Vaccine Safety  Monitoring Systems </vt:lpstr>
      <vt:lpstr>Slide 39</vt:lpstr>
      <vt:lpstr>Guillain-Barré Syndrome (GBS)  </vt:lpstr>
      <vt:lpstr>2009 H1N1 Vaccine Timeline   </vt:lpstr>
      <vt:lpstr>Overall Objectives for  2009 H1N1 Vaccine Safety Monitoring</vt:lpstr>
      <vt:lpstr>Slide 43</vt:lpstr>
      <vt:lpstr>H1N1 Vaccine Safety Risk Assessment Working Group, National Vaccine  Advisory Committee (NVAC)*</vt:lpstr>
      <vt:lpstr>Monitoring H1N1 Vaccine Safety Through the Vaccine Adverse Event Reporting System (VAERS)</vt:lpstr>
      <vt:lpstr>Vaccine Adverse Event Reporting System (VAERS) </vt:lpstr>
      <vt:lpstr>VAERS Limitations</vt:lpstr>
      <vt:lpstr>What  to Report to VAERS </vt:lpstr>
      <vt:lpstr>  How to submit a VAERS report  </vt:lpstr>
      <vt:lpstr> VAERS definition of “Serious” Reports*  </vt:lpstr>
      <vt:lpstr>  How to submit a VAERS report  </vt:lpstr>
      <vt:lpstr>VAERS Reports following Seasonal (LAIV/TIV) and H1N1 (LAMV/MIV) Influenza Vaccines,  by AE Category, as of 2/16/10 </vt:lpstr>
      <vt:lpstr>Slide 53</vt:lpstr>
      <vt:lpstr>Slide 54</vt:lpstr>
      <vt:lpstr>Weekly Number of VAERS Reports and Doses of H1N1 Vaccine Distributed as of February 12, 2010 </vt:lpstr>
      <vt:lpstr>Reporting rates of adverse eventsa in VAERS after H1N1  influenza vaccines based on reports received as of February 16, 2010 </vt:lpstr>
      <vt:lpstr>Reports of Death to VAERS:  Summary as of 2/16/10</vt:lpstr>
      <vt:lpstr>Reports of Death to VAERS:  Summary as of 2/16/10</vt:lpstr>
      <vt:lpstr>Summary of Chart Review:  GBS and Anaphylaxis after H1N1 Vaccines to VAERS as of 1/31/10 </vt:lpstr>
      <vt:lpstr>H1N1 Vaccine Safety Assessment</vt:lpstr>
      <vt:lpstr>MMWR on Vaccine Safety</vt:lpstr>
      <vt:lpstr>Slide 62</vt:lpstr>
      <vt:lpstr>Slide 63</vt:lpstr>
      <vt:lpstr>Slide 64</vt:lpstr>
      <vt:lpstr>Clinician’s Role in Vaccine Safety Monitoring during the 2009 H1N1 vaccination campaign </vt:lpstr>
      <vt:lpstr>Summary 2009 H1N1 Vaccine Safety Monitoring </vt:lpstr>
      <vt:lpstr>CDC Resources for   2009 H1N1 Vaccine Safety   </vt:lpstr>
      <vt:lpstr>Additional CDC Resources for 2009 H1N1 Vaccine Safety</vt:lpstr>
      <vt:lpstr>Acknowledgements </vt:lpstr>
      <vt:lpstr>Thank You! </vt:lpstr>
      <vt:lpstr>Slide 71</vt:lpstr>
    </vt:vector>
  </TitlesOfParts>
  <Company>ITSO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VSD Vaccine Interest Group</dc:title>
  <dc:creator>eiw8</dc:creator>
  <cp:lastModifiedBy>ixy7</cp:lastModifiedBy>
  <cp:revision>599</cp:revision>
  <dcterms:created xsi:type="dcterms:W3CDTF">2007-11-07T16:42:27Z</dcterms:created>
  <dcterms:modified xsi:type="dcterms:W3CDTF">2010-03-22T14:55:56Z</dcterms:modified>
</cp:coreProperties>
</file>