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4" r:id="rId1"/>
  </p:sldMasterIdLst>
  <p:notesMasterIdLst>
    <p:notesMasterId r:id="rId51"/>
  </p:notesMasterIdLst>
  <p:handoutMasterIdLst>
    <p:handoutMasterId r:id="rId52"/>
  </p:handoutMasterIdLst>
  <p:sldIdLst>
    <p:sldId id="256" r:id="rId2"/>
    <p:sldId id="766" r:id="rId3"/>
    <p:sldId id="539" r:id="rId4"/>
    <p:sldId id="541" r:id="rId5"/>
    <p:sldId id="550" r:id="rId6"/>
    <p:sldId id="543" r:id="rId7"/>
    <p:sldId id="748" r:id="rId8"/>
    <p:sldId id="749" r:id="rId9"/>
    <p:sldId id="754" r:id="rId10"/>
    <p:sldId id="425" r:id="rId11"/>
    <p:sldId id="751" r:id="rId12"/>
    <p:sldId id="710" r:id="rId13"/>
    <p:sldId id="767" r:id="rId14"/>
    <p:sldId id="587" r:id="rId15"/>
    <p:sldId id="542" r:id="rId16"/>
    <p:sldId id="755" r:id="rId17"/>
    <p:sldId id="585" r:id="rId18"/>
    <p:sldId id="752" r:id="rId19"/>
    <p:sldId id="756" r:id="rId20"/>
    <p:sldId id="753" r:id="rId21"/>
    <p:sldId id="760" r:id="rId22"/>
    <p:sldId id="768" r:id="rId23"/>
    <p:sldId id="738" r:id="rId24"/>
    <p:sldId id="739" r:id="rId25"/>
    <p:sldId id="742" r:id="rId26"/>
    <p:sldId id="460" r:id="rId27"/>
    <p:sldId id="688" r:id="rId28"/>
    <p:sldId id="769" r:id="rId29"/>
    <p:sldId id="697" r:id="rId30"/>
    <p:sldId id="759" r:id="rId31"/>
    <p:sldId id="731" r:id="rId32"/>
    <p:sldId id="732" r:id="rId33"/>
    <p:sldId id="733" r:id="rId34"/>
    <p:sldId id="452" r:id="rId35"/>
    <p:sldId id="560" r:id="rId36"/>
    <p:sldId id="548" r:id="rId37"/>
    <p:sldId id="545" r:id="rId38"/>
    <p:sldId id="728" r:id="rId39"/>
    <p:sldId id="714" r:id="rId40"/>
    <p:sldId id="715" r:id="rId41"/>
    <p:sldId id="716" r:id="rId42"/>
    <p:sldId id="747" r:id="rId43"/>
    <p:sldId id="720" r:id="rId44"/>
    <p:sldId id="745" r:id="rId45"/>
    <p:sldId id="761" r:id="rId46"/>
    <p:sldId id="762" r:id="rId47"/>
    <p:sldId id="730" r:id="rId48"/>
    <p:sldId id="726" r:id="rId49"/>
    <p:sldId id="566" r:id="rId50"/>
  </p:sldIdLst>
  <p:sldSz cx="9144000" cy="6858000" type="screen4x3"/>
  <p:notesSz cx="7315200" cy="9601200"/>
  <p:defaultTextStyle>
    <a:defPPr>
      <a:defRPr lang="en-US"/>
    </a:defPPr>
    <a:lvl1pPr algn="ctr" rtl="0" eaLnBrk="0" fontAlgn="base" hangingPunct="0">
      <a:spcBef>
        <a:spcPct val="50000"/>
      </a:spcBef>
      <a:spcAft>
        <a:spcPct val="0"/>
      </a:spcAft>
      <a:defRPr sz="1600" b="1" kern="1200">
        <a:solidFill>
          <a:schemeClr val="tx1"/>
        </a:solidFill>
        <a:latin typeface="Times New Roman" pitchFamily="18" charset="0"/>
        <a:ea typeface="+mn-ea"/>
        <a:cs typeface="+mn-cs"/>
      </a:defRPr>
    </a:lvl1pPr>
    <a:lvl2pPr marL="457200" algn="ctr" rtl="0" eaLnBrk="0" fontAlgn="base" hangingPunct="0">
      <a:spcBef>
        <a:spcPct val="50000"/>
      </a:spcBef>
      <a:spcAft>
        <a:spcPct val="0"/>
      </a:spcAft>
      <a:defRPr sz="1600" b="1" kern="1200">
        <a:solidFill>
          <a:schemeClr val="tx1"/>
        </a:solidFill>
        <a:latin typeface="Times New Roman" pitchFamily="18" charset="0"/>
        <a:ea typeface="+mn-ea"/>
        <a:cs typeface="+mn-cs"/>
      </a:defRPr>
    </a:lvl2pPr>
    <a:lvl3pPr marL="914400" algn="ctr" rtl="0" eaLnBrk="0" fontAlgn="base" hangingPunct="0">
      <a:spcBef>
        <a:spcPct val="50000"/>
      </a:spcBef>
      <a:spcAft>
        <a:spcPct val="0"/>
      </a:spcAft>
      <a:defRPr sz="1600" b="1" kern="1200">
        <a:solidFill>
          <a:schemeClr val="tx1"/>
        </a:solidFill>
        <a:latin typeface="Times New Roman" pitchFamily="18" charset="0"/>
        <a:ea typeface="+mn-ea"/>
        <a:cs typeface="+mn-cs"/>
      </a:defRPr>
    </a:lvl3pPr>
    <a:lvl4pPr marL="1371600" algn="ctr" rtl="0" eaLnBrk="0" fontAlgn="base" hangingPunct="0">
      <a:spcBef>
        <a:spcPct val="50000"/>
      </a:spcBef>
      <a:spcAft>
        <a:spcPct val="0"/>
      </a:spcAft>
      <a:defRPr sz="1600" b="1" kern="1200">
        <a:solidFill>
          <a:schemeClr val="tx1"/>
        </a:solidFill>
        <a:latin typeface="Times New Roman" pitchFamily="18" charset="0"/>
        <a:ea typeface="+mn-ea"/>
        <a:cs typeface="+mn-cs"/>
      </a:defRPr>
    </a:lvl4pPr>
    <a:lvl5pPr marL="1828800" algn="ctr" rtl="0" eaLnBrk="0" fontAlgn="base" hangingPunct="0">
      <a:spcBef>
        <a:spcPct val="50000"/>
      </a:spcBef>
      <a:spcAft>
        <a:spcPct val="0"/>
      </a:spcAft>
      <a:defRPr sz="1600" b="1" kern="1200">
        <a:solidFill>
          <a:schemeClr val="tx1"/>
        </a:solidFill>
        <a:latin typeface="Times New Roman" pitchFamily="18" charset="0"/>
        <a:ea typeface="+mn-ea"/>
        <a:cs typeface="+mn-cs"/>
      </a:defRPr>
    </a:lvl5pPr>
    <a:lvl6pPr marL="2286000" algn="l" defTabSz="914400" rtl="0" eaLnBrk="1" latinLnBrk="0" hangingPunct="1">
      <a:defRPr sz="1600" b="1" kern="1200">
        <a:solidFill>
          <a:schemeClr val="tx1"/>
        </a:solidFill>
        <a:latin typeface="Times New Roman" pitchFamily="18" charset="0"/>
        <a:ea typeface="+mn-ea"/>
        <a:cs typeface="+mn-cs"/>
      </a:defRPr>
    </a:lvl6pPr>
    <a:lvl7pPr marL="2743200" algn="l" defTabSz="914400" rtl="0" eaLnBrk="1" latinLnBrk="0" hangingPunct="1">
      <a:defRPr sz="1600" b="1" kern="1200">
        <a:solidFill>
          <a:schemeClr val="tx1"/>
        </a:solidFill>
        <a:latin typeface="Times New Roman" pitchFamily="18" charset="0"/>
        <a:ea typeface="+mn-ea"/>
        <a:cs typeface="+mn-cs"/>
      </a:defRPr>
    </a:lvl7pPr>
    <a:lvl8pPr marL="3200400" algn="l" defTabSz="914400" rtl="0" eaLnBrk="1" latinLnBrk="0" hangingPunct="1">
      <a:defRPr sz="1600" b="1" kern="1200">
        <a:solidFill>
          <a:schemeClr val="tx1"/>
        </a:solidFill>
        <a:latin typeface="Times New Roman" pitchFamily="18" charset="0"/>
        <a:ea typeface="+mn-ea"/>
        <a:cs typeface="+mn-cs"/>
      </a:defRPr>
    </a:lvl8pPr>
    <a:lvl9pPr marL="3657600" algn="l" defTabSz="914400" rtl="0" eaLnBrk="1" latinLnBrk="0" hangingPunct="1">
      <a:defRPr sz="1600" b="1"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PO0033" initials="DCY" lastIdx="2" clrIdx="0"/>
  <p:cmAuthor id="1" name="Heidi Daverede" initials="HMD" lastIdx="4" clrIdx="1"/>
  <p:cmAuthor id="2" name="HP90852" initials="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B9"/>
    <a:srgbClr val="FF3399"/>
    <a:srgbClr val="3366FF"/>
    <a:srgbClr val="3399FF"/>
    <a:srgbClr val="000000"/>
    <a:srgbClr val="66CCFF"/>
    <a:srgbClr val="FF5229"/>
    <a:srgbClr val="FF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189" autoAdjust="0"/>
    <p:restoredTop sz="94764" autoAdjust="0"/>
  </p:normalViewPr>
  <p:slideViewPr>
    <p:cSldViewPr>
      <p:cViewPr varScale="1">
        <p:scale>
          <a:sx n="73" d="100"/>
          <a:sy n="73" d="100"/>
        </p:scale>
        <p:origin x="-1152" y="-102"/>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5" d="100"/>
        <a:sy n="25" d="100"/>
      </p:scale>
      <p:origin x="0" y="0"/>
    </p:cViewPr>
  </p:sorterViewPr>
  <p:notesViewPr>
    <p:cSldViewPr>
      <p:cViewPr>
        <p:scale>
          <a:sx n="50" d="100"/>
          <a:sy n="50" d="100"/>
        </p:scale>
        <p:origin x="-1920" y="-20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487BA3-FDDD-47DB-B64B-7A7DA34A4EC8}" type="doc">
      <dgm:prSet loTypeId="urn:microsoft.com/office/officeart/2005/8/layout/pyramid1" loCatId="pyramid" qsTypeId="urn:microsoft.com/office/officeart/2005/8/quickstyle/simple1" qsCatId="simple" csTypeId="urn:microsoft.com/office/officeart/2005/8/colors/accent1_2" csCatId="accent1" phldr="1"/>
      <dgm:spPr/>
    </dgm:pt>
    <dgm:pt modelId="{68F33C69-B74E-41D4-9E75-1CB96DE991FF}">
      <dgm:prSet phldrT="[Text]" custT="1"/>
      <dgm:spPr>
        <a:solidFill>
          <a:schemeClr val="tx2">
            <a:lumMod val="40000"/>
            <a:lumOff val="60000"/>
          </a:schemeClr>
        </a:solidFill>
      </dgm:spPr>
      <dgm:t>
        <a:bodyPr/>
        <a:lstStyle/>
        <a:p>
          <a:pPr algn="ctr">
            <a:spcAft>
              <a:spcPts val="0"/>
            </a:spcAft>
          </a:pPr>
          <a:endParaRPr lang="en-US" sz="1900" dirty="0" smtClean="0"/>
        </a:p>
      </dgm:t>
    </dgm:pt>
    <dgm:pt modelId="{FD13C04E-299B-40D3-B30B-66A6DDC74E24}" type="parTrans" cxnId="{679E0A04-13A7-46AF-B8D6-C230992E4C73}">
      <dgm:prSet/>
      <dgm:spPr/>
      <dgm:t>
        <a:bodyPr/>
        <a:lstStyle/>
        <a:p>
          <a:pPr algn="ctr"/>
          <a:endParaRPr lang="en-US"/>
        </a:p>
      </dgm:t>
    </dgm:pt>
    <dgm:pt modelId="{00DAF761-361E-413B-B55F-7AE1653C0C85}" type="sibTrans" cxnId="{679E0A04-13A7-46AF-B8D6-C230992E4C73}">
      <dgm:prSet/>
      <dgm:spPr/>
      <dgm:t>
        <a:bodyPr/>
        <a:lstStyle/>
        <a:p>
          <a:pPr algn="ctr"/>
          <a:endParaRPr lang="en-US"/>
        </a:p>
      </dgm:t>
    </dgm:pt>
    <dgm:pt modelId="{C0AD76C1-47F5-47D9-ADB9-17F103069309}">
      <dgm:prSet phldrT="[Text]"/>
      <dgm:spPr>
        <a:solidFill>
          <a:schemeClr val="accent1">
            <a:lumMod val="60000"/>
            <a:lumOff val="40000"/>
          </a:schemeClr>
        </a:solidFill>
      </dgm:spPr>
      <dgm:t>
        <a:bodyPr/>
        <a:lstStyle/>
        <a:p>
          <a:pPr algn="ctr">
            <a:spcAft>
              <a:spcPts val="600"/>
            </a:spcAft>
          </a:pPr>
          <a:r>
            <a:rPr lang="en-US" b="1" dirty="0" smtClean="0">
              <a:latin typeface="+mn-lt"/>
              <a:cs typeface="Arial" pitchFamily="34" charset="0"/>
            </a:rPr>
            <a:t>DLMS Configuration Management  Process,</a:t>
          </a:r>
        </a:p>
        <a:p>
          <a:pPr algn="ctr">
            <a:spcAft>
              <a:spcPts val="600"/>
            </a:spcAft>
          </a:pPr>
          <a:r>
            <a:rPr lang="en-US" b="1" dirty="0" smtClean="0">
              <a:latin typeface="+mn-lt"/>
              <a:cs typeface="Arial" pitchFamily="34" charset="0"/>
            </a:rPr>
            <a:t>DLM 4000.25 Series of Manuals</a:t>
          </a:r>
          <a:endParaRPr lang="en-US" b="1" dirty="0">
            <a:latin typeface="+mn-lt"/>
            <a:cs typeface="Arial" pitchFamily="34" charset="0"/>
          </a:endParaRPr>
        </a:p>
      </dgm:t>
    </dgm:pt>
    <dgm:pt modelId="{6509CB77-3129-4799-9B19-23C3F4D1FB15}" type="parTrans" cxnId="{A1261E12-AC51-45D0-944A-F5E9B5A50989}">
      <dgm:prSet/>
      <dgm:spPr/>
      <dgm:t>
        <a:bodyPr/>
        <a:lstStyle/>
        <a:p>
          <a:pPr algn="ctr"/>
          <a:endParaRPr lang="en-US"/>
        </a:p>
      </dgm:t>
    </dgm:pt>
    <dgm:pt modelId="{C469C30D-6E1F-41E3-96EA-152492DF6352}" type="sibTrans" cxnId="{A1261E12-AC51-45D0-944A-F5E9B5A50989}">
      <dgm:prSet/>
      <dgm:spPr/>
      <dgm:t>
        <a:bodyPr/>
        <a:lstStyle/>
        <a:p>
          <a:pPr algn="ctr"/>
          <a:endParaRPr lang="en-US"/>
        </a:p>
      </dgm:t>
    </dgm:pt>
    <dgm:pt modelId="{0A4C0C68-D0EF-4048-AEB4-8B9BB95E0B14}">
      <dgm:prSet phldrT="[Text]" custT="1"/>
      <dgm:spPr>
        <a:solidFill>
          <a:schemeClr val="accent1">
            <a:lumMod val="40000"/>
            <a:lumOff val="60000"/>
          </a:schemeClr>
        </a:solidFill>
      </dgm:spPr>
      <dgm:t>
        <a:bodyPr/>
        <a:lstStyle/>
        <a:p>
          <a:pPr algn="ctr" defTabSz="1244600"/>
          <a:r>
            <a:rPr lang="en-US" sz="2800" b="1" u="sng" dirty="0" smtClean="0">
              <a:latin typeface="+mn-lt"/>
            </a:rPr>
            <a:t>Systems Development</a:t>
          </a:r>
          <a:r>
            <a:rPr lang="en-US" sz="2800" b="1" dirty="0" smtClean="0">
              <a:latin typeface="+mn-lt"/>
            </a:rPr>
            <a:t>: </a:t>
          </a:r>
        </a:p>
        <a:p>
          <a:pPr algn="ctr" defTabSz="1244600"/>
          <a:r>
            <a:rPr lang="en-US" sz="2200" b="1" smtClean="0">
              <a:latin typeface="+mn-lt"/>
            </a:rPr>
            <a:t>Business </a:t>
          </a:r>
          <a:r>
            <a:rPr lang="en-US" sz="2200" b="1" dirty="0" smtClean="0">
              <a:latin typeface="+mn-lt"/>
            </a:rPr>
            <a:t>Enterprise Architecture (BEA)</a:t>
          </a:r>
        </a:p>
        <a:p>
          <a:pPr algn="ctr" defTabSz="117475"/>
          <a:r>
            <a:rPr lang="en-US" sz="2800" b="1" u="sng" dirty="0" smtClean="0">
              <a:latin typeface="+mn-lt"/>
            </a:rPr>
            <a:t>Systems Execution</a:t>
          </a:r>
          <a:r>
            <a:rPr lang="en-US" sz="2800" b="1" dirty="0" smtClean="0">
              <a:latin typeface="+mn-lt"/>
            </a:rPr>
            <a:t>:  </a:t>
          </a:r>
          <a:r>
            <a:rPr lang="en-US" sz="2400" b="1" dirty="0" smtClean="0">
              <a:latin typeface="+mn-lt"/>
            </a:rPr>
            <a:t>DAAS applies syntax and semantic validation rules to transactions</a:t>
          </a:r>
          <a:endParaRPr lang="en-US" sz="2400" b="1" dirty="0">
            <a:latin typeface="+mn-lt"/>
          </a:endParaRPr>
        </a:p>
      </dgm:t>
    </dgm:pt>
    <dgm:pt modelId="{FFC02D27-56FA-4AE8-A00B-11E898C89549}" type="parTrans" cxnId="{3EBFC6F1-EF36-4395-9E0B-6B55F45FB72B}">
      <dgm:prSet/>
      <dgm:spPr/>
      <dgm:t>
        <a:bodyPr/>
        <a:lstStyle/>
        <a:p>
          <a:pPr algn="ctr"/>
          <a:endParaRPr lang="en-US"/>
        </a:p>
      </dgm:t>
    </dgm:pt>
    <dgm:pt modelId="{123A9DB3-46C4-426D-8D24-5BF2F7BAC868}" type="sibTrans" cxnId="{3EBFC6F1-EF36-4395-9E0B-6B55F45FB72B}">
      <dgm:prSet/>
      <dgm:spPr/>
      <dgm:t>
        <a:bodyPr/>
        <a:lstStyle/>
        <a:p>
          <a:pPr algn="ctr"/>
          <a:endParaRPr lang="en-US"/>
        </a:p>
      </dgm:t>
    </dgm:pt>
    <dgm:pt modelId="{027A73FA-C557-4E89-9AF4-1BE6080E41C5}" type="pres">
      <dgm:prSet presAssocID="{F2487BA3-FDDD-47DB-B64B-7A7DA34A4EC8}" presName="Name0" presStyleCnt="0">
        <dgm:presLayoutVars>
          <dgm:dir/>
          <dgm:animLvl val="lvl"/>
          <dgm:resizeHandles val="exact"/>
        </dgm:presLayoutVars>
      </dgm:prSet>
      <dgm:spPr/>
    </dgm:pt>
    <dgm:pt modelId="{8EB78A84-9094-49DD-A8DF-01BE5BA4DB36}" type="pres">
      <dgm:prSet presAssocID="{68F33C69-B74E-41D4-9E75-1CB96DE991FF}" presName="Name8" presStyleCnt="0"/>
      <dgm:spPr/>
    </dgm:pt>
    <dgm:pt modelId="{0D47E1FD-B706-4B33-8A55-1191F931283E}" type="pres">
      <dgm:prSet presAssocID="{68F33C69-B74E-41D4-9E75-1CB96DE991FF}" presName="level" presStyleLbl="node1" presStyleIdx="0" presStyleCnt="3" custLinFactNeighborY="0">
        <dgm:presLayoutVars>
          <dgm:chMax val="1"/>
          <dgm:bulletEnabled val="1"/>
        </dgm:presLayoutVars>
      </dgm:prSet>
      <dgm:spPr/>
      <dgm:t>
        <a:bodyPr/>
        <a:lstStyle/>
        <a:p>
          <a:endParaRPr lang="en-US"/>
        </a:p>
      </dgm:t>
    </dgm:pt>
    <dgm:pt modelId="{7EC461BE-19E7-4AC9-88D8-C6D647453824}" type="pres">
      <dgm:prSet presAssocID="{68F33C69-B74E-41D4-9E75-1CB96DE991FF}" presName="levelTx" presStyleLbl="revTx" presStyleIdx="0" presStyleCnt="0">
        <dgm:presLayoutVars>
          <dgm:chMax val="1"/>
          <dgm:bulletEnabled val="1"/>
        </dgm:presLayoutVars>
      </dgm:prSet>
      <dgm:spPr/>
      <dgm:t>
        <a:bodyPr/>
        <a:lstStyle/>
        <a:p>
          <a:endParaRPr lang="en-US"/>
        </a:p>
      </dgm:t>
    </dgm:pt>
    <dgm:pt modelId="{E85DD9C0-97F4-4695-BB14-414E336A7075}" type="pres">
      <dgm:prSet presAssocID="{C0AD76C1-47F5-47D9-ADB9-17F103069309}" presName="Name8" presStyleCnt="0"/>
      <dgm:spPr/>
    </dgm:pt>
    <dgm:pt modelId="{06DF6CC2-469C-4395-82D5-433ADA024B97}" type="pres">
      <dgm:prSet presAssocID="{C0AD76C1-47F5-47D9-ADB9-17F103069309}" presName="level" presStyleLbl="node1" presStyleIdx="1" presStyleCnt="3" custLinFactNeighborX="-309">
        <dgm:presLayoutVars>
          <dgm:chMax val="1"/>
          <dgm:bulletEnabled val="1"/>
        </dgm:presLayoutVars>
      </dgm:prSet>
      <dgm:spPr/>
      <dgm:t>
        <a:bodyPr/>
        <a:lstStyle/>
        <a:p>
          <a:endParaRPr lang="en-US"/>
        </a:p>
      </dgm:t>
    </dgm:pt>
    <dgm:pt modelId="{FD68A9EB-43D8-4CB7-AD0E-8A97C9B209DA}" type="pres">
      <dgm:prSet presAssocID="{C0AD76C1-47F5-47D9-ADB9-17F103069309}" presName="levelTx" presStyleLbl="revTx" presStyleIdx="0" presStyleCnt="0">
        <dgm:presLayoutVars>
          <dgm:chMax val="1"/>
          <dgm:bulletEnabled val="1"/>
        </dgm:presLayoutVars>
      </dgm:prSet>
      <dgm:spPr/>
      <dgm:t>
        <a:bodyPr/>
        <a:lstStyle/>
        <a:p>
          <a:endParaRPr lang="en-US"/>
        </a:p>
      </dgm:t>
    </dgm:pt>
    <dgm:pt modelId="{5693E603-4BA9-42BD-8799-CFBED54C5708}" type="pres">
      <dgm:prSet presAssocID="{0A4C0C68-D0EF-4048-AEB4-8B9BB95E0B14}" presName="Name8" presStyleCnt="0"/>
      <dgm:spPr/>
    </dgm:pt>
    <dgm:pt modelId="{46E465FA-0AA5-414C-8E29-BC036D5084DA}" type="pres">
      <dgm:prSet presAssocID="{0A4C0C68-D0EF-4048-AEB4-8B9BB95E0B14}" presName="level" presStyleLbl="node1" presStyleIdx="2" presStyleCnt="3" custScaleY="153557" custLinFactNeighborX="-926" custLinFactNeighborY="-3016">
        <dgm:presLayoutVars>
          <dgm:chMax val="1"/>
          <dgm:bulletEnabled val="1"/>
        </dgm:presLayoutVars>
      </dgm:prSet>
      <dgm:spPr/>
      <dgm:t>
        <a:bodyPr/>
        <a:lstStyle/>
        <a:p>
          <a:endParaRPr lang="en-US"/>
        </a:p>
      </dgm:t>
    </dgm:pt>
    <dgm:pt modelId="{11752E5E-EB99-40FC-85A1-83B096638977}" type="pres">
      <dgm:prSet presAssocID="{0A4C0C68-D0EF-4048-AEB4-8B9BB95E0B14}" presName="levelTx" presStyleLbl="revTx" presStyleIdx="0" presStyleCnt="0">
        <dgm:presLayoutVars>
          <dgm:chMax val="1"/>
          <dgm:bulletEnabled val="1"/>
        </dgm:presLayoutVars>
      </dgm:prSet>
      <dgm:spPr/>
      <dgm:t>
        <a:bodyPr/>
        <a:lstStyle/>
        <a:p>
          <a:endParaRPr lang="en-US"/>
        </a:p>
      </dgm:t>
    </dgm:pt>
  </dgm:ptLst>
  <dgm:cxnLst>
    <dgm:cxn modelId="{A1261E12-AC51-45D0-944A-F5E9B5A50989}" srcId="{F2487BA3-FDDD-47DB-B64B-7A7DA34A4EC8}" destId="{C0AD76C1-47F5-47D9-ADB9-17F103069309}" srcOrd="1" destOrd="0" parTransId="{6509CB77-3129-4799-9B19-23C3F4D1FB15}" sibTransId="{C469C30D-6E1F-41E3-96EA-152492DF6352}"/>
    <dgm:cxn modelId="{C96E46ED-1D09-4249-9D00-CAE583327276}" type="presOf" srcId="{F2487BA3-FDDD-47DB-B64B-7A7DA34A4EC8}" destId="{027A73FA-C557-4E89-9AF4-1BE6080E41C5}" srcOrd="0" destOrd="0" presId="urn:microsoft.com/office/officeart/2005/8/layout/pyramid1"/>
    <dgm:cxn modelId="{B6EC5C81-1897-44AD-9A8B-4180924A7F6D}" type="presOf" srcId="{C0AD76C1-47F5-47D9-ADB9-17F103069309}" destId="{FD68A9EB-43D8-4CB7-AD0E-8A97C9B209DA}" srcOrd="1" destOrd="0" presId="urn:microsoft.com/office/officeart/2005/8/layout/pyramid1"/>
    <dgm:cxn modelId="{3EBFC6F1-EF36-4395-9E0B-6B55F45FB72B}" srcId="{F2487BA3-FDDD-47DB-B64B-7A7DA34A4EC8}" destId="{0A4C0C68-D0EF-4048-AEB4-8B9BB95E0B14}" srcOrd="2" destOrd="0" parTransId="{FFC02D27-56FA-4AE8-A00B-11E898C89549}" sibTransId="{123A9DB3-46C4-426D-8D24-5BF2F7BAC868}"/>
    <dgm:cxn modelId="{679E0A04-13A7-46AF-B8D6-C230992E4C73}" srcId="{F2487BA3-FDDD-47DB-B64B-7A7DA34A4EC8}" destId="{68F33C69-B74E-41D4-9E75-1CB96DE991FF}" srcOrd="0" destOrd="0" parTransId="{FD13C04E-299B-40D3-B30B-66A6DDC74E24}" sibTransId="{00DAF761-361E-413B-B55F-7AE1653C0C85}"/>
    <dgm:cxn modelId="{E9EB1BAF-E7CC-4C58-93F1-27EA310E487D}" type="presOf" srcId="{C0AD76C1-47F5-47D9-ADB9-17F103069309}" destId="{06DF6CC2-469C-4395-82D5-433ADA024B97}" srcOrd="0" destOrd="0" presId="urn:microsoft.com/office/officeart/2005/8/layout/pyramid1"/>
    <dgm:cxn modelId="{B742BAC0-94C3-451A-BE46-24E134F78B9C}" type="presOf" srcId="{68F33C69-B74E-41D4-9E75-1CB96DE991FF}" destId="{7EC461BE-19E7-4AC9-88D8-C6D647453824}" srcOrd="1" destOrd="0" presId="urn:microsoft.com/office/officeart/2005/8/layout/pyramid1"/>
    <dgm:cxn modelId="{91F88487-7E79-4EAB-ABEB-80D0F170C806}" type="presOf" srcId="{0A4C0C68-D0EF-4048-AEB4-8B9BB95E0B14}" destId="{11752E5E-EB99-40FC-85A1-83B096638977}" srcOrd="1" destOrd="0" presId="urn:microsoft.com/office/officeart/2005/8/layout/pyramid1"/>
    <dgm:cxn modelId="{411C67DC-440F-4620-838C-9A167648974C}" type="presOf" srcId="{0A4C0C68-D0EF-4048-AEB4-8B9BB95E0B14}" destId="{46E465FA-0AA5-414C-8E29-BC036D5084DA}" srcOrd="0" destOrd="0" presId="urn:microsoft.com/office/officeart/2005/8/layout/pyramid1"/>
    <dgm:cxn modelId="{9DFA5948-CC95-4CFD-BA5A-55CE83E31AD2}" type="presOf" srcId="{68F33C69-B74E-41D4-9E75-1CB96DE991FF}" destId="{0D47E1FD-B706-4B33-8A55-1191F931283E}" srcOrd="0" destOrd="0" presId="urn:microsoft.com/office/officeart/2005/8/layout/pyramid1"/>
    <dgm:cxn modelId="{407AD988-6908-4781-B941-444C93D9C067}" type="presParOf" srcId="{027A73FA-C557-4E89-9AF4-1BE6080E41C5}" destId="{8EB78A84-9094-49DD-A8DF-01BE5BA4DB36}" srcOrd="0" destOrd="0" presId="urn:microsoft.com/office/officeart/2005/8/layout/pyramid1"/>
    <dgm:cxn modelId="{7F84014B-AF69-4509-B646-853EAB7AD57B}" type="presParOf" srcId="{8EB78A84-9094-49DD-A8DF-01BE5BA4DB36}" destId="{0D47E1FD-B706-4B33-8A55-1191F931283E}" srcOrd="0" destOrd="0" presId="urn:microsoft.com/office/officeart/2005/8/layout/pyramid1"/>
    <dgm:cxn modelId="{77D9707F-C793-4AD5-9B2C-612841F7FEC2}" type="presParOf" srcId="{8EB78A84-9094-49DD-A8DF-01BE5BA4DB36}" destId="{7EC461BE-19E7-4AC9-88D8-C6D647453824}" srcOrd="1" destOrd="0" presId="urn:microsoft.com/office/officeart/2005/8/layout/pyramid1"/>
    <dgm:cxn modelId="{E6AF0AA6-2A51-49E0-B02C-C17168898898}" type="presParOf" srcId="{027A73FA-C557-4E89-9AF4-1BE6080E41C5}" destId="{E85DD9C0-97F4-4695-BB14-414E336A7075}" srcOrd="1" destOrd="0" presId="urn:microsoft.com/office/officeart/2005/8/layout/pyramid1"/>
    <dgm:cxn modelId="{486E43DE-C3DC-403D-9728-6DD97139298D}" type="presParOf" srcId="{E85DD9C0-97F4-4695-BB14-414E336A7075}" destId="{06DF6CC2-469C-4395-82D5-433ADA024B97}" srcOrd="0" destOrd="0" presId="urn:microsoft.com/office/officeart/2005/8/layout/pyramid1"/>
    <dgm:cxn modelId="{150E3337-7C19-4387-B925-EA2B03F2F502}" type="presParOf" srcId="{E85DD9C0-97F4-4695-BB14-414E336A7075}" destId="{FD68A9EB-43D8-4CB7-AD0E-8A97C9B209DA}" srcOrd="1" destOrd="0" presId="urn:microsoft.com/office/officeart/2005/8/layout/pyramid1"/>
    <dgm:cxn modelId="{9B1F785E-C636-447F-82E3-8341266EE975}" type="presParOf" srcId="{027A73FA-C557-4E89-9AF4-1BE6080E41C5}" destId="{5693E603-4BA9-42BD-8799-CFBED54C5708}" srcOrd="2" destOrd="0" presId="urn:microsoft.com/office/officeart/2005/8/layout/pyramid1"/>
    <dgm:cxn modelId="{85ADAC43-8325-4A39-9D29-D9D17C24CE31}" type="presParOf" srcId="{5693E603-4BA9-42BD-8799-CFBED54C5708}" destId="{46E465FA-0AA5-414C-8E29-BC036D5084DA}" srcOrd="0" destOrd="0" presId="urn:microsoft.com/office/officeart/2005/8/layout/pyramid1"/>
    <dgm:cxn modelId="{0DE65648-E15D-4CD3-8C1A-E92ED37E5344}" type="presParOf" srcId="{5693E603-4BA9-42BD-8799-CFBED54C5708}" destId="{11752E5E-EB99-40FC-85A1-83B09663897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7E1FD-B706-4B33-8A55-1191F931283E}">
      <dsp:nvSpPr>
        <dsp:cNvPr id="0" name=""/>
        <dsp:cNvSpPr/>
      </dsp:nvSpPr>
      <dsp:spPr>
        <a:xfrm>
          <a:off x="3273624" y="0"/>
          <a:ext cx="2582160" cy="1508667"/>
        </a:xfrm>
        <a:prstGeom prst="trapezoid">
          <a:avLst>
            <a:gd name="adj" fmla="val 85578"/>
          </a:avLst>
        </a:prstGeom>
        <a:solidFill>
          <a:schemeClr val="tx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ts val="0"/>
            </a:spcAft>
          </a:pPr>
          <a:endParaRPr lang="en-US" sz="1900" kern="1200" dirty="0" smtClean="0"/>
        </a:p>
      </dsp:txBody>
      <dsp:txXfrm>
        <a:off x="3273624" y="0"/>
        <a:ext cx="2582160" cy="1508667"/>
      </dsp:txXfrm>
    </dsp:sp>
    <dsp:sp modelId="{06DF6CC2-469C-4395-82D5-433ADA024B97}">
      <dsp:nvSpPr>
        <dsp:cNvPr id="0" name=""/>
        <dsp:cNvSpPr/>
      </dsp:nvSpPr>
      <dsp:spPr>
        <a:xfrm>
          <a:off x="1966586" y="1508667"/>
          <a:ext cx="5164320" cy="1508667"/>
        </a:xfrm>
        <a:prstGeom prst="trapezoid">
          <a:avLst>
            <a:gd name="adj" fmla="val 85578"/>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ts val="600"/>
            </a:spcAft>
          </a:pPr>
          <a:r>
            <a:rPr lang="en-US" sz="2300" b="1" kern="1200" dirty="0" smtClean="0">
              <a:latin typeface="+mn-lt"/>
              <a:cs typeface="Arial" pitchFamily="34" charset="0"/>
            </a:rPr>
            <a:t>DLMS Configuration Management  Process,</a:t>
          </a:r>
        </a:p>
        <a:p>
          <a:pPr lvl="0" algn="ctr" defTabSz="1022350">
            <a:lnSpc>
              <a:spcPct val="90000"/>
            </a:lnSpc>
            <a:spcBef>
              <a:spcPct val="0"/>
            </a:spcBef>
            <a:spcAft>
              <a:spcPts val="600"/>
            </a:spcAft>
          </a:pPr>
          <a:r>
            <a:rPr lang="en-US" sz="2300" b="1" kern="1200" dirty="0" smtClean="0">
              <a:latin typeface="+mn-lt"/>
              <a:cs typeface="Arial" pitchFamily="34" charset="0"/>
            </a:rPr>
            <a:t>DLM 4000.25 Series of Manuals</a:t>
          </a:r>
          <a:endParaRPr lang="en-US" sz="2300" b="1" kern="1200" dirty="0">
            <a:latin typeface="+mn-lt"/>
            <a:cs typeface="Arial" pitchFamily="34" charset="0"/>
          </a:endParaRPr>
        </a:p>
      </dsp:txBody>
      <dsp:txXfrm>
        <a:off x="2870342" y="1508667"/>
        <a:ext cx="3356808" cy="1508667"/>
      </dsp:txXfrm>
    </dsp:sp>
    <dsp:sp modelId="{46E465FA-0AA5-414C-8E29-BC036D5084DA}">
      <dsp:nvSpPr>
        <dsp:cNvPr id="0" name=""/>
        <dsp:cNvSpPr/>
      </dsp:nvSpPr>
      <dsp:spPr>
        <a:xfrm>
          <a:off x="0" y="2971833"/>
          <a:ext cx="9129409" cy="2316664"/>
        </a:xfrm>
        <a:prstGeom prst="trapezoid">
          <a:avLst>
            <a:gd name="adj" fmla="val 85578"/>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u="sng" kern="1200" dirty="0" smtClean="0">
              <a:latin typeface="+mn-lt"/>
            </a:rPr>
            <a:t>Systems Development</a:t>
          </a:r>
          <a:r>
            <a:rPr lang="en-US" sz="2800" b="1" kern="1200" dirty="0" smtClean="0">
              <a:latin typeface="+mn-lt"/>
            </a:rPr>
            <a:t>: </a:t>
          </a:r>
        </a:p>
        <a:p>
          <a:pPr lvl="0" algn="ctr" defTabSz="1244600">
            <a:lnSpc>
              <a:spcPct val="90000"/>
            </a:lnSpc>
            <a:spcBef>
              <a:spcPct val="0"/>
            </a:spcBef>
            <a:spcAft>
              <a:spcPct val="35000"/>
            </a:spcAft>
          </a:pPr>
          <a:r>
            <a:rPr lang="en-US" sz="2200" b="1" kern="1200" smtClean="0">
              <a:latin typeface="+mn-lt"/>
            </a:rPr>
            <a:t>Business </a:t>
          </a:r>
          <a:r>
            <a:rPr lang="en-US" sz="2200" b="1" kern="1200" dirty="0" smtClean="0">
              <a:latin typeface="+mn-lt"/>
            </a:rPr>
            <a:t>Enterprise Architecture (BEA)</a:t>
          </a:r>
        </a:p>
        <a:p>
          <a:pPr lvl="0" algn="ctr" defTabSz="117475">
            <a:lnSpc>
              <a:spcPct val="90000"/>
            </a:lnSpc>
            <a:spcBef>
              <a:spcPct val="0"/>
            </a:spcBef>
            <a:spcAft>
              <a:spcPct val="35000"/>
            </a:spcAft>
          </a:pPr>
          <a:r>
            <a:rPr lang="en-US" sz="2800" b="1" u="sng" kern="1200" dirty="0" smtClean="0">
              <a:latin typeface="+mn-lt"/>
            </a:rPr>
            <a:t>Systems Execution</a:t>
          </a:r>
          <a:r>
            <a:rPr lang="en-US" sz="2800" b="1" kern="1200" dirty="0" smtClean="0">
              <a:latin typeface="+mn-lt"/>
            </a:rPr>
            <a:t>:  </a:t>
          </a:r>
          <a:r>
            <a:rPr lang="en-US" sz="2400" b="1" kern="1200" dirty="0" smtClean="0">
              <a:latin typeface="+mn-lt"/>
            </a:rPr>
            <a:t>DAAS applies syntax and semantic validation rules to transactions</a:t>
          </a:r>
          <a:endParaRPr lang="en-US" sz="2400" b="1" kern="1200" dirty="0">
            <a:latin typeface="+mn-lt"/>
          </a:endParaRPr>
        </a:p>
      </dsp:txBody>
      <dsp:txXfrm>
        <a:off x="1597646" y="2971833"/>
        <a:ext cx="5934115" cy="231666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38" name="Text Box 26"/>
          <p:cNvSpPr txBox="1">
            <a:spLocks noChangeArrowheads="1"/>
          </p:cNvSpPr>
          <p:nvPr/>
        </p:nvSpPr>
        <p:spPr bwMode="auto">
          <a:xfrm>
            <a:off x="1290418" y="1"/>
            <a:ext cx="4751829" cy="744375"/>
          </a:xfrm>
          <a:prstGeom prst="rect">
            <a:avLst/>
          </a:prstGeom>
          <a:noFill/>
          <a:ln w="9525">
            <a:noFill/>
            <a:miter lim="800000"/>
            <a:headEnd/>
            <a:tailEnd/>
          </a:ln>
          <a:effectLst/>
        </p:spPr>
        <p:txBody>
          <a:bodyPr wrap="none" lIns="97099" tIns="48548" rIns="97099" bIns="48548">
            <a:spAutoFit/>
          </a:bodyPr>
          <a:lstStyle/>
          <a:p>
            <a:pPr defTabSz="969895">
              <a:spcBef>
                <a:spcPct val="0"/>
              </a:spcBef>
              <a:defRPr/>
            </a:pPr>
            <a:r>
              <a:rPr lang="en-US" sz="2100" dirty="0">
                <a:effectLst>
                  <a:outerShdw blurRad="38100" dist="38100" dir="2700000" algn="tl">
                    <a:srgbClr val="C0C0C0"/>
                  </a:outerShdw>
                </a:effectLst>
                <a:latin typeface="Arial" charset="0"/>
              </a:rPr>
              <a:t>DLMS INTRODUCTORY TRAINING</a:t>
            </a:r>
          </a:p>
          <a:p>
            <a:pPr defTabSz="969895">
              <a:spcBef>
                <a:spcPct val="0"/>
              </a:spcBef>
              <a:defRPr/>
            </a:pPr>
            <a:r>
              <a:rPr lang="en-US" sz="2100" dirty="0">
                <a:effectLst>
                  <a:outerShdw blurRad="38100" dist="38100" dir="2700000" algn="tl">
                    <a:srgbClr val="C0C0C0"/>
                  </a:outerShdw>
                </a:effectLst>
                <a:latin typeface="Arial" charset="0"/>
              </a:rPr>
              <a:t>Module 1 -Introduction to the DLMS</a:t>
            </a:r>
          </a:p>
        </p:txBody>
      </p:sp>
      <p:sp>
        <p:nvSpPr>
          <p:cNvPr id="3" name="Slide Number Placeholder 2"/>
          <p:cNvSpPr>
            <a:spLocks noGrp="1"/>
          </p:cNvSpPr>
          <p:nvPr>
            <p:ph type="sldNum" sz="quarter" idx="3"/>
          </p:nvPr>
        </p:nvSpPr>
        <p:spPr>
          <a:xfrm>
            <a:off x="2057400" y="9120189"/>
            <a:ext cx="3170238" cy="479425"/>
          </a:xfrm>
          <a:prstGeom prst="rect">
            <a:avLst/>
          </a:prstGeom>
        </p:spPr>
        <p:txBody>
          <a:bodyPr vert="horz" lIns="91433" tIns="45717" rIns="91433" bIns="45717" rtlCol="0" anchor="b"/>
          <a:lstStyle>
            <a:lvl1pPr algn="r">
              <a:defRPr sz="1200"/>
            </a:lvl1pPr>
          </a:lstStyle>
          <a:p>
            <a:pPr algn="ctr"/>
            <a:fld id="{E9365CBB-F8E8-4CA9-BAE0-A64ACCF34659}" type="slidenum">
              <a:rPr lang="en-US" smtClean="0"/>
              <a:pPr algn="ctr"/>
              <a:t>‹#›</a:t>
            </a:fld>
            <a:endParaRPr lang="en-US"/>
          </a:p>
        </p:txBody>
      </p:sp>
    </p:spTree>
    <p:extLst>
      <p:ext uri="{BB962C8B-B14F-4D97-AF65-F5344CB8AC3E}">
        <p14:creationId xmlns:p14="http://schemas.microsoft.com/office/powerpoint/2010/main" val="2424502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348165" name="Rectangle 5"/>
          <p:cNvSpPr>
            <a:spLocks noGrp="1" noChangeArrowheads="1"/>
          </p:cNvSpPr>
          <p:nvPr>
            <p:ph type="body" sz="quarter" idx="3"/>
          </p:nvPr>
        </p:nvSpPr>
        <p:spPr bwMode="auto">
          <a:xfrm>
            <a:off x="974726" y="4560888"/>
            <a:ext cx="5365750" cy="4321175"/>
          </a:xfrm>
          <a:prstGeom prst="rect">
            <a:avLst/>
          </a:prstGeom>
          <a:noFill/>
          <a:ln w="9525">
            <a:noFill/>
            <a:miter lim="800000"/>
            <a:headEnd/>
            <a:tailEnd/>
          </a:ln>
          <a:effectLst/>
        </p:spPr>
        <p:txBody>
          <a:bodyPr vert="horz" wrap="square" lIns="96586" tIns="48292" rIns="96586" bIns="4829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167" name="Rectangle 7"/>
          <p:cNvSpPr>
            <a:spLocks noGrp="1" noChangeArrowheads="1"/>
          </p:cNvSpPr>
          <p:nvPr>
            <p:ph type="sldNum" sz="quarter" idx="5"/>
          </p:nvPr>
        </p:nvSpPr>
        <p:spPr bwMode="auto">
          <a:xfrm>
            <a:off x="2087563" y="9120188"/>
            <a:ext cx="3168650" cy="481012"/>
          </a:xfrm>
          <a:prstGeom prst="rect">
            <a:avLst/>
          </a:prstGeom>
          <a:noFill/>
          <a:ln w="9525">
            <a:noFill/>
            <a:miter lim="800000"/>
            <a:headEnd/>
            <a:tailEnd/>
          </a:ln>
          <a:effectLst/>
        </p:spPr>
        <p:txBody>
          <a:bodyPr vert="horz" wrap="square" lIns="96586" tIns="48292" rIns="96586" bIns="48292" numCol="1" anchor="b" anchorCtr="0" compatLnSpc="1">
            <a:prstTxWarp prst="textNoShape">
              <a:avLst/>
            </a:prstTxWarp>
          </a:bodyPr>
          <a:lstStyle>
            <a:lvl1pPr defTabSz="965132">
              <a:spcBef>
                <a:spcPct val="0"/>
              </a:spcBef>
              <a:defRPr sz="1200" b="0"/>
            </a:lvl1pPr>
          </a:lstStyle>
          <a:p>
            <a:pPr>
              <a:defRPr/>
            </a:pPr>
            <a:fld id="{34AE04D2-5F43-4D4F-9401-C3A01A15B5E0}" type="slidenum">
              <a:rPr lang="en-US"/>
              <a:pPr>
                <a:defRPr/>
              </a:pPr>
              <a:t>‹#›</a:t>
            </a:fld>
            <a:endParaRPr lang="en-US"/>
          </a:p>
        </p:txBody>
      </p:sp>
      <p:sp>
        <p:nvSpPr>
          <p:cNvPr id="348168" name="Text Box 8"/>
          <p:cNvSpPr txBox="1">
            <a:spLocks noChangeArrowheads="1"/>
          </p:cNvSpPr>
          <p:nvPr/>
        </p:nvSpPr>
        <p:spPr bwMode="auto">
          <a:xfrm>
            <a:off x="1289624" y="1"/>
            <a:ext cx="4751829" cy="744375"/>
          </a:xfrm>
          <a:prstGeom prst="rect">
            <a:avLst/>
          </a:prstGeom>
          <a:noFill/>
          <a:ln w="9525">
            <a:noFill/>
            <a:miter lim="800000"/>
            <a:headEnd/>
            <a:tailEnd/>
          </a:ln>
          <a:effectLst/>
        </p:spPr>
        <p:txBody>
          <a:bodyPr wrap="none" lIns="97099" tIns="48548" rIns="97099" bIns="48548">
            <a:spAutoFit/>
          </a:bodyPr>
          <a:lstStyle/>
          <a:p>
            <a:pPr defTabSz="969895">
              <a:spcBef>
                <a:spcPct val="0"/>
              </a:spcBef>
              <a:defRPr/>
            </a:pPr>
            <a:r>
              <a:rPr lang="en-US" sz="2100" dirty="0">
                <a:effectLst>
                  <a:outerShdw blurRad="38100" dist="38100" dir="2700000" algn="tl">
                    <a:srgbClr val="C0C0C0"/>
                  </a:outerShdw>
                </a:effectLst>
                <a:latin typeface="Arial" charset="0"/>
              </a:rPr>
              <a:t>DLMS INTRODUCTORY TRAINING</a:t>
            </a:r>
          </a:p>
          <a:p>
            <a:pPr defTabSz="969895">
              <a:spcBef>
                <a:spcPct val="0"/>
              </a:spcBef>
              <a:defRPr/>
            </a:pPr>
            <a:r>
              <a:rPr lang="en-US" sz="2100" dirty="0">
                <a:effectLst>
                  <a:outerShdw blurRad="38100" dist="38100" dir="2700000" algn="tl">
                    <a:srgbClr val="C0C0C0"/>
                  </a:outerShdw>
                </a:effectLst>
                <a:latin typeface="Arial" charset="0"/>
              </a:rPr>
              <a:t>Module 1 -Introduction to the DLMS</a:t>
            </a:r>
          </a:p>
        </p:txBody>
      </p:sp>
    </p:spTree>
    <p:extLst>
      <p:ext uri="{BB962C8B-B14F-4D97-AF65-F5344CB8AC3E}">
        <p14:creationId xmlns:p14="http://schemas.microsoft.com/office/powerpoint/2010/main" val="4164473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C1388F86-F9B0-4415-8098-7A9D9DF4F126}" type="slidenum">
              <a:rPr lang="en-US" smtClean="0"/>
              <a:pPr/>
              <a:t>1</a:t>
            </a:fld>
            <a:endParaRPr lang="en-US"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r>
              <a:rPr lang="en-US" smtClean="0"/>
              <a:t>This class will provide an introductory level instruction in EDI as applied under the Defense Logistics Management System (DLMS).  The DLMS is a broad base of business rules supported by American National Standards institute (ANSI) Accredited Standards Committee (ASC) X12 commercial standards and is designed to meet DoD’s requirements for total logistics support.</a:t>
            </a:r>
          </a:p>
          <a:p>
            <a:endParaRPr lang="en-US" smtClean="0"/>
          </a:p>
          <a:p>
            <a:r>
              <a:rPr lang="en-US" smtClean="0"/>
              <a:t>The target audience for this class is function experts and system analysts requiring knowledge of the DLMS application of ASC X12.).</a:t>
            </a:r>
          </a:p>
          <a:p>
            <a:endParaRPr lang="en-US" smtClean="0"/>
          </a:p>
          <a:p>
            <a:r>
              <a:rPr lang="en-US" smtClean="0"/>
              <a:t>“The right item at the right place at the right time.”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2EAA44EB-9578-4812-9ED9-29F49E099E06}" type="slidenum">
              <a:rPr lang="en-US" smtClean="0"/>
              <a:pPr/>
              <a:t>10</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r>
              <a:rPr lang="en-US" dirty="0" smtClean="0"/>
              <a:t>Approximately 3 billion DLSS transactions are exchanged annually</a:t>
            </a:r>
          </a:p>
          <a:p>
            <a:pPr lvl="1"/>
            <a:r>
              <a:rPr lang="en-US" sz="1100" dirty="0" smtClean="0"/>
              <a:t>CY 2000 - 3,102,700,337</a:t>
            </a:r>
          </a:p>
          <a:p>
            <a:pPr lvl="1"/>
            <a:r>
              <a:rPr lang="en-US" sz="1100" dirty="0" smtClean="0"/>
              <a:t>CY 1999 - 2,885,101,637</a:t>
            </a:r>
            <a:endParaRPr lang="en-US" dirty="0" smtClean="0"/>
          </a:p>
          <a:p>
            <a:r>
              <a:rPr lang="en-US" dirty="0" smtClean="0"/>
              <a:t>39 years old - enabled 35,000 paper transactions per day to be expanded to 5.5 million electronic transactions per day</a:t>
            </a:r>
          </a:p>
          <a:p>
            <a:endParaRPr lang="en-US" dirty="0" smtClean="0"/>
          </a:p>
          <a:p>
            <a:r>
              <a:rPr lang="en-US" dirty="0" smtClean="0"/>
              <a:t>requisition, inventory transportation, billing and other data among ADP systems of military services and defense agencies</a:t>
            </a:r>
          </a:p>
          <a:p>
            <a:r>
              <a:rPr lang="en-US" dirty="0" smtClean="0"/>
              <a:t>MILSTRIP defined procedures and transactions formats for inter-agency/service related transactions that were previously accomplished by MOUs</a:t>
            </a:r>
          </a:p>
          <a:p>
            <a:endParaRPr lang="en-US" dirty="0" smtClean="0"/>
          </a:p>
          <a:p>
            <a:r>
              <a:rPr lang="en-US" dirty="0" smtClean="0"/>
              <a:t>Immensely successful and expand over the next 16 years</a:t>
            </a:r>
          </a:p>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pPr defTabSz="964906"/>
            <a:fld id="{9CD646E6-0C27-4F97-B914-AE590801387B}" type="slidenum">
              <a:rPr lang="en-US" smtClean="0"/>
              <a:pPr defTabSz="964906"/>
              <a:t>11</a:t>
            </a:fld>
            <a:endParaRPr lang="en-US" dirty="0"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r>
              <a:rPr lang="en-US" dirty="0" smtClean="0"/>
              <a:t>DLMS replaces the fixed length DoD proprietary DLSS with the variable length ASC X12 EDI standards within the DoD logistics.</a:t>
            </a:r>
          </a:p>
          <a:p>
            <a:endParaRPr lang="en-US" dirty="0" smtClean="0"/>
          </a:p>
          <a:p>
            <a:r>
              <a:rPr lang="en-US" dirty="0" smtClean="0"/>
              <a:t>DLMSO has completed a great deal of work, transforming the functionality of more than 450 fixed length transaction formats that have been consolidated in 26 ASC X12 transaction sets.</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3CB17188-EB2A-4AEF-88C4-5143B0636E92}" type="slidenum">
              <a:rPr lang="en-US" smtClean="0"/>
              <a:pPr/>
              <a:t>12</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r>
              <a:rPr lang="en-US" smtClean="0"/>
              <a:t>On bullet #3 point out Directive 4.1, the last 2 sentences.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7E30EB6B-90FE-4E3A-972A-50BA6EBC6861}" type="slidenum">
              <a:rPr lang="en-US" smtClean="0"/>
              <a:pPr/>
              <a:t>14</a:t>
            </a:fld>
            <a:endParaRPr lang="en-US" smtClean="0"/>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pPr lvl="1"/>
            <a:r>
              <a:rPr lang="en-US" smtClean="0"/>
              <a:t>DoD focal point to accelerate the integration of EB/EC techniques into DoD operations</a:t>
            </a:r>
          </a:p>
          <a:p>
            <a:pPr lvl="1"/>
            <a:r>
              <a:rPr lang="en-US" smtClean="0"/>
              <a:t>Provide a seamless eBusiness environment for DoD and its partners</a:t>
            </a:r>
          </a:p>
          <a:p>
            <a:pPr lvl="2"/>
            <a:r>
              <a:rPr lang="en-US" smtClean="0"/>
              <a:t>Interoperability of business operations is as critical to the revolution in business affairs as interoperability on the battlefield is to the revolution in military affairs</a:t>
            </a:r>
          </a:p>
          <a:p>
            <a:pPr lvl="2"/>
            <a:r>
              <a:rPr lang="en-US" smtClean="0"/>
              <a:t>Focused Logistics is dependent on this interoperability</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D1BEA7D4-EA43-45A1-BC24-AD8A692B3565}" type="slidenum">
              <a:rPr lang="en-US" smtClean="0"/>
              <a:pPr/>
              <a:t>15</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r>
              <a:rPr lang="en-US" dirty="0" smtClean="0"/>
              <a:t>Primary proponent of the DLMS</a:t>
            </a:r>
          </a:p>
          <a:p>
            <a:pPr>
              <a:lnSpc>
                <a:spcPct val="90000"/>
              </a:lnSpc>
            </a:pPr>
            <a:r>
              <a:rPr lang="en-US" sz="900" u="sng" dirty="0" smtClean="0"/>
              <a:t>Established</a:t>
            </a:r>
            <a:r>
              <a:rPr lang="en-US" sz="900" dirty="0" smtClean="0"/>
              <a:t>:</a:t>
            </a:r>
            <a:endParaRPr lang="en-US" sz="700" dirty="0" smtClean="0"/>
          </a:p>
          <a:p>
            <a:pPr lvl="1">
              <a:spcBef>
                <a:spcPct val="50000"/>
              </a:spcBef>
              <a:buClr>
                <a:srgbClr val="FFFF00"/>
              </a:buClr>
              <a:buFont typeface="Wingdings" pitchFamily="2" charset="2"/>
              <a:buNone/>
            </a:pPr>
            <a:r>
              <a:rPr lang="en-US" sz="900" dirty="0" smtClean="0"/>
              <a:t>1962 as the DoD Military Standards Office</a:t>
            </a:r>
            <a:r>
              <a:rPr lang="en-US" sz="800" dirty="0" smtClean="0"/>
              <a:t> </a:t>
            </a:r>
          </a:p>
          <a:p>
            <a:pPr>
              <a:lnSpc>
                <a:spcPct val="90000"/>
              </a:lnSpc>
            </a:pPr>
            <a:endParaRPr lang="en-US" sz="800" dirty="0" smtClean="0"/>
          </a:p>
          <a:p>
            <a:pPr>
              <a:lnSpc>
                <a:spcPct val="90000"/>
              </a:lnSpc>
              <a:buClr>
                <a:srgbClr val="FF0000"/>
              </a:buClr>
              <a:buSzPct val="70000"/>
              <a:buFont typeface="Wingdings" pitchFamily="2" charset="2"/>
              <a:buNone/>
            </a:pPr>
            <a:r>
              <a:rPr lang="en-US" sz="900" u="sng" dirty="0" smtClean="0"/>
              <a:t>General Guidance</a:t>
            </a:r>
            <a:r>
              <a:rPr lang="en-US" sz="900" dirty="0" smtClean="0"/>
              <a:t>: </a:t>
            </a:r>
            <a:endParaRPr lang="en-US" sz="700" dirty="0" smtClean="0"/>
          </a:p>
          <a:p>
            <a:pPr lvl="1">
              <a:spcBef>
                <a:spcPct val="50000"/>
              </a:spcBef>
              <a:buClr>
                <a:srgbClr val="FFFF00"/>
              </a:buClr>
              <a:buFont typeface="Wingdings" pitchFamily="2" charset="2"/>
              <a:buNone/>
            </a:pPr>
            <a:r>
              <a:rPr lang="en-US" sz="900" dirty="0" smtClean="0"/>
              <a:t>DLA </a:t>
            </a:r>
            <a:r>
              <a:rPr lang="en-US" sz="900" dirty="0" err="1" smtClean="0"/>
              <a:t>eBusiness</a:t>
            </a:r>
            <a:r>
              <a:rPr lang="en-US" sz="900" dirty="0" smtClean="0"/>
              <a:t>, Information Operations (J6) </a:t>
            </a:r>
          </a:p>
          <a:p>
            <a:pPr lvl="1">
              <a:spcBef>
                <a:spcPct val="50000"/>
              </a:spcBef>
              <a:buClr>
                <a:srgbClr val="FFFF00"/>
              </a:buClr>
              <a:buFont typeface="Wingdings" pitchFamily="2" charset="2"/>
              <a:buNone/>
            </a:pPr>
            <a:r>
              <a:rPr lang="en-US" sz="900" dirty="0" smtClean="0"/>
              <a:t>Deputy Under Secretary of Defense, Logistics (DUSD(L))</a:t>
            </a:r>
          </a:p>
          <a:p>
            <a:pPr>
              <a:lnSpc>
                <a:spcPct val="90000"/>
              </a:lnSpc>
              <a:buClr>
                <a:srgbClr val="FF0000"/>
              </a:buClr>
              <a:buSzPct val="70000"/>
              <a:buFont typeface="Wingdings" pitchFamily="2" charset="2"/>
              <a:buNone/>
            </a:pPr>
            <a:endParaRPr lang="en-US" sz="900" dirty="0" smtClean="0"/>
          </a:p>
          <a:p>
            <a:pPr>
              <a:lnSpc>
                <a:spcPct val="90000"/>
              </a:lnSpc>
              <a:buClr>
                <a:srgbClr val="FF0000"/>
              </a:buClr>
              <a:buSzPct val="70000"/>
              <a:buFont typeface="Wingdings" pitchFamily="2" charset="2"/>
              <a:buNone/>
            </a:pPr>
            <a:r>
              <a:rPr lang="en-US" sz="900" u="sng" dirty="0" err="1" smtClean="0"/>
              <a:t>Taskings</a:t>
            </a:r>
            <a:r>
              <a:rPr lang="en-US" sz="900" dirty="0" smtClean="0"/>
              <a:t>: </a:t>
            </a:r>
          </a:p>
          <a:p>
            <a:pPr lvl="1">
              <a:spcBef>
                <a:spcPct val="50000"/>
              </a:spcBef>
              <a:buClr>
                <a:srgbClr val="FFFF00"/>
              </a:buClr>
              <a:buFont typeface="Wingdings" pitchFamily="2" charset="2"/>
              <a:buNone/>
            </a:pPr>
            <a:r>
              <a:rPr lang="en-US" sz="900" dirty="0" smtClean="0"/>
              <a:t>Assistant Deputy Under Secretary of Defense, Supply Chain Integration</a:t>
            </a:r>
          </a:p>
          <a:p>
            <a:pPr lvl="1">
              <a:spcBef>
                <a:spcPct val="50000"/>
              </a:spcBef>
              <a:buClr>
                <a:srgbClr val="FFFF00"/>
              </a:buClr>
              <a:buFont typeface="Wingdings" pitchFamily="2" charset="2"/>
              <a:buNone/>
            </a:pPr>
            <a:r>
              <a:rPr lang="en-US" sz="900" dirty="0" smtClean="0"/>
              <a:t>Director, Logistics Systems Modernization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981C482-3ADC-41EF-8F60-076D3E7E8DF5}" type="slidenum">
              <a:rPr lang="en-US" smtClean="0"/>
              <a:pPr/>
              <a:t>17</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lvl="2">
              <a:spcBef>
                <a:spcPct val="40000"/>
              </a:spcBef>
            </a:pPr>
            <a:r>
              <a:rPr lang="en-US" dirty="0" smtClean="0"/>
              <a:t>Composed of  representatives from:</a:t>
            </a:r>
            <a:endParaRPr lang="en-US" sz="900" dirty="0" smtClean="0"/>
          </a:p>
          <a:p>
            <a:pPr lvl="3">
              <a:buFont typeface="Wingdings" pitchFamily="2" charset="2"/>
              <a:buNone/>
            </a:pPr>
            <a:r>
              <a:rPr lang="en-US" sz="1400" dirty="0" smtClean="0"/>
              <a:t>Military Services </a:t>
            </a:r>
          </a:p>
          <a:p>
            <a:pPr lvl="3">
              <a:buFont typeface="Wingdings" pitchFamily="2" charset="2"/>
              <a:buNone/>
            </a:pPr>
            <a:r>
              <a:rPr lang="en-US" sz="1400" dirty="0" smtClean="0"/>
              <a:t>Defense Agencies</a:t>
            </a:r>
          </a:p>
          <a:p>
            <a:pPr lvl="3">
              <a:buFont typeface="Wingdings" pitchFamily="2" charset="2"/>
              <a:buNone/>
            </a:pPr>
            <a:r>
              <a:rPr lang="en-US" sz="1400" dirty="0" smtClean="0"/>
              <a:t>Coast Guard</a:t>
            </a:r>
          </a:p>
          <a:p>
            <a:pPr lvl="3">
              <a:buFont typeface="Wingdings" pitchFamily="2" charset="2"/>
              <a:buNone/>
            </a:pPr>
            <a:r>
              <a:rPr lang="en-US" sz="1400" dirty="0" smtClean="0"/>
              <a:t>Participating Federal Agencies (e.g., GSA, FAA)</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64906"/>
            <a:fld id="{D34BBADB-DD58-41D2-97EC-32F88135441B}" type="slidenum">
              <a:rPr lang="en-US" smtClean="0"/>
              <a:pPr defTabSz="964906"/>
              <a:t>18</a:t>
            </a:fld>
            <a:endParaRPr lang="en-US" dirty="0"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dirty="0" smtClean="0"/>
              <a:t>Membership:  Military Services; </a:t>
            </a:r>
          </a:p>
          <a:p>
            <a:r>
              <a:rPr lang="en-US" dirty="0" smtClean="0"/>
              <a:t>Defense Agencies, e.g. DLA, DFAS, DTRA (Defense Treat Reduction Agency), NSA, DSCA (Defense Security Cooperation Agency);</a:t>
            </a:r>
          </a:p>
          <a:p>
            <a:r>
              <a:rPr lang="en-US" dirty="0" smtClean="0"/>
              <a:t>Coast Guard; </a:t>
            </a:r>
          </a:p>
          <a:p>
            <a:r>
              <a:rPr lang="en-US" dirty="0" smtClean="0"/>
              <a:t>Federal Agencies (e.g. GSA, FAA)</a:t>
            </a:r>
          </a:p>
          <a:p>
            <a:r>
              <a:rPr lang="en-US" dirty="0" smtClean="0"/>
              <a:t>GAO of Logistics Response Time (LRT) / Customer Wait Time (CWT)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70652" indent="-296405" eaLnBrk="0" hangingPunct="0">
              <a:defRPr>
                <a:solidFill>
                  <a:schemeClr val="tx1"/>
                </a:solidFill>
                <a:latin typeface="Arial" charset="0"/>
              </a:defRPr>
            </a:lvl2pPr>
            <a:lvl3pPr marL="1185619" indent="-237125" eaLnBrk="0" hangingPunct="0">
              <a:defRPr>
                <a:solidFill>
                  <a:schemeClr val="tx1"/>
                </a:solidFill>
                <a:latin typeface="Arial" charset="0"/>
              </a:defRPr>
            </a:lvl3pPr>
            <a:lvl4pPr marL="1659868" indent="-237125" eaLnBrk="0" hangingPunct="0">
              <a:defRPr>
                <a:solidFill>
                  <a:schemeClr val="tx1"/>
                </a:solidFill>
                <a:latin typeface="Arial" charset="0"/>
              </a:defRPr>
            </a:lvl4pPr>
            <a:lvl5pPr marL="2134116" indent="-237125" eaLnBrk="0" hangingPunct="0">
              <a:defRPr>
                <a:solidFill>
                  <a:schemeClr val="tx1"/>
                </a:solidFill>
                <a:latin typeface="Arial" charset="0"/>
              </a:defRPr>
            </a:lvl5pPr>
            <a:lvl6pPr marL="2608364" indent="-237125" eaLnBrk="0" fontAlgn="base" hangingPunct="0">
              <a:spcBef>
                <a:spcPct val="0"/>
              </a:spcBef>
              <a:spcAft>
                <a:spcPct val="0"/>
              </a:spcAft>
              <a:defRPr>
                <a:solidFill>
                  <a:schemeClr val="tx1"/>
                </a:solidFill>
                <a:latin typeface="Arial" charset="0"/>
              </a:defRPr>
            </a:lvl6pPr>
            <a:lvl7pPr marL="3082612" indent="-237125" eaLnBrk="0" fontAlgn="base" hangingPunct="0">
              <a:spcBef>
                <a:spcPct val="0"/>
              </a:spcBef>
              <a:spcAft>
                <a:spcPct val="0"/>
              </a:spcAft>
              <a:defRPr>
                <a:solidFill>
                  <a:schemeClr val="tx1"/>
                </a:solidFill>
                <a:latin typeface="Arial" charset="0"/>
              </a:defRPr>
            </a:lvl7pPr>
            <a:lvl8pPr marL="3556860" indent="-237125" eaLnBrk="0" fontAlgn="base" hangingPunct="0">
              <a:spcBef>
                <a:spcPct val="0"/>
              </a:spcBef>
              <a:spcAft>
                <a:spcPct val="0"/>
              </a:spcAft>
              <a:defRPr>
                <a:solidFill>
                  <a:schemeClr val="tx1"/>
                </a:solidFill>
                <a:latin typeface="Arial" charset="0"/>
              </a:defRPr>
            </a:lvl8pPr>
            <a:lvl9pPr marL="4031108" indent="-237125" eaLnBrk="0" fontAlgn="base" hangingPunct="0">
              <a:spcBef>
                <a:spcPct val="0"/>
              </a:spcBef>
              <a:spcAft>
                <a:spcPct val="0"/>
              </a:spcAft>
              <a:defRPr>
                <a:solidFill>
                  <a:schemeClr val="tx1"/>
                </a:solidFill>
                <a:latin typeface="Arial" charset="0"/>
              </a:defRPr>
            </a:lvl9pPr>
          </a:lstStyle>
          <a:p>
            <a:pPr eaLnBrk="1" hangingPunct="1"/>
            <a:fld id="{9B454813-FDC3-4ABB-A399-7625FD1C7351}" type="slidenum">
              <a:rPr lang="en-US">
                <a:solidFill>
                  <a:prstClr val="black"/>
                </a:solidFill>
              </a:rPr>
              <a:pPr eaLnBrk="1" hangingPunct="1"/>
              <a:t>19</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a:spcBef>
                <a:spcPct val="0"/>
              </a:spcBef>
            </a:pPr>
            <a:r>
              <a:rPr lang="en-US" sz="1100" dirty="0"/>
              <a:t>Slide </a:t>
            </a:r>
            <a:r>
              <a:rPr lang="en-US" sz="1100" dirty="0" smtClean="0"/>
              <a:t>2</a:t>
            </a:r>
            <a:r>
              <a:rPr lang="en-US" sz="1100" dirty="0"/>
              <a:t>		90 Seconds</a:t>
            </a:r>
          </a:p>
          <a:p>
            <a:pPr>
              <a:spcBef>
                <a:spcPct val="0"/>
              </a:spcBef>
              <a:buFontTx/>
              <a:buChar char="•"/>
            </a:pPr>
            <a:r>
              <a:rPr lang="en-US" sz="1100" dirty="0"/>
              <a:t> Shown here is how the magic is performed that transforms high level policy outcomes into execution and delivery across the enterprise.</a:t>
            </a:r>
          </a:p>
          <a:p>
            <a:pPr>
              <a:spcBef>
                <a:spcPct val="0"/>
              </a:spcBef>
              <a:buFontTx/>
              <a:buChar char="•"/>
            </a:pPr>
            <a:r>
              <a:rPr lang="en-US" sz="1100" dirty="0"/>
              <a:t> The key is the DLMS Process Review Committees depicted in the center are the key.  DLMS manages the process but the representative that you send as you subject mater experts are what make the process work.</a:t>
            </a:r>
          </a:p>
          <a:p>
            <a:pPr lvl="1">
              <a:spcBef>
                <a:spcPct val="0"/>
              </a:spcBef>
              <a:buFontTx/>
              <a:buChar char="•"/>
            </a:pPr>
            <a:r>
              <a:rPr lang="en-US" sz="1100" dirty="0"/>
              <a:t> The DLMSO Process Committee Chairs oversee and guide the process, they also bring subject matter and technical expertise; but they don’t vote and they don’t dictate.  </a:t>
            </a:r>
          </a:p>
          <a:p>
            <a:pPr lvl="1">
              <a:spcBef>
                <a:spcPct val="0"/>
              </a:spcBef>
              <a:buFontTx/>
              <a:buChar char="•"/>
            </a:pPr>
            <a:r>
              <a:rPr lang="en-US" sz="1100" dirty="0"/>
              <a:t> We in DLMSO don’t own any business process or systems; we simply facilitate and enable business process changes and interoperability among the process and systems owners.</a:t>
            </a:r>
          </a:p>
          <a:p>
            <a:pPr lvl="1">
              <a:spcBef>
                <a:spcPct val="0"/>
              </a:spcBef>
              <a:buFontTx/>
              <a:buChar char="•"/>
            </a:pPr>
            <a:r>
              <a:rPr lang="en-US" sz="1100" dirty="0"/>
              <a:t> You see the inputs on the left of the chart.  Sometimes proposed changes are initiated due to new or change OSD policies and initiative like IUID and RFID other time they are initiated by one or more of your representatives.  Regardless of how they are initiated they are always fully vetted and staffed.  Some never get approved, but most times an acceptable process is agreed upon and is issued as an approved DLMS change that forms a contract among the trading partners on how business will be conducted.</a:t>
            </a:r>
          </a:p>
          <a:p>
            <a:pPr lvl="1">
              <a:spcBef>
                <a:spcPct val="0"/>
              </a:spcBef>
              <a:buFontTx/>
              <a:buChar char="•"/>
            </a:pPr>
            <a:r>
              <a:rPr lang="en-US" sz="1100" dirty="0"/>
              <a:t> The last thought I want to leave with you on this chart is that it is in your individual organizations best interests to send us your best and brightest subject matter experts and make sure your component is consistently always represented on our process review committees. </a:t>
            </a:r>
          </a:p>
          <a:p>
            <a:pPr>
              <a:spcBef>
                <a:spcPct val="0"/>
              </a:spcBef>
              <a:buFontTx/>
              <a:buChar char="•"/>
            </a:pPr>
            <a:r>
              <a:rPr lang="en-US" sz="1100" dirty="0"/>
              <a:t> On the next series of charts we’ll take a quick look at a sample of high impact ACD.</a:t>
            </a:r>
            <a:endParaRPr lang="en-US" dirty="0" smtClean="0"/>
          </a:p>
        </p:txBody>
      </p:sp>
      <p:sp>
        <p:nvSpPr>
          <p:cNvPr id="64516" name="Slide Number Placeholder 3"/>
          <p:cNvSpPr>
            <a:spLocks noGrp="1"/>
          </p:cNvSpPr>
          <p:nvPr>
            <p:ph type="sldNum" sz="quarter" idx="5"/>
          </p:nvPr>
        </p:nvSpPr>
        <p:spPr>
          <a:noFill/>
        </p:spPr>
        <p:txBody>
          <a:bodyPr/>
          <a:lstStyle/>
          <a:p>
            <a:pPr defTabSz="964854"/>
            <a:fld id="{3F6EA51E-18DD-4C3D-9426-3AA78EC926C4}" type="slidenum">
              <a:rPr lang="en-US" smtClean="0"/>
              <a:pPr defTabSz="964854"/>
              <a:t>20</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5DF7935-7590-4E39-B2D7-FE6AD604BEE6}" type="slidenum">
              <a:rPr lang="en-US" smtClean="0">
                <a:solidFill>
                  <a:prstClr val="black"/>
                </a:solidFill>
              </a:rPr>
              <a:pPr/>
              <a:t>21</a:t>
            </a:fld>
            <a:endParaRPr lang="en-US" smtClean="0">
              <a:solidFill>
                <a:prstClr val="black"/>
              </a:solidFill>
            </a:endParaRPr>
          </a:p>
        </p:txBody>
      </p:sp>
      <p:sp>
        <p:nvSpPr>
          <p:cNvPr id="45059" name="Rectangle 2"/>
          <p:cNvSpPr>
            <a:spLocks noGrp="1" noRot="1" noChangeAspect="1" noChangeArrowheads="1" noTextEdit="1"/>
          </p:cNvSpPr>
          <p:nvPr>
            <p:ph type="sldImg"/>
          </p:nvPr>
        </p:nvSpPr>
        <p:spPr>
          <a:xfrm>
            <a:off x="1258888" y="720725"/>
            <a:ext cx="4799012" cy="3598863"/>
          </a:xfrm>
          <a:ln/>
        </p:spPr>
      </p:sp>
      <p:sp>
        <p:nvSpPr>
          <p:cNvPr id="45060" name="Rectangle 3"/>
          <p:cNvSpPr>
            <a:spLocks noGrp="1" noChangeArrowheads="1"/>
          </p:cNvSpPr>
          <p:nvPr>
            <p:ph type="body" idx="1"/>
          </p:nvPr>
        </p:nvSpPr>
        <p:spPr>
          <a:xfrm>
            <a:off x="972380" y="4559587"/>
            <a:ext cx="5370443" cy="4320212"/>
          </a:xfrm>
          <a:noFill/>
          <a:ln/>
        </p:spPr>
        <p:txBody>
          <a:bodyPr/>
          <a:lstStyle/>
          <a:p>
            <a:pPr>
              <a:buFontTx/>
              <a:buChar char="•"/>
            </a:pPr>
            <a:r>
              <a:rPr lang="en-US" sz="1500"/>
              <a:t>Much of the DLMS training is generic enough that transportation program managers should consider sending appropriate folks to the appropriate DLMS courses.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pPr defTabSz="964688"/>
            <a:fld id="{F143C361-1042-437B-8A73-B926BEC336B0}" type="slidenum">
              <a:rPr lang="en-US" smtClean="0">
                <a:solidFill>
                  <a:prstClr val="black"/>
                </a:solidFill>
              </a:rPr>
              <a:pPr defTabSz="964688"/>
              <a:t>2</a:t>
            </a:fld>
            <a:endParaRPr lang="en-US" dirty="0" smtClean="0">
              <a:solidFill>
                <a:prstClr val="black"/>
              </a:solidFill>
            </a:endParaRPr>
          </a:p>
        </p:txBody>
      </p:sp>
      <p:sp>
        <p:nvSpPr>
          <p:cNvPr id="54275" name="Rectangle 1026"/>
          <p:cNvSpPr>
            <a:spLocks noGrp="1" noRot="1" noChangeAspect="1" noChangeArrowheads="1" noTextEdit="1"/>
          </p:cNvSpPr>
          <p:nvPr>
            <p:ph type="sldImg"/>
          </p:nvPr>
        </p:nvSpPr>
        <p:spPr>
          <a:ln/>
        </p:spPr>
      </p:sp>
      <p:sp>
        <p:nvSpPr>
          <p:cNvPr id="54276" name="Rectangle 1027"/>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A32D2C73-8073-4180-BB75-A44ABF1E0A5C}" type="slidenum">
              <a:rPr lang="en-US" smtClean="0">
                <a:solidFill>
                  <a:prstClr val="black"/>
                </a:solidFill>
              </a:rPr>
              <a:pPr/>
              <a:t>22</a:t>
            </a:fld>
            <a:endParaRPr lang="en-US" smtClean="0">
              <a:solidFill>
                <a:prstClr val="black"/>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32183" y="4561226"/>
            <a:ext cx="5850835" cy="4320213"/>
          </a:xfrm>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817A13F8-AB4B-4F49-8AD2-1633895CB1C0}" type="slidenum">
              <a:rPr lang="en-US" smtClean="0"/>
              <a:pPr/>
              <a:t>26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DC905AF3-6E7F-4D21-941E-B36A72701A05}" type="slidenum">
              <a:rPr lang="en-US" smtClean="0"/>
              <a:pPr/>
              <a:t>27</a:t>
            </a:fld>
            <a:endParaRPr lang="en-US" smtClean="0"/>
          </a:p>
        </p:txBody>
      </p:sp>
      <p:sp>
        <p:nvSpPr>
          <p:cNvPr id="103427" name="Rectangle 2"/>
          <p:cNvSpPr>
            <a:spLocks noGrp="1" noRot="1" noChangeAspect="1" noChangeArrowheads="1" noTextEdit="1"/>
          </p:cNvSpPr>
          <p:nvPr>
            <p:ph type="sldImg"/>
          </p:nvPr>
        </p:nvSpPr>
        <p:spPr>
          <a:xfrm>
            <a:off x="1270000" y="733425"/>
            <a:ext cx="4775200" cy="3581400"/>
          </a:xfrm>
          <a:ln/>
        </p:spPr>
      </p:sp>
      <p:sp>
        <p:nvSpPr>
          <p:cNvPr id="103428" name="Rectangle 3"/>
          <p:cNvSpPr>
            <a:spLocks noGrp="1" noChangeArrowheads="1"/>
          </p:cNvSpPr>
          <p:nvPr>
            <p:ph type="body" idx="1"/>
          </p:nvPr>
        </p:nvSpPr>
        <p:spPr>
          <a:xfrm>
            <a:off x="969964" y="4559301"/>
            <a:ext cx="5367337" cy="4310063"/>
          </a:xfrm>
          <a:noFill/>
          <a:ln/>
        </p:spPr>
        <p:txBody>
          <a:bodyPr/>
          <a:lstStyle/>
          <a:p>
            <a:pPr>
              <a:lnSpc>
                <a:spcPct val="80000"/>
              </a:lnSpc>
            </a:pPr>
            <a:r>
              <a:rPr lang="en-US" sz="900" b="1" dirty="0" smtClean="0"/>
              <a:t>The DAASC came on line in June 1965.  The original mission was to edit, validate and route logistics data for the Department of Defense.  Through the years our mission has continued to expand to where today we support other government activities, civil agencies and foreign military sales countries.  DAASC serves as custodian for several DoD publications and reporting capabilities.  As an example, DAASC maintains the Department of Defense Activity Address File.  In addition, DAASC supports several DoD level capabilities, such as the Logistics On-line Tracking System, which supports requisition tracking throughout their life cycle and the  Logistics Metrics Analysis Reporting System, to report Logistics Response Time and Customer Wait Time.  DAASC has also fielded an </a:t>
            </a:r>
            <a:r>
              <a:rPr lang="en-US" sz="900" b="1" dirty="0" err="1" smtClean="0"/>
              <a:t>eBusiness</a:t>
            </a:r>
            <a:r>
              <a:rPr lang="en-US" sz="900" b="1" dirty="0" smtClean="0"/>
              <a:t> Gateway hub to facilitate government to commercial industry exchange of data.  We also provide direct support to DLA, the Army and Navy in their Enterprise Resource Planning (ERP)  fielding efforts. </a:t>
            </a:r>
          </a:p>
          <a:p>
            <a:pPr>
              <a:lnSpc>
                <a:spcPct val="80000"/>
              </a:lnSpc>
            </a:pPr>
            <a:endParaRPr lang="en-US" sz="900" b="1" dirty="0" smtClean="0"/>
          </a:p>
          <a:p>
            <a:pPr>
              <a:lnSpc>
                <a:spcPct val="80000"/>
              </a:lnSpc>
            </a:pPr>
            <a:r>
              <a:rPr lang="en-US" sz="900" b="1" dirty="0" smtClean="0"/>
              <a:t>So, as we will discuss today, we at DAASC are continuing to reinvent ourselves to stay abreast of the needs of the logistics community.</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0EB5E0D4-5394-45F9-AE85-25C428034582}" type="slidenum">
              <a:rPr lang="en-US" smtClean="0">
                <a:solidFill>
                  <a:prstClr val="black"/>
                </a:solidFill>
              </a:rPr>
              <a:pPr/>
              <a:t>28</a:t>
            </a:fld>
            <a:endParaRPr lang="en-US" smtClean="0">
              <a:solidFill>
                <a:prstClr val="black"/>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7BA58215-C855-42A9-BD32-F694A123FC78}" type="slidenum">
              <a:rPr lang="en-US" smtClean="0"/>
              <a:pPr/>
              <a:t>29</a:t>
            </a:fld>
            <a:endParaRPr lang="en-US" smtClean="0"/>
          </a:p>
        </p:txBody>
      </p:sp>
      <p:sp>
        <p:nvSpPr>
          <p:cNvPr id="105475" name="Rectangle 2"/>
          <p:cNvSpPr>
            <a:spLocks noGrp="1" noRot="1" noChangeAspect="1" noChangeArrowheads="1" noTextEdit="1"/>
          </p:cNvSpPr>
          <p:nvPr>
            <p:ph type="sldImg"/>
          </p:nvPr>
        </p:nvSpPr>
        <p:spPr>
          <a:xfrm>
            <a:off x="1290638" y="739775"/>
            <a:ext cx="4754562" cy="3565525"/>
          </a:xfrm>
          <a:ln w="12700" cap="flat">
            <a:solidFill>
              <a:schemeClr val="tx1"/>
            </a:solidFill>
          </a:ln>
        </p:spPr>
      </p:sp>
      <p:sp>
        <p:nvSpPr>
          <p:cNvPr id="105476" name="Rectangle 3"/>
          <p:cNvSpPr>
            <a:spLocks noGrp="1" noChangeArrowheads="1"/>
          </p:cNvSpPr>
          <p:nvPr>
            <p:ph type="body" idx="1"/>
          </p:nvPr>
        </p:nvSpPr>
        <p:spPr>
          <a:xfrm>
            <a:off x="963613" y="4567238"/>
            <a:ext cx="5387975" cy="4298950"/>
          </a:xfrm>
          <a:noFill/>
          <a:ln/>
        </p:spPr>
        <p:txBody>
          <a:bodyPr lIns="94413" tIns="45581" rIns="94413" bIns="45581"/>
          <a:lstStyle/>
          <a:p>
            <a:pPr>
              <a:lnSpc>
                <a:spcPct val="80000"/>
              </a:lnSpc>
            </a:pPr>
            <a:r>
              <a:rPr lang="en-US" sz="700" b="1" dirty="0" smtClean="0"/>
              <a:t>The original DAASC mission was developed around the idea of receiving, editing, validating, routing and delivering data to the appropriate destination, and we have been doing that quite well over the past years.  In today’s environment Network Interoperability and Data Interoperability is the key to our success.  Today a user may submit data via a dedicated or dial-in connection, through the NIPRNET, or Internet and the World Wide Webb using numerous formats and protocols.  DAASC supports numerous formats and protocols based upon our customer’s needs.  As an example, a transaction may be received via a dedicated connection using ASYNC pushing ASC X12 formatted data and the destination may required the data as DLSS fixed length using JANAP 128 format, or even as an e-mail file.  Our two operational sites, running in a 24 x 7  environment, with no single point of failure for our mission essential processes, ensures our customers that we will always be there to support the processing of their logistics data. Thus, DAASC, through our varied community services stands ready to serve our customers through many avenues.   </a:t>
            </a:r>
          </a:p>
          <a:p>
            <a:pPr lvl="1">
              <a:lnSpc>
                <a:spcPct val="80000"/>
              </a:lnSpc>
            </a:pPr>
            <a:r>
              <a:rPr lang="en-US" sz="700" b="1" dirty="0" smtClean="0">
                <a:solidFill>
                  <a:schemeClr val="hlink"/>
                </a:solidFill>
              </a:rPr>
              <a:t>Receive, edit, validate and route logistic data</a:t>
            </a:r>
          </a:p>
          <a:p>
            <a:pPr lvl="1">
              <a:lnSpc>
                <a:spcPct val="80000"/>
              </a:lnSpc>
            </a:pPr>
            <a:r>
              <a:rPr lang="en-US" sz="700" b="1" dirty="0" smtClean="0">
                <a:solidFill>
                  <a:srgbClr val="333300"/>
                </a:solidFill>
              </a:rPr>
              <a:t> Communication (network and data) interoperability </a:t>
            </a:r>
          </a:p>
          <a:p>
            <a:pPr lvl="1">
              <a:lnSpc>
                <a:spcPct val="80000"/>
              </a:lnSpc>
            </a:pPr>
            <a:r>
              <a:rPr lang="en-US" sz="700" b="1" dirty="0" smtClean="0">
                <a:solidFill>
                  <a:srgbClr val="333300"/>
                </a:solidFill>
              </a:rPr>
              <a:t> </a:t>
            </a:r>
            <a:r>
              <a:rPr lang="en-US" sz="700" b="1" dirty="0" smtClean="0">
                <a:solidFill>
                  <a:schemeClr val="hlink"/>
                </a:solidFill>
              </a:rPr>
              <a:t>Logistics information databases and archiving</a:t>
            </a:r>
          </a:p>
          <a:p>
            <a:pPr lvl="1">
              <a:lnSpc>
                <a:spcPct val="80000"/>
              </a:lnSpc>
            </a:pPr>
            <a:r>
              <a:rPr lang="en-US" sz="700" b="1" dirty="0" smtClean="0">
                <a:solidFill>
                  <a:srgbClr val="333300"/>
                </a:solidFill>
              </a:rPr>
              <a:t> Logistic information reporting and distribution</a:t>
            </a:r>
          </a:p>
          <a:p>
            <a:pPr lvl="1">
              <a:lnSpc>
                <a:spcPct val="80000"/>
              </a:lnSpc>
            </a:pPr>
            <a:r>
              <a:rPr lang="en-US" sz="700" b="1" dirty="0" smtClean="0">
                <a:solidFill>
                  <a:srgbClr val="333300"/>
                </a:solidFill>
              </a:rPr>
              <a:t> Functional logistic support and assistance</a:t>
            </a:r>
          </a:p>
          <a:p>
            <a:pPr lvl="1">
              <a:lnSpc>
                <a:spcPct val="80000"/>
              </a:lnSpc>
            </a:pPr>
            <a:r>
              <a:rPr lang="en-US" sz="700" b="1" dirty="0" smtClean="0">
                <a:solidFill>
                  <a:schemeClr val="hlink"/>
                </a:solidFill>
              </a:rPr>
              <a:t>Route data by X12 envelope, transaction, van, TP, Prime vendor, and  Activity,</a:t>
            </a:r>
            <a:r>
              <a:rPr lang="en-US" sz="700" b="1" dirty="0" smtClean="0">
                <a:solidFill>
                  <a:srgbClr val="333300"/>
                </a:solidFill>
              </a:rPr>
              <a:t>     </a:t>
            </a:r>
          </a:p>
          <a:p>
            <a:pPr lvl="1">
              <a:lnSpc>
                <a:spcPct val="80000"/>
              </a:lnSpc>
            </a:pPr>
            <a:r>
              <a:rPr lang="en-US" sz="700" b="1" dirty="0" smtClean="0">
                <a:solidFill>
                  <a:srgbClr val="333300"/>
                </a:solidFill>
              </a:rPr>
              <a:t>  Multiple Communications FTP/SMTP, MQ-Series, HTTPS, Email, and Dial-up </a:t>
            </a:r>
          </a:p>
          <a:p>
            <a:pPr lvl="1">
              <a:lnSpc>
                <a:spcPct val="80000"/>
              </a:lnSpc>
            </a:pPr>
            <a:r>
              <a:rPr lang="en-US" sz="700" b="1" dirty="0" smtClean="0">
                <a:solidFill>
                  <a:srgbClr val="333300"/>
                </a:solidFill>
              </a:rPr>
              <a:t>  Auditing and archiving with 30 day on line access and 2 year retention</a:t>
            </a:r>
          </a:p>
          <a:p>
            <a:pPr lvl="1">
              <a:lnSpc>
                <a:spcPct val="80000"/>
              </a:lnSpc>
            </a:pPr>
            <a:r>
              <a:rPr lang="en-US" sz="700" b="1" dirty="0" smtClean="0">
                <a:solidFill>
                  <a:srgbClr val="333300"/>
                </a:solidFill>
              </a:rPr>
              <a:t>  </a:t>
            </a:r>
            <a:r>
              <a:rPr lang="en-US" sz="700" b="1" dirty="0" smtClean="0">
                <a:solidFill>
                  <a:schemeClr val="hlink"/>
                </a:solidFill>
              </a:rPr>
              <a:t>Mapping, translation, and consulting services for X12, UDF, MILS, IDOC, and XML</a:t>
            </a:r>
            <a:r>
              <a:rPr lang="en-US" sz="700" b="1" dirty="0" smtClean="0">
                <a:solidFill>
                  <a:srgbClr val="333300"/>
                </a:solidFill>
              </a:rPr>
              <a:t> </a:t>
            </a:r>
          </a:p>
          <a:p>
            <a:pPr lvl="1">
              <a:lnSpc>
                <a:spcPct val="80000"/>
              </a:lnSpc>
            </a:pPr>
            <a:r>
              <a:rPr lang="en-US" sz="700" b="1" dirty="0" smtClean="0">
                <a:solidFill>
                  <a:srgbClr val="333300"/>
                </a:solidFill>
              </a:rPr>
              <a:t>  Data recovery and retransmission</a:t>
            </a:r>
          </a:p>
          <a:p>
            <a:pPr lvl="1">
              <a:lnSpc>
                <a:spcPct val="80000"/>
              </a:lnSpc>
            </a:pPr>
            <a:r>
              <a:rPr lang="en-US" sz="700" b="1" dirty="0" smtClean="0">
                <a:solidFill>
                  <a:srgbClr val="333300"/>
                </a:solidFill>
              </a:rPr>
              <a:t>  Establishment of new TP agreements and interconnects with VANs</a:t>
            </a:r>
          </a:p>
          <a:p>
            <a:pPr lvl="1">
              <a:lnSpc>
                <a:spcPct val="80000"/>
              </a:lnSpc>
            </a:pPr>
            <a:r>
              <a:rPr lang="en-US" sz="700" b="1" dirty="0" smtClean="0">
                <a:solidFill>
                  <a:srgbClr val="333300"/>
                </a:solidFill>
              </a:rPr>
              <a:t>  Standard and Custom logistic, supply, and transportation reports</a:t>
            </a:r>
          </a:p>
          <a:p>
            <a:pPr lvl="1">
              <a:lnSpc>
                <a:spcPct val="80000"/>
              </a:lnSpc>
            </a:pPr>
            <a:r>
              <a:rPr lang="en-US" sz="700" b="1" dirty="0" smtClean="0">
                <a:solidFill>
                  <a:srgbClr val="333300"/>
                </a:solidFill>
              </a:rPr>
              <a:t>  </a:t>
            </a:r>
            <a:r>
              <a:rPr lang="en-US" sz="700" b="1" dirty="0" smtClean="0">
                <a:solidFill>
                  <a:schemeClr val="hlink"/>
                </a:solidFill>
              </a:rPr>
              <a:t>Logistic response and customer wait time reporting</a:t>
            </a:r>
          </a:p>
          <a:p>
            <a:pPr lvl="1">
              <a:lnSpc>
                <a:spcPct val="80000"/>
              </a:lnSpc>
            </a:pPr>
            <a:r>
              <a:rPr lang="en-US" sz="700" b="1" dirty="0" smtClean="0">
                <a:solidFill>
                  <a:srgbClr val="333300"/>
                </a:solidFill>
              </a:rPr>
              <a:t>  Foreign military addresses, sales, assistance and aid</a:t>
            </a:r>
          </a:p>
          <a:p>
            <a:pPr lvl="1">
              <a:lnSpc>
                <a:spcPct val="80000"/>
              </a:lnSpc>
            </a:pPr>
            <a:r>
              <a:rPr lang="en-US" sz="700" b="1" dirty="0" smtClean="0">
                <a:solidFill>
                  <a:srgbClr val="333300"/>
                </a:solidFill>
              </a:rPr>
              <a:t>   24x7 Support from two operating locations</a:t>
            </a:r>
          </a:p>
          <a:p>
            <a:pPr lvl="1">
              <a:lnSpc>
                <a:spcPct val="80000"/>
              </a:lnSpc>
            </a:pPr>
            <a:r>
              <a:rPr lang="en-US" sz="700" b="1" dirty="0" smtClean="0">
                <a:solidFill>
                  <a:schemeClr val="hlink"/>
                </a:solidFill>
              </a:rPr>
              <a:t>Official repository and distribution point for DoD directories</a:t>
            </a:r>
          </a:p>
          <a:p>
            <a:pPr lvl="1">
              <a:lnSpc>
                <a:spcPct val="80000"/>
              </a:lnSpc>
            </a:pPr>
            <a:r>
              <a:rPr lang="en-US" sz="700" b="1" dirty="0" smtClean="0">
                <a:solidFill>
                  <a:schemeClr val="hlink"/>
                </a:solidFill>
              </a:rPr>
              <a:t> DoD  Transaction processing utility</a:t>
            </a:r>
          </a:p>
          <a:p>
            <a:pPr lvl="1">
              <a:lnSpc>
                <a:spcPct val="80000"/>
              </a:lnSpc>
            </a:pPr>
            <a:r>
              <a:rPr lang="en-US" sz="700" b="1" dirty="0" smtClean="0">
                <a:solidFill>
                  <a:srgbClr val="333300"/>
                </a:solidFill>
              </a:rPr>
              <a:t> WEB enabled systems and products</a:t>
            </a:r>
          </a:p>
          <a:p>
            <a:pPr lvl="1">
              <a:lnSpc>
                <a:spcPct val="80000"/>
              </a:lnSpc>
            </a:pPr>
            <a:r>
              <a:rPr lang="en-US" sz="700" b="1" dirty="0" smtClean="0">
                <a:solidFill>
                  <a:srgbClr val="333300"/>
                </a:solidFill>
              </a:rPr>
              <a:t> Design, develop and manage DAASC systems</a:t>
            </a:r>
          </a:p>
          <a:p>
            <a:pPr lvl="1">
              <a:lnSpc>
                <a:spcPct val="80000"/>
              </a:lnSpc>
            </a:pPr>
            <a:endParaRPr lang="en-US" sz="700" b="1" dirty="0" smtClean="0">
              <a:solidFill>
                <a:srgbClr val="333300"/>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7565E671-DC9C-4809-BA47-7B1AB68DF7D9}" type="slidenum">
              <a:rPr lang="en-US" smtClean="0">
                <a:solidFill>
                  <a:prstClr val="black"/>
                </a:solidFill>
              </a:rPr>
              <a:pPr/>
              <a:t>30</a:t>
            </a:fld>
            <a:endParaRPr lang="en-US" smtClean="0">
              <a:solidFill>
                <a:prstClr val="black"/>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xfrm>
            <a:off x="732183" y="4561226"/>
            <a:ext cx="5850835" cy="4320213"/>
          </a:xfrm>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32C6712D-159E-43C9-95D7-E7FBC6B06195}" type="slidenum">
              <a:rPr lang="en-US" smtClean="0"/>
              <a:pPr/>
              <a:t>31</a:t>
            </a:fld>
            <a:endParaRPr lang="en-US" smtClean="0"/>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A661FDBE-CBAB-4AA8-98C1-ACECC91B8F97}" type="slidenum">
              <a:rPr lang="en-US" smtClean="0"/>
              <a:pPr/>
              <a:t>32</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501993EE-52DE-4B2E-8E7A-412583445947}" type="slidenum">
              <a:rPr lang="en-US" smtClean="0"/>
              <a:pPr/>
              <a:t>33</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C58D77D-11CF-473B-8169-633417EC132D}" type="slidenum">
              <a:rPr lang="en-US" smtClean="0"/>
              <a:pPr/>
              <a:t>34</a:t>
            </a:fld>
            <a:endParaRPr lang="en-US" smtClean="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B4CB7F2B-CBF0-4EEF-8E1A-C8BB95F2285F}" type="slidenum">
              <a:rPr lang="en-US" smtClean="0"/>
              <a:pPr/>
              <a:t>3</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BE652FC2-7E7E-4126-8213-F48758304560}" type="slidenum">
              <a:rPr lang="en-US" smtClean="0"/>
              <a:pPr/>
              <a:t>35</a:t>
            </a:fld>
            <a:endParaRPr lang="en-US" smtClean="0"/>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r>
              <a:rPr lang="en-US" sz="700" dirty="0" smtClean="0">
                <a:solidFill>
                  <a:srgbClr val="FF0066"/>
                </a:solidFill>
              </a:rPr>
              <a:t>These are some of the key policy documents applicable to implementation of commercial standards and the DLMS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F9B50509-B393-4419-BECF-69F3DE1BE6C9}" type="slidenum">
              <a:rPr lang="en-US" smtClean="0"/>
              <a:pPr/>
              <a:t>36</a:t>
            </a:fld>
            <a:endParaRPr lang="en-US" smtClean="0"/>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59318FBD-D91F-4A32-B364-E7B9925FF6BF}" type="slidenum">
              <a:rPr lang="en-US" smtClean="0"/>
              <a:pPr/>
              <a:t>37</a:t>
            </a:fld>
            <a:endParaRPr lang="en-US" smtClean="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pPr>
              <a:spcBef>
                <a:spcPct val="0"/>
              </a:spcBef>
              <a:buClr>
                <a:srgbClr val="000000"/>
              </a:buClr>
              <a:buSzPct val="70000"/>
              <a:buFont typeface="Wingdings" pitchFamily="2" charset="2"/>
              <a:buChar char="l"/>
            </a:pPr>
            <a:r>
              <a:rPr lang="en-US" dirty="0" err="1" smtClean="0"/>
              <a:t>Supercedes</a:t>
            </a:r>
            <a:r>
              <a:rPr lang="en-US" dirty="0" smtClean="0"/>
              <a:t> and cancels:</a:t>
            </a:r>
          </a:p>
          <a:p>
            <a:pPr lvl="1">
              <a:spcBef>
                <a:spcPct val="40000"/>
              </a:spcBef>
              <a:buClr>
                <a:srgbClr val="FFFF00"/>
              </a:buClr>
              <a:buFont typeface="Wingdings" pitchFamily="2" charset="2"/>
              <a:buNone/>
            </a:pPr>
            <a:r>
              <a:rPr lang="en-US" dirty="0" smtClean="0"/>
              <a:t>DRID #48</a:t>
            </a:r>
            <a:r>
              <a:rPr lang="en-US" sz="3600" dirty="0" smtClean="0"/>
              <a:t> </a:t>
            </a:r>
            <a:r>
              <a:rPr lang="en-US" sz="800" dirty="0" smtClean="0"/>
              <a:t>Signed by Dr. John </a:t>
            </a:r>
            <a:r>
              <a:rPr lang="en-US" sz="800" dirty="0" err="1" smtClean="0"/>
              <a:t>Hamre</a:t>
            </a:r>
            <a:r>
              <a:rPr lang="en-US" sz="800" dirty="0" smtClean="0"/>
              <a:t>, December 9, 1998</a:t>
            </a:r>
          </a:p>
          <a:p>
            <a:pPr algn="ctr"/>
            <a:endParaRPr lang="en-US" dirty="0" smtClean="0"/>
          </a:p>
          <a:p>
            <a:pPr lvl="1">
              <a:spcBef>
                <a:spcPct val="40000"/>
              </a:spcBef>
              <a:buClr>
                <a:srgbClr val="FFFF00"/>
              </a:buClr>
              <a:buFont typeface="Wingdings" pitchFamily="2" charset="2"/>
              <a:buNone/>
            </a:pPr>
            <a:r>
              <a:rPr lang="en-US" dirty="0" smtClean="0"/>
              <a:t>USD(AT&amp;L) Memo Policy &amp; Guidance (signed by Dr. </a:t>
            </a:r>
            <a:r>
              <a:rPr lang="en-US" dirty="0" err="1" smtClean="0"/>
              <a:t>Gansler</a:t>
            </a:r>
            <a:r>
              <a:rPr lang="en-US" dirty="0" smtClean="0"/>
              <a:t>, September 14, 1999)</a:t>
            </a:r>
            <a:endParaRPr lang="en-US" sz="900" dirty="0" smtClean="0"/>
          </a:p>
          <a:p>
            <a:pPr>
              <a:spcBef>
                <a:spcPct val="50000"/>
              </a:spcBef>
              <a:buClr>
                <a:srgbClr val="000000"/>
              </a:buClr>
              <a:buSzPct val="70000"/>
              <a:buFont typeface="Wingdings" pitchFamily="2" charset="2"/>
              <a:buChar char="l"/>
            </a:pPr>
            <a:r>
              <a:rPr lang="en-US" b="1" dirty="0" smtClean="0"/>
              <a:t>Use only FIPS PUB 161-2 standards in new or planned processes</a:t>
            </a:r>
          </a:p>
          <a:p>
            <a:endParaRPr lang="en-US" b="1"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532A056-975C-4D67-BBA7-1229B82E7201}" type="slidenum">
              <a:rPr lang="en-US" smtClean="0"/>
              <a:pPr/>
              <a:t>38</a:t>
            </a:fld>
            <a:endParaRPr lang="en-US" smtClean="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7CA3CB5-FCE4-41B7-A15A-312EC6151385}" type="slidenum">
              <a:rPr lang="en-US" smtClean="0"/>
              <a:pPr/>
              <a:t>39</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r>
              <a:rPr lang="en-US" smtClean="0"/>
              <a:t>DoD 4140.1-R, better known as the “Superreg,” provides the policies and procedural guidance for the DLSS…and now the DLMS.  It is a far reaching publication that covers the requirements and procedures for DoD material managers and others who need to work within or with the DoD Supply system.</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152B0414-EC57-40F0-973B-96D4994F3780}" type="slidenum">
              <a:rPr lang="en-US" smtClean="0"/>
              <a:pPr/>
              <a:t>40</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r>
              <a:rPr lang="en-US" smtClean="0"/>
              <a:t>DLMS covers the functional areas of supply, transportation, acquisition (contract administration), maintenance, and finance.  It implements the necessary policies to support the Components incorporation within their respective systems of the procedures and business rules to implement those policies.  DLMS provides the required ASC X12 transactions and equivalent XML Schemas to interface with all trading partners.  As new technologies are approved and become DoD standards DLMS will incorporate those emerging standards, as required, allowing Component systems to keep pace with the within their logistics business processes/systems.  DLMSO will configuration manage all changes to the DLMS no matter what technology methods are employed by the Components.  Once all DoD Components have fully implemented DLMS the DLSS will be deactivated.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8DD6FF26-9490-44D6-B795-1788C9E91F6C}" type="slidenum">
              <a:rPr lang="en-US" smtClean="0"/>
              <a:pPr/>
              <a:t>41</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r>
              <a:rPr lang="en-US" smtClean="0"/>
              <a:t>DAASC has implemented the required maps to provide complete conversion services (DLMS to DLSS and DLSS to DLMS) until all Components have implemented DLMS and conversion services are no longer needed.  As the DoD corporate community service provider for DLMS, DAASC is providing telecommunications support, archiving and storage, translation services ASC X12/DLSS conversion and other services to support DoD Component supply chain management systems and DLMS implementation.  In this capacity DAASC is providing the authoritative repository for DoD end-to-end performance metrics.  DoD Components shall take advantage of this community service by routing all DLMS/DLSS transactions to DAAS for edit, validation, and routing to correct recipients and to support Combatant Commands and DoD Component logistics performance metric analysis reporting requirements.  By their uniform implementation of the DLMS, the DoD Components will ensure a transition strategy that will support all organization levels in their logistical needs.  </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7CA3CB5-FCE4-41B7-A15A-312EC6151385}" type="slidenum">
              <a:rPr lang="en-US" smtClean="0"/>
              <a:pPr/>
              <a:t>42</a:t>
            </a:fld>
            <a:endParaRPr lang="en-US" smtClean="0"/>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r>
              <a:rPr lang="en-US" smtClean="0"/>
              <a:t>DoD 4140.1-R, better known as the “Superreg,” provides the policies and procedural guidance for the DLSS…and now the DLMS.  It is a far reaching publication that covers the requirements and procedures for DoD material managers and others who need to work within or with the DoD Supply system.</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9F3E088D-072F-4E77-B4D7-7CA09BFB2727}" type="slidenum">
              <a:rPr lang="en-US" smtClean="0"/>
              <a:pPr/>
              <a:t>44</a:t>
            </a:fld>
            <a:endParaRPr lang="en-US" smtClean="0"/>
          </a:p>
        </p:txBody>
      </p:sp>
      <p:sp>
        <p:nvSpPr>
          <p:cNvPr id="124931" name="Rectangle 2"/>
          <p:cNvSpPr>
            <a:spLocks noGrp="1" noRot="1" noChangeAspect="1" noChangeArrowheads="1" noTextEdit="1"/>
          </p:cNvSpPr>
          <p:nvPr>
            <p:ph type="sldImg"/>
          </p:nvPr>
        </p:nvSpPr>
        <p:spPr>
          <a:xfrm>
            <a:off x="1260475" y="722313"/>
            <a:ext cx="4795838" cy="3597275"/>
          </a:xfrm>
          <a:ln/>
        </p:spPr>
      </p:sp>
      <p:sp>
        <p:nvSpPr>
          <p:cNvPr id="124932" name="Rectangle 3"/>
          <p:cNvSpPr>
            <a:spLocks noGrp="1" noChangeArrowheads="1"/>
          </p:cNvSpPr>
          <p:nvPr>
            <p:ph type="body" idx="1"/>
          </p:nvPr>
        </p:nvSpPr>
        <p:spPr>
          <a:xfrm>
            <a:off x="973139" y="4559300"/>
            <a:ext cx="5368926" cy="4321175"/>
          </a:xfrm>
          <a:noFill/>
          <a:ln/>
        </p:spPr>
        <p:txBody>
          <a:bodyPr/>
          <a:lstStyle/>
          <a:p>
            <a:pPr>
              <a:buFontTx/>
              <a:buNone/>
            </a:pPr>
            <a:endParaRPr lang="en-US" b="1"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C86CE50-00DE-43F8-AA33-751CDB68F9A4}" type="slidenum">
              <a:rPr lang="en-US" smtClean="0">
                <a:solidFill>
                  <a:prstClr val="black"/>
                </a:solidFill>
              </a:rPr>
              <a:pPr/>
              <a:t>45</a:t>
            </a:fld>
            <a:endParaRPr lang="en-US" smtClean="0">
              <a:solidFill>
                <a:prstClr val="black"/>
              </a:solidFill>
            </a:endParaRPr>
          </a:p>
        </p:txBody>
      </p:sp>
      <p:sp>
        <p:nvSpPr>
          <p:cNvPr id="38915" name="Rectangle 2"/>
          <p:cNvSpPr>
            <a:spLocks noGrp="1" noRot="1" noChangeAspect="1" noChangeArrowheads="1" noTextEdit="1"/>
          </p:cNvSpPr>
          <p:nvPr>
            <p:ph type="sldImg"/>
          </p:nvPr>
        </p:nvSpPr>
        <p:spPr>
          <a:xfrm>
            <a:off x="1258888" y="720725"/>
            <a:ext cx="4799012" cy="3598863"/>
          </a:xfrm>
          <a:ln/>
        </p:spPr>
      </p:sp>
      <p:sp>
        <p:nvSpPr>
          <p:cNvPr id="38916" name="Rectangle 3"/>
          <p:cNvSpPr>
            <a:spLocks noGrp="1" noChangeArrowheads="1"/>
          </p:cNvSpPr>
          <p:nvPr>
            <p:ph type="body" idx="1"/>
          </p:nvPr>
        </p:nvSpPr>
        <p:spPr>
          <a:xfrm>
            <a:off x="197127" y="4559587"/>
            <a:ext cx="6851374" cy="4320212"/>
          </a:xfrm>
          <a:noFill/>
          <a:ln/>
        </p:spPr>
        <p:txBody>
          <a:bodyPr/>
          <a:lstStyle/>
          <a:p>
            <a:pPr marL="237127" indent="-237127"/>
            <a:r>
              <a:rPr lang="en-US" sz="1500"/>
              <a:t>1. Assemble Team of functional and technical experts on the system to be migrated </a:t>
            </a:r>
          </a:p>
          <a:p>
            <a:pPr marL="237127" indent="-237127"/>
            <a:r>
              <a:rPr lang="en-US" sz="1500"/>
              <a:t>2. Initiate early contact with DAASC and other trading partners such as DFAS, MOCAS, WAWF.  The DAASC point of contact is </a:t>
            </a:r>
            <a:r>
              <a:rPr lang="en-US" smtClean="0">
                <a:latin typeface="Arial Narrow" pitchFamily="34" charset="0"/>
              </a:rPr>
              <a:t>Clarissa Elmore, (937) 656-3770 DSN 986-3770, email Clarissa.Elmore@dla.mil</a:t>
            </a:r>
            <a:r>
              <a:rPr lang="en-US" sz="1500"/>
              <a:t>.</a:t>
            </a:r>
          </a:p>
          <a:p>
            <a:pPr marL="237127" indent="-237127"/>
            <a:r>
              <a:rPr lang="en-US" sz="1500"/>
              <a:t>	a)  Develop a memorandum of agreement (MOA) with DAASC </a:t>
            </a:r>
          </a:p>
          <a:p>
            <a:pPr marL="237127" indent="-237127"/>
            <a:r>
              <a:rPr lang="en-US" sz="1500"/>
              <a:t>     b)  Acquire DAASC DLSS to DLMS X12 data maps for the transactions to be migrated</a:t>
            </a:r>
          </a:p>
          <a:p>
            <a:pPr marL="237127" indent="-237127"/>
            <a:r>
              <a:rPr lang="en-US" sz="1500"/>
              <a:t>     c) Establish communications mechanisms with DAASC and determine what addressing will be used with DAAS</a:t>
            </a:r>
          </a:p>
          <a:p>
            <a:pPr marL="237127" indent="-237127"/>
            <a:endParaRPr lang="en-US" sz="1500"/>
          </a:p>
          <a:p>
            <a:pPr marL="237127" indent="-237127"/>
            <a:r>
              <a:rPr lang="en-US" sz="1500"/>
              <a:t>John - </a:t>
            </a:r>
          </a:p>
          <a:p>
            <a:pPr marL="237127" indent="-237127"/>
            <a:r>
              <a:rPr lang="en-US" sz="1500"/>
              <a:t>For transportation, DAASC will perform translation for us also.  However,you should come to me or Mr. Nappoli for DLSS to EDI maps you need.</a:t>
            </a:r>
          </a:p>
          <a:p>
            <a:pPr marL="237127" indent="-237127"/>
            <a:endParaRPr lang="en-US" sz="15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93839EF-08F3-41BC-8AF6-692FD08224B8}" type="slidenum">
              <a:rPr lang="en-US" smtClean="0"/>
              <a:pPr/>
              <a:t>4</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BA9307DB-57F6-4856-91D7-3A24A151BDB6}" type="slidenum">
              <a:rPr lang="en-US" smtClean="0">
                <a:solidFill>
                  <a:prstClr val="black"/>
                </a:solidFill>
              </a:rPr>
              <a:pPr/>
              <a:t>46</a:t>
            </a:fld>
            <a:endParaRPr lang="en-US" smtClean="0">
              <a:solidFill>
                <a:prstClr val="black"/>
              </a:solidFill>
            </a:endParaRPr>
          </a:p>
        </p:txBody>
      </p:sp>
      <p:sp>
        <p:nvSpPr>
          <p:cNvPr id="39939" name="Rectangle 2"/>
          <p:cNvSpPr>
            <a:spLocks noGrp="1" noRot="1" noChangeAspect="1" noChangeArrowheads="1" noTextEdit="1"/>
          </p:cNvSpPr>
          <p:nvPr>
            <p:ph type="sldImg"/>
          </p:nvPr>
        </p:nvSpPr>
        <p:spPr>
          <a:xfrm>
            <a:off x="1258888" y="720725"/>
            <a:ext cx="4799012" cy="3598863"/>
          </a:xfrm>
          <a:ln/>
        </p:spPr>
      </p:sp>
      <p:sp>
        <p:nvSpPr>
          <p:cNvPr id="39940" name="Rectangle 3"/>
          <p:cNvSpPr>
            <a:spLocks noGrp="1" noChangeArrowheads="1"/>
          </p:cNvSpPr>
          <p:nvPr>
            <p:ph type="body" idx="1"/>
          </p:nvPr>
        </p:nvSpPr>
        <p:spPr>
          <a:xfrm>
            <a:off x="0" y="4382515"/>
            <a:ext cx="7315200" cy="4320212"/>
          </a:xfrm>
          <a:noFill/>
          <a:ln/>
        </p:spPr>
        <p:txBody>
          <a:bodyPr/>
          <a:lstStyle/>
          <a:p>
            <a:pPr marL="237127" indent="-237127">
              <a:lnSpc>
                <a:spcPct val="90000"/>
              </a:lnSpc>
            </a:pPr>
            <a:r>
              <a:rPr lang="en-US" sz="1300"/>
              <a:t>3. Training courses can be requested by contacting DLMSO, Ellen Hilert, 703-767-0676, DSN 427-0676, Ellen.Hilert@dla.mil .</a:t>
            </a:r>
          </a:p>
          <a:p>
            <a:pPr marL="237127" indent="-237127">
              <a:lnSpc>
                <a:spcPct val="90000"/>
              </a:lnSpc>
              <a:buFontTx/>
              <a:buAutoNum type="arabicPeriod" startAt="4"/>
            </a:pPr>
            <a:r>
              <a:rPr lang="en-US" sz="1300"/>
              <a:t>a) This software decodes the syntax associated with the inbound transactions, enabling the parsing of the individual data fields in the transaction and provides for the appropriate assemblage of data fields with correct syntax formatting for outbound transactions.  </a:t>
            </a:r>
          </a:p>
          <a:p>
            <a:pPr marL="237127" indent="-237127">
              <a:lnSpc>
                <a:spcPct val="90000"/>
              </a:lnSpc>
            </a:pPr>
            <a:r>
              <a:rPr lang="en-US" sz="1300"/>
              <a:t>	b) Lots of COTS products available to support this process- Mercator; Sterling; SeeBeyond</a:t>
            </a:r>
          </a:p>
          <a:p>
            <a:pPr marL="237127" indent="-237127">
              <a:lnSpc>
                <a:spcPct val="90000"/>
              </a:lnSpc>
            </a:pPr>
            <a:r>
              <a:rPr lang="en-US" sz="1300"/>
              <a:t>	c) The DSS development team that successfully migrated DSS from the DLSS to the DLMS determined that the appropriate course of action for them was to develop their own decoding/parsing and formatting code and integrate it with the DSS application itself.  </a:t>
            </a:r>
          </a:p>
          <a:p>
            <a:pPr marL="237127" indent="-237127">
              <a:lnSpc>
                <a:spcPct val="90000"/>
              </a:lnSpc>
            </a:pPr>
            <a:r>
              <a:rPr lang="en-US" sz="1300" b="1"/>
              <a:t>John’s comments on parsers if any</a:t>
            </a:r>
          </a:p>
          <a:p>
            <a:pPr marL="237127" indent="-237127">
              <a:lnSpc>
                <a:spcPct val="90000"/>
              </a:lnSpc>
              <a:buFontTx/>
              <a:buAutoNum type="arabicPlain" startAt="5"/>
            </a:pPr>
            <a:r>
              <a:rPr lang="en-US" sz="1300"/>
              <a:t>Phase I: Establish DLMS X12 EDI or XML baseline, determining the DLSS transactions that enter and exit the system (implement the data content of the DLSS using DLMS X12 EDI or XML) </a:t>
            </a:r>
          </a:p>
          <a:p>
            <a:pPr marL="237127" indent="-237127">
              <a:lnSpc>
                <a:spcPct val="90000"/>
              </a:lnSpc>
            </a:pPr>
            <a:r>
              <a:rPr lang="en-US" sz="1300"/>
              <a:t>	Phase II: Identify initial DLMS X12 EDI or XML enhanced data functionality to be implemented (minimum under “Jump Start” is RFID and IUID data content) </a:t>
            </a:r>
          </a:p>
          <a:p>
            <a:pPr marL="237127" indent="-237127">
              <a:lnSpc>
                <a:spcPct val="90000"/>
              </a:lnSpc>
            </a:pPr>
            <a:r>
              <a:rPr lang="en-US" sz="1300"/>
              <a:t>	Phase III: Determine, plan and schedule DLMS X12 EDI or XML enhanced data content for incorporation into system processing </a:t>
            </a:r>
          </a:p>
          <a:p>
            <a:pPr marL="237127" indent="-237127">
              <a:lnSpc>
                <a:spcPct val="90000"/>
              </a:lnSpc>
              <a:buFontTx/>
              <a:buAutoNum type="arabicPlain" startAt="6"/>
            </a:pPr>
            <a:r>
              <a:rPr lang="en-US" sz="1300" b="1"/>
              <a:t>FOR Supply:  </a:t>
            </a:r>
            <a:r>
              <a:rPr lang="en-US" sz="1300" i="1"/>
              <a:t>Note the DLSS are composed of families of transactions, such as the DD_ series of DLSS Document Identifier Code transactions that migrate to a DLMS DS 527D.  Once having developed the computer code to migrate a DLSS DDM to a DS 527, much of the code will be reusable for the other DLSS documents in the DD_ series.</a:t>
            </a:r>
            <a:endParaRPr lang="en-US" sz="1300"/>
          </a:p>
          <a:p>
            <a:pPr marL="237127" indent="-237127">
              <a:lnSpc>
                <a:spcPct val="90000"/>
              </a:lnSpc>
            </a:pPr>
            <a:r>
              <a:rPr lang="en-US" sz="1300" b="1"/>
              <a:t>FOR TRANS</a:t>
            </a:r>
            <a:r>
              <a:rPr lang="en-US" sz="1300"/>
              <a:t> Unfortunately all of the transportation transactions we have to imp are very complex, but we have succeeded before and are here to help</a:t>
            </a:r>
          </a:p>
          <a:p>
            <a:pPr marL="237127" indent="-237127">
              <a:lnSpc>
                <a:spcPct val="90000"/>
              </a:lnSpc>
            </a:pPr>
            <a:r>
              <a:rPr lang="en-US" sz="1300"/>
              <a:t>7.  Self explanatory – </a:t>
            </a:r>
          </a:p>
          <a:p>
            <a:pPr marL="237127" indent="-237127">
              <a:lnSpc>
                <a:spcPct val="90000"/>
              </a:lnSpc>
            </a:pPr>
            <a:endParaRPr lang="en-US" sz="130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4AE73C62-ED40-467C-8B60-97EAA062D63F}" type="slidenum">
              <a:rPr lang="en-US" smtClean="0"/>
              <a:pPr/>
              <a:t>48</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1F2AE577-E63C-4788-B1C2-535952D16916}" type="slidenum">
              <a:rPr lang="en-US" smtClean="0"/>
              <a:pPr/>
              <a:t>49</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E62C3F1C-EE2F-4DF9-84ED-88CB97464BC2}" type="slidenum">
              <a:rPr lang="en-US" smtClean="0"/>
              <a:pPr/>
              <a:t>5</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D350FE6A-49A0-4A9D-ACD5-5BA97D1AC4BF}" type="slidenum">
              <a:rPr lang="en-US" smtClean="0"/>
              <a:pPr/>
              <a:t>6</a:t>
            </a:fld>
            <a:endParaRPr lang="en-US" smtClean="0"/>
          </a:p>
        </p:txBody>
      </p:sp>
      <p:sp>
        <p:nvSpPr>
          <p:cNvPr id="77827" name="Rectangle 1026"/>
          <p:cNvSpPr>
            <a:spLocks noGrp="1" noRot="1" noChangeAspect="1" noChangeArrowheads="1" noTextEdit="1"/>
          </p:cNvSpPr>
          <p:nvPr>
            <p:ph type="sldImg"/>
          </p:nvPr>
        </p:nvSpPr>
        <p:spPr>
          <a:ln/>
        </p:spPr>
      </p:sp>
      <p:sp>
        <p:nvSpPr>
          <p:cNvPr id="77828" name="Rectangle 1027"/>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64906"/>
            <a:fld id="{B9C543CB-515B-47D8-A345-757B83C368EF}" type="slidenum">
              <a:rPr lang="en-US" smtClean="0"/>
              <a:pPr defTabSz="964906"/>
              <a:t>7</a:t>
            </a:fld>
            <a:endParaRPr lang="en-US" dirty="0" smtClean="0"/>
          </a:p>
        </p:txBody>
      </p:sp>
      <p:sp>
        <p:nvSpPr>
          <p:cNvPr id="57347" name="Rectangle 2"/>
          <p:cNvSpPr>
            <a:spLocks noGrp="1" noRot="1" noChangeAspect="1" noChangeArrowheads="1" noTextEdit="1"/>
          </p:cNvSpPr>
          <p:nvPr>
            <p:ph type="sldImg"/>
          </p:nvPr>
        </p:nvSpPr>
        <p:spPr>
          <a:xfrm>
            <a:off x="1260475" y="722313"/>
            <a:ext cx="4795838" cy="3597275"/>
          </a:xfrm>
          <a:ln/>
        </p:spPr>
      </p:sp>
      <p:sp>
        <p:nvSpPr>
          <p:cNvPr id="57348" name="Rectangle 3"/>
          <p:cNvSpPr>
            <a:spLocks noGrp="1" noChangeArrowheads="1"/>
          </p:cNvSpPr>
          <p:nvPr>
            <p:ph type="body" idx="1"/>
          </p:nvPr>
        </p:nvSpPr>
        <p:spPr>
          <a:xfrm>
            <a:off x="972381" y="4559587"/>
            <a:ext cx="5370443" cy="4320212"/>
          </a:xfrm>
          <a:noFill/>
          <a:ln/>
        </p:spPr>
        <p:txBody>
          <a:bodyPr/>
          <a:lstStyle/>
          <a:p>
            <a:pPr>
              <a:buFontTx/>
              <a:buChar char="•"/>
            </a:pPr>
            <a:r>
              <a:rPr lang="en-US" b="1" dirty="0" smtClean="0">
                <a:latin typeface="Arial Narrow" pitchFamily="34" charset="0"/>
              </a:rPr>
              <a:t>  As you can see from the red program bumper stickers the logistics community is constantly striving to improve business processes to deliver the best possible service and value to the warfighter.</a:t>
            </a:r>
          </a:p>
          <a:p>
            <a:pPr>
              <a:buFontTx/>
              <a:buChar char="•"/>
            </a:pPr>
            <a:r>
              <a:rPr lang="en-US" b="1" dirty="0" smtClean="0">
                <a:latin typeface="Arial Narrow" pitchFamily="34" charset="0"/>
              </a:rPr>
              <a:t>  Very simply the DLMSO mission is to facilitate the implementation of logistics business process improvements while maintaining interoperability among the systems in the logistics chain.</a:t>
            </a:r>
            <a:r>
              <a:rPr lang="en-US" dirty="0" smtClean="0">
                <a:latin typeface="Arial Narrow" pitchFamily="34" charset="0"/>
              </a:rPr>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64906"/>
            <a:fld id="{DEAF9DD8-7A20-46B1-86FD-0F0FE2E0BFC0}" type="slidenum">
              <a:rPr lang="en-US" smtClean="0"/>
              <a:pPr defTabSz="964906"/>
              <a:t>8</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xfrm>
            <a:off x="974036" y="4559587"/>
            <a:ext cx="5367130" cy="4321852"/>
          </a:xfrm>
          <a:noFill/>
          <a:ln/>
        </p:spPr>
        <p:txBody>
          <a:bodyPr/>
          <a:lstStyle/>
          <a:p>
            <a:pPr>
              <a:lnSpc>
                <a:spcPct val="90000"/>
              </a:lnSpc>
            </a:pPr>
            <a:r>
              <a:rPr lang="en-US" dirty="0" smtClean="0"/>
              <a:t>Slide 6		120 seconds</a:t>
            </a:r>
          </a:p>
          <a:p>
            <a:pPr>
              <a:lnSpc>
                <a:spcPct val="90000"/>
              </a:lnSpc>
              <a:buFontTx/>
              <a:buChar char="•"/>
            </a:pPr>
            <a:r>
              <a:rPr lang="en-US" dirty="0" smtClean="0"/>
              <a:t> This chart graphically depicts our supply chain support systems by the horizontal bars.  A given horizon bar has many systems supporting that supply chain; among them are acquisition; retail, intermediate, and wholesale material management; maintenance; finance; etc.</a:t>
            </a:r>
          </a:p>
          <a:p>
            <a:pPr>
              <a:lnSpc>
                <a:spcPct val="90000"/>
              </a:lnSpc>
              <a:buFontTx/>
              <a:buChar char="•"/>
            </a:pPr>
            <a:r>
              <a:rPr lang="en-US" dirty="0" smtClean="0"/>
              <a:t> The vertical bars represent the common enterprise business function providers that DOD has established through the years and the multiple systems each provider uses in the delivery of their services.</a:t>
            </a:r>
          </a:p>
          <a:p>
            <a:pPr>
              <a:lnSpc>
                <a:spcPct val="90000"/>
              </a:lnSpc>
              <a:buFontTx/>
              <a:buChar char="•"/>
            </a:pPr>
            <a:r>
              <a:rPr lang="en-US" dirty="0" smtClean="0"/>
              <a:t> The connective tissue allowing business to be conducted along and among  the supply chains and with common business function support systems is represented by the diagonal yellow semi-transparent line on which you see:</a:t>
            </a:r>
          </a:p>
          <a:p>
            <a:pPr lvl="1">
              <a:lnSpc>
                <a:spcPct val="90000"/>
              </a:lnSpc>
              <a:buFontTx/>
              <a:buChar char="•"/>
            </a:pPr>
            <a:r>
              <a:rPr lang="en-US" dirty="0" smtClean="0"/>
              <a:t> DLMSO who provides the common business rules, and information exchange standards (except for Transportation standards established by DTEB).  </a:t>
            </a:r>
          </a:p>
          <a:p>
            <a:pPr lvl="1">
              <a:lnSpc>
                <a:spcPct val="90000"/>
              </a:lnSpc>
              <a:buFontTx/>
              <a:buChar char="•"/>
            </a:pPr>
            <a:r>
              <a:rPr lang="en-US" dirty="0" smtClean="0"/>
              <a:t> DAASC who provides connectivity and translation services</a:t>
            </a:r>
          </a:p>
          <a:p>
            <a:pPr lvl="1">
              <a:lnSpc>
                <a:spcPct val="90000"/>
              </a:lnSpc>
              <a:buFontTx/>
              <a:buChar char="•"/>
            </a:pPr>
            <a:r>
              <a:rPr lang="en-US" dirty="0" smtClean="0"/>
              <a:t> DLIS who provide access to master data reference repositories</a:t>
            </a:r>
          </a:p>
          <a:p>
            <a:pPr>
              <a:lnSpc>
                <a:spcPct val="90000"/>
              </a:lnSpc>
              <a:buFontTx/>
              <a:buChar char="•"/>
            </a:pPr>
            <a:r>
              <a:rPr lang="en-US" dirty="0" smtClean="0"/>
              <a:t>Collectively, these three organizations perform enterprise services needed by every supply chain and every common business function provider.</a:t>
            </a:r>
          </a:p>
          <a:p>
            <a:pPr>
              <a:lnSpc>
                <a:spcPct val="90000"/>
              </a:lnSpc>
              <a:buFontTx/>
              <a:buChar char="•"/>
            </a:pPr>
            <a:r>
              <a:rPr lang="en-US" dirty="0" smtClean="0"/>
              <a:t> Without these three organizations the capabilities they deliver would have to be replicated hundreds of times making interoperability far more difficult and costly.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pPr defTabSz="964906"/>
            <a:fld id="{509F00E1-FBFA-4E29-8B9F-63E922830253}" type="slidenum">
              <a:rPr lang="en-US" smtClean="0"/>
              <a:pPr defTabSz="964906"/>
              <a:t>9</a:t>
            </a:fld>
            <a:endParaRPr lang="en-US" dirty="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9101644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016153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9614013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465039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lvl2pPr>
              <a:buClrTx/>
              <a:defRPr baseline="0">
                <a:solidFill>
                  <a:srgbClr val="002060"/>
                </a:solidFill>
              </a:defRPr>
            </a:lvl2pPr>
            <a:lvl3pPr>
              <a:buClrTx/>
              <a:defRPr baseline="0">
                <a:solidFill>
                  <a:srgbClr val="002060"/>
                </a:solidFill>
              </a:defRPr>
            </a:lvl3pPr>
            <a:lvl4pPr>
              <a:buClrTx/>
              <a:defRPr baseline="0">
                <a:solidFill>
                  <a:srgbClr val="002060"/>
                </a:solidFill>
              </a:defRPr>
            </a:lvl4pPr>
            <a:lvl5pPr>
              <a:buClrTx/>
              <a:defRPr baseline="0">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hart Placeholder 3"/>
          <p:cNvSpPr>
            <a:spLocks noGrp="1"/>
          </p:cNvSpPr>
          <p:nvPr>
            <p:ph type="chart" sz="half" idx="2"/>
          </p:nvPr>
        </p:nvSpPr>
        <p:spPr>
          <a:xfrm>
            <a:off x="4648200" y="1981200"/>
            <a:ext cx="3810000" cy="4114800"/>
          </a:xfrm>
        </p:spPr>
        <p:txBody>
          <a:bodyPr/>
          <a:lstStyle/>
          <a:p>
            <a:pPr lvl="0"/>
            <a:endParaRPr lang="en-US" noProof="0" dirty="0" smtClean="0"/>
          </a:p>
        </p:txBody>
      </p:sp>
    </p:spTree>
    <p:extLst>
      <p:ext uri="{BB962C8B-B14F-4D97-AF65-F5344CB8AC3E}">
        <p14:creationId xmlns:p14="http://schemas.microsoft.com/office/powerpoint/2010/main" val="211598235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91806220"/>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62126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2842082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899342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6411056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23671760"/>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452985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8722206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8635258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79"/>
          <p:cNvSpPr>
            <a:spLocks noChangeArrowheads="1"/>
          </p:cNvSpPr>
          <p:nvPr userDrawn="1"/>
        </p:nvSpPr>
        <p:spPr bwMode="auto">
          <a:xfrm>
            <a:off x="0" y="6505575"/>
            <a:ext cx="9144000" cy="258532"/>
          </a:xfrm>
          <a:prstGeom prst="rect">
            <a:avLst/>
          </a:prstGeom>
          <a:gradFill flip="none" rotWithShape="1">
            <a:gsLst>
              <a:gs pos="0">
                <a:schemeClr val="tx1">
                  <a:alpha val="63000"/>
                </a:schemeClr>
              </a:gs>
              <a:gs pos="100000">
                <a:schemeClr val="bg1">
                  <a:alpha val="61000"/>
                </a:schemeClr>
              </a:gs>
            </a:gsLst>
            <a:lin ang="0" scaled="1"/>
            <a:tileRect/>
          </a:gradFill>
          <a:ln w="9525">
            <a:noFill/>
            <a:miter lim="800000"/>
            <a:headEnd/>
            <a:tailEnd/>
          </a:ln>
        </p:spPr>
        <p:txBody>
          <a:bodyPr>
            <a:spAutoFit/>
          </a:bodyPr>
          <a:lstStyle/>
          <a:p>
            <a:pPr algn="l" fontAlgn="auto">
              <a:lnSpc>
                <a:spcPct val="90000"/>
              </a:lnSpc>
              <a:spcBef>
                <a:spcPts val="0"/>
              </a:spcBef>
              <a:spcAft>
                <a:spcPts val="0"/>
              </a:spcAft>
              <a:defRPr/>
            </a:pPr>
            <a:r>
              <a:rPr lang="en-US" sz="1200" i="1" dirty="0">
                <a:solidFill>
                  <a:srgbClr val="1F497D">
                    <a:lumMod val="75000"/>
                  </a:srgbClr>
                </a:solidFill>
                <a:latin typeface="Arial"/>
                <a:cs typeface="Arial" charset="0"/>
              </a:rPr>
              <a:t>Module </a:t>
            </a:r>
            <a:r>
              <a:rPr lang="en-US" sz="1200" i="1" dirty="0" smtClean="0">
                <a:solidFill>
                  <a:srgbClr val="1F497D">
                    <a:lumMod val="75000"/>
                  </a:srgbClr>
                </a:solidFill>
                <a:latin typeface="Arial"/>
                <a:cs typeface="Arial" charset="0"/>
              </a:rPr>
              <a:t>1</a:t>
            </a:r>
            <a:endParaRPr lang="en-US" sz="1200" i="1" dirty="0">
              <a:solidFill>
                <a:srgbClr val="1F497D">
                  <a:lumMod val="75000"/>
                </a:srgbClr>
              </a:solidFill>
              <a:latin typeface="Arial"/>
            </a:endParaRPr>
          </a:p>
        </p:txBody>
      </p:sp>
      <p:sp>
        <p:nvSpPr>
          <p:cNvPr id="3075" name="Rectangle 2"/>
          <p:cNvSpPr>
            <a:spLocks noGrp="1" noChangeArrowheads="1"/>
          </p:cNvSpPr>
          <p:nvPr>
            <p:ph type="title"/>
          </p:nvPr>
        </p:nvSpPr>
        <p:spPr bwMode="auto">
          <a:xfrm>
            <a:off x="685800"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7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 Third level</a:t>
            </a:r>
          </a:p>
          <a:p>
            <a:pPr lvl="3"/>
            <a:r>
              <a:rPr lang="en-US" dirty="0" smtClean="0"/>
              <a:t> Fourth level</a:t>
            </a:r>
          </a:p>
          <a:p>
            <a:pPr lvl="4"/>
            <a:r>
              <a:rPr lang="en-US" dirty="0" smtClean="0"/>
              <a:t>Fifth level</a:t>
            </a:r>
          </a:p>
        </p:txBody>
      </p:sp>
      <p:sp>
        <p:nvSpPr>
          <p:cNvPr id="1033" name="Text Box 9"/>
          <p:cNvSpPr txBox="1">
            <a:spLocks noChangeArrowheads="1"/>
          </p:cNvSpPr>
          <p:nvPr userDrawn="1"/>
        </p:nvSpPr>
        <p:spPr bwMode="auto">
          <a:xfrm>
            <a:off x="4343400" y="6451600"/>
            <a:ext cx="450850" cy="366713"/>
          </a:xfrm>
          <a:prstGeom prst="rect">
            <a:avLst/>
          </a:prstGeom>
          <a:noFill/>
          <a:ln w="9525">
            <a:noFill/>
            <a:miter lim="800000"/>
            <a:headEnd/>
            <a:tailEnd/>
          </a:ln>
          <a:effectLst/>
        </p:spPr>
        <p:txBody>
          <a:bodyPr wrap="none">
            <a:spAutoFit/>
          </a:bodyPr>
          <a:lstStyle/>
          <a:p>
            <a:pPr>
              <a:lnSpc>
                <a:spcPct val="90000"/>
              </a:lnSpc>
              <a:spcBef>
                <a:spcPct val="0"/>
              </a:spcBef>
              <a:defRPr/>
            </a:pPr>
            <a:fld id="{DABF794E-0EFC-4117-A368-2F87AC28B4E6}" type="slidenum">
              <a:rPr lang="en-US" sz="1800" i="1">
                <a:solidFill>
                  <a:srgbClr val="1F497D"/>
                </a:solidFill>
                <a:latin typeface="Arial" pitchFamily="34" charset="0"/>
              </a:rPr>
              <a:pPr>
                <a:lnSpc>
                  <a:spcPct val="90000"/>
                </a:lnSpc>
                <a:spcBef>
                  <a:spcPct val="0"/>
                </a:spcBef>
                <a:defRPr/>
              </a:pPr>
              <a:t>‹#›</a:t>
            </a:fld>
            <a:endParaRPr lang="en-US" sz="1800" i="1" dirty="0">
              <a:solidFill>
                <a:srgbClr val="1F497D"/>
              </a:solidFill>
              <a:latin typeface="Arial" pitchFamily="34" charset="0"/>
            </a:endParaRPr>
          </a:p>
        </p:txBody>
      </p:sp>
      <p:sp>
        <p:nvSpPr>
          <p:cNvPr id="8" name="Rectangle 7"/>
          <p:cNvSpPr/>
          <p:nvPr userDrawn="1"/>
        </p:nvSpPr>
        <p:spPr>
          <a:xfrm>
            <a:off x="0" y="0"/>
            <a:ext cx="9144000" cy="333375"/>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90000"/>
              </a:lnSpc>
              <a:spcBef>
                <a:spcPts val="0"/>
              </a:spcBef>
              <a:spcAft>
                <a:spcPts val="0"/>
              </a:spcAft>
              <a:defRPr/>
            </a:pPr>
            <a:endParaRPr lang="en-US" dirty="0">
              <a:solidFill>
                <a:prstClr val="white"/>
              </a:solidFill>
            </a:endParaRPr>
          </a:p>
        </p:txBody>
      </p:sp>
      <p:sp>
        <p:nvSpPr>
          <p:cNvPr id="9" name="Rectangle 8"/>
          <p:cNvSpPr/>
          <p:nvPr userDrawn="1"/>
        </p:nvSpPr>
        <p:spPr>
          <a:xfrm>
            <a:off x="0" y="82467"/>
            <a:ext cx="9144000" cy="164276"/>
          </a:xfrm>
          <a:prstGeom prst="rect">
            <a:avLst/>
          </a:prstGeom>
          <a:solidFill>
            <a:schemeClr val="accent1">
              <a:lumMod val="75000"/>
            </a:schemeClr>
          </a:solidFill>
          <a:ln>
            <a:noFill/>
          </a:ln>
          <a:effectLst>
            <a:glow rad="139700">
              <a:schemeClr val="accent1">
                <a:satMod val="175000"/>
                <a:alpha val="40000"/>
              </a:schemeClr>
            </a:glow>
            <a:outerShdw dist="50800" sx="1000" sy="1000" algn="ctr" rotWithShape="0">
              <a:srgbClr val="000000"/>
            </a:outerShdw>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lnSpc>
                <a:spcPct val="90000"/>
              </a:lnSpc>
              <a:spcBef>
                <a:spcPts val="0"/>
              </a:spcBef>
              <a:spcAft>
                <a:spcPts val="0"/>
              </a:spcAft>
              <a:defRPr/>
            </a:pPr>
            <a:endParaRPr lang="en-US" dirty="0">
              <a:solidFill>
                <a:prstClr val="white"/>
              </a:solidFill>
            </a:endParaRPr>
          </a:p>
        </p:txBody>
      </p:sp>
      <p:sp>
        <p:nvSpPr>
          <p:cNvPr id="10" name="TextBox 9"/>
          <p:cNvSpPr txBox="1"/>
          <p:nvPr userDrawn="1"/>
        </p:nvSpPr>
        <p:spPr bwMode="ltGray">
          <a:xfrm>
            <a:off x="643467" y="16104"/>
            <a:ext cx="4233579" cy="307777"/>
          </a:xfrm>
          <a:prstGeom prst="rect">
            <a:avLst/>
          </a:prstGeom>
          <a:noFill/>
          <a:effectLst>
            <a:outerShdw blurRad="50800" dist="38100" dir="5400000" algn="t" rotWithShape="0">
              <a:prstClr val="black">
                <a:alpha val="88000"/>
              </a:prstClr>
            </a:outerShdw>
          </a:effectLst>
        </p:spPr>
        <p:txBody>
          <a:bodyPr wrap="square">
            <a:spAutoFit/>
          </a:bodyPr>
          <a:lstStyle/>
          <a:p>
            <a:pPr algn="l" fontAlgn="auto">
              <a:lnSpc>
                <a:spcPct val="90000"/>
              </a:lnSpc>
              <a:spcBef>
                <a:spcPts val="0"/>
              </a:spcBef>
              <a:spcAft>
                <a:spcPts val="0"/>
              </a:spcAft>
              <a:defRPr/>
            </a:pPr>
            <a:r>
              <a:rPr lang="en-US" sz="1400" b="0" dirty="0" smtClean="0">
                <a:solidFill>
                  <a:prstClr val="white"/>
                </a:solidFill>
                <a:latin typeface="Arial"/>
                <a:ea typeface="Cambria Math" pitchFamily="18" charset="0"/>
              </a:rPr>
              <a:t>DLMS Introductory Training</a:t>
            </a:r>
            <a:endParaRPr lang="en-US" sz="1400" b="0" dirty="0">
              <a:solidFill>
                <a:prstClr val="white"/>
              </a:solidFill>
              <a:latin typeface="Arial"/>
              <a:ea typeface="Cambria Math" pitchFamily="18" charset="0"/>
            </a:endParaRPr>
          </a:p>
        </p:txBody>
      </p:sp>
      <p:pic>
        <p:nvPicPr>
          <p:cNvPr id="11" name="Picture 5" descr="Q:\DR\Administrative\Photos for Briefs\DLA Logos\DLA-Logo-Clear.gif"/>
          <p:cNvPicPr>
            <a:picLocks noChangeAspect="1" noChangeArrowheads="1"/>
          </p:cNvPicPr>
          <p:nvPr userDrawn="1"/>
        </p:nvPicPr>
        <p:blipFill>
          <a:blip r:embed="rId16" cstate="print"/>
          <a:srcRect/>
          <a:stretch>
            <a:fillRect/>
          </a:stretch>
        </p:blipFill>
        <p:spPr bwMode="auto">
          <a:xfrm>
            <a:off x="19050" y="19050"/>
            <a:ext cx="692150" cy="819150"/>
          </a:xfrm>
          <a:prstGeom prst="rect">
            <a:avLst/>
          </a:prstGeom>
          <a:noFill/>
          <a:ln w="9525">
            <a:noFill/>
            <a:miter lim="800000"/>
            <a:headEnd/>
            <a:tailEnd/>
          </a:ln>
        </p:spPr>
      </p:pic>
    </p:spTree>
    <p:extLst>
      <p:ext uri="{BB962C8B-B14F-4D97-AF65-F5344CB8AC3E}">
        <p14:creationId xmlns:p14="http://schemas.microsoft.com/office/powerpoint/2010/main" val="4254603856"/>
      </p:ext>
    </p:extLst>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 id="2147483826" r:id="rId12"/>
    <p:sldLayoutId id="2147483827" r:id="rId13"/>
    <p:sldLayoutId id="2147483828" r:id="rId14"/>
  </p:sldLayoutIdLst>
  <p:transition/>
  <p:txStyles>
    <p:titleStyle>
      <a:lvl1pPr algn="ctr" rtl="0" eaLnBrk="0" fontAlgn="base" hangingPunct="0">
        <a:spcBef>
          <a:spcPct val="0"/>
        </a:spcBef>
        <a:spcAft>
          <a:spcPct val="0"/>
        </a:spcAft>
        <a:defRPr sz="4400" b="1">
          <a:solidFill>
            <a:srgbClr val="2D2DB9"/>
          </a:solidFill>
          <a:latin typeface="+mj-lt"/>
          <a:ea typeface="+mj-ea"/>
          <a:cs typeface="+mj-cs"/>
        </a:defRPr>
      </a:lvl1pPr>
      <a:lvl2pPr algn="ctr" rtl="0" eaLnBrk="0" fontAlgn="base" hangingPunct="0">
        <a:spcBef>
          <a:spcPct val="0"/>
        </a:spcBef>
        <a:spcAft>
          <a:spcPct val="0"/>
        </a:spcAft>
        <a:defRPr sz="4400" b="1">
          <a:solidFill>
            <a:srgbClr val="2D2DB9"/>
          </a:solidFill>
          <a:latin typeface="Arial" charset="0"/>
        </a:defRPr>
      </a:lvl2pPr>
      <a:lvl3pPr algn="ctr" rtl="0" eaLnBrk="0" fontAlgn="base" hangingPunct="0">
        <a:spcBef>
          <a:spcPct val="0"/>
        </a:spcBef>
        <a:spcAft>
          <a:spcPct val="0"/>
        </a:spcAft>
        <a:defRPr sz="4400" b="1">
          <a:solidFill>
            <a:srgbClr val="2D2DB9"/>
          </a:solidFill>
          <a:latin typeface="Arial" charset="0"/>
        </a:defRPr>
      </a:lvl3pPr>
      <a:lvl4pPr algn="ctr" rtl="0" eaLnBrk="0" fontAlgn="base" hangingPunct="0">
        <a:spcBef>
          <a:spcPct val="0"/>
        </a:spcBef>
        <a:spcAft>
          <a:spcPct val="0"/>
        </a:spcAft>
        <a:defRPr sz="4400" b="1">
          <a:solidFill>
            <a:srgbClr val="2D2DB9"/>
          </a:solidFill>
          <a:latin typeface="Arial" charset="0"/>
        </a:defRPr>
      </a:lvl4pPr>
      <a:lvl5pPr algn="ctr" rtl="0" eaLnBrk="0" fontAlgn="base" hangingPunct="0">
        <a:spcBef>
          <a:spcPct val="0"/>
        </a:spcBef>
        <a:spcAft>
          <a:spcPct val="0"/>
        </a:spcAft>
        <a:defRPr sz="4400" b="1">
          <a:solidFill>
            <a:srgbClr val="2D2DB9"/>
          </a:solidFill>
          <a:latin typeface="Arial" charset="0"/>
        </a:defRPr>
      </a:lvl5pPr>
      <a:lvl6pPr marL="457200" algn="ctr" rtl="0" eaLnBrk="0" fontAlgn="base" hangingPunct="0">
        <a:spcBef>
          <a:spcPct val="0"/>
        </a:spcBef>
        <a:spcAft>
          <a:spcPct val="0"/>
        </a:spcAft>
        <a:defRPr sz="4400" b="1">
          <a:solidFill>
            <a:schemeClr val="tx2"/>
          </a:solidFill>
          <a:latin typeface="Arial" charset="0"/>
        </a:defRPr>
      </a:lvl6pPr>
      <a:lvl7pPr marL="914400" algn="ctr" rtl="0" eaLnBrk="0" fontAlgn="base" hangingPunct="0">
        <a:spcBef>
          <a:spcPct val="0"/>
        </a:spcBef>
        <a:spcAft>
          <a:spcPct val="0"/>
        </a:spcAft>
        <a:defRPr sz="4400" b="1">
          <a:solidFill>
            <a:schemeClr val="tx2"/>
          </a:solidFill>
          <a:latin typeface="Arial" charset="0"/>
        </a:defRPr>
      </a:lvl7pPr>
      <a:lvl8pPr marL="1371600" algn="ctr" rtl="0" eaLnBrk="0" fontAlgn="base" hangingPunct="0">
        <a:spcBef>
          <a:spcPct val="0"/>
        </a:spcBef>
        <a:spcAft>
          <a:spcPct val="0"/>
        </a:spcAft>
        <a:defRPr sz="4400" b="1">
          <a:solidFill>
            <a:schemeClr val="tx2"/>
          </a:solidFill>
          <a:latin typeface="Arial" charset="0"/>
        </a:defRPr>
      </a:lvl8pPr>
      <a:lvl9pPr marL="1828800" algn="ctr" rtl="0" eaLnBrk="0" fontAlgn="base" hangingPunct="0">
        <a:spcBef>
          <a:spcPct val="0"/>
        </a:spcBef>
        <a:spcAft>
          <a:spcPct val="0"/>
        </a:spcAft>
        <a:defRPr sz="4400" b="1">
          <a:solidFill>
            <a:schemeClr val="tx2"/>
          </a:solidFill>
          <a:latin typeface="Arial" charset="0"/>
        </a:defRPr>
      </a:lvl9pPr>
    </p:titleStyle>
    <p:bodyStyle>
      <a:lvl1pPr marL="342900" indent="-342900" algn="l" rtl="0" eaLnBrk="0" fontAlgn="base" hangingPunct="0">
        <a:spcBef>
          <a:spcPct val="20000"/>
        </a:spcBef>
        <a:spcAft>
          <a:spcPct val="0"/>
        </a:spcAft>
        <a:defRPr sz="3200" b="1">
          <a:solidFill>
            <a:srgbClr val="000000"/>
          </a:solidFill>
          <a:latin typeface="+mn-lt"/>
          <a:ea typeface="+mn-ea"/>
          <a:cs typeface="+mn-cs"/>
        </a:defRPr>
      </a:lvl1pPr>
      <a:lvl2pPr marL="742950" indent="-285750" algn="l" rtl="0" eaLnBrk="0" fontAlgn="base" hangingPunct="0">
        <a:spcBef>
          <a:spcPct val="35000"/>
        </a:spcBef>
        <a:spcAft>
          <a:spcPct val="0"/>
        </a:spcAft>
        <a:buSzPct val="70000"/>
        <a:buFont typeface="Wingdings" pitchFamily="2" charset="2"/>
        <a:buChar char="l"/>
        <a:defRPr sz="2800" b="1">
          <a:solidFill>
            <a:srgbClr val="000000"/>
          </a:solidFill>
          <a:latin typeface="+mn-lt"/>
        </a:defRPr>
      </a:lvl2pPr>
      <a:lvl3pPr marL="1143000" indent="-228600" algn="l" rtl="0" eaLnBrk="0" fontAlgn="base" hangingPunct="0">
        <a:spcBef>
          <a:spcPct val="35000"/>
        </a:spcBef>
        <a:spcAft>
          <a:spcPct val="0"/>
        </a:spcAft>
        <a:buFont typeface="Wingdings" pitchFamily="2" charset="2"/>
        <a:buChar char="ü"/>
        <a:defRPr sz="2400" b="1">
          <a:solidFill>
            <a:srgbClr val="000000"/>
          </a:solidFill>
          <a:latin typeface="+mn-lt"/>
        </a:defRPr>
      </a:lvl3pPr>
      <a:lvl4pPr marL="1600200" indent="-228600" algn="l" rtl="0" eaLnBrk="0" fontAlgn="base" hangingPunct="0">
        <a:spcBef>
          <a:spcPct val="35000"/>
        </a:spcBef>
        <a:spcAft>
          <a:spcPct val="0"/>
        </a:spcAft>
        <a:buFont typeface="Wingdings" pitchFamily="2" charset="2"/>
        <a:buChar char="Ø"/>
        <a:defRPr sz="2000" b="1">
          <a:solidFill>
            <a:srgbClr val="000000"/>
          </a:solidFill>
          <a:latin typeface="+mn-lt"/>
        </a:defRPr>
      </a:lvl4pPr>
      <a:lvl5pPr marL="2057400" indent="-228600" algn="l" rtl="0" eaLnBrk="0" fontAlgn="base" hangingPunct="0">
        <a:spcBef>
          <a:spcPct val="35000"/>
        </a:spcBef>
        <a:spcAft>
          <a:spcPct val="0"/>
        </a:spcAft>
        <a:buChar char="–"/>
        <a:defRPr sz="2000" b="1">
          <a:solidFill>
            <a:srgbClr val="000000"/>
          </a:solidFill>
          <a:latin typeface="+mn-lt"/>
        </a:defRPr>
      </a:lvl5pPr>
      <a:lvl6pPr marL="2514600" indent="-228600" algn="l" rtl="0" eaLnBrk="0" fontAlgn="base" hangingPunct="0">
        <a:spcBef>
          <a:spcPct val="35000"/>
        </a:spcBef>
        <a:spcAft>
          <a:spcPct val="0"/>
        </a:spcAft>
        <a:buClr>
          <a:srgbClr val="FFFF00"/>
        </a:buClr>
        <a:buChar char="–"/>
        <a:defRPr sz="2000" b="1">
          <a:solidFill>
            <a:schemeClr val="tx1"/>
          </a:solidFill>
          <a:latin typeface="+mn-lt"/>
        </a:defRPr>
      </a:lvl6pPr>
      <a:lvl7pPr marL="2971800" indent="-228600" algn="l" rtl="0" eaLnBrk="0" fontAlgn="base" hangingPunct="0">
        <a:spcBef>
          <a:spcPct val="35000"/>
        </a:spcBef>
        <a:spcAft>
          <a:spcPct val="0"/>
        </a:spcAft>
        <a:buClr>
          <a:srgbClr val="FFFF00"/>
        </a:buClr>
        <a:buChar char="–"/>
        <a:defRPr sz="2000" b="1">
          <a:solidFill>
            <a:schemeClr val="tx1"/>
          </a:solidFill>
          <a:latin typeface="+mn-lt"/>
        </a:defRPr>
      </a:lvl7pPr>
      <a:lvl8pPr marL="3429000" indent="-228600" algn="l" rtl="0" eaLnBrk="0" fontAlgn="base" hangingPunct="0">
        <a:spcBef>
          <a:spcPct val="35000"/>
        </a:spcBef>
        <a:spcAft>
          <a:spcPct val="0"/>
        </a:spcAft>
        <a:buClr>
          <a:srgbClr val="FFFF00"/>
        </a:buClr>
        <a:buChar char="–"/>
        <a:defRPr sz="2000" b="1">
          <a:solidFill>
            <a:schemeClr val="tx1"/>
          </a:solidFill>
          <a:latin typeface="+mn-lt"/>
        </a:defRPr>
      </a:lvl8pPr>
      <a:lvl9pPr marL="3886200" indent="-228600" algn="l" rtl="0" eaLnBrk="0" fontAlgn="base" hangingPunct="0">
        <a:spcBef>
          <a:spcPct val="35000"/>
        </a:spcBef>
        <a:spcAft>
          <a:spcPct val="0"/>
        </a:spcAft>
        <a:buClr>
          <a:srgbClr val="FFFF00"/>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dla.mil/j-6/dlms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dla.mil/j-6/dlmso/About/committees.asp"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mailto:robert.hammond@dla.mil" TargetMode="External"/><Relationship Id="rId13" Type="http://schemas.openxmlformats.org/officeDocument/2006/relationships/hyperlink" Target="mailto:samantha.khuon@dla.mil" TargetMode="External"/><Relationship Id="rId3" Type="http://schemas.openxmlformats.org/officeDocument/2006/relationships/hyperlink" Target="mailto:donald.pipp@dla.mil" TargetMode="External"/><Relationship Id="rId7" Type="http://schemas.openxmlformats.org/officeDocument/2006/relationships/hyperlink" Target="mailto:mary.jane.johnson@dla.mil" TargetMode="External"/><Relationship Id="rId12" Type="http://schemas.openxmlformats.org/officeDocument/2006/relationships/hyperlink" Target="mailto:kenneth.deans@dla.mil" TargetMode="External"/><Relationship Id="rId17" Type="http://schemas.openxmlformats.org/officeDocument/2006/relationships/hyperlink" Target="mailto:paul.macias.ctr@dla.mil" TargetMode="External"/><Relationship Id="rId2" Type="http://schemas.openxmlformats.org/officeDocument/2006/relationships/notesSlide" Target="../notesSlides/notesSlide20.xml"/><Relationship Id="rId16" Type="http://schemas.openxmlformats.org/officeDocument/2006/relationships/hyperlink" Target="mailto:larry.tanner.ctr@dla.mil" TargetMode="External"/><Relationship Id="rId1" Type="http://schemas.openxmlformats.org/officeDocument/2006/relationships/slideLayout" Target="../slideLayouts/slideLayout7.xml"/><Relationship Id="rId6" Type="http://schemas.openxmlformats.org/officeDocument/2006/relationships/hyperlink" Target="mailto:ellen.hilert@dla.mil" TargetMode="External"/><Relationship Id="rId11" Type="http://schemas.openxmlformats.org/officeDocument/2006/relationships/hyperlink" Target="mailto:luis.madrigal@dla.mil" TargetMode="External"/><Relationship Id="rId5" Type="http://schemas.openxmlformats.org/officeDocument/2006/relationships/hyperlink" Target="mailto:John.Burnett@dla.mil" TargetMode="External"/><Relationship Id="rId15" Type="http://schemas.openxmlformats.org/officeDocument/2006/relationships/hyperlink" Target="mailto:dale.yeakel.ctr@dla.mil" TargetMode="External"/><Relationship Id="rId10" Type="http://schemas.openxmlformats.org/officeDocument/2006/relationships/hyperlink" Target="mailto:heidi.daverede@dla.mil" TargetMode="External"/><Relationship Id="rId4" Type="http://schemas.openxmlformats.org/officeDocument/2006/relationships/hyperlink" Target="mailto:scott.hopper@dla.mil" TargetMode="External"/><Relationship Id="rId9" Type="http://schemas.openxmlformats.org/officeDocument/2006/relationships/hyperlink" Target="mailto:Thomas.Delaney@dla.mil" TargetMode="External"/><Relationship Id="rId14" Type="http://schemas.openxmlformats.org/officeDocument/2006/relationships/hyperlink" Target="mailto:frank.napoli.ctr@dla.mi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transcom.mil/dteb/"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transcom.mil/dtr/part-i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2.xml"/><Relationship Id="rId1" Type="http://schemas.openxmlformats.org/officeDocument/2006/relationships/slideLayout" Target="../slideLayouts/slideLayout14.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mailto:doug.mummert.ctr@dla.mil" TargetMode="External"/><Relationship Id="rId3" Type="http://schemas.openxmlformats.org/officeDocument/2006/relationships/hyperlink" Target="mailto:Clarissa.Elmore@dla.mil" TargetMode="External"/><Relationship Id="rId7" Type="http://schemas.openxmlformats.org/officeDocument/2006/relationships/hyperlink" Target="mailto:edward.davis@dla.mil"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hyperlink" Target="mailto:bernace.collier@dla.mil" TargetMode="External"/><Relationship Id="rId11" Type="http://schemas.openxmlformats.org/officeDocument/2006/relationships/hyperlink" Target="mailto:andrew.rohrer.ctr@dla.mil" TargetMode="External"/><Relationship Id="rId5" Type="http://schemas.openxmlformats.org/officeDocument/2006/relationships/hyperlink" Target="mailto:Allen.Coleman@dla.mil" TargetMode="External"/><Relationship Id="rId10" Type="http://schemas.openxmlformats.org/officeDocument/2006/relationships/hyperlink" Target="mailto:jordan.henderson.ctr@dla.mil" TargetMode="External"/><Relationship Id="rId4" Type="http://schemas.openxmlformats.org/officeDocument/2006/relationships/hyperlink" Target="mailto:jennifer.taulbee@dla.mil" TargetMode="External"/><Relationship Id="rId9" Type="http://schemas.openxmlformats.org/officeDocument/2006/relationships/hyperlink" Target="mailto:william.strickler.ctr@dla.mil"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3.vml"/><Relationship Id="rId5" Type="http://schemas.openxmlformats.org/officeDocument/2006/relationships/image" Target="../media/image14.emf"/><Relationship Id="rId4" Type="http://schemas.openxmlformats.org/officeDocument/2006/relationships/oleObject" Target="../embeddings/Microsoft_Excel_97-2003_Worksheet1.xls"/></Relationships>
</file>

<file path=ppt/slides/_rels/slide45.xml.rels><?xml version="1.0" encoding="UTF-8" standalone="yes"?>
<Relationships xmlns="http://schemas.openxmlformats.org/package/2006/relationships"><Relationship Id="rId3" Type="http://schemas.openxmlformats.org/officeDocument/2006/relationships/hyperlink" Target="http://www.dla.mil/j-6/dlmso/Programs/DLMS/jumpstart.asp"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Clarissa.Elmore@dla.mil" TargetMode="Externa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5"/>
          <p:cNvGraphicFramePr>
            <a:graphicFrameLocks noChangeAspect="1"/>
          </p:cNvGraphicFramePr>
          <p:nvPr/>
        </p:nvGraphicFramePr>
        <p:xfrm>
          <a:off x="990600" y="3352800"/>
          <a:ext cx="7315200" cy="2708275"/>
        </p:xfrm>
        <a:graphic>
          <a:graphicData uri="http://schemas.openxmlformats.org/presentationml/2006/ole">
            <mc:AlternateContent xmlns:mc="http://schemas.openxmlformats.org/markup-compatibility/2006">
              <mc:Choice xmlns:v="urn:schemas-microsoft-com:vml" Requires="v">
                <p:oleObj spid="_x0000_s1134" name="Clip" r:id="rId4" imgW="5367338" imgH="2362200" progId="">
                  <p:embed/>
                </p:oleObj>
              </mc:Choice>
              <mc:Fallback>
                <p:oleObj name="Clip" r:id="rId4" imgW="5367338" imgH="2362200" progId="">
                  <p:embed/>
                  <p:pic>
                    <p:nvPicPr>
                      <p:cNvPr id="0" name="Picture 93"/>
                      <p:cNvPicPr>
                        <a:picLocks noChangeAspect="1" noChangeArrowheads="1"/>
                      </p:cNvPicPr>
                      <p:nvPr/>
                    </p:nvPicPr>
                    <p:blipFill>
                      <a:blip r:embed="rId5">
                        <a:lum bright="70000" contrast="-70000"/>
                        <a:grayscl/>
                        <a:extLst>
                          <a:ext uri="{28A0092B-C50C-407E-A947-70E740481C1C}">
                            <a14:useLocalDpi xmlns:a14="http://schemas.microsoft.com/office/drawing/2010/main" val="0"/>
                          </a:ext>
                        </a:extLst>
                      </a:blip>
                      <a:srcRect/>
                      <a:stretch>
                        <a:fillRect/>
                      </a:stretch>
                    </p:blipFill>
                    <p:spPr bwMode="auto">
                      <a:xfrm>
                        <a:off x="990600" y="3352800"/>
                        <a:ext cx="7315200" cy="2708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7" name="Rectangle 2"/>
          <p:cNvSpPr>
            <a:spLocks noGrp="1" noChangeArrowheads="1"/>
          </p:cNvSpPr>
          <p:nvPr>
            <p:ph type="ctrTitle"/>
          </p:nvPr>
        </p:nvSpPr>
        <p:spPr>
          <a:xfrm>
            <a:off x="1219200" y="838200"/>
            <a:ext cx="6934200" cy="1828800"/>
          </a:xfrm>
        </p:spPr>
        <p:txBody>
          <a:bodyPr/>
          <a:lstStyle/>
          <a:p>
            <a:r>
              <a:rPr lang="en-US" sz="3600" dirty="0" smtClean="0"/>
              <a:t>Defense Logistics Management System (DLMS)</a:t>
            </a:r>
            <a:br>
              <a:rPr lang="en-US" sz="3600" dirty="0" smtClean="0"/>
            </a:br>
            <a:r>
              <a:rPr lang="en-US" sz="3600" dirty="0" smtClean="0"/>
              <a:t>Introductory Training</a:t>
            </a:r>
            <a:endParaRPr lang="en-US" sz="4800" dirty="0" smtClean="0"/>
          </a:p>
        </p:txBody>
      </p:sp>
      <p:sp>
        <p:nvSpPr>
          <p:cNvPr id="4" name="TextBox 6"/>
          <p:cNvSpPr txBox="1">
            <a:spLocks noChangeArrowheads="1"/>
          </p:cNvSpPr>
          <p:nvPr/>
        </p:nvSpPr>
        <p:spPr bwMode="auto">
          <a:xfrm>
            <a:off x="2004910" y="4229100"/>
            <a:ext cx="5077031" cy="584775"/>
          </a:xfrm>
          <a:prstGeom prst="rect">
            <a:avLst/>
          </a:prstGeom>
          <a:noFill/>
          <a:ln w="9525">
            <a:noFill/>
            <a:miter lim="800000"/>
            <a:headEnd/>
            <a:tailEnd/>
          </a:ln>
        </p:spPr>
        <p:txBody>
          <a:bodyPr wrap="none">
            <a:spAutoFit/>
          </a:bodyPr>
          <a:lstStyle/>
          <a:p>
            <a:r>
              <a:rPr lang="en-US" sz="3200" i="1" dirty="0" smtClean="0">
                <a:solidFill>
                  <a:srgbClr val="FF0000"/>
                </a:solidFill>
                <a:latin typeface="+mj-lt"/>
              </a:rPr>
              <a:t>Introduction to the DLMS</a:t>
            </a:r>
            <a:endParaRPr lang="en-US" sz="3200" i="1" dirty="0">
              <a:solidFill>
                <a:srgbClr val="FF0000"/>
              </a:solidFill>
              <a:latin typeface="+mj-l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subTitle" idx="1"/>
          </p:nvPr>
        </p:nvSpPr>
        <p:spPr>
          <a:xfrm>
            <a:off x="228600" y="1524000"/>
            <a:ext cx="8763000" cy="4724400"/>
          </a:xfrm>
        </p:spPr>
        <p:txBody>
          <a:bodyPr/>
          <a:lstStyle/>
          <a:p>
            <a:pPr marL="341313" indent="-341313" algn="l">
              <a:lnSpc>
                <a:spcPct val="90000"/>
              </a:lnSpc>
              <a:buSzPct val="70000"/>
              <a:buFont typeface="Wingdings" pitchFamily="2" charset="2"/>
              <a:buChar char="l"/>
              <a:tabLst>
                <a:tab pos="342900" algn="l"/>
              </a:tabLst>
            </a:pPr>
            <a:r>
              <a:rPr lang="en-US" sz="2400" dirty="0" smtClean="0"/>
              <a:t>In 1962, the DOD established the Military Standard Systems (MILS) to realize the advantages of advancing computer technology and ensure interoperability</a:t>
            </a:r>
          </a:p>
          <a:p>
            <a:pPr marL="341313" indent="-341313" algn="l">
              <a:lnSpc>
                <a:spcPct val="90000"/>
              </a:lnSpc>
              <a:buSzPct val="70000"/>
              <a:tabLst>
                <a:tab pos="342900" algn="l"/>
              </a:tabLst>
            </a:pPr>
            <a:r>
              <a:rPr lang="en-US" sz="1800" dirty="0" smtClean="0">
                <a:latin typeface="+mj-lt"/>
              </a:rPr>
              <a:t>	(The MILS were renamed the Defense Logistics Standard Systems (DLSS))</a:t>
            </a:r>
          </a:p>
          <a:p>
            <a:pPr marL="341313" indent="-341313" algn="l">
              <a:lnSpc>
                <a:spcPct val="90000"/>
              </a:lnSpc>
              <a:buSzPct val="70000"/>
              <a:buFont typeface="Wingdings" pitchFamily="2" charset="2"/>
              <a:buChar char="l"/>
              <a:tabLst>
                <a:tab pos="342900" algn="l"/>
              </a:tabLst>
            </a:pPr>
            <a:endParaRPr lang="en-US" sz="2000" dirty="0" smtClean="0">
              <a:latin typeface="Arial Narrow" pitchFamily="34" charset="0"/>
            </a:endParaRPr>
          </a:p>
          <a:p>
            <a:pPr marL="341313" indent="-341313" algn="l">
              <a:lnSpc>
                <a:spcPct val="90000"/>
              </a:lnSpc>
              <a:buSzPct val="70000"/>
              <a:buFont typeface="Wingdings" pitchFamily="2" charset="2"/>
              <a:buChar char="l"/>
              <a:tabLst>
                <a:tab pos="342900" algn="l"/>
              </a:tabLst>
            </a:pPr>
            <a:r>
              <a:rPr lang="en-US" sz="2400" dirty="0" smtClean="0"/>
              <a:t>The DLSS information exchange format is technically obsolete, unique to DOD and inhibits functional process	improvements and process reengineering efforts</a:t>
            </a:r>
          </a:p>
          <a:p>
            <a:pPr marL="341313" indent="-341313" algn="l">
              <a:lnSpc>
                <a:spcPct val="90000"/>
              </a:lnSpc>
              <a:buSzPct val="70000"/>
              <a:buFont typeface="Wingdings" pitchFamily="2" charset="2"/>
              <a:buChar char="l"/>
              <a:tabLst>
                <a:tab pos="342900" algn="l"/>
              </a:tabLst>
            </a:pPr>
            <a:endParaRPr lang="en-US" sz="2000" dirty="0" smtClean="0">
              <a:latin typeface="Arial Narrow" pitchFamily="34" charset="0"/>
            </a:endParaRPr>
          </a:p>
          <a:p>
            <a:pPr marL="341313" indent="-341313" algn="l">
              <a:lnSpc>
                <a:spcPct val="90000"/>
              </a:lnSpc>
              <a:buSzPct val="70000"/>
              <a:buFont typeface="Wingdings" pitchFamily="2" charset="2"/>
              <a:buChar char="l"/>
              <a:tabLst>
                <a:tab pos="342900" algn="l"/>
              </a:tabLst>
            </a:pPr>
            <a:r>
              <a:rPr lang="en-US" sz="2400" dirty="0" smtClean="0"/>
              <a:t>DOD is modernizing business systems which includes replacing the DLSS (aka MILS) with the DLMS</a:t>
            </a:r>
          </a:p>
        </p:txBody>
      </p:sp>
      <p:sp>
        <p:nvSpPr>
          <p:cNvPr id="20484" name="Rectangle 6"/>
          <p:cNvSpPr>
            <a:spLocks noChangeArrowheads="1"/>
          </p:cNvSpPr>
          <p:nvPr/>
        </p:nvSpPr>
        <p:spPr bwMode="auto">
          <a:xfrm>
            <a:off x="152400" y="568656"/>
            <a:ext cx="9144000" cy="533400"/>
          </a:xfrm>
          <a:prstGeom prst="rect">
            <a:avLst/>
          </a:prstGeom>
          <a:noFill/>
          <a:ln w="9525">
            <a:noFill/>
            <a:miter lim="800000"/>
            <a:headEnd/>
            <a:tailEnd/>
          </a:ln>
        </p:spPr>
        <p:txBody>
          <a:bodyPr anchor="ctr"/>
          <a:lstStyle/>
          <a:p>
            <a:pPr>
              <a:spcBef>
                <a:spcPct val="0"/>
              </a:spcBef>
            </a:pPr>
            <a:r>
              <a:rPr lang="en-US" sz="3600" dirty="0" smtClean="0">
                <a:solidFill>
                  <a:srgbClr val="2D2DB9"/>
                </a:solidFill>
                <a:latin typeface="Arial" charset="0"/>
              </a:rPr>
              <a:t>Period of Transition &amp; Transformation</a:t>
            </a:r>
            <a:endParaRPr lang="en-US" sz="3600" dirty="0">
              <a:solidFill>
                <a:srgbClr val="2D2DB9"/>
              </a:solidFill>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765880" y="5257800"/>
            <a:ext cx="1828800" cy="1295400"/>
            <a:chOff x="2832" y="2256"/>
            <a:chExt cx="2592" cy="2064"/>
          </a:xfrm>
        </p:grpSpPr>
        <p:pic>
          <p:nvPicPr>
            <p:cNvPr id="12295" name="Picture 3" descr="ARFRCMNL"/>
            <p:cNvPicPr>
              <a:picLocks noChangeAspect="1" noChangeArrowheads="1"/>
            </p:cNvPicPr>
            <p:nvPr/>
          </p:nvPicPr>
          <p:blipFill>
            <a:blip r:embed="rId3" cstate="print"/>
            <a:srcRect/>
            <a:stretch>
              <a:fillRect/>
            </a:stretch>
          </p:blipFill>
          <p:spPr bwMode="auto">
            <a:xfrm>
              <a:off x="3264" y="2256"/>
              <a:ext cx="2160" cy="1840"/>
            </a:xfrm>
            <a:prstGeom prst="rect">
              <a:avLst/>
            </a:prstGeom>
            <a:noFill/>
            <a:ln w="9525">
              <a:noFill/>
              <a:miter lim="800000"/>
              <a:headEnd/>
              <a:tailEnd/>
            </a:ln>
          </p:spPr>
        </p:pic>
        <p:pic>
          <p:nvPicPr>
            <p:cNvPr id="12296" name="Picture 4" descr="MARINES"/>
            <p:cNvPicPr>
              <a:picLocks noChangeAspect="1" noChangeArrowheads="1"/>
            </p:cNvPicPr>
            <p:nvPr/>
          </p:nvPicPr>
          <p:blipFill>
            <a:blip r:embed="rId4" cstate="print"/>
            <a:srcRect/>
            <a:stretch>
              <a:fillRect/>
            </a:stretch>
          </p:blipFill>
          <p:spPr bwMode="auto">
            <a:xfrm>
              <a:off x="2832" y="3335"/>
              <a:ext cx="1359" cy="985"/>
            </a:xfrm>
            <a:prstGeom prst="rect">
              <a:avLst/>
            </a:prstGeom>
            <a:noFill/>
            <a:ln w="9525">
              <a:noFill/>
              <a:miter lim="800000"/>
              <a:headEnd/>
              <a:tailEnd/>
            </a:ln>
          </p:spPr>
        </p:pic>
      </p:grpSp>
      <p:sp>
        <p:nvSpPr>
          <p:cNvPr id="12291" name="Rectangle 5"/>
          <p:cNvSpPr>
            <a:spLocks noGrp="1" noChangeArrowheads="1"/>
          </p:cNvSpPr>
          <p:nvPr>
            <p:ph type="title"/>
          </p:nvPr>
        </p:nvSpPr>
        <p:spPr>
          <a:xfrm>
            <a:off x="685800" y="144440"/>
            <a:ext cx="7772400" cy="1143000"/>
          </a:xfrm>
        </p:spPr>
        <p:txBody>
          <a:bodyPr/>
          <a:lstStyle/>
          <a:p>
            <a:r>
              <a:rPr lang="en-US" sz="4000" dirty="0" smtClean="0"/>
              <a:t>What is the DLMS?</a:t>
            </a:r>
          </a:p>
        </p:txBody>
      </p:sp>
      <p:sp>
        <p:nvSpPr>
          <p:cNvPr id="12292" name="Rectangle 6"/>
          <p:cNvSpPr>
            <a:spLocks noGrp="1" noChangeArrowheads="1"/>
          </p:cNvSpPr>
          <p:nvPr>
            <p:ph idx="1"/>
          </p:nvPr>
        </p:nvSpPr>
        <p:spPr>
          <a:xfrm>
            <a:off x="0" y="609600"/>
            <a:ext cx="8686800" cy="5410200"/>
          </a:xfrm>
        </p:spPr>
        <p:txBody>
          <a:bodyPr/>
          <a:lstStyle/>
          <a:p>
            <a:pPr>
              <a:lnSpc>
                <a:spcPct val="90000"/>
              </a:lnSpc>
            </a:pPr>
            <a:endParaRPr lang="en-US" sz="2800" dirty="0" smtClean="0"/>
          </a:p>
          <a:p>
            <a:pPr marL="800100" lvl="1" indent="-342900">
              <a:lnSpc>
                <a:spcPct val="90000"/>
              </a:lnSpc>
            </a:pPr>
            <a:r>
              <a:rPr lang="en-US" sz="2400" dirty="0" smtClean="0"/>
              <a:t>The Defense Logistics Management System (DLMS) is a broad base of process rules, data standards 	  and electronic business objects (information exchange forms) designed to meet DoD’s requirements for total logistics support.</a:t>
            </a:r>
          </a:p>
          <a:p>
            <a:pPr lvl="1">
              <a:lnSpc>
                <a:spcPct val="90000"/>
              </a:lnSpc>
              <a:buFont typeface="Wingdings" pitchFamily="2" charset="2"/>
              <a:buNone/>
            </a:pPr>
            <a:endParaRPr lang="en-US" sz="1600" dirty="0" smtClean="0"/>
          </a:p>
          <a:p>
            <a:pPr marL="1257300" lvl="2" indent="-342900">
              <a:lnSpc>
                <a:spcPts val="2400"/>
              </a:lnSpc>
              <a:spcBef>
                <a:spcPts val="1200"/>
              </a:spcBef>
            </a:pPr>
            <a:r>
              <a:rPr lang="en-US" sz="2000" b="0" dirty="0" smtClean="0"/>
              <a:t>Developed in collaboration with representatives from the Military Departments, Defense Agencies, and participating Federal Agencies</a:t>
            </a:r>
            <a:endParaRPr lang="en-US" sz="1200" b="0" dirty="0" smtClean="0"/>
          </a:p>
          <a:p>
            <a:pPr marL="1257300" lvl="2" indent="-342900">
              <a:lnSpc>
                <a:spcPts val="2400"/>
              </a:lnSpc>
              <a:spcBef>
                <a:spcPts val="1200"/>
              </a:spcBef>
            </a:pPr>
            <a:r>
              <a:rPr lang="en-US" sz="2000" b="0" dirty="0" smtClean="0"/>
              <a:t>Accommodates the new Enterprise Resource Planning (ERP) system processes and implementation, while supporting legacy system data exchange requirements.</a:t>
            </a:r>
          </a:p>
        </p:txBody>
      </p:sp>
      <p:sp>
        <p:nvSpPr>
          <p:cNvPr id="12293" name="Text Box 7"/>
          <p:cNvSpPr txBox="1">
            <a:spLocks noChangeArrowheads="1"/>
          </p:cNvSpPr>
          <p:nvPr/>
        </p:nvSpPr>
        <p:spPr bwMode="auto">
          <a:xfrm>
            <a:off x="1143000" y="6583363"/>
            <a:ext cx="184150" cy="274637"/>
          </a:xfrm>
          <a:prstGeom prst="rect">
            <a:avLst/>
          </a:prstGeom>
          <a:noFill/>
          <a:ln w="9525">
            <a:noFill/>
            <a:miter lim="800000"/>
            <a:headEnd/>
            <a:tailEnd/>
          </a:ln>
        </p:spPr>
        <p:txBody>
          <a:bodyPr wrap="none">
            <a:spAutoFit/>
          </a:bodyPr>
          <a:lstStyle/>
          <a:p>
            <a:pPr eaLnBrk="0" hangingPunct="0"/>
            <a:endParaRPr lang="en-US" sz="1200" b="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7772400" cy="1143000"/>
          </a:xfrm>
        </p:spPr>
        <p:txBody>
          <a:bodyPr/>
          <a:lstStyle/>
          <a:p>
            <a:r>
              <a:rPr lang="en-US" sz="4000" dirty="0" smtClean="0"/>
              <a:t>More about the DLMS:</a:t>
            </a:r>
            <a:endParaRPr lang="en-US" dirty="0" smtClean="0"/>
          </a:p>
        </p:txBody>
      </p:sp>
      <p:sp>
        <p:nvSpPr>
          <p:cNvPr id="841731" name="Rectangle 3"/>
          <p:cNvSpPr>
            <a:spLocks noGrp="1" noChangeArrowheads="1"/>
          </p:cNvSpPr>
          <p:nvPr>
            <p:ph idx="1"/>
          </p:nvPr>
        </p:nvSpPr>
        <p:spPr>
          <a:xfrm>
            <a:off x="0" y="1066800"/>
            <a:ext cx="9144000" cy="5257800"/>
          </a:xfrm>
        </p:spPr>
        <p:txBody>
          <a:bodyPr/>
          <a:lstStyle/>
          <a:p>
            <a:pPr>
              <a:lnSpc>
                <a:spcPct val="30000"/>
              </a:lnSpc>
              <a:buClr>
                <a:srgbClr val="FF0000"/>
              </a:buClr>
              <a:buSzPct val="70000"/>
              <a:buFont typeface="Wingdings" pitchFamily="2" charset="2"/>
              <a:buNone/>
              <a:defRPr/>
            </a:pPr>
            <a:endParaRPr lang="en-US" sz="2400" b="0" dirty="0" smtClean="0"/>
          </a:p>
          <a:p>
            <a:pPr marL="800100" lvl="1" indent="-342900">
              <a:lnSpc>
                <a:spcPct val="90000"/>
              </a:lnSpc>
              <a:spcBef>
                <a:spcPct val="50000"/>
              </a:spcBef>
              <a:defRPr/>
            </a:pPr>
            <a:r>
              <a:rPr lang="en-US" sz="2400" dirty="0" smtClean="0"/>
              <a:t>Includes procedures, data standards, code lists, metrics, policies, and transaction formats</a:t>
            </a:r>
            <a:endParaRPr lang="en-US" sz="800" dirty="0" smtClean="0">
              <a:latin typeface="Arial Narrow" pitchFamily="34" charset="0"/>
            </a:endParaRPr>
          </a:p>
          <a:p>
            <a:pPr marL="800100" lvl="1" indent="-342900">
              <a:lnSpc>
                <a:spcPct val="90000"/>
              </a:lnSpc>
              <a:spcBef>
                <a:spcPct val="50000"/>
              </a:spcBef>
              <a:defRPr/>
            </a:pPr>
            <a:r>
              <a:rPr lang="en-US" sz="2400" dirty="0" smtClean="0"/>
              <a:t>Currently consist of two data transmission forms: </a:t>
            </a:r>
          </a:p>
          <a:p>
            <a:pPr marL="1200150" lvl="2" indent="-342900">
              <a:lnSpc>
                <a:spcPct val="90000"/>
              </a:lnSpc>
              <a:spcBef>
                <a:spcPct val="50000"/>
              </a:spcBef>
              <a:defRPr/>
            </a:pPr>
            <a:r>
              <a:rPr lang="en-US" sz="2000" dirty="0" smtClean="0"/>
              <a:t>DLMS EDI Supplements that use ASC X12 transaction sets  to consolidate the functionality of 500+ DLSS transaction formats</a:t>
            </a:r>
          </a:p>
          <a:p>
            <a:pPr marL="1200150" lvl="2" indent="-342900">
              <a:lnSpc>
                <a:spcPct val="90000"/>
              </a:lnSpc>
              <a:spcBef>
                <a:spcPct val="50000"/>
              </a:spcBef>
              <a:defRPr/>
            </a:pPr>
            <a:r>
              <a:rPr lang="en-US" sz="2000" dirty="0" smtClean="0"/>
              <a:t>DLMS XML Schemas – one for each EDI Supplement</a:t>
            </a:r>
            <a:endParaRPr lang="en-US" sz="800" dirty="0" smtClean="0"/>
          </a:p>
          <a:p>
            <a:pPr marL="800100" lvl="1" indent="-342900">
              <a:lnSpc>
                <a:spcPct val="90000"/>
              </a:lnSpc>
              <a:spcBef>
                <a:spcPct val="50000"/>
              </a:spcBef>
              <a:defRPr/>
            </a:pPr>
            <a:r>
              <a:rPr lang="en-US" sz="2400" dirty="0" smtClean="0"/>
              <a:t>Maintains capability to communicate legacy system information requirements while expanding to support new initiatives such as:</a:t>
            </a:r>
          </a:p>
          <a:p>
            <a:pPr marL="1200150" lvl="2" indent="-342900">
              <a:lnSpc>
                <a:spcPct val="90000"/>
              </a:lnSpc>
              <a:spcBef>
                <a:spcPct val="50000"/>
              </a:spcBef>
              <a:defRPr/>
            </a:pPr>
            <a:r>
              <a:rPr lang="en-US" sz="2000" dirty="0" smtClean="0"/>
              <a:t>Item Unique Identification (IUID)</a:t>
            </a:r>
          </a:p>
          <a:p>
            <a:pPr marL="1200150" lvl="2" indent="-342900">
              <a:lnSpc>
                <a:spcPct val="90000"/>
              </a:lnSpc>
              <a:spcBef>
                <a:spcPct val="50000"/>
              </a:spcBef>
              <a:defRPr/>
            </a:pPr>
            <a:r>
              <a:rPr lang="en-US" sz="2000" dirty="0" smtClean="0"/>
              <a:t>Base Realignment And Closure  (BRAC)</a:t>
            </a:r>
          </a:p>
          <a:p>
            <a:pPr marL="1200150" lvl="2" indent="-342900">
              <a:lnSpc>
                <a:spcPct val="90000"/>
              </a:lnSpc>
              <a:spcBef>
                <a:spcPct val="50000"/>
              </a:spcBef>
              <a:defRPr/>
            </a:pPr>
            <a:r>
              <a:rPr lang="en-US" sz="2000" dirty="0" smtClean="0"/>
              <a:t>Passive Radio Frequency Identification (</a:t>
            </a:r>
            <a:r>
              <a:rPr lang="en-US" sz="2000" dirty="0" err="1" smtClean="0"/>
              <a:t>pRFID</a:t>
            </a:r>
            <a:r>
              <a:rPr lang="en-US" sz="2000" dirty="0" smtClean="0"/>
              <a:t>)</a:t>
            </a:r>
          </a:p>
          <a:p>
            <a:pPr marL="1200150" lvl="2" indent="-342900">
              <a:lnSpc>
                <a:spcPct val="90000"/>
              </a:lnSpc>
              <a:spcBef>
                <a:spcPct val="50000"/>
              </a:spcBef>
              <a:defRPr/>
            </a:pPr>
            <a:endParaRPr lang="en-US" sz="2000" dirty="0" smtClean="0">
              <a:latin typeface="Arial Narrow" pitchFamily="34" charset="0"/>
            </a:endParaRPr>
          </a:p>
          <a:p>
            <a:pPr marL="800100" lvl="1" indent="-342900">
              <a:lnSpc>
                <a:spcPct val="90000"/>
              </a:lnSpc>
              <a:spcBef>
                <a:spcPct val="50000"/>
              </a:spcBef>
              <a:defRPr/>
            </a:pPr>
            <a:endParaRPr lang="en-US" dirty="0" smtClean="0"/>
          </a:p>
        </p:txBody>
      </p:sp>
      <p:sp>
        <p:nvSpPr>
          <p:cNvPr id="16388" name="Text Box 4"/>
          <p:cNvSpPr txBox="1">
            <a:spLocks noChangeArrowheads="1"/>
          </p:cNvSpPr>
          <p:nvPr/>
        </p:nvSpPr>
        <p:spPr bwMode="auto">
          <a:xfrm>
            <a:off x="1143000" y="6583363"/>
            <a:ext cx="184150" cy="274637"/>
          </a:xfrm>
          <a:prstGeom prst="rect">
            <a:avLst/>
          </a:prstGeom>
          <a:noFill/>
          <a:ln w="9525">
            <a:noFill/>
            <a:miter lim="800000"/>
            <a:headEnd/>
            <a:tailEnd/>
          </a:ln>
        </p:spPr>
        <p:txBody>
          <a:bodyPr wrap="none">
            <a:spAutoFit/>
          </a:bodyPr>
          <a:lstStyle/>
          <a:p>
            <a:pPr algn="l">
              <a:spcBef>
                <a:spcPct val="0"/>
              </a:spcBef>
            </a:pPr>
            <a:endParaRPr lang="en-US" sz="1200" b="0"/>
          </a:p>
        </p:txBody>
      </p:sp>
      <p:sp>
        <p:nvSpPr>
          <p:cNvPr id="6" name="Rectangle 5"/>
          <p:cNvSpPr/>
          <p:nvPr/>
        </p:nvSpPr>
        <p:spPr>
          <a:xfrm>
            <a:off x="2286000" y="4895671"/>
            <a:ext cx="4572000" cy="313932"/>
          </a:xfrm>
          <a:prstGeom prst="rect">
            <a:avLst/>
          </a:prstGeom>
        </p:spPr>
        <p:txBody>
          <a:bodyPr>
            <a:spAutoFit/>
          </a:bodyPr>
          <a:lstStyle/>
          <a:p>
            <a:pPr lvl="1">
              <a:lnSpc>
                <a:spcPct val="90000"/>
              </a:lnSpc>
            </a:pPr>
            <a:endParaRPr lang="en-US" dirty="0"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486400"/>
          </a:xfrm>
        </p:spPr>
        <p:txBody>
          <a:bodyPr>
            <a:noAutofit/>
          </a:bodyPr>
          <a:lstStyle/>
          <a:p>
            <a:pPr marL="800100" lvl="1" indent="-342900">
              <a:spcBef>
                <a:spcPct val="50000"/>
              </a:spcBef>
              <a:defRPr/>
            </a:pPr>
            <a:r>
              <a:rPr lang="en-US" sz="1800" dirty="0" smtClean="0"/>
              <a:t>Supports transitioning from the DLSS to </a:t>
            </a:r>
            <a:r>
              <a:rPr lang="en-US" sz="1800" dirty="0"/>
              <a:t>the </a:t>
            </a:r>
            <a:r>
              <a:rPr lang="en-US" sz="1800" dirty="0" smtClean="0"/>
              <a:t>DLMS</a:t>
            </a:r>
          </a:p>
          <a:p>
            <a:pPr marL="1200150" lvl="2" indent="-342900">
              <a:spcBef>
                <a:spcPct val="50000"/>
              </a:spcBef>
              <a:defRPr/>
            </a:pPr>
            <a:r>
              <a:rPr lang="en-US" sz="1600" dirty="0" smtClean="0"/>
              <a:t>Replaces all of the DLSS transaction formats/associated procedures</a:t>
            </a:r>
            <a:endParaRPr lang="en-US" sz="1600" dirty="0"/>
          </a:p>
          <a:p>
            <a:pPr marL="1200150" lvl="2" indent="-342900">
              <a:spcBef>
                <a:spcPct val="50000"/>
              </a:spcBef>
              <a:defRPr/>
            </a:pPr>
            <a:r>
              <a:rPr lang="en-US" sz="1600" dirty="0" smtClean="0"/>
              <a:t>Examples: MILSTRIP, MILSTRAP, MILSBILLS, SDR, MILSCAP</a:t>
            </a:r>
          </a:p>
          <a:p>
            <a:pPr marL="800100" lvl="1" indent="-342900">
              <a:spcBef>
                <a:spcPct val="50000"/>
              </a:spcBef>
              <a:defRPr/>
            </a:pPr>
            <a:r>
              <a:rPr lang="en-US" sz="1800" dirty="0" smtClean="0"/>
              <a:t>Supports new processes/capabilities not previously associated with a DLSS transaction</a:t>
            </a:r>
          </a:p>
          <a:p>
            <a:pPr marL="1200150" lvl="2" indent="-342900">
              <a:spcBef>
                <a:spcPct val="50000"/>
              </a:spcBef>
              <a:defRPr/>
            </a:pPr>
            <a:r>
              <a:rPr lang="en-US" sz="1600" dirty="0" smtClean="0"/>
              <a:t>Publishes the transaction format, adds data elements to DLMS Dictionary, and prescribes the business rules/procedures</a:t>
            </a:r>
          </a:p>
          <a:p>
            <a:pPr marL="1200150" lvl="2" indent="-342900">
              <a:spcBef>
                <a:spcPct val="50000"/>
              </a:spcBef>
              <a:defRPr/>
            </a:pPr>
            <a:r>
              <a:rPr lang="en-US" sz="1600" dirty="0" smtClean="0"/>
              <a:t>Examples:  Warehouse Service Advice/Response, Passive RFID Visibility, Catalog Data Exchange, IUID </a:t>
            </a:r>
          </a:p>
          <a:p>
            <a:pPr marL="800100" lvl="1" indent="-342900">
              <a:spcBef>
                <a:spcPct val="50000"/>
              </a:spcBef>
              <a:defRPr/>
            </a:pPr>
            <a:r>
              <a:rPr lang="en-US" sz="1800" dirty="0" smtClean="0"/>
              <a:t>Provides transaction formats for logistics processes that are not administered by the DLMS office</a:t>
            </a:r>
          </a:p>
          <a:p>
            <a:pPr marL="1200150" lvl="2" indent="-342900">
              <a:spcBef>
                <a:spcPct val="50000"/>
              </a:spcBef>
              <a:defRPr/>
            </a:pPr>
            <a:r>
              <a:rPr lang="en-US" sz="1600" dirty="0" smtClean="0"/>
              <a:t>Publishes the transaction format/adds data elements to DLMS Dictionary</a:t>
            </a:r>
          </a:p>
          <a:p>
            <a:pPr marL="1200150" lvl="2" indent="-342900">
              <a:spcBef>
                <a:spcPct val="50000"/>
              </a:spcBef>
              <a:defRPr/>
            </a:pPr>
            <a:r>
              <a:rPr lang="en-US" sz="1600" dirty="0" smtClean="0"/>
              <a:t>Provides overview of process/references governing policy/process (no procedural detail)</a:t>
            </a:r>
          </a:p>
          <a:p>
            <a:pPr marL="1200150" lvl="2" indent="-342900">
              <a:spcBef>
                <a:spcPct val="50000"/>
              </a:spcBef>
              <a:defRPr/>
            </a:pPr>
            <a:r>
              <a:rPr lang="en-US" sz="1600" dirty="0" smtClean="0"/>
              <a:t>Examples:  Stock Readiness (Storage Quality Control Report and Stock Screening), Product Quality Deficiency Report, Weapon Systems Data Change</a:t>
            </a:r>
            <a:endParaRPr lang="en-US" sz="1600" dirty="0"/>
          </a:p>
        </p:txBody>
      </p:sp>
      <p:sp>
        <p:nvSpPr>
          <p:cNvPr id="8195" name="Title 2"/>
          <p:cNvSpPr>
            <a:spLocks noGrp="1"/>
          </p:cNvSpPr>
          <p:nvPr>
            <p:ph type="title" idx="4294967295"/>
          </p:nvPr>
        </p:nvSpPr>
        <p:spPr bwMode="auto">
          <a:xfrm>
            <a:off x="762000" y="350838"/>
            <a:ext cx="8077200" cy="71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dirty="0" smtClean="0">
                <a:latin typeface="Arial" charset="0"/>
                <a:cs typeface="Arial" charset="0"/>
              </a:rPr>
              <a:t>Types of DLMS Support</a:t>
            </a:r>
          </a:p>
        </p:txBody>
      </p:sp>
    </p:spTree>
    <p:extLst>
      <p:ext uri="{BB962C8B-B14F-4D97-AF65-F5344CB8AC3E}">
        <p14:creationId xmlns:p14="http://schemas.microsoft.com/office/powerpoint/2010/main" val="252491930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1"/>
          <p:cNvSpPr>
            <a:spLocks noGrp="1" noChangeArrowheads="1"/>
          </p:cNvSpPr>
          <p:nvPr>
            <p:ph type="title"/>
          </p:nvPr>
        </p:nvSpPr>
        <p:spPr>
          <a:xfrm>
            <a:off x="0" y="304800"/>
            <a:ext cx="9144000" cy="838200"/>
          </a:xfrm>
        </p:spPr>
        <p:txBody>
          <a:bodyPr/>
          <a:lstStyle/>
          <a:p>
            <a:r>
              <a:rPr lang="en-US" dirty="0" smtClean="0"/>
              <a:t>Enterprise Service Enablers</a:t>
            </a:r>
          </a:p>
        </p:txBody>
      </p:sp>
      <p:sp>
        <p:nvSpPr>
          <p:cNvPr id="29699" name="Rectangle 12"/>
          <p:cNvSpPr>
            <a:spLocks noGrp="1" noChangeArrowheads="1"/>
          </p:cNvSpPr>
          <p:nvPr>
            <p:ph idx="1"/>
          </p:nvPr>
        </p:nvSpPr>
        <p:spPr>
          <a:xfrm>
            <a:off x="457200" y="1213512"/>
            <a:ext cx="8001000" cy="3352800"/>
          </a:xfrm>
        </p:spPr>
        <p:txBody>
          <a:bodyPr/>
          <a:lstStyle/>
          <a:p>
            <a:pPr marL="463550" indent="-463550"/>
            <a:endParaRPr lang="en-US" sz="1200" dirty="0" smtClean="0"/>
          </a:p>
          <a:p>
            <a:pPr marL="463550" lvl="1" indent="-463550"/>
            <a:r>
              <a:rPr lang="en-US" dirty="0" smtClean="0"/>
              <a:t>Goal:  Interoperable infrastructure processes and applications</a:t>
            </a:r>
          </a:p>
          <a:p>
            <a:pPr marL="463550" lvl="1" indent="-463550">
              <a:buFont typeface="Wingdings" pitchFamily="2" charset="2"/>
              <a:buNone/>
            </a:pPr>
            <a:endParaRPr lang="en-US" sz="2000" dirty="0" smtClean="0"/>
          </a:p>
          <a:p>
            <a:pPr marL="463550" lvl="1" indent="-463550"/>
            <a:r>
              <a:rPr lang="en-US" dirty="0" smtClean="0"/>
              <a:t>Focus:  Common support services –	 translation, business rules, standards, 	 reference repositories, testing, etc.</a:t>
            </a:r>
          </a:p>
          <a:p>
            <a:endParaRPr lang="en-US" dirty="0" smtClean="0"/>
          </a:p>
        </p:txBody>
      </p:sp>
      <p:sp>
        <p:nvSpPr>
          <p:cNvPr id="29700" name="Text Box 14"/>
          <p:cNvSpPr txBox="1">
            <a:spLocks noChangeArrowheads="1"/>
          </p:cNvSpPr>
          <p:nvPr/>
        </p:nvSpPr>
        <p:spPr bwMode="auto">
          <a:xfrm>
            <a:off x="971264" y="4892720"/>
            <a:ext cx="7467600" cy="1348061"/>
          </a:xfrm>
          <a:prstGeom prst="rect">
            <a:avLst/>
          </a:prstGeom>
          <a:solidFill>
            <a:srgbClr val="FFFF00"/>
          </a:solidFill>
          <a:ln w="9525">
            <a:solidFill>
              <a:schemeClr val="accent1"/>
            </a:solidFill>
            <a:miter lim="800000"/>
            <a:headEnd/>
            <a:tailEnd/>
          </a:ln>
        </p:spPr>
        <p:txBody>
          <a:bodyPr>
            <a:spAutoFit/>
          </a:bodyPr>
          <a:lstStyle/>
          <a:p>
            <a:pPr eaLnBrk="1" hangingPunct="1">
              <a:spcBef>
                <a:spcPct val="20000"/>
              </a:spcBef>
              <a:buClr>
                <a:srgbClr val="FF0000"/>
              </a:buClr>
              <a:buFont typeface="Wingdings" pitchFamily="2" charset="2"/>
              <a:buNone/>
            </a:pPr>
            <a:r>
              <a:rPr lang="en-US" sz="2400" dirty="0">
                <a:solidFill>
                  <a:srgbClr val="C00000"/>
                </a:solidFill>
                <a:latin typeface="Arial" charset="0"/>
              </a:rPr>
              <a:t>Enterprise enabling services and infrastructure </a:t>
            </a:r>
          </a:p>
          <a:p>
            <a:pPr eaLnBrk="1" hangingPunct="1">
              <a:spcBef>
                <a:spcPct val="20000"/>
              </a:spcBef>
              <a:buClr>
                <a:srgbClr val="FF0000"/>
              </a:buClr>
              <a:buFont typeface="Wingdings" pitchFamily="2" charset="2"/>
              <a:buNone/>
            </a:pPr>
            <a:r>
              <a:rPr lang="en-US" sz="2400" dirty="0">
                <a:solidFill>
                  <a:srgbClr val="C00000"/>
                </a:solidFill>
                <a:latin typeface="Arial" charset="0"/>
              </a:rPr>
              <a:t>available to all, providing maximum </a:t>
            </a:r>
          </a:p>
          <a:p>
            <a:pPr eaLnBrk="1" hangingPunct="1">
              <a:spcBef>
                <a:spcPct val="20000"/>
              </a:spcBef>
              <a:buClr>
                <a:srgbClr val="FF0000"/>
              </a:buClr>
              <a:buFont typeface="Wingdings" pitchFamily="2" charset="2"/>
              <a:buNone/>
            </a:pPr>
            <a:r>
              <a:rPr lang="en-US" sz="2400" dirty="0">
                <a:solidFill>
                  <a:srgbClr val="C00000"/>
                </a:solidFill>
                <a:latin typeface="Arial" charset="0"/>
              </a:rPr>
              <a:t>implementation flexibility</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ownRibbonSharp"/>
          <p:cNvSpPr>
            <a:spLocks noEditPoints="1" noChangeArrowheads="1"/>
          </p:cNvSpPr>
          <p:nvPr/>
        </p:nvSpPr>
        <p:spPr bwMode="auto">
          <a:xfrm>
            <a:off x="762000" y="4038600"/>
            <a:ext cx="7696200" cy="16002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700 w 21600"/>
              <a:gd name="T13" fmla="*/ 1837 h 21600"/>
              <a:gd name="T14" fmla="*/ 18900 w 21600"/>
              <a:gd name="T15" fmla="*/ 21600 h 21600"/>
            </a:gdLst>
            <a:ahLst/>
            <a:cxnLst>
              <a:cxn ang="T8">
                <a:pos x="T0" y="T1"/>
              </a:cxn>
              <a:cxn ang="T9">
                <a:pos x="T2" y="T3"/>
              </a:cxn>
              <a:cxn ang="T10">
                <a:pos x="T4" y="T5"/>
              </a:cxn>
              <a:cxn ang="T11">
                <a:pos x="T6" y="T7"/>
              </a:cxn>
            </a:cxnLst>
            <a:rect l="T12" t="T13" r="T14" b="T15"/>
            <a:pathLst>
              <a:path w="21600" h="21600" extrusionOk="0">
                <a:moveTo>
                  <a:pt x="0" y="0"/>
                </a:moveTo>
                <a:lnTo>
                  <a:pt x="5400" y="0"/>
                </a:lnTo>
                <a:lnTo>
                  <a:pt x="5400" y="1837"/>
                </a:lnTo>
                <a:lnTo>
                  <a:pt x="16200" y="1837"/>
                </a:lnTo>
                <a:lnTo>
                  <a:pt x="16200" y="0"/>
                </a:lnTo>
                <a:lnTo>
                  <a:pt x="21600" y="0"/>
                </a:lnTo>
                <a:lnTo>
                  <a:pt x="18900" y="9882"/>
                </a:lnTo>
                <a:lnTo>
                  <a:pt x="21600" y="19763"/>
                </a:lnTo>
                <a:lnTo>
                  <a:pt x="18900" y="19763"/>
                </a:lnTo>
                <a:lnTo>
                  <a:pt x="18900" y="21600"/>
                </a:lnTo>
                <a:lnTo>
                  <a:pt x="2700" y="21600"/>
                </a:lnTo>
                <a:lnTo>
                  <a:pt x="2700" y="19763"/>
                </a:lnTo>
                <a:lnTo>
                  <a:pt x="0" y="19763"/>
                </a:lnTo>
                <a:lnTo>
                  <a:pt x="2700" y="9882"/>
                </a:lnTo>
                <a:close/>
              </a:path>
              <a:path w="21600" h="21600" fill="none" extrusionOk="0">
                <a:moveTo>
                  <a:pt x="5400" y="1837"/>
                </a:moveTo>
                <a:lnTo>
                  <a:pt x="2700" y="1837"/>
                </a:lnTo>
                <a:lnTo>
                  <a:pt x="2700" y="19763"/>
                </a:lnTo>
              </a:path>
              <a:path w="21600" h="21600" fill="none" extrusionOk="0">
                <a:moveTo>
                  <a:pt x="2700" y="1837"/>
                </a:moveTo>
                <a:lnTo>
                  <a:pt x="5400" y="0"/>
                </a:lnTo>
              </a:path>
              <a:path w="21600" h="21600" fill="none" extrusionOk="0">
                <a:moveTo>
                  <a:pt x="16200" y="1837"/>
                </a:moveTo>
                <a:lnTo>
                  <a:pt x="18900" y="1837"/>
                </a:lnTo>
                <a:lnTo>
                  <a:pt x="18900" y="19763"/>
                </a:lnTo>
              </a:path>
              <a:path w="21600" h="21600" fill="none" extrusionOk="0">
                <a:moveTo>
                  <a:pt x="18900" y="1837"/>
                </a:moveTo>
                <a:lnTo>
                  <a:pt x="16200" y="0"/>
                </a:lnTo>
              </a:path>
            </a:pathLst>
          </a:custGeom>
          <a:solidFill>
            <a:srgbClr val="FFFF99"/>
          </a:solidFill>
          <a:ln w="9525">
            <a:solidFill>
              <a:srgbClr val="000000"/>
            </a:solidFill>
            <a:miter lim="800000"/>
            <a:headEnd/>
            <a:tailEnd/>
          </a:ln>
        </p:spPr>
        <p:txBody>
          <a:bodyPr/>
          <a:lstStyle/>
          <a:p>
            <a:endParaRPr lang="en-US"/>
          </a:p>
        </p:txBody>
      </p:sp>
      <p:sp>
        <p:nvSpPr>
          <p:cNvPr id="30723" name="Rectangle 2"/>
          <p:cNvSpPr>
            <a:spLocks noGrp="1" noChangeArrowheads="1"/>
          </p:cNvSpPr>
          <p:nvPr>
            <p:ph type="title"/>
          </p:nvPr>
        </p:nvSpPr>
        <p:spPr>
          <a:xfrm>
            <a:off x="685800" y="914400"/>
            <a:ext cx="7772400" cy="2743200"/>
          </a:xfrm>
        </p:spPr>
        <p:txBody>
          <a:bodyPr/>
          <a:lstStyle/>
          <a:p>
            <a:r>
              <a:rPr lang="en-US" sz="4000" dirty="0" smtClean="0"/>
              <a:t>DLA Logistics Management Standards</a:t>
            </a:r>
            <a:r>
              <a:rPr lang="en-US" sz="4800" dirty="0" smtClean="0"/>
              <a:t/>
            </a:r>
            <a:br>
              <a:rPr lang="en-US" sz="4800" dirty="0" smtClean="0"/>
            </a:br>
            <a:r>
              <a:rPr lang="en-US" sz="2400" dirty="0" smtClean="0"/>
              <a:t>(formerly DLMSO)</a:t>
            </a:r>
          </a:p>
        </p:txBody>
      </p:sp>
      <p:sp>
        <p:nvSpPr>
          <p:cNvPr id="30725" name="Text Box 9"/>
          <p:cNvSpPr txBox="1">
            <a:spLocks noChangeArrowheads="1"/>
          </p:cNvSpPr>
          <p:nvPr/>
        </p:nvSpPr>
        <p:spPr bwMode="auto">
          <a:xfrm>
            <a:off x="2451100" y="4495800"/>
            <a:ext cx="4191000" cy="822325"/>
          </a:xfrm>
          <a:prstGeom prst="rect">
            <a:avLst/>
          </a:prstGeom>
          <a:noFill/>
          <a:ln w="9525">
            <a:noFill/>
            <a:miter lim="800000"/>
            <a:headEnd/>
            <a:tailEnd/>
          </a:ln>
        </p:spPr>
        <p:txBody>
          <a:bodyPr>
            <a:spAutoFit/>
          </a:bodyPr>
          <a:lstStyle/>
          <a:p>
            <a:r>
              <a:rPr lang="en-US" sz="2400" dirty="0">
                <a:solidFill>
                  <a:srgbClr val="080808"/>
                </a:solidFill>
                <a:latin typeface="Arial" charset="0"/>
              </a:rPr>
              <a:t>DoD’s Executive Agent for Logistics Data Interchange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696912"/>
          </a:xfrm>
        </p:spPr>
        <p:txBody>
          <a:bodyPr/>
          <a:lstStyle/>
          <a:p>
            <a:r>
              <a:rPr lang="en-US" sz="3600" dirty="0" smtClean="0">
                <a:cs typeface="Arial" charset="0"/>
              </a:rPr>
              <a:t>DLMS Purpose/Mission</a:t>
            </a:r>
          </a:p>
        </p:txBody>
      </p:sp>
      <p:sp>
        <p:nvSpPr>
          <p:cNvPr id="5123" name="Content Placeholder 2"/>
          <p:cNvSpPr>
            <a:spLocks noGrp="1"/>
          </p:cNvSpPr>
          <p:nvPr>
            <p:ph idx="1"/>
          </p:nvPr>
        </p:nvSpPr>
        <p:spPr>
          <a:xfrm>
            <a:off x="152400" y="1493838"/>
            <a:ext cx="8608626" cy="4525962"/>
          </a:xfrm>
        </p:spPr>
        <p:txBody>
          <a:bodyPr/>
          <a:lstStyle/>
          <a:p>
            <a:pPr>
              <a:spcBef>
                <a:spcPts val="1200"/>
              </a:spcBef>
            </a:pPr>
            <a:r>
              <a:rPr lang="en-US" sz="2400" i="1" dirty="0" smtClean="0">
                <a:solidFill>
                  <a:srgbClr val="990033"/>
                </a:solidFill>
                <a:cs typeface="Arial" charset="0"/>
              </a:rPr>
              <a:t>	</a:t>
            </a:r>
            <a:r>
              <a:rPr lang="en-US" sz="2400" i="1" u="sng" dirty="0" smtClean="0">
                <a:solidFill>
                  <a:srgbClr val="FF0000"/>
                </a:solidFill>
                <a:cs typeface="Arial" charset="0"/>
              </a:rPr>
              <a:t>Facilitate enterprise integration and continuous process improvements</a:t>
            </a:r>
            <a:r>
              <a:rPr lang="en-US" sz="2400" dirty="0" smtClean="0">
                <a:solidFill>
                  <a:srgbClr val="FF0000"/>
                </a:solidFill>
                <a:cs typeface="Arial" charset="0"/>
              </a:rPr>
              <a:t> </a:t>
            </a:r>
            <a:r>
              <a:rPr lang="en-US" sz="2400" dirty="0" smtClean="0">
                <a:cs typeface="Arial" charset="0"/>
              </a:rPr>
              <a:t>to logistics management and operations while </a:t>
            </a:r>
            <a:r>
              <a:rPr lang="en-US" sz="2400" i="1" u="sng" dirty="0" smtClean="0">
                <a:solidFill>
                  <a:srgbClr val="FF0000"/>
                </a:solidFill>
                <a:cs typeface="Arial" charset="0"/>
              </a:rPr>
              <a:t>maintaining interoperability </a:t>
            </a:r>
            <a:r>
              <a:rPr lang="en-US" sz="2400" dirty="0" smtClean="0">
                <a:cs typeface="Arial" charset="0"/>
              </a:rPr>
              <a:t>by:</a:t>
            </a:r>
          </a:p>
          <a:p>
            <a:pPr marL="630238" lvl="1" indent="-284163">
              <a:spcBef>
                <a:spcPts val="1200"/>
              </a:spcBef>
              <a:spcAft>
                <a:spcPts val="0"/>
              </a:spcAft>
              <a:buClr>
                <a:srgbClr val="000099"/>
              </a:buClr>
            </a:pPr>
            <a:r>
              <a:rPr lang="en-US" sz="2000" dirty="0" smtClean="0">
                <a:cs typeface="Arial" charset="0"/>
              </a:rPr>
              <a:t>Developing </a:t>
            </a:r>
            <a:r>
              <a:rPr lang="en-US" sz="2000" i="1" u="sng" dirty="0" smtClean="0">
                <a:solidFill>
                  <a:srgbClr val="FF0000"/>
                </a:solidFill>
                <a:cs typeface="Arial" charset="0"/>
              </a:rPr>
              <a:t>business rules</a:t>
            </a:r>
            <a:r>
              <a:rPr lang="en-US" sz="2000" u="sng" dirty="0" smtClean="0">
                <a:solidFill>
                  <a:srgbClr val="FF0000"/>
                </a:solidFill>
                <a:cs typeface="Arial" charset="0"/>
              </a:rPr>
              <a:t> </a:t>
            </a:r>
            <a:r>
              <a:rPr lang="en-US" sz="2000" dirty="0" smtClean="0">
                <a:cs typeface="Arial" charset="0"/>
              </a:rPr>
              <a:t>that implement DoD policy</a:t>
            </a:r>
          </a:p>
          <a:p>
            <a:pPr marL="630238" lvl="1" indent="-284163">
              <a:spcBef>
                <a:spcPts val="1200"/>
              </a:spcBef>
              <a:spcAft>
                <a:spcPts val="0"/>
              </a:spcAft>
              <a:buClr>
                <a:srgbClr val="000099"/>
              </a:buClr>
            </a:pPr>
            <a:endParaRPr lang="en-US" sz="400" dirty="0" smtClean="0">
              <a:cs typeface="Arial" charset="0"/>
            </a:endParaRPr>
          </a:p>
          <a:p>
            <a:pPr marL="630238" lvl="1" indent="-284163">
              <a:spcBef>
                <a:spcPts val="1200"/>
              </a:spcBef>
              <a:spcAft>
                <a:spcPts val="0"/>
              </a:spcAft>
              <a:buClr>
                <a:srgbClr val="000099"/>
              </a:buClr>
            </a:pPr>
            <a:r>
              <a:rPr lang="en-US" sz="2000" dirty="0" smtClean="0">
                <a:cs typeface="Arial" charset="0"/>
              </a:rPr>
              <a:t>Developing and managing the DoD logistics </a:t>
            </a:r>
            <a:r>
              <a:rPr lang="en-US" sz="2000" i="1" u="sng" dirty="0" smtClean="0">
                <a:solidFill>
                  <a:srgbClr val="FF0000"/>
                </a:solidFill>
                <a:cs typeface="Arial" charset="0"/>
              </a:rPr>
              <a:t>information exchange infrastructure </a:t>
            </a:r>
          </a:p>
          <a:p>
            <a:pPr marL="630238" lvl="1" indent="-284163">
              <a:spcBef>
                <a:spcPts val="1200"/>
              </a:spcBef>
              <a:spcAft>
                <a:spcPts val="0"/>
              </a:spcAft>
              <a:buClr>
                <a:srgbClr val="000099"/>
              </a:buClr>
            </a:pPr>
            <a:endParaRPr lang="en-US" sz="800" i="1" u="sng" dirty="0" smtClean="0">
              <a:solidFill>
                <a:srgbClr val="FF0000"/>
              </a:solidFill>
              <a:cs typeface="Arial" charset="0"/>
            </a:endParaRPr>
          </a:p>
          <a:p>
            <a:pPr marL="630238" lvl="1" indent="-284163">
              <a:spcBef>
                <a:spcPts val="0"/>
              </a:spcBef>
              <a:spcAft>
                <a:spcPts val="0"/>
              </a:spcAft>
              <a:buClr>
                <a:srgbClr val="000099"/>
              </a:buClr>
            </a:pPr>
            <a:r>
              <a:rPr lang="en-US" sz="2000" dirty="0" smtClean="0">
                <a:cs typeface="Arial" charset="0"/>
              </a:rPr>
              <a:t>Publishing detailed </a:t>
            </a:r>
            <a:r>
              <a:rPr lang="en-US" sz="2000" i="1" u="sng" dirty="0" smtClean="0">
                <a:solidFill>
                  <a:srgbClr val="FF0000"/>
                </a:solidFill>
                <a:cs typeface="Arial" charset="0"/>
              </a:rPr>
              <a:t>procedures</a:t>
            </a:r>
            <a:r>
              <a:rPr lang="en-US" sz="2000" dirty="0" smtClean="0">
                <a:cs typeface="Arial" charset="0"/>
              </a:rPr>
              <a:t> that identify who </a:t>
            </a:r>
          </a:p>
          <a:p>
            <a:pPr marL="630238" lvl="1" indent="-284163">
              <a:spcBef>
                <a:spcPts val="0"/>
              </a:spcBef>
              <a:spcAft>
                <a:spcPts val="0"/>
              </a:spcAft>
              <a:buClr>
                <a:srgbClr val="000099"/>
              </a:buClr>
              <a:buFont typeface="Times New Roman" pitchFamily="18" charset="0"/>
              <a:buNone/>
            </a:pPr>
            <a:r>
              <a:rPr lang="en-US" sz="2000" dirty="0" smtClean="0">
                <a:cs typeface="Arial" charset="0"/>
              </a:rPr>
              <a:t>	does  what, when, and how along the </a:t>
            </a:r>
            <a:r>
              <a:rPr lang="en-US" sz="2000" dirty="0" err="1" smtClean="0">
                <a:cs typeface="Arial" charset="0"/>
              </a:rPr>
              <a:t>DoD</a:t>
            </a:r>
            <a:r>
              <a:rPr lang="en-US" sz="2000" dirty="0" smtClean="0">
                <a:cs typeface="Arial" charset="0"/>
              </a:rPr>
              <a:t> </a:t>
            </a:r>
          </a:p>
          <a:p>
            <a:pPr marL="630238" lvl="1" indent="-284163">
              <a:spcBef>
                <a:spcPts val="0"/>
              </a:spcBef>
              <a:spcAft>
                <a:spcPts val="0"/>
              </a:spcAft>
              <a:buClr>
                <a:srgbClr val="000099"/>
              </a:buClr>
              <a:buFont typeface="Times New Roman" pitchFamily="18" charset="0"/>
              <a:buNone/>
            </a:pPr>
            <a:r>
              <a:rPr lang="en-US" sz="2000" dirty="0" smtClean="0">
                <a:cs typeface="Arial" charset="0"/>
              </a:rPr>
              <a:t>	logistics chain</a:t>
            </a:r>
          </a:p>
        </p:txBody>
      </p:sp>
      <p:sp>
        <p:nvSpPr>
          <p:cNvPr id="5124" name="Rectangle 6"/>
          <p:cNvSpPr>
            <a:spLocks noChangeArrowheads="1"/>
          </p:cNvSpPr>
          <p:nvPr/>
        </p:nvSpPr>
        <p:spPr bwMode="auto">
          <a:xfrm>
            <a:off x="609600" y="895350"/>
            <a:ext cx="7814447" cy="461665"/>
          </a:xfrm>
          <a:prstGeom prst="rect">
            <a:avLst/>
          </a:prstGeom>
          <a:noFill/>
          <a:ln w="9525">
            <a:noFill/>
            <a:miter lim="800000"/>
            <a:headEnd/>
            <a:tailEnd/>
          </a:ln>
        </p:spPr>
        <p:txBody>
          <a:bodyPr wrap="square">
            <a:spAutoFit/>
          </a:bodyPr>
          <a:lstStyle/>
          <a:p>
            <a:pPr marL="114300" indent="-114300" algn="ctr" eaLnBrk="0" hangingPunct="0">
              <a:spcBef>
                <a:spcPct val="50000"/>
              </a:spcBef>
            </a:pPr>
            <a:r>
              <a:rPr lang="en-US" sz="2400" i="1" u="sng" dirty="0">
                <a:latin typeface="+mn-lt"/>
              </a:rPr>
              <a:t>Business Process Transformation &amp; Interoperability</a:t>
            </a:r>
          </a:p>
        </p:txBody>
      </p:sp>
      <p:grpSp>
        <p:nvGrpSpPr>
          <p:cNvPr id="2" name="Group 194"/>
          <p:cNvGrpSpPr>
            <a:grpSpLocks/>
          </p:cNvGrpSpPr>
          <p:nvPr/>
        </p:nvGrpSpPr>
        <p:grpSpPr bwMode="auto">
          <a:xfrm>
            <a:off x="6858000" y="4090988"/>
            <a:ext cx="2057400" cy="2674937"/>
            <a:chOff x="624" y="634"/>
            <a:chExt cx="1506" cy="2156"/>
          </a:xfrm>
        </p:grpSpPr>
        <p:grpSp>
          <p:nvGrpSpPr>
            <p:cNvPr id="3" name="Group 193"/>
            <p:cNvGrpSpPr>
              <a:grpSpLocks/>
            </p:cNvGrpSpPr>
            <p:nvPr/>
          </p:nvGrpSpPr>
          <p:grpSpPr bwMode="auto">
            <a:xfrm>
              <a:off x="1004" y="1297"/>
              <a:ext cx="815" cy="113"/>
              <a:chOff x="1004" y="1297"/>
              <a:chExt cx="815" cy="113"/>
            </a:xfrm>
          </p:grpSpPr>
          <p:sp>
            <p:nvSpPr>
              <p:cNvPr id="5190" name="Freeform 116"/>
              <p:cNvSpPr>
                <a:spLocks/>
              </p:cNvSpPr>
              <p:nvPr/>
            </p:nvSpPr>
            <p:spPr bwMode="auto">
              <a:xfrm>
                <a:off x="1004" y="1297"/>
                <a:ext cx="815" cy="113"/>
              </a:xfrm>
              <a:custGeom>
                <a:avLst/>
                <a:gdLst>
                  <a:gd name="T0" fmla="*/ 32 w 815"/>
                  <a:gd name="T1" fmla="*/ 0 h 113"/>
                  <a:gd name="T2" fmla="*/ 804 w 815"/>
                  <a:gd name="T3" fmla="*/ 61 h 113"/>
                  <a:gd name="T4" fmla="*/ 815 w 815"/>
                  <a:gd name="T5" fmla="*/ 113 h 113"/>
                  <a:gd name="T6" fmla="*/ 0 w 815"/>
                  <a:gd name="T7" fmla="*/ 54 h 113"/>
                  <a:gd name="T8" fmla="*/ 32 w 815"/>
                  <a:gd name="T9" fmla="*/ 0 h 113"/>
                  <a:gd name="T10" fmla="*/ 32 w 815"/>
                  <a:gd name="T11" fmla="*/ 0 h 113"/>
                  <a:gd name="T12" fmla="*/ 0 60000 65536"/>
                  <a:gd name="T13" fmla="*/ 0 60000 65536"/>
                  <a:gd name="T14" fmla="*/ 0 60000 65536"/>
                  <a:gd name="T15" fmla="*/ 0 60000 65536"/>
                  <a:gd name="T16" fmla="*/ 0 60000 65536"/>
                  <a:gd name="T17" fmla="*/ 0 60000 65536"/>
                  <a:gd name="T18" fmla="*/ 0 w 815"/>
                  <a:gd name="T19" fmla="*/ 0 h 113"/>
                  <a:gd name="T20" fmla="*/ 815 w 815"/>
                  <a:gd name="T21" fmla="*/ 113 h 113"/>
                </a:gdLst>
                <a:ahLst/>
                <a:cxnLst>
                  <a:cxn ang="T12">
                    <a:pos x="T0" y="T1"/>
                  </a:cxn>
                  <a:cxn ang="T13">
                    <a:pos x="T2" y="T3"/>
                  </a:cxn>
                  <a:cxn ang="T14">
                    <a:pos x="T4" y="T5"/>
                  </a:cxn>
                  <a:cxn ang="T15">
                    <a:pos x="T6" y="T7"/>
                  </a:cxn>
                  <a:cxn ang="T16">
                    <a:pos x="T8" y="T9"/>
                  </a:cxn>
                  <a:cxn ang="T17">
                    <a:pos x="T10" y="T11"/>
                  </a:cxn>
                </a:cxnLst>
                <a:rect l="T18" t="T19" r="T20" b="T21"/>
                <a:pathLst>
                  <a:path w="815" h="113">
                    <a:moveTo>
                      <a:pt x="32" y="0"/>
                    </a:moveTo>
                    <a:lnTo>
                      <a:pt x="804" y="61"/>
                    </a:lnTo>
                    <a:lnTo>
                      <a:pt x="815" y="113"/>
                    </a:lnTo>
                    <a:lnTo>
                      <a:pt x="0" y="54"/>
                    </a:lnTo>
                    <a:lnTo>
                      <a:pt x="32" y="0"/>
                    </a:lnTo>
                    <a:close/>
                  </a:path>
                </a:pathLst>
              </a:custGeom>
              <a:solidFill>
                <a:srgbClr val="E5B27F"/>
              </a:solidFill>
              <a:ln w="9525">
                <a:noFill/>
                <a:round/>
                <a:headEnd/>
                <a:tailEnd/>
              </a:ln>
            </p:spPr>
            <p:txBody>
              <a:bodyPr/>
              <a:lstStyle/>
              <a:p>
                <a:endParaRPr lang="en-US"/>
              </a:p>
            </p:txBody>
          </p:sp>
          <p:sp>
            <p:nvSpPr>
              <p:cNvPr id="5191" name="Freeform 121"/>
              <p:cNvSpPr>
                <a:spLocks/>
              </p:cNvSpPr>
              <p:nvPr/>
            </p:nvSpPr>
            <p:spPr bwMode="auto">
              <a:xfrm rot="464232">
                <a:off x="1054" y="1317"/>
                <a:ext cx="136" cy="29"/>
              </a:xfrm>
              <a:custGeom>
                <a:avLst/>
                <a:gdLst>
                  <a:gd name="T0" fmla="*/ 2 w 167"/>
                  <a:gd name="T1" fmla="*/ 0 h 59"/>
                  <a:gd name="T2" fmla="*/ 2 w 167"/>
                  <a:gd name="T3" fmla="*/ 0 h 59"/>
                  <a:gd name="T4" fmla="*/ 2 w 167"/>
                  <a:gd name="T5" fmla="*/ 0 h 59"/>
                  <a:gd name="T6" fmla="*/ 0 w 167"/>
                  <a:gd name="T7" fmla="*/ 0 h 59"/>
                  <a:gd name="T8" fmla="*/ 2 w 167"/>
                  <a:gd name="T9" fmla="*/ 0 h 59"/>
                  <a:gd name="T10" fmla="*/ 2 w 167"/>
                  <a:gd name="T11" fmla="*/ 0 h 59"/>
                  <a:gd name="T12" fmla="*/ 0 60000 65536"/>
                  <a:gd name="T13" fmla="*/ 0 60000 65536"/>
                  <a:gd name="T14" fmla="*/ 0 60000 65536"/>
                  <a:gd name="T15" fmla="*/ 0 60000 65536"/>
                  <a:gd name="T16" fmla="*/ 0 60000 65536"/>
                  <a:gd name="T17" fmla="*/ 0 60000 65536"/>
                  <a:gd name="T18" fmla="*/ 0 w 167"/>
                  <a:gd name="T19" fmla="*/ 0 h 59"/>
                  <a:gd name="T20" fmla="*/ 167 w 167"/>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67" h="59">
                    <a:moveTo>
                      <a:pt x="9" y="15"/>
                    </a:moveTo>
                    <a:lnTo>
                      <a:pt x="167" y="0"/>
                    </a:lnTo>
                    <a:lnTo>
                      <a:pt x="165" y="42"/>
                    </a:lnTo>
                    <a:lnTo>
                      <a:pt x="0" y="59"/>
                    </a:lnTo>
                    <a:lnTo>
                      <a:pt x="9" y="15"/>
                    </a:lnTo>
                    <a:close/>
                  </a:path>
                </a:pathLst>
              </a:custGeom>
              <a:solidFill>
                <a:srgbClr val="C19970"/>
              </a:solidFill>
              <a:ln w="9525">
                <a:noFill/>
                <a:round/>
                <a:headEnd/>
                <a:tailEnd/>
              </a:ln>
            </p:spPr>
            <p:txBody>
              <a:bodyPr/>
              <a:lstStyle/>
              <a:p>
                <a:endParaRPr lang="en-US"/>
              </a:p>
            </p:txBody>
          </p:sp>
          <p:sp>
            <p:nvSpPr>
              <p:cNvPr id="5192" name="Freeform 143"/>
              <p:cNvSpPr>
                <a:spLocks/>
              </p:cNvSpPr>
              <p:nvPr/>
            </p:nvSpPr>
            <p:spPr bwMode="auto">
              <a:xfrm rot="464232">
                <a:off x="1053" y="1329"/>
                <a:ext cx="144" cy="40"/>
              </a:xfrm>
              <a:custGeom>
                <a:avLst/>
                <a:gdLst>
                  <a:gd name="T0" fmla="*/ 2 w 177"/>
                  <a:gd name="T1" fmla="*/ 1 h 80"/>
                  <a:gd name="T2" fmla="*/ 2 w 177"/>
                  <a:gd name="T3" fmla="*/ 0 h 80"/>
                  <a:gd name="T4" fmla="*/ 2 w 177"/>
                  <a:gd name="T5" fmla="*/ 1 h 80"/>
                  <a:gd name="T6" fmla="*/ 0 w 177"/>
                  <a:gd name="T7" fmla="*/ 1 h 80"/>
                  <a:gd name="T8" fmla="*/ 2 w 177"/>
                  <a:gd name="T9" fmla="*/ 1 h 80"/>
                  <a:gd name="T10" fmla="*/ 2 w 177"/>
                  <a:gd name="T11" fmla="*/ 1 h 80"/>
                  <a:gd name="T12" fmla="*/ 0 60000 65536"/>
                  <a:gd name="T13" fmla="*/ 0 60000 65536"/>
                  <a:gd name="T14" fmla="*/ 0 60000 65536"/>
                  <a:gd name="T15" fmla="*/ 0 60000 65536"/>
                  <a:gd name="T16" fmla="*/ 0 60000 65536"/>
                  <a:gd name="T17" fmla="*/ 0 60000 65536"/>
                  <a:gd name="T18" fmla="*/ 0 w 177"/>
                  <a:gd name="T19" fmla="*/ 0 h 80"/>
                  <a:gd name="T20" fmla="*/ 177 w 177"/>
                  <a:gd name="T21" fmla="*/ 80 h 80"/>
                </a:gdLst>
                <a:ahLst/>
                <a:cxnLst>
                  <a:cxn ang="T12">
                    <a:pos x="T0" y="T1"/>
                  </a:cxn>
                  <a:cxn ang="T13">
                    <a:pos x="T2" y="T3"/>
                  </a:cxn>
                  <a:cxn ang="T14">
                    <a:pos x="T4" y="T5"/>
                  </a:cxn>
                  <a:cxn ang="T15">
                    <a:pos x="T6" y="T7"/>
                  </a:cxn>
                  <a:cxn ang="T16">
                    <a:pos x="T8" y="T9"/>
                  </a:cxn>
                  <a:cxn ang="T17">
                    <a:pos x="T10" y="T11"/>
                  </a:cxn>
                </a:cxnLst>
                <a:rect l="T18" t="T19" r="T20" b="T21"/>
                <a:pathLst>
                  <a:path w="177" h="80">
                    <a:moveTo>
                      <a:pt x="8" y="19"/>
                    </a:moveTo>
                    <a:lnTo>
                      <a:pt x="177" y="0"/>
                    </a:lnTo>
                    <a:lnTo>
                      <a:pt x="173" y="54"/>
                    </a:lnTo>
                    <a:lnTo>
                      <a:pt x="0" y="80"/>
                    </a:lnTo>
                    <a:lnTo>
                      <a:pt x="8" y="19"/>
                    </a:lnTo>
                    <a:close/>
                  </a:path>
                </a:pathLst>
              </a:custGeom>
              <a:solidFill>
                <a:srgbClr val="8C5F2C"/>
              </a:solidFill>
              <a:ln w="9525">
                <a:noFill/>
                <a:round/>
                <a:headEnd/>
                <a:tailEnd/>
              </a:ln>
            </p:spPr>
            <p:txBody>
              <a:bodyPr/>
              <a:lstStyle/>
              <a:p>
                <a:endParaRPr lang="en-US"/>
              </a:p>
            </p:txBody>
          </p:sp>
          <p:sp>
            <p:nvSpPr>
              <p:cNvPr id="5193" name="Freeform 160"/>
              <p:cNvSpPr>
                <a:spLocks/>
              </p:cNvSpPr>
              <p:nvPr/>
            </p:nvSpPr>
            <p:spPr bwMode="auto">
              <a:xfrm rot="464232">
                <a:off x="1047" y="1344"/>
                <a:ext cx="147" cy="30"/>
              </a:xfrm>
              <a:custGeom>
                <a:avLst/>
                <a:gdLst>
                  <a:gd name="T0" fmla="*/ 2 w 180"/>
                  <a:gd name="T1" fmla="*/ 1 h 59"/>
                  <a:gd name="T2" fmla="*/ 2 w 180"/>
                  <a:gd name="T3" fmla="*/ 0 h 59"/>
                  <a:gd name="T4" fmla="*/ 2 w 180"/>
                  <a:gd name="T5" fmla="*/ 1 h 59"/>
                  <a:gd name="T6" fmla="*/ 0 w 180"/>
                  <a:gd name="T7" fmla="*/ 1 h 59"/>
                  <a:gd name="T8" fmla="*/ 2 w 180"/>
                  <a:gd name="T9" fmla="*/ 1 h 59"/>
                  <a:gd name="T10" fmla="*/ 2 w 180"/>
                  <a:gd name="T11" fmla="*/ 1 h 59"/>
                  <a:gd name="T12" fmla="*/ 0 60000 65536"/>
                  <a:gd name="T13" fmla="*/ 0 60000 65536"/>
                  <a:gd name="T14" fmla="*/ 0 60000 65536"/>
                  <a:gd name="T15" fmla="*/ 0 60000 65536"/>
                  <a:gd name="T16" fmla="*/ 0 60000 65536"/>
                  <a:gd name="T17" fmla="*/ 0 60000 65536"/>
                  <a:gd name="T18" fmla="*/ 0 w 180"/>
                  <a:gd name="T19" fmla="*/ 0 h 59"/>
                  <a:gd name="T20" fmla="*/ 180 w 180"/>
                  <a:gd name="T21" fmla="*/ 59 h 59"/>
                </a:gdLst>
                <a:ahLst/>
                <a:cxnLst>
                  <a:cxn ang="T12">
                    <a:pos x="T0" y="T1"/>
                  </a:cxn>
                  <a:cxn ang="T13">
                    <a:pos x="T2" y="T3"/>
                  </a:cxn>
                  <a:cxn ang="T14">
                    <a:pos x="T4" y="T5"/>
                  </a:cxn>
                  <a:cxn ang="T15">
                    <a:pos x="T6" y="T7"/>
                  </a:cxn>
                  <a:cxn ang="T16">
                    <a:pos x="T8" y="T9"/>
                  </a:cxn>
                  <a:cxn ang="T17">
                    <a:pos x="T10" y="T11"/>
                  </a:cxn>
                </a:cxnLst>
                <a:rect l="T18" t="T19" r="T20" b="T21"/>
                <a:pathLst>
                  <a:path w="180" h="59">
                    <a:moveTo>
                      <a:pt x="5" y="25"/>
                    </a:moveTo>
                    <a:lnTo>
                      <a:pt x="180" y="0"/>
                    </a:lnTo>
                    <a:lnTo>
                      <a:pt x="175" y="36"/>
                    </a:lnTo>
                    <a:lnTo>
                      <a:pt x="0" y="59"/>
                    </a:lnTo>
                    <a:lnTo>
                      <a:pt x="5" y="25"/>
                    </a:lnTo>
                    <a:close/>
                  </a:path>
                </a:pathLst>
              </a:custGeom>
              <a:solidFill>
                <a:srgbClr val="000000"/>
              </a:solidFill>
              <a:ln w="9525">
                <a:noFill/>
                <a:round/>
                <a:headEnd/>
                <a:tailEnd/>
              </a:ln>
            </p:spPr>
            <p:txBody>
              <a:bodyPr/>
              <a:lstStyle/>
              <a:p>
                <a:endParaRPr lang="en-US"/>
              </a:p>
            </p:txBody>
          </p:sp>
          <p:sp>
            <p:nvSpPr>
              <p:cNvPr id="5194" name="Freeform 161"/>
              <p:cNvSpPr>
                <a:spLocks/>
              </p:cNvSpPr>
              <p:nvPr/>
            </p:nvSpPr>
            <p:spPr bwMode="auto">
              <a:xfrm rot="464232">
                <a:off x="1065" y="1297"/>
                <a:ext cx="137" cy="20"/>
              </a:xfrm>
              <a:custGeom>
                <a:avLst/>
                <a:gdLst>
                  <a:gd name="T0" fmla="*/ 0 w 167"/>
                  <a:gd name="T1" fmla="*/ 1 h 40"/>
                  <a:gd name="T2" fmla="*/ 2 w 167"/>
                  <a:gd name="T3" fmla="*/ 1 h 40"/>
                  <a:gd name="T4" fmla="*/ 2 w 167"/>
                  <a:gd name="T5" fmla="*/ 0 h 40"/>
                  <a:gd name="T6" fmla="*/ 2 w 167"/>
                  <a:gd name="T7" fmla="*/ 1 h 40"/>
                  <a:gd name="T8" fmla="*/ 0 w 167"/>
                  <a:gd name="T9" fmla="*/ 1 h 40"/>
                  <a:gd name="T10" fmla="*/ 0 w 167"/>
                  <a:gd name="T11" fmla="*/ 1 h 40"/>
                  <a:gd name="T12" fmla="*/ 0 60000 65536"/>
                  <a:gd name="T13" fmla="*/ 0 60000 65536"/>
                  <a:gd name="T14" fmla="*/ 0 60000 65536"/>
                  <a:gd name="T15" fmla="*/ 0 60000 65536"/>
                  <a:gd name="T16" fmla="*/ 0 60000 65536"/>
                  <a:gd name="T17" fmla="*/ 0 60000 65536"/>
                  <a:gd name="T18" fmla="*/ 0 w 167"/>
                  <a:gd name="T19" fmla="*/ 0 h 40"/>
                  <a:gd name="T20" fmla="*/ 167 w 167"/>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167" h="40">
                    <a:moveTo>
                      <a:pt x="0" y="40"/>
                    </a:moveTo>
                    <a:lnTo>
                      <a:pt x="167" y="19"/>
                    </a:lnTo>
                    <a:lnTo>
                      <a:pt x="165" y="0"/>
                    </a:lnTo>
                    <a:lnTo>
                      <a:pt x="4" y="15"/>
                    </a:lnTo>
                    <a:lnTo>
                      <a:pt x="0" y="40"/>
                    </a:lnTo>
                    <a:close/>
                  </a:path>
                </a:pathLst>
              </a:custGeom>
              <a:solidFill>
                <a:srgbClr val="000000"/>
              </a:solidFill>
              <a:ln w="9525">
                <a:noFill/>
                <a:round/>
                <a:headEnd/>
                <a:tailEnd/>
              </a:ln>
            </p:spPr>
            <p:txBody>
              <a:bodyPr/>
              <a:lstStyle/>
              <a:p>
                <a:endParaRPr lang="en-US"/>
              </a:p>
            </p:txBody>
          </p:sp>
          <p:sp>
            <p:nvSpPr>
              <p:cNvPr id="5195" name="Freeform 120"/>
              <p:cNvSpPr>
                <a:spLocks/>
              </p:cNvSpPr>
              <p:nvPr/>
            </p:nvSpPr>
            <p:spPr bwMode="auto">
              <a:xfrm rot="464232">
                <a:off x="1307" y="1348"/>
                <a:ext cx="484" cy="40"/>
              </a:xfrm>
              <a:custGeom>
                <a:avLst/>
                <a:gdLst>
                  <a:gd name="T0" fmla="*/ 1655 w 381"/>
                  <a:gd name="T1" fmla="*/ 1 h 79"/>
                  <a:gd name="T2" fmla="*/ 56380 w 381"/>
                  <a:gd name="T3" fmla="*/ 0 h 79"/>
                  <a:gd name="T4" fmla="*/ 58003 w 381"/>
                  <a:gd name="T5" fmla="*/ 1 h 79"/>
                  <a:gd name="T6" fmla="*/ 0 w 381"/>
                  <a:gd name="T7" fmla="*/ 1 h 79"/>
                  <a:gd name="T8" fmla="*/ 1655 w 381"/>
                  <a:gd name="T9" fmla="*/ 1 h 79"/>
                  <a:gd name="T10" fmla="*/ 1655 w 381"/>
                  <a:gd name="T11" fmla="*/ 1 h 79"/>
                  <a:gd name="T12" fmla="*/ 0 60000 65536"/>
                  <a:gd name="T13" fmla="*/ 0 60000 65536"/>
                  <a:gd name="T14" fmla="*/ 0 60000 65536"/>
                  <a:gd name="T15" fmla="*/ 0 60000 65536"/>
                  <a:gd name="T16" fmla="*/ 0 60000 65536"/>
                  <a:gd name="T17" fmla="*/ 0 60000 65536"/>
                  <a:gd name="T18" fmla="*/ 0 w 381"/>
                  <a:gd name="T19" fmla="*/ 0 h 79"/>
                  <a:gd name="T20" fmla="*/ 381 w 381"/>
                  <a:gd name="T21" fmla="*/ 79 h 79"/>
                </a:gdLst>
                <a:ahLst/>
                <a:cxnLst>
                  <a:cxn ang="T12">
                    <a:pos x="T0" y="T1"/>
                  </a:cxn>
                  <a:cxn ang="T13">
                    <a:pos x="T2" y="T3"/>
                  </a:cxn>
                  <a:cxn ang="T14">
                    <a:pos x="T4" y="T5"/>
                  </a:cxn>
                  <a:cxn ang="T15">
                    <a:pos x="T6" y="T7"/>
                  </a:cxn>
                  <a:cxn ang="T16">
                    <a:pos x="T8" y="T9"/>
                  </a:cxn>
                  <a:cxn ang="T17">
                    <a:pos x="T10" y="T11"/>
                  </a:cxn>
                </a:cxnLst>
                <a:rect l="T18" t="T19" r="T20" b="T21"/>
                <a:pathLst>
                  <a:path w="381" h="79">
                    <a:moveTo>
                      <a:pt x="10" y="40"/>
                    </a:moveTo>
                    <a:lnTo>
                      <a:pt x="371" y="0"/>
                    </a:lnTo>
                    <a:lnTo>
                      <a:pt x="381" y="43"/>
                    </a:lnTo>
                    <a:lnTo>
                      <a:pt x="0" y="79"/>
                    </a:lnTo>
                    <a:lnTo>
                      <a:pt x="10" y="40"/>
                    </a:lnTo>
                    <a:close/>
                  </a:path>
                </a:pathLst>
              </a:custGeom>
              <a:solidFill>
                <a:srgbClr val="C19970"/>
              </a:solidFill>
              <a:ln w="9525">
                <a:noFill/>
                <a:round/>
                <a:headEnd/>
                <a:tailEnd/>
              </a:ln>
            </p:spPr>
            <p:txBody>
              <a:bodyPr/>
              <a:lstStyle/>
              <a:p>
                <a:endParaRPr lang="en-US"/>
              </a:p>
            </p:txBody>
          </p:sp>
          <p:sp>
            <p:nvSpPr>
              <p:cNvPr id="5196" name="Freeform 142"/>
              <p:cNvSpPr>
                <a:spLocks/>
              </p:cNvSpPr>
              <p:nvPr/>
            </p:nvSpPr>
            <p:spPr bwMode="auto">
              <a:xfrm rot="464232">
                <a:off x="1296" y="1363"/>
                <a:ext cx="493" cy="45"/>
              </a:xfrm>
              <a:custGeom>
                <a:avLst/>
                <a:gdLst>
                  <a:gd name="T0" fmla="*/ 0 w 386"/>
                  <a:gd name="T1" fmla="*/ 1 h 89"/>
                  <a:gd name="T2" fmla="*/ 65833 w 386"/>
                  <a:gd name="T3" fmla="*/ 0 h 89"/>
                  <a:gd name="T4" fmla="*/ 62578 w 386"/>
                  <a:gd name="T5" fmla="*/ 1 h 89"/>
                  <a:gd name="T6" fmla="*/ 0 w 386"/>
                  <a:gd name="T7" fmla="*/ 1 h 89"/>
                  <a:gd name="T8" fmla="*/ 0 w 386"/>
                  <a:gd name="T9" fmla="*/ 1 h 89"/>
                  <a:gd name="T10" fmla="*/ 0 w 386"/>
                  <a:gd name="T11" fmla="*/ 1 h 89"/>
                  <a:gd name="T12" fmla="*/ 0 60000 65536"/>
                  <a:gd name="T13" fmla="*/ 0 60000 65536"/>
                  <a:gd name="T14" fmla="*/ 0 60000 65536"/>
                  <a:gd name="T15" fmla="*/ 0 60000 65536"/>
                  <a:gd name="T16" fmla="*/ 0 60000 65536"/>
                  <a:gd name="T17" fmla="*/ 0 60000 65536"/>
                  <a:gd name="T18" fmla="*/ 0 w 386"/>
                  <a:gd name="T19" fmla="*/ 0 h 89"/>
                  <a:gd name="T20" fmla="*/ 386 w 386"/>
                  <a:gd name="T21" fmla="*/ 89 h 89"/>
                </a:gdLst>
                <a:ahLst/>
                <a:cxnLst>
                  <a:cxn ang="T12">
                    <a:pos x="T0" y="T1"/>
                  </a:cxn>
                  <a:cxn ang="T13">
                    <a:pos x="T2" y="T3"/>
                  </a:cxn>
                  <a:cxn ang="T14">
                    <a:pos x="T4" y="T5"/>
                  </a:cxn>
                  <a:cxn ang="T15">
                    <a:pos x="T6" y="T7"/>
                  </a:cxn>
                  <a:cxn ang="T16">
                    <a:pos x="T8" y="T9"/>
                  </a:cxn>
                  <a:cxn ang="T17">
                    <a:pos x="T10" y="T11"/>
                  </a:cxn>
                </a:cxnLst>
                <a:rect l="T18" t="T19" r="T20" b="T21"/>
                <a:pathLst>
                  <a:path w="386" h="89">
                    <a:moveTo>
                      <a:pt x="0" y="42"/>
                    </a:moveTo>
                    <a:lnTo>
                      <a:pt x="386" y="0"/>
                    </a:lnTo>
                    <a:lnTo>
                      <a:pt x="367" y="49"/>
                    </a:lnTo>
                    <a:lnTo>
                      <a:pt x="0" y="89"/>
                    </a:lnTo>
                    <a:lnTo>
                      <a:pt x="0" y="42"/>
                    </a:lnTo>
                    <a:close/>
                  </a:path>
                </a:pathLst>
              </a:custGeom>
              <a:solidFill>
                <a:srgbClr val="8C5F2C"/>
              </a:solidFill>
              <a:ln w="9525">
                <a:noFill/>
                <a:round/>
                <a:headEnd/>
                <a:tailEnd/>
              </a:ln>
            </p:spPr>
            <p:txBody>
              <a:bodyPr/>
              <a:lstStyle/>
              <a:p>
                <a:endParaRPr lang="en-US"/>
              </a:p>
            </p:txBody>
          </p:sp>
          <p:sp>
            <p:nvSpPr>
              <p:cNvPr id="5197" name="Freeform 169"/>
              <p:cNvSpPr>
                <a:spLocks/>
              </p:cNvSpPr>
              <p:nvPr/>
            </p:nvSpPr>
            <p:spPr bwMode="auto">
              <a:xfrm rot="464232">
                <a:off x="1301" y="1325"/>
                <a:ext cx="485" cy="30"/>
              </a:xfrm>
              <a:custGeom>
                <a:avLst/>
                <a:gdLst>
                  <a:gd name="T0" fmla="*/ 2066 w 378"/>
                  <a:gd name="T1" fmla="*/ 0 h 61"/>
                  <a:gd name="T2" fmla="*/ 70882 w 378"/>
                  <a:gd name="T3" fmla="*/ 0 h 61"/>
                  <a:gd name="T4" fmla="*/ 66114 w 378"/>
                  <a:gd name="T5" fmla="*/ 0 h 61"/>
                  <a:gd name="T6" fmla="*/ 0 w 378"/>
                  <a:gd name="T7" fmla="*/ 0 h 61"/>
                  <a:gd name="T8" fmla="*/ 2066 w 378"/>
                  <a:gd name="T9" fmla="*/ 0 h 61"/>
                  <a:gd name="T10" fmla="*/ 2066 w 378"/>
                  <a:gd name="T11" fmla="*/ 0 h 61"/>
                  <a:gd name="T12" fmla="*/ 0 60000 65536"/>
                  <a:gd name="T13" fmla="*/ 0 60000 65536"/>
                  <a:gd name="T14" fmla="*/ 0 60000 65536"/>
                  <a:gd name="T15" fmla="*/ 0 60000 65536"/>
                  <a:gd name="T16" fmla="*/ 0 60000 65536"/>
                  <a:gd name="T17" fmla="*/ 0 60000 65536"/>
                  <a:gd name="T18" fmla="*/ 0 w 378"/>
                  <a:gd name="T19" fmla="*/ 0 h 61"/>
                  <a:gd name="T20" fmla="*/ 378 w 378"/>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378" h="61">
                    <a:moveTo>
                      <a:pt x="11" y="61"/>
                    </a:moveTo>
                    <a:lnTo>
                      <a:pt x="378" y="21"/>
                    </a:lnTo>
                    <a:lnTo>
                      <a:pt x="352" y="0"/>
                    </a:lnTo>
                    <a:lnTo>
                      <a:pt x="0" y="38"/>
                    </a:lnTo>
                    <a:lnTo>
                      <a:pt x="11" y="61"/>
                    </a:lnTo>
                    <a:close/>
                  </a:path>
                </a:pathLst>
              </a:custGeom>
              <a:solidFill>
                <a:srgbClr val="000000"/>
              </a:solidFill>
              <a:ln w="9525">
                <a:noFill/>
                <a:round/>
                <a:headEnd/>
                <a:tailEnd/>
              </a:ln>
            </p:spPr>
            <p:txBody>
              <a:bodyPr/>
              <a:lstStyle/>
              <a:p>
                <a:endParaRPr lang="en-US"/>
              </a:p>
            </p:txBody>
          </p:sp>
          <p:sp>
            <p:nvSpPr>
              <p:cNvPr id="5198" name="Freeform 192"/>
              <p:cNvSpPr>
                <a:spLocks/>
              </p:cNvSpPr>
              <p:nvPr/>
            </p:nvSpPr>
            <p:spPr bwMode="auto">
              <a:xfrm rot="464232">
                <a:off x="1274" y="1380"/>
                <a:ext cx="485" cy="30"/>
              </a:xfrm>
              <a:custGeom>
                <a:avLst/>
                <a:gdLst>
                  <a:gd name="T0" fmla="*/ 2066 w 378"/>
                  <a:gd name="T1" fmla="*/ 0 h 61"/>
                  <a:gd name="T2" fmla="*/ 70882 w 378"/>
                  <a:gd name="T3" fmla="*/ 0 h 61"/>
                  <a:gd name="T4" fmla="*/ 66114 w 378"/>
                  <a:gd name="T5" fmla="*/ 0 h 61"/>
                  <a:gd name="T6" fmla="*/ 0 w 378"/>
                  <a:gd name="T7" fmla="*/ 0 h 61"/>
                  <a:gd name="T8" fmla="*/ 2066 w 378"/>
                  <a:gd name="T9" fmla="*/ 0 h 61"/>
                  <a:gd name="T10" fmla="*/ 2066 w 378"/>
                  <a:gd name="T11" fmla="*/ 0 h 61"/>
                  <a:gd name="T12" fmla="*/ 0 60000 65536"/>
                  <a:gd name="T13" fmla="*/ 0 60000 65536"/>
                  <a:gd name="T14" fmla="*/ 0 60000 65536"/>
                  <a:gd name="T15" fmla="*/ 0 60000 65536"/>
                  <a:gd name="T16" fmla="*/ 0 60000 65536"/>
                  <a:gd name="T17" fmla="*/ 0 60000 65536"/>
                  <a:gd name="T18" fmla="*/ 0 w 378"/>
                  <a:gd name="T19" fmla="*/ 0 h 61"/>
                  <a:gd name="T20" fmla="*/ 378 w 378"/>
                  <a:gd name="T21" fmla="*/ 61 h 61"/>
                </a:gdLst>
                <a:ahLst/>
                <a:cxnLst>
                  <a:cxn ang="T12">
                    <a:pos x="T0" y="T1"/>
                  </a:cxn>
                  <a:cxn ang="T13">
                    <a:pos x="T2" y="T3"/>
                  </a:cxn>
                  <a:cxn ang="T14">
                    <a:pos x="T4" y="T5"/>
                  </a:cxn>
                  <a:cxn ang="T15">
                    <a:pos x="T6" y="T7"/>
                  </a:cxn>
                  <a:cxn ang="T16">
                    <a:pos x="T8" y="T9"/>
                  </a:cxn>
                  <a:cxn ang="T17">
                    <a:pos x="T10" y="T11"/>
                  </a:cxn>
                </a:cxnLst>
                <a:rect l="T18" t="T19" r="T20" b="T21"/>
                <a:pathLst>
                  <a:path w="378" h="61">
                    <a:moveTo>
                      <a:pt x="11" y="61"/>
                    </a:moveTo>
                    <a:lnTo>
                      <a:pt x="378" y="21"/>
                    </a:lnTo>
                    <a:lnTo>
                      <a:pt x="352" y="0"/>
                    </a:lnTo>
                    <a:lnTo>
                      <a:pt x="0" y="38"/>
                    </a:lnTo>
                    <a:lnTo>
                      <a:pt x="11" y="61"/>
                    </a:lnTo>
                    <a:close/>
                  </a:path>
                </a:pathLst>
              </a:custGeom>
              <a:solidFill>
                <a:srgbClr val="000000"/>
              </a:solidFill>
              <a:ln w="9525">
                <a:noFill/>
                <a:round/>
                <a:headEnd/>
                <a:tailEnd/>
              </a:ln>
            </p:spPr>
            <p:txBody>
              <a:bodyPr/>
              <a:lstStyle/>
              <a:p>
                <a:endParaRPr lang="en-US"/>
              </a:p>
            </p:txBody>
          </p:sp>
        </p:grpSp>
        <p:sp>
          <p:nvSpPr>
            <p:cNvPr id="5131" name="Freeform 113"/>
            <p:cNvSpPr>
              <a:spLocks/>
            </p:cNvSpPr>
            <p:nvPr/>
          </p:nvSpPr>
          <p:spPr bwMode="auto">
            <a:xfrm>
              <a:off x="905" y="1923"/>
              <a:ext cx="960" cy="139"/>
            </a:xfrm>
            <a:custGeom>
              <a:avLst/>
              <a:gdLst>
                <a:gd name="T0" fmla="*/ 25 w 960"/>
                <a:gd name="T1" fmla="*/ 0 h 139"/>
                <a:gd name="T2" fmla="*/ 949 w 960"/>
                <a:gd name="T3" fmla="*/ 96 h 139"/>
                <a:gd name="T4" fmla="*/ 960 w 960"/>
                <a:gd name="T5" fmla="*/ 139 h 139"/>
                <a:gd name="T6" fmla="*/ 0 w 960"/>
                <a:gd name="T7" fmla="*/ 62 h 139"/>
                <a:gd name="T8" fmla="*/ 25 w 960"/>
                <a:gd name="T9" fmla="*/ 0 h 139"/>
                <a:gd name="T10" fmla="*/ 25 w 960"/>
                <a:gd name="T11" fmla="*/ 0 h 139"/>
                <a:gd name="T12" fmla="*/ 0 60000 65536"/>
                <a:gd name="T13" fmla="*/ 0 60000 65536"/>
                <a:gd name="T14" fmla="*/ 0 60000 65536"/>
                <a:gd name="T15" fmla="*/ 0 60000 65536"/>
                <a:gd name="T16" fmla="*/ 0 60000 65536"/>
                <a:gd name="T17" fmla="*/ 0 60000 65536"/>
                <a:gd name="T18" fmla="*/ 0 w 960"/>
                <a:gd name="T19" fmla="*/ 0 h 139"/>
                <a:gd name="T20" fmla="*/ 960 w 960"/>
                <a:gd name="T21" fmla="*/ 139 h 139"/>
              </a:gdLst>
              <a:ahLst/>
              <a:cxnLst>
                <a:cxn ang="T12">
                  <a:pos x="T0" y="T1"/>
                </a:cxn>
                <a:cxn ang="T13">
                  <a:pos x="T2" y="T3"/>
                </a:cxn>
                <a:cxn ang="T14">
                  <a:pos x="T4" y="T5"/>
                </a:cxn>
                <a:cxn ang="T15">
                  <a:pos x="T6" y="T7"/>
                </a:cxn>
                <a:cxn ang="T16">
                  <a:pos x="T8" y="T9"/>
                </a:cxn>
                <a:cxn ang="T17">
                  <a:pos x="T10" y="T11"/>
                </a:cxn>
              </a:cxnLst>
              <a:rect l="T18" t="T19" r="T20" b="T21"/>
              <a:pathLst>
                <a:path w="960" h="139">
                  <a:moveTo>
                    <a:pt x="25" y="0"/>
                  </a:moveTo>
                  <a:lnTo>
                    <a:pt x="949" y="96"/>
                  </a:lnTo>
                  <a:lnTo>
                    <a:pt x="960" y="139"/>
                  </a:lnTo>
                  <a:lnTo>
                    <a:pt x="0" y="62"/>
                  </a:lnTo>
                  <a:lnTo>
                    <a:pt x="25" y="0"/>
                  </a:lnTo>
                  <a:close/>
                </a:path>
              </a:pathLst>
            </a:custGeom>
            <a:solidFill>
              <a:srgbClr val="E5B27F"/>
            </a:solidFill>
            <a:ln w="9525">
              <a:noFill/>
              <a:round/>
              <a:headEnd/>
              <a:tailEnd/>
            </a:ln>
          </p:spPr>
          <p:txBody>
            <a:bodyPr/>
            <a:lstStyle/>
            <a:p>
              <a:endParaRPr lang="en-US"/>
            </a:p>
          </p:txBody>
        </p:sp>
        <p:grpSp>
          <p:nvGrpSpPr>
            <p:cNvPr id="4" name="Group 186"/>
            <p:cNvGrpSpPr>
              <a:grpSpLocks/>
            </p:cNvGrpSpPr>
            <p:nvPr/>
          </p:nvGrpSpPr>
          <p:grpSpPr bwMode="auto">
            <a:xfrm>
              <a:off x="1248" y="1967"/>
              <a:ext cx="672" cy="107"/>
              <a:chOff x="1429" y="1967"/>
              <a:chExt cx="425" cy="107"/>
            </a:xfrm>
          </p:grpSpPr>
          <p:sp>
            <p:nvSpPr>
              <p:cNvPr id="5185" name="Freeform 124"/>
              <p:cNvSpPr>
                <a:spLocks/>
              </p:cNvSpPr>
              <p:nvPr/>
            </p:nvSpPr>
            <p:spPr bwMode="auto">
              <a:xfrm rot="612372">
                <a:off x="1436" y="1998"/>
                <a:ext cx="416" cy="65"/>
              </a:xfrm>
              <a:custGeom>
                <a:avLst/>
                <a:gdLst>
                  <a:gd name="T0" fmla="*/ 2 w 540"/>
                  <a:gd name="T1" fmla="*/ 0 h 132"/>
                  <a:gd name="T2" fmla="*/ 2 w 540"/>
                  <a:gd name="T3" fmla="*/ 0 h 132"/>
                  <a:gd name="T4" fmla="*/ 2 w 540"/>
                  <a:gd name="T5" fmla="*/ 0 h 132"/>
                  <a:gd name="T6" fmla="*/ 2 w 540"/>
                  <a:gd name="T7" fmla="*/ 0 h 132"/>
                  <a:gd name="T8" fmla="*/ 0 w 540"/>
                  <a:gd name="T9" fmla="*/ 0 h 132"/>
                  <a:gd name="T10" fmla="*/ 2 w 540"/>
                  <a:gd name="T11" fmla="*/ 0 h 132"/>
                  <a:gd name="T12" fmla="*/ 2 w 540"/>
                  <a:gd name="T13" fmla="*/ 0 h 132"/>
                  <a:gd name="T14" fmla="*/ 0 60000 65536"/>
                  <a:gd name="T15" fmla="*/ 0 60000 65536"/>
                  <a:gd name="T16" fmla="*/ 0 60000 65536"/>
                  <a:gd name="T17" fmla="*/ 0 60000 65536"/>
                  <a:gd name="T18" fmla="*/ 0 60000 65536"/>
                  <a:gd name="T19" fmla="*/ 0 60000 65536"/>
                  <a:gd name="T20" fmla="*/ 0 60000 65536"/>
                  <a:gd name="T21" fmla="*/ 0 w 540"/>
                  <a:gd name="T22" fmla="*/ 0 h 132"/>
                  <a:gd name="T23" fmla="*/ 540 w 540"/>
                  <a:gd name="T24" fmla="*/ 132 h 1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0" h="132">
                    <a:moveTo>
                      <a:pt x="3" y="75"/>
                    </a:moveTo>
                    <a:lnTo>
                      <a:pt x="540" y="0"/>
                    </a:lnTo>
                    <a:lnTo>
                      <a:pt x="536" y="23"/>
                    </a:lnTo>
                    <a:lnTo>
                      <a:pt x="460" y="67"/>
                    </a:lnTo>
                    <a:lnTo>
                      <a:pt x="0" y="132"/>
                    </a:lnTo>
                    <a:lnTo>
                      <a:pt x="3" y="75"/>
                    </a:lnTo>
                    <a:close/>
                  </a:path>
                </a:pathLst>
              </a:custGeom>
              <a:solidFill>
                <a:srgbClr val="C19970"/>
              </a:solidFill>
              <a:ln w="9525">
                <a:noFill/>
                <a:round/>
                <a:headEnd/>
                <a:tailEnd/>
              </a:ln>
            </p:spPr>
            <p:txBody>
              <a:bodyPr/>
              <a:lstStyle/>
              <a:p>
                <a:endParaRPr lang="en-US"/>
              </a:p>
            </p:txBody>
          </p:sp>
          <p:sp>
            <p:nvSpPr>
              <p:cNvPr id="5186" name="Freeform 138"/>
              <p:cNvSpPr>
                <a:spLocks/>
              </p:cNvSpPr>
              <p:nvPr/>
            </p:nvSpPr>
            <p:spPr bwMode="auto">
              <a:xfrm rot="612372">
                <a:off x="1429" y="2006"/>
                <a:ext cx="425" cy="64"/>
              </a:xfrm>
              <a:custGeom>
                <a:avLst/>
                <a:gdLst>
                  <a:gd name="T0" fmla="*/ 2 w 551"/>
                  <a:gd name="T1" fmla="*/ 1 h 127"/>
                  <a:gd name="T2" fmla="*/ 2 w 551"/>
                  <a:gd name="T3" fmla="*/ 0 h 127"/>
                  <a:gd name="T4" fmla="*/ 2 w 551"/>
                  <a:gd name="T5" fmla="*/ 1 h 127"/>
                  <a:gd name="T6" fmla="*/ 0 w 551"/>
                  <a:gd name="T7" fmla="*/ 1 h 127"/>
                  <a:gd name="T8" fmla="*/ 2 w 551"/>
                  <a:gd name="T9" fmla="*/ 1 h 127"/>
                  <a:gd name="T10" fmla="*/ 2 w 551"/>
                  <a:gd name="T11" fmla="*/ 1 h 127"/>
                  <a:gd name="T12" fmla="*/ 0 60000 65536"/>
                  <a:gd name="T13" fmla="*/ 0 60000 65536"/>
                  <a:gd name="T14" fmla="*/ 0 60000 65536"/>
                  <a:gd name="T15" fmla="*/ 0 60000 65536"/>
                  <a:gd name="T16" fmla="*/ 0 60000 65536"/>
                  <a:gd name="T17" fmla="*/ 0 60000 65536"/>
                  <a:gd name="T18" fmla="*/ 0 w 551"/>
                  <a:gd name="T19" fmla="*/ 0 h 127"/>
                  <a:gd name="T20" fmla="*/ 551 w 551"/>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551" h="127">
                    <a:moveTo>
                      <a:pt x="17" y="81"/>
                    </a:moveTo>
                    <a:lnTo>
                      <a:pt x="551" y="0"/>
                    </a:lnTo>
                    <a:lnTo>
                      <a:pt x="536" y="53"/>
                    </a:lnTo>
                    <a:lnTo>
                      <a:pt x="0" y="127"/>
                    </a:lnTo>
                    <a:lnTo>
                      <a:pt x="17" y="81"/>
                    </a:lnTo>
                    <a:close/>
                  </a:path>
                </a:pathLst>
              </a:custGeom>
              <a:solidFill>
                <a:srgbClr val="8C5F2C"/>
              </a:solidFill>
              <a:ln w="9525">
                <a:noFill/>
                <a:round/>
                <a:headEnd/>
                <a:tailEnd/>
              </a:ln>
            </p:spPr>
            <p:txBody>
              <a:bodyPr/>
              <a:lstStyle/>
              <a:p>
                <a:endParaRPr lang="en-US"/>
              </a:p>
            </p:txBody>
          </p:sp>
          <p:sp>
            <p:nvSpPr>
              <p:cNvPr id="5187" name="Freeform 153"/>
              <p:cNvSpPr>
                <a:spLocks/>
              </p:cNvSpPr>
              <p:nvPr/>
            </p:nvSpPr>
            <p:spPr bwMode="auto">
              <a:xfrm rot="612372">
                <a:off x="1448" y="1984"/>
                <a:ext cx="377" cy="45"/>
              </a:xfrm>
              <a:custGeom>
                <a:avLst/>
                <a:gdLst>
                  <a:gd name="T0" fmla="*/ 2 w 491"/>
                  <a:gd name="T1" fmla="*/ 1 h 89"/>
                  <a:gd name="T2" fmla="*/ 2 w 491"/>
                  <a:gd name="T3" fmla="*/ 0 h 89"/>
                  <a:gd name="T4" fmla="*/ 2 w 491"/>
                  <a:gd name="T5" fmla="*/ 1 h 89"/>
                  <a:gd name="T6" fmla="*/ 2 w 491"/>
                  <a:gd name="T7" fmla="*/ 1 h 89"/>
                  <a:gd name="T8" fmla="*/ 0 w 491"/>
                  <a:gd name="T9" fmla="*/ 1 h 89"/>
                  <a:gd name="T10" fmla="*/ 2 w 491"/>
                  <a:gd name="T11" fmla="*/ 1 h 89"/>
                  <a:gd name="T12" fmla="*/ 2 w 491"/>
                  <a:gd name="T13" fmla="*/ 1 h 89"/>
                  <a:gd name="T14" fmla="*/ 0 60000 65536"/>
                  <a:gd name="T15" fmla="*/ 0 60000 65536"/>
                  <a:gd name="T16" fmla="*/ 0 60000 65536"/>
                  <a:gd name="T17" fmla="*/ 0 60000 65536"/>
                  <a:gd name="T18" fmla="*/ 0 60000 65536"/>
                  <a:gd name="T19" fmla="*/ 0 60000 65536"/>
                  <a:gd name="T20" fmla="*/ 0 60000 65536"/>
                  <a:gd name="T21" fmla="*/ 0 w 491"/>
                  <a:gd name="T22" fmla="*/ 0 h 89"/>
                  <a:gd name="T23" fmla="*/ 491 w 491"/>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91" h="89">
                    <a:moveTo>
                      <a:pt x="4" y="66"/>
                    </a:moveTo>
                    <a:lnTo>
                      <a:pt x="468" y="0"/>
                    </a:lnTo>
                    <a:lnTo>
                      <a:pt x="491" y="11"/>
                    </a:lnTo>
                    <a:lnTo>
                      <a:pt x="475" y="21"/>
                    </a:lnTo>
                    <a:lnTo>
                      <a:pt x="0" y="89"/>
                    </a:lnTo>
                    <a:lnTo>
                      <a:pt x="4" y="66"/>
                    </a:lnTo>
                    <a:close/>
                  </a:path>
                </a:pathLst>
              </a:custGeom>
              <a:solidFill>
                <a:srgbClr val="F2CC99"/>
              </a:solidFill>
              <a:ln w="9525">
                <a:noFill/>
                <a:round/>
                <a:headEnd/>
                <a:tailEnd/>
              </a:ln>
            </p:spPr>
            <p:txBody>
              <a:bodyPr/>
              <a:lstStyle/>
              <a:p>
                <a:endParaRPr lang="en-US"/>
              </a:p>
            </p:txBody>
          </p:sp>
          <p:sp>
            <p:nvSpPr>
              <p:cNvPr id="5188" name="Freeform 168"/>
              <p:cNvSpPr>
                <a:spLocks/>
              </p:cNvSpPr>
              <p:nvPr/>
            </p:nvSpPr>
            <p:spPr bwMode="auto">
              <a:xfrm rot="612372">
                <a:off x="1429" y="1967"/>
                <a:ext cx="405" cy="48"/>
              </a:xfrm>
              <a:custGeom>
                <a:avLst/>
                <a:gdLst>
                  <a:gd name="T0" fmla="*/ 2 w 526"/>
                  <a:gd name="T1" fmla="*/ 1 h 96"/>
                  <a:gd name="T2" fmla="*/ 2 w 526"/>
                  <a:gd name="T3" fmla="*/ 1 h 96"/>
                  <a:gd name="T4" fmla="*/ 2 w 526"/>
                  <a:gd name="T5" fmla="*/ 0 h 96"/>
                  <a:gd name="T6" fmla="*/ 0 w 526"/>
                  <a:gd name="T7" fmla="*/ 1 h 96"/>
                  <a:gd name="T8" fmla="*/ 2 w 526"/>
                  <a:gd name="T9" fmla="*/ 1 h 96"/>
                  <a:gd name="T10" fmla="*/ 2 w 526"/>
                  <a:gd name="T11" fmla="*/ 1 h 96"/>
                  <a:gd name="T12" fmla="*/ 0 60000 65536"/>
                  <a:gd name="T13" fmla="*/ 0 60000 65536"/>
                  <a:gd name="T14" fmla="*/ 0 60000 65536"/>
                  <a:gd name="T15" fmla="*/ 0 60000 65536"/>
                  <a:gd name="T16" fmla="*/ 0 60000 65536"/>
                  <a:gd name="T17" fmla="*/ 0 60000 65536"/>
                  <a:gd name="T18" fmla="*/ 0 w 526"/>
                  <a:gd name="T19" fmla="*/ 0 h 96"/>
                  <a:gd name="T20" fmla="*/ 526 w 526"/>
                  <a:gd name="T21" fmla="*/ 96 h 96"/>
                </a:gdLst>
                <a:ahLst/>
                <a:cxnLst>
                  <a:cxn ang="T12">
                    <a:pos x="T0" y="T1"/>
                  </a:cxn>
                  <a:cxn ang="T13">
                    <a:pos x="T2" y="T3"/>
                  </a:cxn>
                  <a:cxn ang="T14">
                    <a:pos x="T4" y="T5"/>
                  </a:cxn>
                  <a:cxn ang="T15">
                    <a:pos x="T6" y="T7"/>
                  </a:cxn>
                  <a:cxn ang="T16">
                    <a:pos x="T8" y="T9"/>
                  </a:cxn>
                  <a:cxn ang="T17">
                    <a:pos x="T10" y="T11"/>
                  </a:cxn>
                </a:cxnLst>
                <a:rect l="T18" t="T19" r="T20" b="T21"/>
                <a:pathLst>
                  <a:path w="526" h="96">
                    <a:moveTo>
                      <a:pt x="3" y="96"/>
                    </a:moveTo>
                    <a:lnTo>
                      <a:pt x="526" y="21"/>
                    </a:lnTo>
                    <a:lnTo>
                      <a:pt x="515" y="0"/>
                    </a:lnTo>
                    <a:lnTo>
                      <a:pt x="0" y="71"/>
                    </a:lnTo>
                    <a:lnTo>
                      <a:pt x="3" y="96"/>
                    </a:lnTo>
                    <a:close/>
                  </a:path>
                </a:pathLst>
              </a:custGeom>
              <a:solidFill>
                <a:srgbClr val="000000"/>
              </a:solidFill>
              <a:ln w="9525">
                <a:noFill/>
                <a:round/>
                <a:headEnd/>
                <a:tailEnd/>
              </a:ln>
            </p:spPr>
            <p:txBody>
              <a:bodyPr/>
              <a:lstStyle/>
              <a:p>
                <a:endParaRPr lang="en-US"/>
              </a:p>
            </p:txBody>
          </p:sp>
          <p:sp>
            <p:nvSpPr>
              <p:cNvPr id="5189" name="Freeform 152"/>
              <p:cNvSpPr>
                <a:spLocks/>
              </p:cNvSpPr>
              <p:nvPr/>
            </p:nvSpPr>
            <p:spPr bwMode="auto">
              <a:xfrm>
                <a:off x="1825" y="2072"/>
                <a:ext cx="18" cy="2"/>
              </a:xfrm>
              <a:custGeom>
                <a:avLst/>
                <a:gdLst>
                  <a:gd name="T0" fmla="*/ 18 w 18"/>
                  <a:gd name="T1" fmla="*/ 0 h 2"/>
                  <a:gd name="T2" fmla="*/ 0 w 18"/>
                  <a:gd name="T3" fmla="*/ 2 h 2"/>
                  <a:gd name="T4" fmla="*/ 18 w 18"/>
                  <a:gd name="T5" fmla="*/ 0 h 2"/>
                  <a:gd name="T6" fmla="*/ 0 60000 65536"/>
                  <a:gd name="T7" fmla="*/ 0 60000 65536"/>
                  <a:gd name="T8" fmla="*/ 0 60000 65536"/>
                  <a:gd name="T9" fmla="*/ 0 w 18"/>
                  <a:gd name="T10" fmla="*/ 0 h 2"/>
                  <a:gd name="T11" fmla="*/ 18 w 18"/>
                  <a:gd name="T12" fmla="*/ 2 h 2"/>
                </a:gdLst>
                <a:ahLst/>
                <a:cxnLst>
                  <a:cxn ang="T6">
                    <a:pos x="T0" y="T1"/>
                  </a:cxn>
                  <a:cxn ang="T7">
                    <a:pos x="T2" y="T3"/>
                  </a:cxn>
                  <a:cxn ang="T8">
                    <a:pos x="T4" y="T5"/>
                  </a:cxn>
                </a:cxnLst>
                <a:rect l="T9" t="T10" r="T11" b="T12"/>
                <a:pathLst>
                  <a:path w="18" h="2">
                    <a:moveTo>
                      <a:pt x="18" y="0"/>
                    </a:moveTo>
                    <a:lnTo>
                      <a:pt x="0" y="2"/>
                    </a:lnTo>
                    <a:lnTo>
                      <a:pt x="18" y="0"/>
                    </a:lnTo>
                    <a:close/>
                  </a:path>
                </a:pathLst>
              </a:custGeom>
              <a:solidFill>
                <a:srgbClr val="F2CC99"/>
              </a:solidFill>
              <a:ln w="9525">
                <a:noFill/>
                <a:round/>
                <a:headEnd/>
                <a:tailEnd/>
              </a:ln>
            </p:spPr>
            <p:txBody>
              <a:bodyPr/>
              <a:lstStyle/>
              <a:p>
                <a:endParaRPr lang="en-US"/>
              </a:p>
            </p:txBody>
          </p:sp>
        </p:grpSp>
        <p:sp>
          <p:nvSpPr>
            <p:cNvPr id="5133" name="Freeform 110"/>
            <p:cNvSpPr>
              <a:spLocks/>
            </p:cNvSpPr>
            <p:nvPr/>
          </p:nvSpPr>
          <p:spPr bwMode="auto">
            <a:xfrm>
              <a:off x="624" y="1989"/>
              <a:ext cx="1481" cy="787"/>
            </a:xfrm>
            <a:custGeom>
              <a:avLst/>
              <a:gdLst>
                <a:gd name="T0" fmla="*/ 0 w 2963"/>
                <a:gd name="T1" fmla="*/ 1 h 1573"/>
                <a:gd name="T2" fmla="*/ 0 w 2963"/>
                <a:gd name="T3" fmla="*/ 1 h 1573"/>
                <a:gd name="T4" fmla="*/ 0 w 2963"/>
                <a:gd name="T5" fmla="*/ 1 h 1573"/>
                <a:gd name="T6" fmla="*/ 0 w 2963"/>
                <a:gd name="T7" fmla="*/ 1 h 1573"/>
                <a:gd name="T8" fmla="*/ 0 w 2963"/>
                <a:gd name="T9" fmla="*/ 1 h 1573"/>
                <a:gd name="T10" fmla="*/ 0 w 2963"/>
                <a:gd name="T11" fmla="*/ 1 h 1573"/>
                <a:gd name="T12" fmla="*/ 0 w 2963"/>
                <a:gd name="T13" fmla="*/ 1 h 1573"/>
                <a:gd name="T14" fmla="*/ 0 w 2963"/>
                <a:gd name="T15" fmla="*/ 1 h 1573"/>
                <a:gd name="T16" fmla="*/ 0 w 2963"/>
                <a:gd name="T17" fmla="*/ 1 h 1573"/>
                <a:gd name="T18" fmla="*/ 0 w 2963"/>
                <a:gd name="T19" fmla="*/ 1 h 1573"/>
                <a:gd name="T20" fmla="*/ 0 w 2963"/>
                <a:gd name="T21" fmla="*/ 0 h 1573"/>
                <a:gd name="T22" fmla="*/ 0 w 2963"/>
                <a:gd name="T23" fmla="*/ 0 h 1573"/>
                <a:gd name="T24" fmla="*/ 0 w 2963"/>
                <a:gd name="T25" fmla="*/ 1 h 1573"/>
                <a:gd name="T26" fmla="*/ 0 w 2963"/>
                <a:gd name="T27" fmla="*/ 1 h 1573"/>
                <a:gd name="T28" fmla="*/ 0 w 2963"/>
                <a:gd name="T29" fmla="*/ 1 h 1573"/>
                <a:gd name="T30" fmla="*/ 0 w 2963"/>
                <a:gd name="T31" fmla="*/ 1 h 1573"/>
                <a:gd name="T32" fmla="*/ 0 w 2963"/>
                <a:gd name="T33" fmla="*/ 1 h 1573"/>
                <a:gd name="T34" fmla="*/ 0 w 2963"/>
                <a:gd name="T35" fmla="*/ 1 h 1573"/>
                <a:gd name="T36" fmla="*/ 0 w 2963"/>
                <a:gd name="T37" fmla="*/ 1 h 1573"/>
                <a:gd name="T38" fmla="*/ 0 w 2963"/>
                <a:gd name="T39" fmla="*/ 1 h 1573"/>
                <a:gd name="T40" fmla="*/ 0 w 2963"/>
                <a:gd name="T41" fmla="*/ 1 h 1573"/>
                <a:gd name="T42" fmla="*/ 0 w 2963"/>
                <a:gd name="T43" fmla="*/ 1 h 1573"/>
                <a:gd name="T44" fmla="*/ 0 w 2963"/>
                <a:gd name="T45" fmla="*/ 1 h 1573"/>
                <a:gd name="T46" fmla="*/ 0 w 2963"/>
                <a:gd name="T47" fmla="*/ 1 h 1573"/>
                <a:gd name="T48" fmla="*/ 0 w 2963"/>
                <a:gd name="T49" fmla="*/ 1 h 157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63"/>
                <a:gd name="T76" fmla="*/ 0 h 1573"/>
                <a:gd name="T77" fmla="*/ 2963 w 2963"/>
                <a:gd name="T78" fmla="*/ 1573 h 157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63" h="1573">
                  <a:moveTo>
                    <a:pt x="975" y="1573"/>
                  </a:moveTo>
                  <a:lnTo>
                    <a:pt x="793" y="735"/>
                  </a:lnTo>
                  <a:lnTo>
                    <a:pt x="603" y="701"/>
                  </a:lnTo>
                  <a:lnTo>
                    <a:pt x="569" y="933"/>
                  </a:lnTo>
                  <a:lnTo>
                    <a:pt x="344" y="942"/>
                  </a:lnTo>
                  <a:lnTo>
                    <a:pt x="232" y="519"/>
                  </a:lnTo>
                  <a:lnTo>
                    <a:pt x="0" y="268"/>
                  </a:lnTo>
                  <a:lnTo>
                    <a:pt x="0" y="173"/>
                  </a:lnTo>
                  <a:lnTo>
                    <a:pt x="103" y="70"/>
                  </a:lnTo>
                  <a:lnTo>
                    <a:pt x="249" y="17"/>
                  </a:lnTo>
                  <a:lnTo>
                    <a:pt x="612" y="0"/>
                  </a:lnTo>
                  <a:lnTo>
                    <a:pt x="983" y="0"/>
                  </a:lnTo>
                  <a:lnTo>
                    <a:pt x="1285" y="34"/>
                  </a:lnTo>
                  <a:lnTo>
                    <a:pt x="1441" y="182"/>
                  </a:lnTo>
                  <a:lnTo>
                    <a:pt x="1529" y="294"/>
                  </a:lnTo>
                  <a:lnTo>
                    <a:pt x="2229" y="648"/>
                  </a:lnTo>
                  <a:lnTo>
                    <a:pt x="2029" y="682"/>
                  </a:lnTo>
                  <a:lnTo>
                    <a:pt x="2963" y="1220"/>
                  </a:lnTo>
                  <a:lnTo>
                    <a:pt x="2687" y="1262"/>
                  </a:lnTo>
                  <a:lnTo>
                    <a:pt x="1761" y="752"/>
                  </a:lnTo>
                  <a:lnTo>
                    <a:pt x="1244" y="467"/>
                  </a:lnTo>
                  <a:lnTo>
                    <a:pt x="1034" y="553"/>
                  </a:lnTo>
                  <a:lnTo>
                    <a:pt x="1166" y="1461"/>
                  </a:lnTo>
                  <a:lnTo>
                    <a:pt x="975" y="1573"/>
                  </a:lnTo>
                  <a:close/>
                </a:path>
              </a:pathLst>
            </a:custGeom>
            <a:solidFill>
              <a:srgbClr val="CCCCCC"/>
            </a:solidFill>
            <a:ln w="9525">
              <a:noFill/>
              <a:round/>
              <a:headEnd/>
              <a:tailEnd/>
            </a:ln>
          </p:spPr>
          <p:txBody>
            <a:bodyPr/>
            <a:lstStyle/>
            <a:p>
              <a:endParaRPr lang="en-US"/>
            </a:p>
          </p:txBody>
        </p:sp>
        <p:sp>
          <p:nvSpPr>
            <p:cNvPr id="5134" name="Freeform 139"/>
            <p:cNvSpPr>
              <a:spLocks/>
            </p:cNvSpPr>
            <p:nvPr/>
          </p:nvSpPr>
          <p:spPr bwMode="auto">
            <a:xfrm rot="612372">
              <a:off x="935" y="1959"/>
              <a:ext cx="236" cy="43"/>
            </a:xfrm>
            <a:custGeom>
              <a:avLst/>
              <a:gdLst>
                <a:gd name="T0" fmla="*/ 0 w 306"/>
                <a:gd name="T1" fmla="*/ 1 h 85"/>
                <a:gd name="T2" fmla="*/ 2 w 306"/>
                <a:gd name="T3" fmla="*/ 0 h 85"/>
                <a:gd name="T4" fmla="*/ 2 w 306"/>
                <a:gd name="T5" fmla="*/ 1 h 85"/>
                <a:gd name="T6" fmla="*/ 2 w 306"/>
                <a:gd name="T7" fmla="*/ 1 h 85"/>
                <a:gd name="T8" fmla="*/ 0 w 306"/>
                <a:gd name="T9" fmla="*/ 1 h 85"/>
                <a:gd name="T10" fmla="*/ 0 w 306"/>
                <a:gd name="T11" fmla="*/ 1 h 85"/>
                <a:gd name="T12" fmla="*/ 0 60000 65536"/>
                <a:gd name="T13" fmla="*/ 0 60000 65536"/>
                <a:gd name="T14" fmla="*/ 0 60000 65536"/>
                <a:gd name="T15" fmla="*/ 0 60000 65536"/>
                <a:gd name="T16" fmla="*/ 0 60000 65536"/>
                <a:gd name="T17" fmla="*/ 0 60000 65536"/>
                <a:gd name="T18" fmla="*/ 0 w 306"/>
                <a:gd name="T19" fmla="*/ 0 h 85"/>
                <a:gd name="T20" fmla="*/ 306 w 306"/>
                <a:gd name="T21" fmla="*/ 85 h 85"/>
              </a:gdLst>
              <a:ahLst/>
              <a:cxnLst>
                <a:cxn ang="T12">
                  <a:pos x="T0" y="T1"/>
                </a:cxn>
                <a:cxn ang="T13">
                  <a:pos x="T2" y="T3"/>
                </a:cxn>
                <a:cxn ang="T14">
                  <a:pos x="T4" y="T5"/>
                </a:cxn>
                <a:cxn ang="T15">
                  <a:pos x="T6" y="T7"/>
                </a:cxn>
                <a:cxn ang="T16">
                  <a:pos x="T8" y="T9"/>
                </a:cxn>
                <a:cxn ang="T17">
                  <a:pos x="T10" y="T11"/>
                </a:cxn>
              </a:cxnLst>
              <a:rect l="T18" t="T19" r="T20" b="T21"/>
              <a:pathLst>
                <a:path w="306" h="85">
                  <a:moveTo>
                    <a:pt x="0" y="41"/>
                  </a:moveTo>
                  <a:lnTo>
                    <a:pt x="306" y="0"/>
                  </a:lnTo>
                  <a:lnTo>
                    <a:pt x="297" y="53"/>
                  </a:lnTo>
                  <a:lnTo>
                    <a:pt x="4" y="85"/>
                  </a:lnTo>
                  <a:lnTo>
                    <a:pt x="0" y="41"/>
                  </a:lnTo>
                  <a:close/>
                </a:path>
              </a:pathLst>
            </a:custGeom>
            <a:solidFill>
              <a:srgbClr val="8C5F2C"/>
            </a:solidFill>
            <a:ln w="9525">
              <a:noFill/>
              <a:round/>
              <a:headEnd/>
              <a:tailEnd/>
            </a:ln>
          </p:spPr>
          <p:txBody>
            <a:bodyPr/>
            <a:lstStyle/>
            <a:p>
              <a:endParaRPr lang="en-US"/>
            </a:p>
          </p:txBody>
        </p:sp>
        <p:sp>
          <p:nvSpPr>
            <p:cNvPr id="5135" name="Freeform 165"/>
            <p:cNvSpPr>
              <a:spLocks/>
            </p:cNvSpPr>
            <p:nvPr/>
          </p:nvSpPr>
          <p:spPr bwMode="auto">
            <a:xfrm rot="612372">
              <a:off x="927" y="1974"/>
              <a:ext cx="240" cy="43"/>
            </a:xfrm>
            <a:custGeom>
              <a:avLst/>
              <a:gdLst>
                <a:gd name="T0" fmla="*/ 0 w 312"/>
                <a:gd name="T1" fmla="*/ 1 h 85"/>
                <a:gd name="T2" fmla="*/ 2 w 312"/>
                <a:gd name="T3" fmla="*/ 0 h 85"/>
                <a:gd name="T4" fmla="*/ 2 w 312"/>
                <a:gd name="T5" fmla="*/ 1 h 85"/>
                <a:gd name="T6" fmla="*/ 2 w 312"/>
                <a:gd name="T7" fmla="*/ 1 h 85"/>
                <a:gd name="T8" fmla="*/ 0 w 312"/>
                <a:gd name="T9" fmla="*/ 1 h 85"/>
                <a:gd name="T10" fmla="*/ 0 w 312"/>
                <a:gd name="T11" fmla="*/ 1 h 85"/>
                <a:gd name="T12" fmla="*/ 0 60000 65536"/>
                <a:gd name="T13" fmla="*/ 0 60000 65536"/>
                <a:gd name="T14" fmla="*/ 0 60000 65536"/>
                <a:gd name="T15" fmla="*/ 0 60000 65536"/>
                <a:gd name="T16" fmla="*/ 0 60000 65536"/>
                <a:gd name="T17" fmla="*/ 0 60000 65536"/>
                <a:gd name="T18" fmla="*/ 0 w 312"/>
                <a:gd name="T19" fmla="*/ 0 h 85"/>
                <a:gd name="T20" fmla="*/ 312 w 312"/>
                <a:gd name="T21" fmla="*/ 85 h 85"/>
              </a:gdLst>
              <a:ahLst/>
              <a:cxnLst>
                <a:cxn ang="T12">
                  <a:pos x="T0" y="T1"/>
                </a:cxn>
                <a:cxn ang="T13">
                  <a:pos x="T2" y="T3"/>
                </a:cxn>
                <a:cxn ang="T14">
                  <a:pos x="T4" y="T5"/>
                </a:cxn>
                <a:cxn ang="T15">
                  <a:pos x="T6" y="T7"/>
                </a:cxn>
                <a:cxn ang="T16">
                  <a:pos x="T8" y="T9"/>
                </a:cxn>
                <a:cxn ang="T17">
                  <a:pos x="T10" y="T11"/>
                </a:cxn>
              </a:cxnLst>
              <a:rect l="T18" t="T19" r="T20" b="T21"/>
              <a:pathLst>
                <a:path w="312" h="85">
                  <a:moveTo>
                    <a:pt x="0" y="44"/>
                  </a:moveTo>
                  <a:lnTo>
                    <a:pt x="312" y="0"/>
                  </a:lnTo>
                  <a:lnTo>
                    <a:pt x="302" y="47"/>
                  </a:lnTo>
                  <a:lnTo>
                    <a:pt x="2" y="85"/>
                  </a:lnTo>
                  <a:lnTo>
                    <a:pt x="0" y="44"/>
                  </a:lnTo>
                  <a:close/>
                </a:path>
              </a:pathLst>
            </a:custGeom>
            <a:solidFill>
              <a:srgbClr val="000000"/>
            </a:solidFill>
            <a:ln w="9525">
              <a:noFill/>
              <a:round/>
              <a:headEnd/>
              <a:tailEnd/>
            </a:ln>
          </p:spPr>
          <p:txBody>
            <a:bodyPr/>
            <a:lstStyle/>
            <a:p>
              <a:endParaRPr lang="en-US"/>
            </a:p>
          </p:txBody>
        </p:sp>
        <p:sp>
          <p:nvSpPr>
            <p:cNvPr id="5136" name="Freeform 125"/>
            <p:cNvSpPr>
              <a:spLocks/>
            </p:cNvSpPr>
            <p:nvPr/>
          </p:nvSpPr>
          <p:spPr bwMode="auto">
            <a:xfrm rot="612372">
              <a:off x="939" y="1951"/>
              <a:ext cx="220" cy="38"/>
            </a:xfrm>
            <a:custGeom>
              <a:avLst/>
              <a:gdLst>
                <a:gd name="T0" fmla="*/ 2 w 285"/>
                <a:gd name="T1" fmla="*/ 1 h 76"/>
                <a:gd name="T2" fmla="*/ 2 w 285"/>
                <a:gd name="T3" fmla="*/ 0 h 76"/>
                <a:gd name="T4" fmla="*/ 2 w 285"/>
                <a:gd name="T5" fmla="*/ 1 h 76"/>
                <a:gd name="T6" fmla="*/ 0 w 285"/>
                <a:gd name="T7" fmla="*/ 1 h 76"/>
                <a:gd name="T8" fmla="*/ 2 w 285"/>
                <a:gd name="T9" fmla="*/ 1 h 76"/>
                <a:gd name="T10" fmla="*/ 2 w 285"/>
                <a:gd name="T11" fmla="*/ 1 h 76"/>
                <a:gd name="T12" fmla="*/ 0 60000 65536"/>
                <a:gd name="T13" fmla="*/ 0 60000 65536"/>
                <a:gd name="T14" fmla="*/ 0 60000 65536"/>
                <a:gd name="T15" fmla="*/ 0 60000 65536"/>
                <a:gd name="T16" fmla="*/ 0 60000 65536"/>
                <a:gd name="T17" fmla="*/ 0 60000 65536"/>
                <a:gd name="T18" fmla="*/ 0 w 285"/>
                <a:gd name="T19" fmla="*/ 0 h 76"/>
                <a:gd name="T20" fmla="*/ 285 w 285"/>
                <a:gd name="T21" fmla="*/ 76 h 76"/>
              </a:gdLst>
              <a:ahLst/>
              <a:cxnLst>
                <a:cxn ang="T12">
                  <a:pos x="T0" y="T1"/>
                </a:cxn>
                <a:cxn ang="T13">
                  <a:pos x="T2" y="T3"/>
                </a:cxn>
                <a:cxn ang="T14">
                  <a:pos x="T4" y="T5"/>
                </a:cxn>
                <a:cxn ang="T15">
                  <a:pos x="T6" y="T7"/>
                </a:cxn>
                <a:cxn ang="T16">
                  <a:pos x="T8" y="T9"/>
                </a:cxn>
                <a:cxn ang="T17">
                  <a:pos x="T10" y="T11"/>
                </a:cxn>
              </a:cxnLst>
              <a:rect l="T18" t="T19" r="T20" b="T21"/>
              <a:pathLst>
                <a:path w="285" h="76">
                  <a:moveTo>
                    <a:pt x="13" y="31"/>
                  </a:moveTo>
                  <a:lnTo>
                    <a:pt x="285" y="0"/>
                  </a:lnTo>
                  <a:lnTo>
                    <a:pt x="280" y="36"/>
                  </a:lnTo>
                  <a:lnTo>
                    <a:pt x="0" y="76"/>
                  </a:lnTo>
                  <a:lnTo>
                    <a:pt x="13" y="31"/>
                  </a:lnTo>
                  <a:close/>
                </a:path>
              </a:pathLst>
            </a:custGeom>
            <a:solidFill>
              <a:srgbClr val="C19970"/>
            </a:solidFill>
            <a:ln w="9525">
              <a:noFill/>
              <a:round/>
              <a:headEnd/>
              <a:tailEnd/>
            </a:ln>
          </p:spPr>
          <p:txBody>
            <a:bodyPr/>
            <a:lstStyle/>
            <a:p>
              <a:endParaRPr lang="en-US"/>
            </a:p>
          </p:txBody>
        </p:sp>
        <p:sp>
          <p:nvSpPr>
            <p:cNvPr id="5137" name="Freeform 167"/>
            <p:cNvSpPr>
              <a:spLocks/>
            </p:cNvSpPr>
            <p:nvPr/>
          </p:nvSpPr>
          <p:spPr bwMode="auto">
            <a:xfrm rot="612372">
              <a:off x="953" y="1927"/>
              <a:ext cx="227" cy="31"/>
            </a:xfrm>
            <a:custGeom>
              <a:avLst/>
              <a:gdLst>
                <a:gd name="T0" fmla="*/ 0 w 295"/>
                <a:gd name="T1" fmla="*/ 0 h 63"/>
                <a:gd name="T2" fmla="*/ 2 w 295"/>
                <a:gd name="T3" fmla="*/ 0 h 63"/>
                <a:gd name="T4" fmla="*/ 2 w 295"/>
                <a:gd name="T5" fmla="*/ 0 h 63"/>
                <a:gd name="T6" fmla="*/ 2 w 295"/>
                <a:gd name="T7" fmla="*/ 0 h 63"/>
                <a:gd name="T8" fmla="*/ 0 w 295"/>
                <a:gd name="T9" fmla="*/ 0 h 63"/>
                <a:gd name="T10" fmla="*/ 0 w 295"/>
                <a:gd name="T11" fmla="*/ 0 h 63"/>
                <a:gd name="T12" fmla="*/ 0 60000 65536"/>
                <a:gd name="T13" fmla="*/ 0 60000 65536"/>
                <a:gd name="T14" fmla="*/ 0 60000 65536"/>
                <a:gd name="T15" fmla="*/ 0 60000 65536"/>
                <a:gd name="T16" fmla="*/ 0 60000 65536"/>
                <a:gd name="T17" fmla="*/ 0 60000 65536"/>
                <a:gd name="T18" fmla="*/ 0 w 295"/>
                <a:gd name="T19" fmla="*/ 0 h 63"/>
                <a:gd name="T20" fmla="*/ 295 w 295"/>
                <a:gd name="T21" fmla="*/ 63 h 63"/>
              </a:gdLst>
              <a:ahLst/>
              <a:cxnLst>
                <a:cxn ang="T12">
                  <a:pos x="T0" y="T1"/>
                </a:cxn>
                <a:cxn ang="T13">
                  <a:pos x="T2" y="T3"/>
                </a:cxn>
                <a:cxn ang="T14">
                  <a:pos x="T4" y="T5"/>
                </a:cxn>
                <a:cxn ang="T15">
                  <a:pos x="T6" y="T7"/>
                </a:cxn>
                <a:cxn ang="T16">
                  <a:pos x="T8" y="T9"/>
                </a:cxn>
                <a:cxn ang="T17">
                  <a:pos x="T10" y="T11"/>
                </a:cxn>
              </a:cxnLst>
              <a:rect l="T18" t="T19" r="T20" b="T21"/>
              <a:pathLst>
                <a:path w="295" h="63">
                  <a:moveTo>
                    <a:pt x="0" y="63"/>
                  </a:moveTo>
                  <a:lnTo>
                    <a:pt x="295" y="25"/>
                  </a:lnTo>
                  <a:lnTo>
                    <a:pt x="295" y="0"/>
                  </a:lnTo>
                  <a:lnTo>
                    <a:pt x="4" y="36"/>
                  </a:lnTo>
                  <a:lnTo>
                    <a:pt x="0" y="63"/>
                  </a:lnTo>
                  <a:close/>
                </a:path>
              </a:pathLst>
            </a:custGeom>
            <a:solidFill>
              <a:srgbClr val="000000"/>
            </a:solidFill>
            <a:ln w="9525">
              <a:noFill/>
              <a:round/>
              <a:headEnd/>
              <a:tailEnd/>
            </a:ln>
          </p:spPr>
          <p:txBody>
            <a:bodyPr/>
            <a:lstStyle/>
            <a:p>
              <a:endParaRPr lang="en-US"/>
            </a:p>
          </p:txBody>
        </p:sp>
        <p:sp>
          <p:nvSpPr>
            <p:cNvPr id="5138" name="Freeform 109"/>
            <p:cNvSpPr>
              <a:spLocks/>
            </p:cNvSpPr>
            <p:nvPr/>
          </p:nvSpPr>
          <p:spPr bwMode="auto">
            <a:xfrm>
              <a:off x="1180" y="2326"/>
              <a:ext cx="428" cy="91"/>
            </a:xfrm>
            <a:custGeom>
              <a:avLst/>
              <a:gdLst>
                <a:gd name="T0" fmla="*/ 0 w 856"/>
                <a:gd name="T1" fmla="*/ 0 h 183"/>
                <a:gd name="T2" fmla="*/ 1 w 856"/>
                <a:gd name="T3" fmla="*/ 0 h 183"/>
                <a:gd name="T4" fmla="*/ 1 w 856"/>
                <a:gd name="T5" fmla="*/ 0 h 183"/>
                <a:gd name="T6" fmla="*/ 1 w 856"/>
                <a:gd name="T7" fmla="*/ 0 h 183"/>
                <a:gd name="T8" fmla="*/ 0 w 856"/>
                <a:gd name="T9" fmla="*/ 0 h 183"/>
                <a:gd name="T10" fmla="*/ 0 w 856"/>
                <a:gd name="T11" fmla="*/ 0 h 183"/>
                <a:gd name="T12" fmla="*/ 0 60000 65536"/>
                <a:gd name="T13" fmla="*/ 0 60000 65536"/>
                <a:gd name="T14" fmla="*/ 0 60000 65536"/>
                <a:gd name="T15" fmla="*/ 0 60000 65536"/>
                <a:gd name="T16" fmla="*/ 0 60000 65536"/>
                <a:gd name="T17" fmla="*/ 0 60000 65536"/>
                <a:gd name="T18" fmla="*/ 0 w 856"/>
                <a:gd name="T19" fmla="*/ 0 h 183"/>
                <a:gd name="T20" fmla="*/ 856 w 856"/>
                <a:gd name="T21" fmla="*/ 183 h 183"/>
              </a:gdLst>
              <a:ahLst/>
              <a:cxnLst>
                <a:cxn ang="T12">
                  <a:pos x="T0" y="T1"/>
                </a:cxn>
                <a:cxn ang="T13">
                  <a:pos x="T2" y="T3"/>
                </a:cxn>
                <a:cxn ang="T14">
                  <a:pos x="T4" y="T5"/>
                </a:cxn>
                <a:cxn ang="T15">
                  <a:pos x="T6" y="T7"/>
                </a:cxn>
                <a:cxn ang="T16">
                  <a:pos x="T8" y="T9"/>
                </a:cxn>
                <a:cxn ang="T17">
                  <a:pos x="T10" y="T11"/>
                </a:cxn>
              </a:cxnLst>
              <a:rect l="T18" t="T19" r="T20" b="T21"/>
              <a:pathLst>
                <a:path w="856" h="183">
                  <a:moveTo>
                    <a:pt x="0" y="52"/>
                  </a:moveTo>
                  <a:lnTo>
                    <a:pt x="744" y="0"/>
                  </a:lnTo>
                  <a:lnTo>
                    <a:pt x="856" y="105"/>
                  </a:lnTo>
                  <a:lnTo>
                    <a:pt x="113" y="183"/>
                  </a:lnTo>
                  <a:lnTo>
                    <a:pt x="0" y="52"/>
                  </a:lnTo>
                  <a:close/>
                </a:path>
              </a:pathLst>
            </a:custGeom>
            <a:solidFill>
              <a:srgbClr val="CCCCCC"/>
            </a:solidFill>
            <a:ln w="9525">
              <a:noFill/>
              <a:round/>
              <a:headEnd/>
              <a:tailEnd/>
            </a:ln>
          </p:spPr>
          <p:txBody>
            <a:bodyPr/>
            <a:lstStyle/>
            <a:p>
              <a:endParaRPr lang="en-US"/>
            </a:p>
          </p:txBody>
        </p:sp>
        <p:sp>
          <p:nvSpPr>
            <p:cNvPr id="5139" name="Freeform 111"/>
            <p:cNvSpPr>
              <a:spLocks/>
            </p:cNvSpPr>
            <p:nvPr/>
          </p:nvSpPr>
          <p:spPr bwMode="auto">
            <a:xfrm>
              <a:off x="1271" y="2058"/>
              <a:ext cx="638" cy="166"/>
            </a:xfrm>
            <a:custGeom>
              <a:avLst/>
              <a:gdLst>
                <a:gd name="T0" fmla="*/ 0 w 638"/>
                <a:gd name="T1" fmla="*/ 104 h 166"/>
                <a:gd name="T2" fmla="*/ 506 w 638"/>
                <a:gd name="T3" fmla="*/ 23 h 166"/>
                <a:gd name="T4" fmla="*/ 575 w 638"/>
                <a:gd name="T5" fmla="*/ 0 h 166"/>
                <a:gd name="T6" fmla="*/ 620 w 638"/>
                <a:gd name="T7" fmla="*/ 4 h 166"/>
                <a:gd name="T8" fmla="*/ 638 w 638"/>
                <a:gd name="T9" fmla="*/ 52 h 166"/>
                <a:gd name="T10" fmla="*/ 11 w 638"/>
                <a:gd name="T11" fmla="*/ 166 h 166"/>
                <a:gd name="T12" fmla="*/ 0 w 638"/>
                <a:gd name="T13" fmla="*/ 104 h 166"/>
                <a:gd name="T14" fmla="*/ 0 w 638"/>
                <a:gd name="T15" fmla="*/ 104 h 166"/>
                <a:gd name="T16" fmla="*/ 0 60000 65536"/>
                <a:gd name="T17" fmla="*/ 0 60000 65536"/>
                <a:gd name="T18" fmla="*/ 0 60000 65536"/>
                <a:gd name="T19" fmla="*/ 0 60000 65536"/>
                <a:gd name="T20" fmla="*/ 0 60000 65536"/>
                <a:gd name="T21" fmla="*/ 0 60000 65536"/>
                <a:gd name="T22" fmla="*/ 0 60000 65536"/>
                <a:gd name="T23" fmla="*/ 0 60000 65536"/>
                <a:gd name="T24" fmla="*/ 0 w 638"/>
                <a:gd name="T25" fmla="*/ 0 h 166"/>
                <a:gd name="T26" fmla="*/ 638 w 638"/>
                <a:gd name="T27" fmla="*/ 166 h 16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38" h="166">
                  <a:moveTo>
                    <a:pt x="0" y="104"/>
                  </a:moveTo>
                  <a:lnTo>
                    <a:pt x="506" y="23"/>
                  </a:lnTo>
                  <a:lnTo>
                    <a:pt x="575" y="0"/>
                  </a:lnTo>
                  <a:lnTo>
                    <a:pt x="620" y="4"/>
                  </a:lnTo>
                  <a:lnTo>
                    <a:pt x="638" y="52"/>
                  </a:lnTo>
                  <a:lnTo>
                    <a:pt x="11" y="166"/>
                  </a:lnTo>
                  <a:lnTo>
                    <a:pt x="0" y="104"/>
                  </a:lnTo>
                  <a:close/>
                </a:path>
              </a:pathLst>
            </a:custGeom>
            <a:solidFill>
              <a:srgbClr val="E5B27F"/>
            </a:solidFill>
            <a:ln w="9525">
              <a:noFill/>
              <a:round/>
              <a:headEnd/>
              <a:tailEnd/>
            </a:ln>
          </p:spPr>
          <p:txBody>
            <a:bodyPr/>
            <a:lstStyle/>
            <a:p>
              <a:endParaRPr lang="en-US"/>
            </a:p>
          </p:txBody>
        </p:sp>
        <p:sp>
          <p:nvSpPr>
            <p:cNvPr id="5140" name="Freeform 112"/>
            <p:cNvSpPr>
              <a:spLocks/>
            </p:cNvSpPr>
            <p:nvPr/>
          </p:nvSpPr>
          <p:spPr bwMode="auto">
            <a:xfrm>
              <a:off x="916" y="2036"/>
              <a:ext cx="244" cy="259"/>
            </a:xfrm>
            <a:custGeom>
              <a:avLst/>
              <a:gdLst>
                <a:gd name="T0" fmla="*/ 0 w 488"/>
                <a:gd name="T1" fmla="*/ 0 h 517"/>
                <a:gd name="T2" fmla="*/ 1 w 488"/>
                <a:gd name="T3" fmla="*/ 1 h 517"/>
                <a:gd name="T4" fmla="*/ 1 w 488"/>
                <a:gd name="T5" fmla="*/ 1 h 517"/>
                <a:gd name="T6" fmla="*/ 0 w 488"/>
                <a:gd name="T7" fmla="*/ 1 h 517"/>
                <a:gd name="T8" fmla="*/ 0 w 488"/>
                <a:gd name="T9" fmla="*/ 0 h 517"/>
                <a:gd name="T10" fmla="*/ 0 w 488"/>
                <a:gd name="T11" fmla="*/ 0 h 517"/>
                <a:gd name="T12" fmla="*/ 0 60000 65536"/>
                <a:gd name="T13" fmla="*/ 0 60000 65536"/>
                <a:gd name="T14" fmla="*/ 0 60000 65536"/>
                <a:gd name="T15" fmla="*/ 0 60000 65536"/>
                <a:gd name="T16" fmla="*/ 0 60000 65536"/>
                <a:gd name="T17" fmla="*/ 0 60000 65536"/>
                <a:gd name="T18" fmla="*/ 0 w 488"/>
                <a:gd name="T19" fmla="*/ 0 h 517"/>
                <a:gd name="T20" fmla="*/ 488 w 488"/>
                <a:gd name="T21" fmla="*/ 517 h 517"/>
              </a:gdLst>
              <a:ahLst/>
              <a:cxnLst>
                <a:cxn ang="T12">
                  <a:pos x="T0" y="T1"/>
                </a:cxn>
                <a:cxn ang="T13">
                  <a:pos x="T2" y="T3"/>
                </a:cxn>
                <a:cxn ang="T14">
                  <a:pos x="T4" y="T5"/>
                </a:cxn>
                <a:cxn ang="T15">
                  <a:pos x="T6" y="T7"/>
                </a:cxn>
                <a:cxn ang="T16">
                  <a:pos x="T8" y="T9"/>
                </a:cxn>
                <a:cxn ang="T17">
                  <a:pos x="T10" y="T11"/>
                </a:cxn>
              </a:cxnLst>
              <a:rect l="T18" t="T19" r="T20" b="T21"/>
              <a:pathLst>
                <a:path w="488" h="517">
                  <a:moveTo>
                    <a:pt x="0" y="0"/>
                  </a:moveTo>
                  <a:lnTo>
                    <a:pt x="488" y="399"/>
                  </a:lnTo>
                  <a:lnTo>
                    <a:pt x="466" y="517"/>
                  </a:lnTo>
                  <a:lnTo>
                    <a:pt x="0" y="148"/>
                  </a:lnTo>
                  <a:lnTo>
                    <a:pt x="0" y="0"/>
                  </a:lnTo>
                  <a:close/>
                </a:path>
              </a:pathLst>
            </a:custGeom>
            <a:solidFill>
              <a:srgbClr val="E5B27F"/>
            </a:solidFill>
            <a:ln w="9525">
              <a:noFill/>
              <a:round/>
              <a:headEnd/>
              <a:tailEnd/>
            </a:ln>
          </p:spPr>
          <p:txBody>
            <a:bodyPr/>
            <a:lstStyle/>
            <a:p>
              <a:endParaRPr lang="en-US"/>
            </a:p>
          </p:txBody>
        </p:sp>
        <p:sp>
          <p:nvSpPr>
            <p:cNvPr id="5141" name="Freeform 114"/>
            <p:cNvSpPr>
              <a:spLocks/>
            </p:cNvSpPr>
            <p:nvPr/>
          </p:nvSpPr>
          <p:spPr bwMode="auto">
            <a:xfrm>
              <a:off x="1320" y="1381"/>
              <a:ext cx="457" cy="111"/>
            </a:xfrm>
            <a:custGeom>
              <a:avLst/>
              <a:gdLst>
                <a:gd name="T0" fmla="*/ 0 w 915"/>
                <a:gd name="T1" fmla="*/ 1 h 220"/>
                <a:gd name="T2" fmla="*/ 0 w 915"/>
                <a:gd name="T3" fmla="*/ 0 h 220"/>
                <a:gd name="T4" fmla="*/ 0 w 915"/>
                <a:gd name="T5" fmla="*/ 1 h 220"/>
                <a:gd name="T6" fmla="*/ 0 w 915"/>
                <a:gd name="T7" fmla="*/ 1 h 220"/>
                <a:gd name="T8" fmla="*/ 0 w 915"/>
                <a:gd name="T9" fmla="*/ 1 h 220"/>
                <a:gd name="T10" fmla="*/ 0 w 915"/>
                <a:gd name="T11" fmla="*/ 1 h 220"/>
                <a:gd name="T12" fmla="*/ 0 60000 65536"/>
                <a:gd name="T13" fmla="*/ 0 60000 65536"/>
                <a:gd name="T14" fmla="*/ 0 60000 65536"/>
                <a:gd name="T15" fmla="*/ 0 60000 65536"/>
                <a:gd name="T16" fmla="*/ 0 60000 65536"/>
                <a:gd name="T17" fmla="*/ 0 60000 65536"/>
                <a:gd name="T18" fmla="*/ 0 w 915"/>
                <a:gd name="T19" fmla="*/ 0 h 220"/>
                <a:gd name="T20" fmla="*/ 915 w 915"/>
                <a:gd name="T21" fmla="*/ 220 h 220"/>
              </a:gdLst>
              <a:ahLst/>
              <a:cxnLst>
                <a:cxn ang="T12">
                  <a:pos x="T0" y="T1"/>
                </a:cxn>
                <a:cxn ang="T13">
                  <a:pos x="T2" y="T3"/>
                </a:cxn>
                <a:cxn ang="T14">
                  <a:pos x="T4" y="T5"/>
                </a:cxn>
                <a:cxn ang="T15">
                  <a:pos x="T6" y="T7"/>
                </a:cxn>
                <a:cxn ang="T16">
                  <a:pos x="T8" y="T9"/>
                </a:cxn>
                <a:cxn ang="T17">
                  <a:pos x="T10" y="T11"/>
                </a:cxn>
              </a:cxnLst>
              <a:rect l="T18" t="T19" r="T20" b="T21"/>
              <a:pathLst>
                <a:path w="915" h="220">
                  <a:moveTo>
                    <a:pt x="11" y="114"/>
                  </a:moveTo>
                  <a:lnTo>
                    <a:pt x="899" y="0"/>
                  </a:lnTo>
                  <a:lnTo>
                    <a:pt x="915" y="66"/>
                  </a:lnTo>
                  <a:lnTo>
                    <a:pt x="0" y="220"/>
                  </a:lnTo>
                  <a:lnTo>
                    <a:pt x="11" y="114"/>
                  </a:lnTo>
                  <a:close/>
                </a:path>
              </a:pathLst>
            </a:custGeom>
            <a:solidFill>
              <a:srgbClr val="E5B27F"/>
            </a:solidFill>
            <a:ln w="9525">
              <a:noFill/>
              <a:round/>
              <a:headEnd/>
              <a:tailEnd/>
            </a:ln>
          </p:spPr>
          <p:txBody>
            <a:bodyPr/>
            <a:lstStyle/>
            <a:p>
              <a:endParaRPr lang="en-US"/>
            </a:p>
          </p:txBody>
        </p:sp>
        <p:sp>
          <p:nvSpPr>
            <p:cNvPr id="5142" name="Freeform 115"/>
            <p:cNvSpPr>
              <a:spLocks/>
            </p:cNvSpPr>
            <p:nvPr/>
          </p:nvSpPr>
          <p:spPr bwMode="auto">
            <a:xfrm>
              <a:off x="998" y="1400"/>
              <a:ext cx="173" cy="159"/>
            </a:xfrm>
            <a:custGeom>
              <a:avLst/>
              <a:gdLst>
                <a:gd name="T0" fmla="*/ 1 w 346"/>
                <a:gd name="T1" fmla="*/ 0 h 317"/>
                <a:gd name="T2" fmla="*/ 1 w 346"/>
                <a:gd name="T3" fmla="*/ 1 h 317"/>
                <a:gd name="T4" fmla="*/ 1 w 346"/>
                <a:gd name="T5" fmla="*/ 1 h 317"/>
                <a:gd name="T6" fmla="*/ 0 w 346"/>
                <a:gd name="T7" fmla="*/ 1 h 317"/>
                <a:gd name="T8" fmla="*/ 1 w 346"/>
                <a:gd name="T9" fmla="*/ 0 h 317"/>
                <a:gd name="T10" fmla="*/ 1 w 346"/>
                <a:gd name="T11" fmla="*/ 0 h 317"/>
                <a:gd name="T12" fmla="*/ 0 60000 65536"/>
                <a:gd name="T13" fmla="*/ 0 60000 65536"/>
                <a:gd name="T14" fmla="*/ 0 60000 65536"/>
                <a:gd name="T15" fmla="*/ 0 60000 65536"/>
                <a:gd name="T16" fmla="*/ 0 60000 65536"/>
                <a:gd name="T17" fmla="*/ 0 60000 65536"/>
                <a:gd name="T18" fmla="*/ 0 w 346"/>
                <a:gd name="T19" fmla="*/ 0 h 317"/>
                <a:gd name="T20" fmla="*/ 346 w 346"/>
                <a:gd name="T21" fmla="*/ 317 h 317"/>
              </a:gdLst>
              <a:ahLst/>
              <a:cxnLst>
                <a:cxn ang="T12">
                  <a:pos x="T0" y="T1"/>
                </a:cxn>
                <a:cxn ang="T13">
                  <a:pos x="T2" y="T3"/>
                </a:cxn>
                <a:cxn ang="T14">
                  <a:pos x="T4" y="T5"/>
                </a:cxn>
                <a:cxn ang="T15">
                  <a:pos x="T6" y="T7"/>
                </a:cxn>
                <a:cxn ang="T16">
                  <a:pos x="T8" y="T9"/>
                </a:cxn>
                <a:cxn ang="T17">
                  <a:pos x="T10" y="T11"/>
                </a:cxn>
              </a:cxnLst>
              <a:rect l="T18" t="T19" r="T20" b="T21"/>
              <a:pathLst>
                <a:path w="346" h="317">
                  <a:moveTo>
                    <a:pt x="21" y="0"/>
                  </a:moveTo>
                  <a:lnTo>
                    <a:pt x="346" y="200"/>
                  </a:lnTo>
                  <a:lnTo>
                    <a:pt x="318" y="317"/>
                  </a:lnTo>
                  <a:lnTo>
                    <a:pt x="0" y="118"/>
                  </a:lnTo>
                  <a:lnTo>
                    <a:pt x="21" y="0"/>
                  </a:lnTo>
                  <a:close/>
                </a:path>
              </a:pathLst>
            </a:custGeom>
            <a:solidFill>
              <a:srgbClr val="E5B27F"/>
            </a:solidFill>
            <a:ln w="9525">
              <a:noFill/>
              <a:round/>
              <a:headEnd/>
              <a:tailEnd/>
            </a:ln>
          </p:spPr>
          <p:txBody>
            <a:bodyPr/>
            <a:lstStyle/>
            <a:p>
              <a:endParaRPr lang="en-US"/>
            </a:p>
          </p:txBody>
        </p:sp>
        <p:sp>
          <p:nvSpPr>
            <p:cNvPr id="5143" name="Freeform 117"/>
            <p:cNvSpPr>
              <a:spLocks/>
            </p:cNvSpPr>
            <p:nvPr/>
          </p:nvSpPr>
          <p:spPr bwMode="auto">
            <a:xfrm>
              <a:off x="1116" y="849"/>
              <a:ext cx="1008" cy="1934"/>
            </a:xfrm>
            <a:custGeom>
              <a:avLst/>
              <a:gdLst>
                <a:gd name="T0" fmla="*/ 0 w 2018"/>
                <a:gd name="T1" fmla="*/ 0 h 3869"/>
                <a:gd name="T2" fmla="*/ 0 w 2018"/>
                <a:gd name="T3" fmla="*/ 0 h 3869"/>
                <a:gd name="T4" fmla="*/ 0 w 2018"/>
                <a:gd name="T5" fmla="*/ 0 h 3869"/>
                <a:gd name="T6" fmla="*/ 0 w 2018"/>
                <a:gd name="T7" fmla="*/ 0 h 3869"/>
                <a:gd name="T8" fmla="*/ 0 w 2018"/>
                <a:gd name="T9" fmla="*/ 0 h 3869"/>
                <a:gd name="T10" fmla="*/ 0 w 2018"/>
                <a:gd name="T11" fmla="*/ 0 h 3869"/>
                <a:gd name="T12" fmla="*/ 0 w 2018"/>
                <a:gd name="T13" fmla="*/ 0 h 3869"/>
                <a:gd name="T14" fmla="*/ 0 w 2018"/>
                <a:gd name="T15" fmla="*/ 0 h 3869"/>
                <a:gd name="T16" fmla="*/ 0 w 2018"/>
                <a:gd name="T17" fmla="*/ 0 h 3869"/>
                <a:gd name="T18" fmla="*/ 0 w 2018"/>
                <a:gd name="T19" fmla="*/ 0 h 3869"/>
                <a:gd name="T20" fmla="*/ 0 w 2018"/>
                <a:gd name="T21" fmla="*/ 0 h 3869"/>
                <a:gd name="T22" fmla="*/ 0 w 2018"/>
                <a:gd name="T23" fmla="*/ 0 h 386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018"/>
                <a:gd name="T37" fmla="*/ 0 h 3869"/>
                <a:gd name="T38" fmla="*/ 2018 w 2018"/>
                <a:gd name="T39" fmla="*/ 3869 h 386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018" h="3869">
                  <a:moveTo>
                    <a:pt x="110" y="134"/>
                  </a:moveTo>
                  <a:lnTo>
                    <a:pt x="0" y="3853"/>
                  </a:lnTo>
                  <a:lnTo>
                    <a:pt x="74" y="3869"/>
                  </a:lnTo>
                  <a:lnTo>
                    <a:pt x="325" y="3861"/>
                  </a:lnTo>
                  <a:lnTo>
                    <a:pt x="458" y="333"/>
                  </a:lnTo>
                  <a:lnTo>
                    <a:pt x="1101" y="267"/>
                  </a:lnTo>
                  <a:lnTo>
                    <a:pt x="1723" y="3515"/>
                  </a:lnTo>
                  <a:lnTo>
                    <a:pt x="1803" y="3551"/>
                  </a:lnTo>
                  <a:lnTo>
                    <a:pt x="2018" y="3500"/>
                  </a:lnTo>
                  <a:lnTo>
                    <a:pt x="1301" y="0"/>
                  </a:lnTo>
                  <a:lnTo>
                    <a:pt x="110" y="134"/>
                  </a:lnTo>
                  <a:close/>
                </a:path>
              </a:pathLst>
            </a:custGeom>
            <a:solidFill>
              <a:srgbClr val="E5B27F"/>
            </a:solidFill>
            <a:ln w="9525">
              <a:noFill/>
              <a:round/>
              <a:headEnd/>
              <a:tailEnd/>
            </a:ln>
          </p:spPr>
          <p:txBody>
            <a:bodyPr/>
            <a:lstStyle/>
            <a:p>
              <a:endParaRPr lang="en-US"/>
            </a:p>
          </p:txBody>
        </p:sp>
        <p:sp>
          <p:nvSpPr>
            <p:cNvPr id="5144" name="Freeform 118"/>
            <p:cNvSpPr>
              <a:spLocks/>
            </p:cNvSpPr>
            <p:nvPr/>
          </p:nvSpPr>
          <p:spPr bwMode="auto">
            <a:xfrm>
              <a:off x="794" y="889"/>
              <a:ext cx="322" cy="1580"/>
            </a:xfrm>
            <a:custGeom>
              <a:avLst/>
              <a:gdLst>
                <a:gd name="T0" fmla="*/ 1 w 643"/>
                <a:gd name="T1" fmla="*/ 0 h 3160"/>
                <a:gd name="T2" fmla="*/ 0 w 643"/>
                <a:gd name="T3" fmla="*/ 1 h 3160"/>
                <a:gd name="T4" fmla="*/ 1 w 643"/>
                <a:gd name="T5" fmla="*/ 1 h 3160"/>
                <a:gd name="T6" fmla="*/ 1 w 643"/>
                <a:gd name="T7" fmla="*/ 1 h 3160"/>
                <a:gd name="T8" fmla="*/ 1 w 643"/>
                <a:gd name="T9" fmla="*/ 1 h 3160"/>
                <a:gd name="T10" fmla="*/ 1 w 643"/>
                <a:gd name="T11" fmla="*/ 1 h 3160"/>
                <a:gd name="T12" fmla="*/ 1 w 643"/>
                <a:gd name="T13" fmla="*/ 0 h 3160"/>
                <a:gd name="T14" fmla="*/ 1 w 643"/>
                <a:gd name="T15" fmla="*/ 0 h 3160"/>
                <a:gd name="T16" fmla="*/ 0 60000 65536"/>
                <a:gd name="T17" fmla="*/ 0 60000 65536"/>
                <a:gd name="T18" fmla="*/ 0 60000 65536"/>
                <a:gd name="T19" fmla="*/ 0 60000 65536"/>
                <a:gd name="T20" fmla="*/ 0 60000 65536"/>
                <a:gd name="T21" fmla="*/ 0 60000 65536"/>
                <a:gd name="T22" fmla="*/ 0 60000 65536"/>
                <a:gd name="T23" fmla="*/ 0 60000 65536"/>
                <a:gd name="T24" fmla="*/ 0 w 643"/>
                <a:gd name="T25" fmla="*/ 0 h 3160"/>
                <a:gd name="T26" fmla="*/ 643 w 643"/>
                <a:gd name="T27" fmla="*/ 3160 h 316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43" h="3160">
                  <a:moveTo>
                    <a:pt x="413" y="0"/>
                  </a:moveTo>
                  <a:lnTo>
                    <a:pt x="0" y="3116"/>
                  </a:lnTo>
                  <a:lnTo>
                    <a:pt x="44" y="3160"/>
                  </a:lnTo>
                  <a:lnTo>
                    <a:pt x="259" y="3144"/>
                  </a:lnTo>
                  <a:lnTo>
                    <a:pt x="346" y="2540"/>
                  </a:lnTo>
                  <a:lnTo>
                    <a:pt x="643" y="105"/>
                  </a:lnTo>
                  <a:lnTo>
                    <a:pt x="413" y="0"/>
                  </a:lnTo>
                  <a:close/>
                </a:path>
              </a:pathLst>
            </a:custGeom>
            <a:solidFill>
              <a:srgbClr val="E5B27F"/>
            </a:solidFill>
            <a:ln w="9525">
              <a:noFill/>
              <a:round/>
              <a:headEnd/>
              <a:tailEnd/>
            </a:ln>
          </p:spPr>
          <p:txBody>
            <a:bodyPr/>
            <a:lstStyle/>
            <a:p>
              <a:endParaRPr lang="en-US"/>
            </a:p>
          </p:txBody>
        </p:sp>
        <p:sp>
          <p:nvSpPr>
            <p:cNvPr id="5145" name="Freeform 119"/>
            <p:cNvSpPr>
              <a:spLocks/>
            </p:cNvSpPr>
            <p:nvPr/>
          </p:nvSpPr>
          <p:spPr bwMode="auto">
            <a:xfrm>
              <a:off x="1675" y="927"/>
              <a:ext cx="342" cy="1696"/>
            </a:xfrm>
            <a:custGeom>
              <a:avLst/>
              <a:gdLst>
                <a:gd name="T0" fmla="*/ 0 w 685"/>
                <a:gd name="T1" fmla="*/ 0 h 3391"/>
                <a:gd name="T2" fmla="*/ 0 w 685"/>
                <a:gd name="T3" fmla="*/ 1 h 3391"/>
                <a:gd name="T4" fmla="*/ 0 w 685"/>
                <a:gd name="T5" fmla="*/ 1 h 3391"/>
                <a:gd name="T6" fmla="*/ 0 w 685"/>
                <a:gd name="T7" fmla="*/ 1 h 3391"/>
                <a:gd name="T8" fmla="*/ 0 w 685"/>
                <a:gd name="T9" fmla="*/ 1 h 3391"/>
                <a:gd name="T10" fmla="*/ 0 w 685"/>
                <a:gd name="T11" fmla="*/ 1 h 3391"/>
                <a:gd name="T12" fmla="*/ 0 w 685"/>
                <a:gd name="T13" fmla="*/ 1 h 3391"/>
                <a:gd name="T14" fmla="*/ 0 w 685"/>
                <a:gd name="T15" fmla="*/ 1 h 3391"/>
                <a:gd name="T16" fmla="*/ 0 w 685"/>
                <a:gd name="T17" fmla="*/ 1 h 3391"/>
                <a:gd name="T18" fmla="*/ 0 w 685"/>
                <a:gd name="T19" fmla="*/ 1 h 3391"/>
                <a:gd name="T20" fmla="*/ 0 w 685"/>
                <a:gd name="T21" fmla="*/ 1 h 3391"/>
                <a:gd name="T22" fmla="*/ 0 w 685"/>
                <a:gd name="T23" fmla="*/ 1 h 3391"/>
                <a:gd name="T24" fmla="*/ 0 w 685"/>
                <a:gd name="T25" fmla="*/ 1 h 3391"/>
                <a:gd name="T26" fmla="*/ 0 w 685"/>
                <a:gd name="T27" fmla="*/ 1 h 3391"/>
                <a:gd name="T28" fmla="*/ 0 w 685"/>
                <a:gd name="T29" fmla="*/ 1 h 3391"/>
                <a:gd name="T30" fmla="*/ 0 w 685"/>
                <a:gd name="T31" fmla="*/ 1 h 3391"/>
                <a:gd name="T32" fmla="*/ 0 w 685"/>
                <a:gd name="T33" fmla="*/ 1 h 3391"/>
                <a:gd name="T34" fmla="*/ 0 w 685"/>
                <a:gd name="T35" fmla="*/ 0 h 3391"/>
                <a:gd name="T36" fmla="*/ 0 w 685"/>
                <a:gd name="T37" fmla="*/ 0 h 339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85"/>
                <a:gd name="T58" fmla="*/ 0 h 3391"/>
                <a:gd name="T59" fmla="*/ 685 w 685"/>
                <a:gd name="T60" fmla="*/ 3391 h 339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85" h="3391">
                  <a:moveTo>
                    <a:pt x="23" y="0"/>
                  </a:moveTo>
                  <a:lnTo>
                    <a:pt x="304" y="1291"/>
                  </a:lnTo>
                  <a:lnTo>
                    <a:pt x="453" y="2029"/>
                  </a:lnTo>
                  <a:lnTo>
                    <a:pt x="685" y="3391"/>
                  </a:lnTo>
                  <a:lnTo>
                    <a:pt x="567" y="3306"/>
                  </a:lnTo>
                  <a:lnTo>
                    <a:pt x="405" y="2422"/>
                  </a:lnTo>
                  <a:lnTo>
                    <a:pt x="449" y="2344"/>
                  </a:lnTo>
                  <a:lnTo>
                    <a:pt x="455" y="2300"/>
                  </a:lnTo>
                  <a:lnTo>
                    <a:pt x="445" y="2276"/>
                  </a:lnTo>
                  <a:lnTo>
                    <a:pt x="411" y="2266"/>
                  </a:lnTo>
                  <a:lnTo>
                    <a:pt x="367" y="2276"/>
                  </a:lnTo>
                  <a:lnTo>
                    <a:pt x="154" y="1036"/>
                  </a:lnTo>
                  <a:lnTo>
                    <a:pt x="202" y="987"/>
                  </a:lnTo>
                  <a:lnTo>
                    <a:pt x="202" y="939"/>
                  </a:lnTo>
                  <a:lnTo>
                    <a:pt x="154" y="909"/>
                  </a:lnTo>
                  <a:lnTo>
                    <a:pt x="131" y="884"/>
                  </a:lnTo>
                  <a:lnTo>
                    <a:pt x="0" y="143"/>
                  </a:lnTo>
                  <a:lnTo>
                    <a:pt x="23" y="0"/>
                  </a:lnTo>
                  <a:close/>
                </a:path>
              </a:pathLst>
            </a:custGeom>
            <a:solidFill>
              <a:srgbClr val="C19970"/>
            </a:solidFill>
            <a:ln w="9525">
              <a:noFill/>
              <a:round/>
              <a:headEnd/>
              <a:tailEnd/>
            </a:ln>
          </p:spPr>
          <p:txBody>
            <a:bodyPr/>
            <a:lstStyle/>
            <a:p>
              <a:endParaRPr lang="en-US"/>
            </a:p>
          </p:txBody>
        </p:sp>
        <p:sp>
          <p:nvSpPr>
            <p:cNvPr id="5146" name="Freeform 122"/>
            <p:cNvSpPr>
              <a:spLocks/>
            </p:cNvSpPr>
            <p:nvPr/>
          </p:nvSpPr>
          <p:spPr bwMode="auto">
            <a:xfrm>
              <a:off x="1329" y="1403"/>
              <a:ext cx="452" cy="78"/>
            </a:xfrm>
            <a:custGeom>
              <a:avLst/>
              <a:gdLst>
                <a:gd name="T0" fmla="*/ 0 w 905"/>
                <a:gd name="T1" fmla="*/ 1 h 156"/>
                <a:gd name="T2" fmla="*/ 0 w 905"/>
                <a:gd name="T3" fmla="*/ 0 h 156"/>
                <a:gd name="T4" fmla="*/ 0 w 905"/>
                <a:gd name="T5" fmla="*/ 1 h 156"/>
                <a:gd name="T6" fmla="*/ 0 w 905"/>
                <a:gd name="T7" fmla="*/ 1 h 156"/>
                <a:gd name="T8" fmla="*/ 0 w 905"/>
                <a:gd name="T9" fmla="*/ 1 h 156"/>
                <a:gd name="T10" fmla="*/ 0 w 905"/>
                <a:gd name="T11" fmla="*/ 1 h 156"/>
                <a:gd name="T12" fmla="*/ 0 60000 65536"/>
                <a:gd name="T13" fmla="*/ 0 60000 65536"/>
                <a:gd name="T14" fmla="*/ 0 60000 65536"/>
                <a:gd name="T15" fmla="*/ 0 60000 65536"/>
                <a:gd name="T16" fmla="*/ 0 60000 65536"/>
                <a:gd name="T17" fmla="*/ 0 60000 65536"/>
                <a:gd name="T18" fmla="*/ 0 w 905"/>
                <a:gd name="T19" fmla="*/ 0 h 156"/>
                <a:gd name="T20" fmla="*/ 905 w 905"/>
                <a:gd name="T21" fmla="*/ 156 h 156"/>
              </a:gdLst>
              <a:ahLst/>
              <a:cxnLst>
                <a:cxn ang="T12">
                  <a:pos x="T0" y="T1"/>
                </a:cxn>
                <a:cxn ang="T13">
                  <a:pos x="T2" y="T3"/>
                </a:cxn>
                <a:cxn ang="T14">
                  <a:pos x="T4" y="T5"/>
                </a:cxn>
                <a:cxn ang="T15">
                  <a:pos x="T6" y="T7"/>
                </a:cxn>
                <a:cxn ang="T16">
                  <a:pos x="T8" y="T9"/>
                </a:cxn>
                <a:cxn ang="T17">
                  <a:pos x="T10" y="T11"/>
                </a:cxn>
              </a:cxnLst>
              <a:rect l="T18" t="T19" r="T20" b="T21"/>
              <a:pathLst>
                <a:path w="905" h="156">
                  <a:moveTo>
                    <a:pt x="13" y="114"/>
                  </a:moveTo>
                  <a:lnTo>
                    <a:pt x="898" y="0"/>
                  </a:lnTo>
                  <a:lnTo>
                    <a:pt x="905" y="30"/>
                  </a:lnTo>
                  <a:lnTo>
                    <a:pt x="0" y="156"/>
                  </a:lnTo>
                  <a:lnTo>
                    <a:pt x="13" y="114"/>
                  </a:lnTo>
                  <a:close/>
                </a:path>
              </a:pathLst>
            </a:custGeom>
            <a:solidFill>
              <a:srgbClr val="C19970"/>
            </a:solidFill>
            <a:ln w="9525">
              <a:noFill/>
              <a:round/>
              <a:headEnd/>
              <a:tailEnd/>
            </a:ln>
          </p:spPr>
          <p:txBody>
            <a:bodyPr/>
            <a:lstStyle/>
            <a:p>
              <a:endParaRPr lang="en-US"/>
            </a:p>
          </p:txBody>
        </p:sp>
        <p:sp>
          <p:nvSpPr>
            <p:cNvPr id="5147" name="Freeform 126"/>
            <p:cNvSpPr>
              <a:spLocks/>
            </p:cNvSpPr>
            <p:nvPr/>
          </p:nvSpPr>
          <p:spPr bwMode="auto">
            <a:xfrm>
              <a:off x="1300" y="2089"/>
              <a:ext cx="602" cy="138"/>
            </a:xfrm>
            <a:custGeom>
              <a:avLst/>
              <a:gdLst>
                <a:gd name="T0" fmla="*/ 1 w 1204"/>
                <a:gd name="T1" fmla="*/ 0 h 278"/>
                <a:gd name="T2" fmla="*/ 1 w 1204"/>
                <a:gd name="T3" fmla="*/ 0 h 278"/>
                <a:gd name="T4" fmla="*/ 1 w 1204"/>
                <a:gd name="T5" fmla="*/ 0 h 278"/>
                <a:gd name="T6" fmla="*/ 0 w 1204"/>
                <a:gd name="T7" fmla="*/ 0 h 278"/>
                <a:gd name="T8" fmla="*/ 1 w 1204"/>
                <a:gd name="T9" fmla="*/ 0 h 278"/>
                <a:gd name="T10" fmla="*/ 1 w 1204"/>
                <a:gd name="T11" fmla="*/ 0 h 278"/>
                <a:gd name="T12" fmla="*/ 0 60000 65536"/>
                <a:gd name="T13" fmla="*/ 0 60000 65536"/>
                <a:gd name="T14" fmla="*/ 0 60000 65536"/>
                <a:gd name="T15" fmla="*/ 0 60000 65536"/>
                <a:gd name="T16" fmla="*/ 0 60000 65536"/>
                <a:gd name="T17" fmla="*/ 0 60000 65536"/>
                <a:gd name="T18" fmla="*/ 0 w 1204"/>
                <a:gd name="T19" fmla="*/ 0 h 278"/>
                <a:gd name="T20" fmla="*/ 1204 w 1204"/>
                <a:gd name="T21" fmla="*/ 278 h 278"/>
              </a:gdLst>
              <a:ahLst/>
              <a:cxnLst>
                <a:cxn ang="T12">
                  <a:pos x="T0" y="T1"/>
                </a:cxn>
                <a:cxn ang="T13">
                  <a:pos x="T2" y="T3"/>
                </a:cxn>
                <a:cxn ang="T14">
                  <a:pos x="T4" y="T5"/>
                </a:cxn>
                <a:cxn ang="T15">
                  <a:pos x="T6" y="T7"/>
                </a:cxn>
                <a:cxn ang="T16">
                  <a:pos x="T8" y="T9"/>
                </a:cxn>
                <a:cxn ang="T17">
                  <a:pos x="T10" y="T11"/>
                </a:cxn>
              </a:cxnLst>
              <a:rect l="T18" t="T19" r="T20" b="T21"/>
              <a:pathLst>
                <a:path w="1204" h="278">
                  <a:moveTo>
                    <a:pt x="13" y="207"/>
                  </a:moveTo>
                  <a:lnTo>
                    <a:pt x="1204" y="0"/>
                  </a:lnTo>
                  <a:lnTo>
                    <a:pt x="1198" y="36"/>
                  </a:lnTo>
                  <a:lnTo>
                    <a:pt x="0" y="278"/>
                  </a:lnTo>
                  <a:lnTo>
                    <a:pt x="13" y="207"/>
                  </a:lnTo>
                  <a:close/>
                </a:path>
              </a:pathLst>
            </a:custGeom>
            <a:solidFill>
              <a:srgbClr val="C19970"/>
            </a:solidFill>
            <a:ln w="9525">
              <a:noFill/>
              <a:round/>
              <a:headEnd/>
              <a:tailEnd/>
            </a:ln>
          </p:spPr>
          <p:txBody>
            <a:bodyPr/>
            <a:lstStyle/>
            <a:p>
              <a:endParaRPr lang="en-US"/>
            </a:p>
          </p:txBody>
        </p:sp>
        <p:sp>
          <p:nvSpPr>
            <p:cNvPr id="5148" name="Freeform 127"/>
            <p:cNvSpPr>
              <a:spLocks/>
            </p:cNvSpPr>
            <p:nvPr/>
          </p:nvSpPr>
          <p:spPr bwMode="auto">
            <a:xfrm>
              <a:off x="899" y="2067"/>
              <a:ext cx="226" cy="202"/>
            </a:xfrm>
            <a:custGeom>
              <a:avLst/>
              <a:gdLst>
                <a:gd name="T0" fmla="*/ 0 w 452"/>
                <a:gd name="T1" fmla="*/ 0 h 405"/>
                <a:gd name="T2" fmla="*/ 1 w 452"/>
                <a:gd name="T3" fmla="*/ 0 h 405"/>
                <a:gd name="T4" fmla="*/ 1 w 452"/>
                <a:gd name="T5" fmla="*/ 0 h 405"/>
                <a:gd name="T6" fmla="*/ 1 w 452"/>
                <a:gd name="T7" fmla="*/ 0 h 405"/>
                <a:gd name="T8" fmla="*/ 1 w 452"/>
                <a:gd name="T9" fmla="*/ 0 h 405"/>
                <a:gd name="T10" fmla="*/ 0 w 452"/>
                <a:gd name="T11" fmla="*/ 0 h 405"/>
                <a:gd name="T12" fmla="*/ 0 w 452"/>
                <a:gd name="T13" fmla="*/ 0 h 405"/>
                <a:gd name="T14" fmla="*/ 0 60000 65536"/>
                <a:gd name="T15" fmla="*/ 0 60000 65536"/>
                <a:gd name="T16" fmla="*/ 0 60000 65536"/>
                <a:gd name="T17" fmla="*/ 0 60000 65536"/>
                <a:gd name="T18" fmla="*/ 0 60000 65536"/>
                <a:gd name="T19" fmla="*/ 0 60000 65536"/>
                <a:gd name="T20" fmla="*/ 0 60000 65536"/>
                <a:gd name="T21" fmla="*/ 0 w 452"/>
                <a:gd name="T22" fmla="*/ 0 h 405"/>
                <a:gd name="T23" fmla="*/ 452 w 452"/>
                <a:gd name="T24" fmla="*/ 405 h 40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2" h="405">
                  <a:moveTo>
                    <a:pt x="0" y="31"/>
                  </a:moveTo>
                  <a:lnTo>
                    <a:pt x="3" y="0"/>
                  </a:lnTo>
                  <a:lnTo>
                    <a:pt x="452" y="358"/>
                  </a:lnTo>
                  <a:lnTo>
                    <a:pt x="437" y="405"/>
                  </a:lnTo>
                  <a:lnTo>
                    <a:pt x="39" y="92"/>
                  </a:lnTo>
                  <a:lnTo>
                    <a:pt x="0" y="31"/>
                  </a:lnTo>
                  <a:close/>
                </a:path>
              </a:pathLst>
            </a:custGeom>
            <a:solidFill>
              <a:srgbClr val="C19970"/>
            </a:solidFill>
            <a:ln w="9525">
              <a:noFill/>
              <a:round/>
              <a:headEnd/>
              <a:tailEnd/>
            </a:ln>
          </p:spPr>
          <p:txBody>
            <a:bodyPr/>
            <a:lstStyle/>
            <a:p>
              <a:endParaRPr lang="en-US"/>
            </a:p>
          </p:txBody>
        </p:sp>
        <p:sp>
          <p:nvSpPr>
            <p:cNvPr id="5149" name="Freeform 128"/>
            <p:cNvSpPr>
              <a:spLocks/>
            </p:cNvSpPr>
            <p:nvPr/>
          </p:nvSpPr>
          <p:spPr bwMode="auto">
            <a:xfrm>
              <a:off x="980" y="1419"/>
              <a:ext cx="174" cy="130"/>
            </a:xfrm>
            <a:custGeom>
              <a:avLst/>
              <a:gdLst>
                <a:gd name="T0" fmla="*/ 0 w 348"/>
                <a:gd name="T1" fmla="*/ 0 h 261"/>
                <a:gd name="T2" fmla="*/ 0 w 348"/>
                <a:gd name="T3" fmla="*/ 0 h 261"/>
                <a:gd name="T4" fmla="*/ 1 w 348"/>
                <a:gd name="T5" fmla="*/ 0 h 261"/>
                <a:gd name="T6" fmla="*/ 1 w 348"/>
                <a:gd name="T7" fmla="*/ 0 h 261"/>
                <a:gd name="T8" fmla="*/ 1 w 348"/>
                <a:gd name="T9" fmla="*/ 0 h 261"/>
                <a:gd name="T10" fmla="*/ 0 w 348"/>
                <a:gd name="T11" fmla="*/ 0 h 261"/>
                <a:gd name="T12" fmla="*/ 0 w 348"/>
                <a:gd name="T13" fmla="*/ 0 h 261"/>
                <a:gd name="T14" fmla="*/ 0 60000 65536"/>
                <a:gd name="T15" fmla="*/ 0 60000 65536"/>
                <a:gd name="T16" fmla="*/ 0 60000 65536"/>
                <a:gd name="T17" fmla="*/ 0 60000 65536"/>
                <a:gd name="T18" fmla="*/ 0 60000 65536"/>
                <a:gd name="T19" fmla="*/ 0 60000 65536"/>
                <a:gd name="T20" fmla="*/ 0 60000 65536"/>
                <a:gd name="T21" fmla="*/ 0 w 348"/>
                <a:gd name="T22" fmla="*/ 0 h 261"/>
                <a:gd name="T23" fmla="*/ 348 w 348"/>
                <a:gd name="T24" fmla="*/ 261 h 26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48" h="261">
                  <a:moveTo>
                    <a:pt x="0" y="67"/>
                  </a:moveTo>
                  <a:lnTo>
                    <a:pt x="0" y="21"/>
                  </a:lnTo>
                  <a:lnTo>
                    <a:pt x="6" y="0"/>
                  </a:lnTo>
                  <a:lnTo>
                    <a:pt x="348" y="205"/>
                  </a:lnTo>
                  <a:lnTo>
                    <a:pt x="344" y="261"/>
                  </a:lnTo>
                  <a:lnTo>
                    <a:pt x="0" y="67"/>
                  </a:lnTo>
                  <a:close/>
                </a:path>
              </a:pathLst>
            </a:custGeom>
            <a:solidFill>
              <a:srgbClr val="C19970"/>
            </a:solidFill>
            <a:ln w="9525">
              <a:noFill/>
              <a:round/>
              <a:headEnd/>
              <a:tailEnd/>
            </a:ln>
          </p:spPr>
          <p:txBody>
            <a:bodyPr/>
            <a:lstStyle/>
            <a:p>
              <a:endParaRPr lang="en-US"/>
            </a:p>
          </p:txBody>
        </p:sp>
        <p:sp>
          <p:nvSpPr>
            <p:cNvPr id="5150" name="Freeform 132"/>
            <p:cNvSpPr>
              <a:spLocks/>
            </p:cNvSpPr>
            <p:nvPr/>
          </p:nvSpPr>
          <p:spPr bwMode="auto">
            <a:xfrm>
              <a:off x="904" y="636"/>
              <a:ext cx="947" cy="269"/>
            </a:xfrm>
            <a:custGeom>
              <a:avLst/>
              <a:gdLst>
                <a:gd name="T0" fmla="*/ 1 w 1894"/>
                <a:gd name="T1" fmla="*/ 1 h 538"/>
                <a:gd name="T2" fmla="*/ 1 w 1894"/>
                <a:gd name="T3" fmla="*/ 1 h 538"/>
                <a:gd name="T4" fmla="*/ 1 w 1894"/>
                <a:gd name="T5" fmla="*/ 1 h 538"/>
                <a:gd name="T6" fmla="*/ 1 w 1894"/>
                <a:gd name="T7" fmla="*/ 1 h 538"/>
                <a:gd name="T8" fmla="*/ 1 w 1894"/>
                <a:gd name="T9" fmla="*/ 1 h 538"/>
                <a:gd name="T10" fmla="*/ 1 w 1894"/>
                <a:gd name="T11" fmla="*/ 1 h 538"/>
                <a:gd name="T12" fmla="*/ 1 w 1894"/>
                <a:gd name="T13" fmla="*/ 1 h 538"/>
                <a:gd name="T14" fmla="*/ 1 w 1894"/>
                <a:gd name="T15" fmla="*/ 0 h 538"/>
                <a:gd name="T16" fmla="*/ 1 w 1894"/>
                <a:gd name="T17" fmla="*/ 1 h 538"/>
                <a:gd name="T18" fmla="*/ 1 w 1894"/>
                <a:gd name="T19" fmla="*/ 1 h 538"/>
                <a:gd name="T20" fmla="*/ 1 w 1894"/>
                <a:gd name="T21" fmla="*/ 1 h 538"/>
                <a:gd name="T22" fmla="*/ 1 w 1894"/>
                <a:gd name="T23" fmla="*/ 1 h 538"/>
                <a:gd name="T24" fmla="*/ 1 w 1894"/>
                <a:gd name="T25" fmla="*/ 1 h 538"/>
                <a:gd name="T26" fmla="*/ 1 w 1894"/>
                <a:gd name="T27" fmla="*/ 1 h 538"/>
                <a:gd name="T28" fmla="*/ 1 w 1894"/>
                <a:gd name="T29" fmla="*/ 1 h 538"/>
                <a:gd name="T30" fmla="*/ 1 w 1894"/>
                <a:gd name="T31" fmla="*/ 1 h 538"/>
                <a:gd name="T32" fmla="*/ 1 w 1894"/>
                <a:gd name="T33" fmla="*/ 1 h 538"/>
                <a:gd name="T34" fmla="*/ 1 w 1894"/>
                <a:gd name="T35" fmla="*/ 1 h 538"/>
                <a:gd name="T36" fmla="*/ 0 w 1894"/>
                <a:gd name="T37" fmla="*/ 1 h 538"/>
                <a:gd name="T38" fmla="*/ 1 w 1894"/>
                <a:gd name="T39" fmla="*/ 1 h 538"/>
                <a:gd name="T40" fmla="*/ 1 w 1894"/>
                <a:gd name="T41" fmla="*/ 1 h 53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894"/>
                <a:gd name="T64" fmla="*/ 0 h 538"/>
                <a:gd name="T65" fmla="*/ 1894 w 1894"/>
                <a:gd name="T66" fmla="*/ 538 h 53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894" h="538">
                  <a:moveTo>
                    <a:pt x="13" y="205"/>
                  </a:moveTo>
                  <a:lnTo>
                    <a:pt x="30" y="167"/>
                  </a:lnTo>
                  <a:lnTo>
                    <a:pt x="74" y="129"/>
                  </a:lnTo>
                  <a:lnTo>
                    <a:pt x="137" y="99"/>
                  </a:lnTo>
                  <a:lnTo>
                    <a:pt x="209" y="70"/>
                  </a:lnTo>
                  <a:lnTo>
                    <a:pt x="342" y="43"/>
                  </a:lnTo>
                  <a:lnTo>
                    <a:pt x="530" y="17"/>
                  </a:lnTo>
                  <a:lnTo>
                    <a:pt x="886" y="0"/>
                  </a:lnTo>
                  <a:lnTo>
                    <a:pt x="1247" y="13"/>
                  </a:lnTo>
                  <a:lnTo>
                    <a:pt x="1476" y="30"/>
                  </a:lnTo>
                  <a:lnTo>
                    <a:pt x="1658" y="70"/>
                  </a:lnTo>
                  <a:lnTo>
                    <a:pt x="1787" y="112"/>
                  </a:lnTo>
                  <a:lnTo>
                    <a:pt x="1867" y="163"/>
                  </a:lnTo>
                  <a:lnTo>
                    <a:pt x="1894" y="235"/>
                  </a:lnTo>
                  <a:lnTo>
                    <a:pt x="1835" y="376"/>
                  </a:lnTo>
                  <a:lnTo>
                    <a:pt x="1175" y="530"/>
                  </a:lnTo>
                  <a:lnTo>
                    <a:pt x="489" y="538"/>
                  </a:lnTo>
                  <a:lnTo>
                    <a:pt x="106" y="418"/>
                  </a:lnTo>
                  <a:lnTo>
                    <a:pt x="0" y="296"/>
                  </a:lnTo>
                  <a:lnTo>
                    <a:pt x="13" y="205"/>
                  </a:lnTo>
                  <a:close/>
                </a:path>
              </a:pathLst>
            </a:custGeom>
            <a:solidFill>
              <a:srgbClr val="E5B27F"/>
            </a:solidFill>
            <a:ln w="9525">
              <a:noFill/>
              <a:round/>
              <a:headEnd/>
              <a:tailEnd/>
            </a:ln>
          </p:spPr>
          <p:txBody>
            <a:bodyPr/>
            <a:lstStyle/>
            <a:p>
              <a:endParaRPr lang="en-US"/>
            </a:p>
          </p:txBody>
        </p:sp>
        <p:sp>
          <p:nvSpPr>
            <p:cNvPr id="5151" name="Freeform 133"/>
            <p:cNvSpPr>
              <a:spLocks/>
            </p:cNvSpPr>
            <p:nvPr/>
          </p:nvSpPr>
          <p:spPr bwMode="auto">
            <a:xfrm>
              <a:off x="986" y="925"/>
              <a:ext cx="127" cy="506"/>
            </a:xfrm>
            <a:custGeom>
              <a:avLst/>
              <a:gdLst>
                <a:gd name="T0" fmla="*/ 1 w 253"/>
                <a:gd name="T1" fmla="*/ 0 h 1011"/>
                <a:gd name="T2" fmla="*/ 0 w 253"/>
                <a:gd name="T3" fmla="*/ 1 h 1011"/>
                <a:gd name="T4" fmla="*/ 1 w 253"/>
                <a:gd name="T5" fmla="*/ 1 h 1011"/>
                <a:gd name="T6" fmla="*/ 1 w 253"/>
                <a:gd name="T7" fmla="*/ 1 h 1011"/>
                <a:gd name="T8" fmla="*/ 1 w 253"/>
                <a:gd name="T9" fmla="*/ 1 h 1011"/>
                <a:gd name="T10" fmla="*/ 1 w 253"/>
                <a:gd name="T11" fmla="*/ 1 h 1011"/>
                <a:gd name="T12" fmla="*/ 1 w 253"/>
                <a:gd name="T13" fmla="*/ 1 h 1011"/>
                <a:gd name="T14" fmla="*/ 1 w 253"/>
                <a:gd name="T15" fmla="*/ 1 h 1011"/>
                <a:gd name="T16" fmla="*/ 1 w 253"/>
                <a:gd name="T17" fmla="*/ 1 h 1011"/>
                <a:gd name="T18" fmla="*/ 1 w 253"/>
                <a:gd name="T19" fmla="*/ 1 h 1011"/>
                <a:gd name="T20" fmla="*/ 1 w 253"/>
                <a:gd name="T21" fmla="*/ 0 h 1011"/>
                <a:gd name="T22" fmla="*/ 1 w 253"/>
                <a:gd name="T23" fmla="*/ 0 h 10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53"/>
                <a:gd name="T37" fmla="*/ 0 h 1011"/>
                <a:gd name="T38" fmla="*/ 253 w 253"/>
                <a:gd name="T39" fmla="*/ 1011 h 101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53" h="1011">
                  <a:moveTo>
                    <a:pt x="67" y="0"/>
                  </a:moveTo>
                  <a:lnTo>
                    <a:pt x="0" y="671"/>
                  </a:lnTo>
                  <a:lnTo>
                    <a:pt x="78" y="382"/>
                  </a:lnTo>
                  <a:lnTo>
                    <a:pt x="54" y="752"/>
                  </a:lnTo>
                  <a:lnTo>
                    <a:pt x="126" y="422"/>
                  </a:lnTo>
                  <a:lnTo>
                    <a:pt x="105" y="777"/>
                  </a:lnTo>
                  <a:lnTo>
                    <a:pt x="177" y="465"/>
                  </a:lnTo>
                  <a:lnTo>
                    <a:pt x="134" y="992"/>
                  </a:lnTo>
                  <a:lnTo>
                    <a:pt x="156" y="1011"/>
                  </a:lnTo>
                  <a:lnTo>
                    <a:pt x="253" y="60"/>
                  </a:lnTo>
                  <a:lnTo>
                    <a:pt x="67" y="0"/>
                  </a:lnTo>
                  <a:close/>
                </a:path>
              </a:pathLst>
            </a:custGeom>
            <a:solidFill>
              <a:srgbClr val="C19970"/>
            </a:solidFill>
            <a:ln w="9525">
              <a:noFill/>
              <a:round/>
              <a:headEnd/>
              <a:tailEnd/>
            </a:ln>
          </p:spPr>
          <p:txBody>
            <a:bodyPr/>
            <a:lstStyle/>
            <a:p>
              <a:endParaRPr lang="en-US"/>
            </a:p>
          </p:txBody>
        </p:sp>
        <p:sp>
          <p:nvSpPr>
            <p:cNvPr id="5152" name="Freeform 134"/>
            <p:cNvSpPr>
              <a:spLocks/>
            </p:cNvSpPr>
            <p:nvPr/>
          </p:nvSpPr>
          <p:spPr bwMode="auto">
            <a:xfrm>
              <a:off x="904" y="705"/>
              <a:ext cx="932" cy="314"/>
            </a:xfrm>
            <a:custGeom>
              <a:avLst/>
              <a:gdLst>
                <a:gd name="T0" fmla="*/ 0 w 1865"/>
                <a:gd name="T1" fmla="*/ 0 h 629"/>
                <a:gd name="T2" fmla="*/ 0 w 1865"/>
                <a:gd name="T3" fmla="*/ 0 h 629"/>
                <a:gd name="T4" fmla="*/ 0 w 1865"/>
                <a:gd name="T5" fmla="*/ 0 h 629"/>
                <a:gd name="T6" fmla="*/ 0 w 1865"/>
                <a:gd name="T7" fmla="*/ 0 h 629"/>
                <a:gd name="T8" fmla="*/ 0 w 1865"/>
                <a:gd name="T9" fmla="*/ 0 h 629"/>
                <a:gd name="T10" fmla="*/ 0 w 1865"/>
                <a:gd name="T11" fmla="*/ 0 h 629"/>
                <a:gd name="T12" fmla="*/ 0 w 1865"/>
                <a:gd name="T13" fmla="*/ 0 h 629"/>
                <a:gd name="T14" fmla="*/ 0 w 1865"/>
                <a:gd name="T15" fmla="*/ 0 h 629"/>
                <a:gd name="T16" fmla="*/ 0 w 1865"/>
                <a:gd name="T17" fmla="*/ 0 h 629"/>
                <a:gd name="T18" fmla="*/ 0 w 1865"/>
                <a:gd name="T19" fmla="*/ 0 h 629"/>
                <a:gd name="T20" fmla="*/ 0 w 1865"/>
                <a:gd name="T21" fmla="*/ 0 h 629"/>
                <a:gd name="T22" fmla="*/ 0 w 1865"/>
                <a:gd name="T23" fmla="*/ 0 h 629"/>
                <a:gd name="T24" fmla="*/ 0 w 1865"/>
                <a:gd name="T25" fmla="*/ 0 h 629"/>
                <a:gd name="T26" fmla="*/ 0 w 1865"/>
                <a:gd name="T27" fmla="*/ 0 h 629"/>
                <a:gd name="T28" fmla="*/ 0 w 1865"/>
                <a:gd name="T29" fmla="*/ 0 h 629"/>
                <a:gd name="T30" fmla="*/ 0 w 1865"/>
                <a:gd name="T31" fmla="*/ 0 h 629"/>
                <a:gd name="T32" fmla="*/ 0 w 1865"/>
                <a:gd name="T33" fmla="*/ 0 h 629"/>
                <a:gd name="T34" fmla="*/ 0 w 1865"/>
                <a:gd name="T35" fmla="*/ 0 h 629"/>
                <a:gd name="T36" fmla="*/ 0 w 1865"/>
                <a:gd name="T37" fmla="*/ 0 h 629"/>
                <a:gd name="T38" fmla="*/ 0 w 1865"/>
                <a:gd name="T39" fmla="*/ 0 h 629"/>
                <a:gd name="T40" fmla="*/ 0 w 1865"/>
                <a:gd name="T41" fmla="*/ 0 h 629"/>
                <a:gd name="T42" fmla="*/ 0 w 1865"/>
                <a:gd name="T43" fmla="*/ 0 h 629"/>
                <a:gd name="T44" fmla="*/ 0 w 1865"/>
                <a:gd name="T45" fmla="*/ 0 h 629"/>
                <a:gd name="T46" fmla="*/ 0 w 1865"/>
                <a:gd name="T47" fmla="*/ 0 h 629"/>
                <a:gd name="T48" fmla="*/ 0 w 1865"/>
                <a:gd name="T49" fmla="*/ 0 h 629"/>
                <a:gd name="T50" fmla="*/ 0 w 1865"/>
                <a:gd name="T51" fmla="*/ 0 h 629"/>
                <a:gd name="T52" fmla="*/ 0 w 1865"/>
                <a:gd name="T53" fmla="*/ 0 h 629"/>
                <a:gd name="T54" fmla="*/ 0 w 1865"/>
                <a:gd name="T55" fmla="*/ 0 h 629"/>
                <a:gd name="T56" fmla="*/ 0 w 1865"/>
                <a:gd name="T57" fmla="*/ 0 h 629"/>
                <a:gd name="T58" fmla="*/ 0 w 1865"/>
                <a:gd name="T59" fmla="*/ 0 h 629"/>
                <a:gd name="T60" fmla="*/ 0 w 1865"/>
                <a:gd name="T61" fmla="*/ 0 h 629"/>
                <a:gd name="T62" fmla="*/ 0 w 1865"/>
                <a:gd name="T63" fmla="*/ 0 h 629"/>
                <a:gd name="T64" fmla="*/ 0 w 1865"/>
                <a:gd name="T65" fmla="*/ 0 h 629"/>
                <a:gd name="T66" fmla="*/ 0 w 1865"/>
                <a:gd name="T67" fmla="*/ 0 h 629"/>
                <a:gd name="T68" fmla="*/ 0 w 1865"/>
                <a:gd name="T69" fmla="*/ 0 h 629"/>
                <a:gd name="T70" fmla="*/ 0 w 1865"/>
                <a:gd name="T71" fmla="*/ 0 h 629"/>
                <a:gd name="T72" fmla="*/ 0 w 1865"/>
                <a:gd name="T73" fmla="*/ 0 h 629"/>
                <a:gd name="T74" fmla="*/ 0 w 1865"/>
                <a:gd name="T75" fmla="*/ 0 h 629"/>
                <a:gd name="T76" fmla="*/ 0 w 1865"/>
                <a:gd name="T77" fmla="*/ 0 h 629"/>
                <a:gd name="T78" fmla="*/ 0 w 1865"/>
                <a:gd name="T79" fmla="*/ 0 h 62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865"/>
                <a:gd name="T121" fmla="*/ 0 h 629"/>
                <a:gd name="T122" fmla="*/ 1865 w 1865"/>
                <a:gd name="T123" fmla="*/ 629 h 62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865" h="629">
                  <a:moveTo>
                    <a:pt x="30" y="32"/>
                  </a:moveTo>
                  <a:lnTo>
                    <a:pt x="30" y="66"/>
                  </a:lnTo>
                  <a:lnTo>
                    <a:pt x="46" y="104"/>
                  </a:lnTo>
                  <a:lnTo>
                    <a:pt x="65" y="142"/>
                  </a:lnTo>
                  <a:lnTo>
                    <a:pt x="91" y="176"/>
                  </a:lnTo>
                  <a:lnTo>
                    <a:pt x="135" y="201"/>
                  </a:lnTo>
                  <a:lnTo>
                    <a:pt x="209" y="228"/>
                  </a:lnTo>
                  <a:lnTo>
                    <a:pt x="335" y="256"/>
                  </a:lnTo>
                  <a:lnTo>
                    <a:pt x="512" y="275"/>
                  </a:lnTo>
                  <a:lnTo>
                    <a:pt x="806" y="290"/>
                  </a:lnTo>
                  <a:lnTo>
                    <a:pt x="1147" y="268"/>
                  </a:lnTo>
                  <a:lnTo>
                    <a:pt x="1401" y="233"/>
                  </a:lnTo>
                  <a:lnTo>
                    <a:pt x="1576" y="201"/>
                  </a:lnTo>
                  <a:lnTo>
                    <a:pt x="1683" y="171"/>
                  </a:lnTo>
                  <a:lnTo>
                    <a:pt x="1774" y="131"/>
                  </a:lnTo>
                  <a:lnTo>
                    <a:pt x="1810" y="89"/>
                  </a:lnTo>
                  <a:lnTo>
                    <a:pt x="1833" y="49"/>
                  </a:lnTo>
                  <a:lnTo>
                    <a:pt x="1822" y="0"/>
                  </a:lnTo>
                  <a:lnTo>
                    <a:pt x="1865" y="43"/>
                  </a:lnTo>
                  <a:lnTo>
                    <a:pt x="1862" y="167"/>
                  </a:lnTo>
                  <a:lnTo>
                    <a:pt x="1738" y="228"/>
                  </a:lnTo>
                  <a:lnTo>
                    <a:pt x="1708" y="285"/>
                  </a:lnTo>
                  <a:lnTo>
                    <a:pt x="1755" y="446"/>
                  </a:lnTo>
                  <a:lnTo>
                    <a:pt x="1696" y="404"/>
                  </a:lnTo>
                  <a:lnTo>
                    <a:pt x="1563" y="422"/>
                  </a:lnTo>
                  <a:lnTo>
                    <a:pt x="1546" y="524"/>
                  </a:lnTo>
                  <a:lnTo>
                    <a:pt x="1504" y="526"/>
                  </a:lnTo>
                  <a:lnTo>
                    <a:pt x="1472" y="465"/>
                  </a:lnTo>
                  <a:lnTo>
                    <a:pt x="966" y="517"/>
                  </a:lnTo>
                  <a:lnTo>
                    <a:pt x="873" y="629"/>
                  </a:lnTo>
                  <a:lnTo>
                    <a:pt x="858" y="623"/>
                  </a:lnTo>
                  <a:lnTo>
                    <a:pt x="837" y="547"/>
                  </a:lnTo>
                  <a:lnTo>
                    <a:pt x="612" y="513"/>
                  </a:lnTo>
                  <a:lnTo>
                    <a:pt x="569" y="545"/>
                  </a:lnTo>
                  <a:lnTo>
                    <a:pt x="316" y="393"/>
                  </a:lnTo>
                  <a:lnTo>
                    <a:pt x="53" y="250"/>
                  </a:lnTo>
                  <a:lnTo>
                    <a:pt x="0" y="146"/>
                  </a:lnTo>
                  <a:lnTo>
                    <a:pt x="6" y="70"/>
                  </a:lnTo>
                  <a:lnTo>
                    <a:pt x="30" y="32"/>
                  </a:lnTo>
                  <a:close/>
                </a:path>
              </a:pathLst>
            </a:custGeom>
            <a:solidFill>
              <a:srgbClr val="C19970"/>
            </a:solidFill>
            <a:ln w="9525">
              <a:noFill/>
              <a:round/>
              <a:headEnd/>
              <a:tailEnd/>
            </a:ln>
          </p:spPr>
          <p:txBody>
            <a:bodyPr/>
            <a:lstStyle/>
            <a:p>
              <a:endParaRPr lang="en-US"/>
            </a:p>
          </p:txBody>
        </p:sp>
        <p:sp>
          <p:nvSpPr>
            <p:cNvPr id="5153" name="Freeform 136"/>
            <p:cNvSpPr>
              <a:spLocks/>
            </p:cNvSpPr>
            <p:nvPr/>
          </p:nvSpPr>
          <p:spPr bwMode="auto">
            <a:xfrm>
              <a:off x="1303" y="2101"/>
              <a:ext cx="596" cy="128"/>
            </a:xfrm>
            <a:custGeom>
              <a:avLst/>
              <a:gdLst>
                <a:gd name="T0" fmla="*/ 1 w 1192"/>
                <a:gd name="T1" fmla="*/ 1 h 256"/>
                <a:gd name="T2" fmla="*/ 1 w 1192"/>
                <a:gd name="T3" fmla="*/ 0 h 256"/>
                <a:gd name="T4" fmla="*/ 1 w 1192"/>
                <a:gd name="T5" fmla="*/ 1 h 256"/>
                <a:gd name="T6" fmla="*/ 0 w 1192"/>
                <a:gd name="T7" fmla="*/ 1 h 256"/>
                <a:gd name="T8" fmla="*/ 1 w 1192"/>
                <a:gd name="T9" fmla="*/ 1 h 256"/>
                <a:gd name="T10" fmla="*/ 1 w 1192"/>
                <a:gd name="T11" fmla="*/ 1 h 256"/>
                <a:gd name="T12" fmla="*/ 0 60000 65536"/>
                <a:gd name="T13" fmla="*/ 0 60000 65536"/>
                <a:gd name="T14" fmla="*/ 0 60000 65536"/>
                <a:gd name="T15" fmla="*/ 0 60000 65536"/>
                <a:gd name="T16" fmla="*/ 0 60000 65536"/>
                <a:gd name="T17" fmla="*/ 0 60000 65536"/>
                <a:gd name="T18" fmla="*/ 0 w 1192"/>
                <a:gd name="T19" fmla="*/ 0 h 256"/>
                <a:gd name="T20" fmla="*/ 1192 w 1192"/>
                <a:gd name="T21" fmla="*/ 256 h 256"/>
              </a:gdLst>
              <a:ahLst/>
              <a:cxnLst>
                <a:cxn ang="T12">
                  <a:pos x="T0" y="T1"/>
                </a:cxn>
                <a:cxn ang="T13">
                  <a:pos x="T2" y="T3"/>
                </a:cxn>
                <a:cxn ang="T14">
                  <a:pos x="T4" y="T5"/>
                </a:cxn>
                <a:cxn ang="T15">
                  <a:pos x="T6" y="T7"/>
                </a:cxn>
                <a:cxn ang="T16">
                  <a:pos x="T8" y="T9"/>
                </a:cxn>
                <a:cxn ang="T17">
                  <a:pos x="T10" y="T11"/>
                </a:cxn>
              </a:cxnLst>
              <a:rect l="T18" t="T19" r="T20" b="T21"/>
              <a:pathLst>
                <a:path w="1192" h="256">
                  <a:moveTo>
                    <a:pt x="2" y="209"/>
                  </a:moveTo>
                  <a:lnTo>
                    <a:pt x="1192" y="0"/>
                  </a:lnTo>
                  <a:lnTo>
                    <a:pt x="1177" y="40"/>
                  </a:lnTo>
                  <a:lnTo>
                    <a:pt x="0" y="256"/>
                  </a:lnTo>
                  <a:lnTo>
                    <a:pt x="2" y="209"/>
                  </a:lnTo>
                  <a:close/>
                </a:path>
              </a:pathLst>
            </a:custGeom>
            <a:solidFill>
              <a:srgbClr val="8C5F2C"/>
            </a:solidFill>
            <a:ln w="9525">
              <a:noFill/>
              <a:round/>
              <a:headEnd/>
              <a:tailEnd/>
            </a:ln>
          </p:spPr>
          <p:txBody>
            <a:bodyPr/>
            <a:lstStyle/>
            <a:p>
              <a:endParaRPr lang="en-US"/>
            </a:p>
          </p:txBody>
        </p:sp>
        <p:sp>
          <p:nvSpPr>
            <p:cNvPr id="5154" name="Freeform 137"/>
            <p:cNvSpPr>
              <a:spLocks/>
            </p:cNvSpPr>
            <p:nvPr/>
          </p:nvSpPr>
          <p:spPr bwMode="auto">
            <a:xfrm>
              <a:off x="901" y="2074"/>
              <a:ext cx="224" cy="234"/>
            </a:xfrm>
            <a:custGeom>
              <a:avLst/>
              <a:gdLst>
                <a:gd name="T0" fmla="*/ 0 w 449"/>
                <a:gd name="T1" fmla="*/ 0 h 467"/>
                <a:gd name="T2" fmla="*/ 0 w 449"/>
                <a:gd name="T3" fmla="*/ 1 h 467"/>
                <a:gd name="T4" fmla="*/ 0 w 449"/>
                <a:gd name="T5" fmla="*/ 1 h 467"/>
                <a:gd name="T6" fmla="*/ 0 w 449"/>
                <a:gd name="T7" fmla="*/ 1 h 467"/>
                <a:gd name="T8" fmla="*/ 0 w 449"/>
                <a:gd name="T9" fmla="*/ 1 h 467"/>
                <a:gd name="T10" fmla="*/ 0 w 449"/>
                <a:gd name="T11" fmla="*/ 0 h 467"/>
                <a:gd name="T12" fmla="*/ 0 w 449"/>
                <a:gd name="T13" fmla="*/ 0 h 467"/>
                <a:gd name="T14" fmla="*/ 0 60000 65536"/>
                <a:gd name="T15" fmla="*/ 0 60000 65536"/>
                <a:gd name="T16" fmla="*/ 0 60000 65536"/>
                <a:gd name="T17" fmla="*/ 0 60000 65536"/>
                <a:gd name="T18" fmla="*/ 0 60000 65536"/>
                <a:gd name="T19" fmla="*/ 0 60000 65536"/>
                <a:gd name="T20" fmla="*/ 0 60000 65536"/>
                <a:gd name="T21" fmla="*/ 0 w 449"/>
                <a:gd name="T22" fmla="*/ 0 h 467"/>
                <a:gd name="T23" fmla="*/ 449 w 449"/>
                <a:gd name="T24" fmla="*/ 467 h 46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49" h="467">
                  <a:moveTo>
                    <a:pt x="0" y="0"/>
                  </a:moveTo>
                  <a:lnTo>
                    <a:pt x="441" y="367"/>
                  </a:lnTo>
                  <a:lnTo>
                    <a:pt x="449" y="467"/>
                  </a:lnTo>
                  <a:lnTo>
                    <a:pt x="36" y="100"/>
                  </a:lnTo>
                  <a:lnTo>
                    <a:pt x="4" y="59"/>
                  </a:lnTo>
                  <a:lnTo>
                    <a:pt x="0" y="0"/>
                  </a:lnTo>
                  <a:close/>
                </a:path>
              </a:pathLst>
            </a:custGeom>
            <a:solidFill>
              <a:srgbClr val="8C5F2C"/>
            </a:solidFill>
            <a:ln w="9525">
              <a:noFill/>
              <a:round/>
              <a:headEnd/>
              <a:tailEnd/>
            </a:ln>
          </p:spPr>
          <p:txBody>
            <a:bodyPr/>
            <a:lstStyle/>
            <a:p>
              <a:endParaRPr lang="en-US"/>
            </a:p>
          </p:txBody>
        </p:sp>
        <p:sp>
          <p:nvSpPr>
            <p:cNvPr id="5155" name="Freeform 140"/>
            <p:cNvSpPr>
              <a:spLocks/>
            </p:cNvSpPr>
            <p:nvPr/>
          </p:nvSpPr>
          <p:spPr bwMode="auto">
            <a:xfrm>
              <a:off x="1325" y="1413"/>
              <a:ext cx="458" cy="88"/>
            </a:xfrm>
            <a:custGeom>
              <a:avLst/>
              <a:gdLst>
                <a:gd name="T0" fmla="*/ 0 w 917"/>
                <a:gd name="T1" fmla="*/ 1 h 176"/>
                <a:gd name="T2" fmla="*/ 0 w 917"/>
                <a:gd name="T3" fmla="*/ 0 h 176"/>
                <a:gd name="T4" fmla="*/ 0 w 917"/>
                <a:gd name="T5" fmla="*/ 1 h 176"/>
                <a:gd name="T6" fmla="*/ 0 w 917"/>
                <a:gd name="T7" fmla="*/ 1 h 176"/>
                <a:gd name="T8" fmla="*/ 0 w 917"/>
                <a:gd name="T9" fmla="*/ 1 h 176"/>
                <a:gd name="T10" fmla="*/ 0 w 917"/>
                <a:gd name="T11" fmla="*/ 1 h 176"/>
                <a:gd name="T12" fmla="*/ 0 w 917"/>
                <a:gd name="T13" fmla="*/ 1 h 176"/>
                <a:gd name="T14" fmla="*/ 0 60000 65536"/>
                <a:gd name="T15" fmla="*/ 0 60000 65536"/>
                <a:gd name="T16" fmla="*/ 0 60000 65536"/>
                <a:gd name="T17" fmla="*/ 0 60000 65536"/>
                <a:gd name="T18" fmla="*/ 0 60000 65536"/>
                <a:gd name="T19" fmla="*/ 0 60000 65536"/>
                <a:gd name="T20" fmla="*/ 0 60000 65536"/>
                <a:gd name="T21" fmla="*/ 0 w 917"/>
                <a:gd name="T22" fmla="*/ 0 h 176"/>
                <a:gd name="T23" fmla="*/ 917 w 917"/>
                <a:gd name="T24" fmla="*/ 176 h 17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17" h="176">
                  <a:moveTo>
                    <a:pt x="16" y="119"/>
                  </a:moveTo>
                  <a:lnTo>
                    <a:pt x="917" y="0"/>
                  </a:lnTo>
                  <a:lnTo>
                    <a:pt x="909" y="38"/>
                  </a:lnTo>
                  <a:lnTo>
                    <a:pt x="854" y="61"/>
                  </a:lnTo>
                  <a:lnTo>
                    <a:pt x="0" y="176"/>
                  </a:lnTo>
                  <a:lnTo>
                    <a:pt x="16" y="119"/>
                  </a:lnTo>
                  <a:close/>
                </a:path>
              </a:pathLst>
            </a:custGeom>
            <a:solidFill>
              <a:srgbClr val="8C5F2C"/>
            </a:solidFill>
            <a:ln w="9525">
              <a:noFill/>
              <a:round/>
              <a:headEnd/>
              <a:tailEnd/>
            </a:ln>
          </p:spPr>
          <p:txBody>
            <a:bodyPr/>
            <a:lstStyle/>
            <a:p>
              <a:endParaRPr lang="en-US"/>
            </a:p>
          </p:txBody>
        </p:sp>
        <p:sp>
          <p:nvSpPr>
            <p:cNvPr id="5156" name="Freeform 141"/>
            <p:cNvSpPr>
              <a:spLocks/>
            </p:cNvSpPr>
            <p:nvPr/>
          </p:nvSpPr>
          <p:spPr bwMode="auto">
            <a:xfrm>
              <a:off x="977" y="1432"/>
              <a:ext cx="174" cy="139"/>
            </a:xfrm>
            <a:custGeom>
              <a:avLst/>
              <a:gdLst>
                <a:gd name="T0" fmla="*/ 0 w 348"/>
                <a:gd name="T1" fmla="*/ 0 h 277"/>
                <a:gd name="T2" fmla="*/ 0 w 348"/>
                <a:gd name="T3" fmla="*/ 1 h 277"/>
                <a:gd name="T4" fmla="*/ 1 w 348"/>
                <a:gd name="T5" fmla="*/ 1 h 277"/>
                <a:gd name="T6" fmla="*/ 1 w 348"/>
                <a:gd name="T7" fmla="*/ 1 h 277"/>
                <a:gd name="T8" fmla="*/ 0 w 348"/>
                <a:gd name="T9" fmla="*/ 0 h 277"/>
                <a:gd name="T10" fmla="*/ 0 w 348"/>
                <a:gd name="T11" fmla="*/ 0 h 277"/>
                <a:gd name="T12" fmla="*/ 0 60000 65536"/>
                <a:gd name="T13" fmla="*/ 0 60000 65536"/>
                <a:gd name="T14" fmla="*/ 0 60000 65536"/>
                <a:gd name="T15" fmla="*/ 0 60000 65536"/>
                <a:gd name="T16" fmla="*/ 0 60000 65536"/>
                <a:gd name="T17" fmla="*/ 0 60000 65536"/>
                <a:gd name="T18" fmla="*/ 0 w 348"/>
                <a:gd name="T19" fmla="*/ 0 h 277"/>
                <a:gd name="T20" fmla="*/ 348 w 348"/>
                <a:gd name="T21" fmla="*/ 277 h 277"/>
              </a:gdLst>
              <a:ahLst/>
              <a:cxnLst>
                <a:cxn ang="T12">
                  <a:pos x="T0" y="T1"/>
                </a:cxn>
                <a:cxn ang="T13">
                  <a:pos x="T2" y="T3"/>
                </a:cxn>
                <a:cxn ang="T14">
                  <a:pos x="T4" y="T5"/>
                </a:cxn>
                <a:cxn ang="T15">
                  <a:pos x="T6" y="T7"/>
                </a:cxn>
                <a:cxn ang="T16">
                  <a:pos x="T8" y="T9"/>
                </a:cxn>
                <a:cxn ang="T17">
                  <a:pos x="T10" y="T11"/>
                </a:cxn>
              </a:cxnLst>
              <a:rect l="T18" t="T19" r="T20" b="T21"/>
              <a:pathLst>
                <a:path w="348" h="277">
                  <a:moveTo>
                    <a:pt x="0" y="0"/>
                  </a:moveTo>
                  <a:lnTo>
                    <a:pt x="0" y="38"/>
                  </a:lnTo>
                  <a:lnTo>
                    <a:pt x="348" y="277"/>
                  </a:lnTo>
                  <a:lnTo>
                    <a:pt x="348" y="214"/>
                  </a:lnTo>
                  <a:lnTo>
                    <a:pt x="0" y="0"/>
                  </a:lnTo>
                  <a:close/>
                </a:path>
              </a:pathLst>
            </a:custGeom>
            <a:solidFill>
              <a:srgbClr val="8C5F2C"/>
            </a:solidFill>
            <a:ln w="9525">
              <a:noFill/>
              <a:round/>
              <a:headEnd/>
              <a:tailEnd/>
            </a:ln>
          </p:spPr>
          <p:txBody>
            <a:bodyPr/>
            <a:lstStyle/>
            <a:p>
              <a:endParaRPr lang="en-US"/>
            </a:p>
          </p:txBody>
        </p:sp>
        <p:sp>
          <p:nvSpPr>
            <p:cNvPr id="5157" name="Freeform 144"/>
            <p:cNvSpPr>
              <a:spLocks/>
            </p:cNvSpPr>
            <p:nvPr/>
          </p:nvSpPr>
          <p:spPr bwMode="auto">
            <a:xfrm>
              <a:off x="899" y="710"/>
              <a:ext cx="951" cy="511"/>
            </a:xfrm>
            <a:custGeom>
              <a:avLst/>
              <a:gdLst>
                <a:gd name="T0" fmla="*/ 0 w 1903"/>
                <a:gd name="T1" fmla="*/ 0 h 1023"/>
                <a:gd name="T2" fmla="*/ 0 w 1903"/>
                <a:gd name="T3" fmla="*/ 0 h 1023"/>
                <a:gd name="T4" fmla="*/ 0 w 1903"/>
                <a:gd name="T5" fmla="*/ 0 h 1023"/>
                <a:gd name="T6" fmla="*/ 0 w 1903"/>
                <a:gd name="T7" fmla="*/ 0 h 1023"/>
                <a:gd name="T8" fmla="*/ 0 w 1903"/>
                <a:gd name="T9" fmla="*/ 0 h 1023"/>
                <a:gd name="T10" fmla="*/ 0 w 1903"/>
                <a:gd name="T11" fmla="*/ 0 h 1023"/>
                <a:gd name="T12" fmla="*/ 0 w 1903"/>
                <a:gd name="T13" fmla="*/ 0 h 1023"/>
                <a:gd name="T14" fmla="*/ 0 w 1903"/>
                <a:gd name="T15" fmla="*/ 0 h 1023"/>
                <a:gd name="T16" fmla="*/ 0 w 1903"/>
                <a:gd name="T17" fmla="*/ 0 h 1023"/>
                <a:gd name="T18" fmla="*/ 0 w 1903"/>
                <a:gd name="T19" fmla="*/ 0 h 1023"/>
                <a:gd name="T20" fmla="*/ 0 w 1903"/>
                <a:gd name="T21" fmla="*/ 0 h 1023"/>
                <a:gd name="T22" fmla="*/ 0 w 1903"/>
                <a:gd name="T23" fmla="*/ 0 h 1023"/>
                <a:gd name="T24" fmla="*/ 0 w 1903"/>
                <a:gd name="T25" fmla="*/ 0 h 1023"/>
                <a:gd name="T26" fmla="*/ 0 w 1903"/>
                <a:gd name="T27" fmla="*/ 0 h 1023"/>
                <a:gd name="T28" fmla="*/ 0 w 1903"/>
                <a:gd name="T29" fmla="*/ 0 h 1023"/>
                <a:gd name="T30" fmla="*/ 0 w 1903"/>
                <a:gd name="T31" fmla="*/ 0 h 1023"/>
                <a:gd name="T32" fmla="*/ 0 w 1903"/>
                <a:gd name="T33" fmla="*/ 0 h 1023"/>
                <a:gd name="T34" fmla="*/ 0 w 1903"/>
                <a:gd name="T35" fmla="*/ 0 h 1023"/>
                <a:gd name="T36" fmla="*/ 0 w 1903"/>
                <a:gd name="T37" fmla="*/ 0 h 1023"/>
                <a:gd name="T38" fmla="*/ 0 w 1903"/>
                <a:gd name="T39" fmla="*/ 0 h 1023"/>
                <a:gd name="T40" fmla="*/ 0 w 1903"/>
                <a:gd name="T41" fmla="*/ 0 h 1023"/>
                <a:gd name="T42" fmla="*/ 0 w 1903"/>
                <a:gd name="T43" fmla="*/ 0 h 1023"/>
                <a:gd name="T44" fmla="*/ 0 w 1903"/>
                <a:gd name="T45" fmla="*/ 0 h 1023"/>
                <a:gd name="T46" fmla="*/ 0 w 1903"/>
                <a:gd name="T47" fmla="*/ 0 h 1023"/>
                <a:gd name="T48" fmla="*/ 0 w 1903"/>
                <a:gd name="T49" fmla="*/ 0 h 1023"/>
                <a:gd name="T50" fmla="*/ 0 w 1903"/>
                <a:gd name="T51" fmla="*/ 0 h 1023"/>
                <a:gd name="T52" fmla="*/ 0 w 1903"/>
                <a:gd name="T53" fmla="*/ 0 h 1023"/>
                <a:gd name="T54" fmla="*/ 0 w 1903"/>
                <a:gd name="T55" fmla="*/ 0 h 1023"/>
                <a:gd name="T56" fmla="*/ 0 w 1903"/>
                <a:gd name="T57" fmla="*/ 0 h 1023"/>
                <a:gd name="T58" fmla="*/ 0 w 1903"/>
                <a:gd name="T59" fmla="*/ 0 h 1023"/>
                <a:gd name="T60" fmla="*/ 0 w 1903"/>
                <a:gd name="T61" fmla="*/ 0 h 1023"/>
                <a:gd name="T62" fmla="*/ 0 w 1903"/>
                <a:gd name="T63" fmla="*/ 0 h 1023"/>
                <a:gd name="T64" fmla="*/ 0 w 1903"/>
                <a:gd name="T65" fmla="*/ 0 h 1023"/>
                <a:gd name="T66" fmla="*/ 0 w 1903"/>
                <a:gd name="T67" fmla="*/ 0 h 1023"/>
                <a:gd name="T68" fmla="*/ 0 w 1903"/>
                <a:gd name="T69" fmla="*/ 0 h 1023"/>
                <a:gd name="T70" fmla="*/ 0 w 1903"/>
                <a:gd name="T71" fmla="*/ 0 h 1023"/>
                <a:gd name="T72" fmla="*/ 0 w 1903"/>
                <a:gd name="T73" fmla="*/ 0 h 1023"/>
                <a:gd name="T74" fmla="*/ 0 w 1903"/>
                <a:gd name="T75" fmla="*/ 0 h 1023"/>
                <a:gd name="T76" fmla="*/ 0 w 1903"/>
                <a:gd name="T77" fmla="*/ 0 h 1023"/>
                <a:gd name="T78" fmla="*/ 0 w 1903"/>
                <a:gd name="T79" fmla="*/ 0 h 1023"/>
                <a:gd name="T80" fmla="*/ 0 w 1903"/>
                <a:gd name="T81" fmla="*/ 0 h 1023"/>
                <a:gd name="T82" fmla="*/ 0 w 1903"/>
                <a:gd name="T83" fmla="*/ 0 h 1023"/>
                <a:gd name="T84" fmla="*/ 0 w 1903"/>
                <a:gd name="T85" fmla="*/ 0 h 1023"/>
                <a:gd name="T86" fmla="*/ 0 w 1903"/>
                <a:gd name="T87" fmla="*/ 0 h 1023"/>
                <a:gd name="T88" fmla="*/ 0 w 1903"/>
                <a:gd name="T89" fmla="*/ 0 h 1023"/>
                <a:gd name="T90" fmla="*/ 0 w 1903"/>
                <a:gd name="T91" fmla="*/ 0 h 1023"/>
                <a:gd name="T92" fmla="*/ 0 w 1903"/>
                <a:gd name="T93" fmla="*/ 0 h 1023"/>
                <a:gd name="T94" fmla="*/ 0 w 1903"/>
                <a:gd name="T95" fmla="*/ 0 h 1023"/>
                <a:gd name="T96" fmla="*/ 0 w 1903"/>
                <a:gd name="T97" fmla="*/ 0 h 1023"/>
                <a:gd name="T98" fmla="*/ 0 w 1903"/>
                <a:gd name="T99" fmla="*/ 0 h 1023"/>
                <a:gd name="T100" fmla="*/ 0 w 1903"/>
                <a:gd name="T101" fmla="*/ 0 h 1023"/>
                <a:gd name="T102" fmla="*/ 0 w 1903"/>
                <a:gd name="T103" fmla="*/ 0 h 1023"/>
                <a:gd name="T104" fmla="*/ 0 w 1903"/>
                <a:gd name="T105" fmla="*/ 0 h 1023"/>
                <a:gd name="T106" fmla="*/ 0 w 1903"/>
                <a:gd name="T107" fmla="*/ 0 h 1023"/>
                <a:gd name="T108" fmla="*/ 0 w 1903"/>
                <a:gd name="T109" fmla="*/ 0 h 1023"/>
                <a:gd name="T110" fmla="*/ 0 w 1903"/>
                <a:gd name="T111" fmla="*/ 0 h 102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903"/>
                <a:gd name="T169" fmla="*/ 0 h 1023"/>
                <a:gd name="T170" fmla="*/ 1903 w 1903"/>
                <a:gd name="T171" fmla="*/ 1023 h 102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903" h="1023">
                  <a:moveTo>
                    <a:pt x="36" y="27"/>
                  </a:moveTo>
                  <a:lnTo>
                    <a:pt x="28" y="67"/>
                  </a:lnTo>
                  <a:lnTo>
                    <a:pt x="36" y="108"/>
                  </a:lnTo>
                  <a:lnTo>
                    <a:pt x="51" y="146"/>
                  </a:lnTo>
                  <a:lnTo>
                    <a:pt x="85" y="183"/>
                  </a:lnTo>
                  <a:lnTo>
                    <a:pt x="152" y="224"/>
                  </a:lnTo>
                  <a:lnTo>
                    <a:pt x="249" y="266"/>
                  </a:lnTo>
                  <a:lnTo>
                    <a:pt x="344" y="287"/>
                  </a:lnTo>
                  <a:lnTo>
                    <a:pt x="526" y="316"/>
                  </a:lnTo>
                  <a:lnTo>
                    <a:pt x="735" y="321"/>
                  </a:lnTo>
                  <a:lnTo>
                    <a:pt x="922" y="318"/>
                  </a:lnTo>
                  <a:lnTo>
                    <a:pt x="1114" y="304"/>
                  </a:lnTo>
                  <a:lnTo>
                    <a:pt x="1331" y="278"/>
                  </a:lnTo>
                  <a:lnTo>
                    <a:pt x="1536" y="243"/>
                  </a:lnTo>
                  <a:lnTo>
                    <a:pt x="1641" y="221"/>
                  </a:lnTo>
                  <a:lnTo>
                    <a:pt x="1741" y="186"/>
                  </a:lnTo>
                  <a:lnTo>
                    <a:pt x="1798" y="150"/>
                  </a:lnTo>
                  <a:lnTo>
                    <a:pt x="1842" y="112"/>
                  </a:lnTo>
                  <a:lnTo>
                    <a:pt x="1861" y="70"/>
                  </a:lnTo>
                  <a:lnTo>
                    <a:pt x="1857" y="34"/>
                  </a:lnTo>
                  <a:lnTo>
                    <a:pt x="1846" y="0"/>
                  </a:lnTo>
                  <a:lnTo>
                    <a:pt x="1903" y="57"/>
                  </a:lnTo>
                  <a:lnTo>
                    <a:pt x="1903" y="124"/>
                  </a:lnTo>
                  <a:lnTo>
                    <a:pt x="1732" y="287"/>
                  </a:lnTo>
                  <a:lnTo>
                    <a:pt x="1757" y="416"/>
                  </a:lnTo>
                  <a:lnTo>
                    <a:pt x="1701" y="367"/>
                  </a:lnTo>
                  <a:lnTo>
                    <a:pt x="1559" y="401"/>
                  </a:lnTo>
                  <a:lnTo>
                    <a:pt x="1570" y="532"/>
                  </a:lnTo>
                  <a:lnTo>
                    <a:pt x="1519" y="544"/>
                  </a:lnTo>
                  <a:lnTo>
                    <a:pt x="882" y="644"/>
                  </a:lnTo>
                  <a:lnTo>
                    <a:pt x="867" y="610"/>
                  </a:lnTo>
                  <a:lnTo>
                    <a:pt x="1525" y="517"/>
                  </a:lnTo>
                  <a:lnTo>
                    <a:pt x="1511" y="413"/>
                  </a:lnTo>
                  <a:lnTo>
                    <a:pt x="1159" y="468"/>
                  </a:lnTo>
                  <a:lnTo>
                    <a:pt x="935" y="475"/>
                  </a:lnTo>
                  <a:lnTo>
                    <a:pt x="863" y="580"/>
                  </a:lnTo>
                  <a:lnTo>
                    <a:pt x="848" y="506"/>
                  </a:lnTo>
                  <a:lnTo>
                    <a:pt x="635" y="471"/>
                  </a:lnTo>
                  <a:lnTo>
                    <a:pt x="557" y="521"/>
                  </a:lnTo>
                  <a:lnTo>
                    <a:pt x="448" y="475"/>
                  </a:lnTo>
                  <a:lnTo>
                    <a:pt x="425" y="544"/>
                  </a:lnTo>
                  <a:lnTo>
                    <a:pt x="370" y="1019"/>
                  </a:lnTo>
                  <a:lnTo>
                    <a:pt x="387" y="568"/>
                  </a:lnTo>
                  <a:lnTo>
                    <a:pt x="309" y="1023"/>
                  </a:lnTo>
                  <a:lnTo>
                    <a:pt x="344" y="540"/>
                  </a:lnTo>
                  <a:lnTo>
                    <a:pt x="256" y="1015"/>
                  </a:lnTo>
                  <a:lnTo>
                    <a:pt x="290" y="525"/>
                  </a:lnTo>
                  <a:lnTo>
                    <a:pt x="205" y="973"/>
                  </a:lnTo>
                  <a:lnTo>
                    <a:pt x="245" y="502"/>
                  </a:lnTo>
                  <a:lnTo>
                    <a:pt x="140" y="1004"/>
                  </a:lnTo>
                  <a:lnTo>
                    <a:pt x="216" y="325"/>
                  </a:lnTo>
                  <a:lnTo>
                    <a:pt x="58" y="247"/>
                  </a:lnTo>
                  <a:lnTo>
                    <a:pt x="0" y="165"/>
                  </a:lnTo>
                  <a:lnTo>
                    <a:pt x="0" y="78"/>
                  </a:lnTo>
                  <a:lnTo>
                    <a:pt x="36" y="27"/>
                  </a:lnTo>
                  <a:close/>
                </a:path>
              </a:pathLst>
            </a:custGeom>
            <a:solidFill>
              <a:srgbClr val="8C5F2C"/>
            </a:solidFill>
            <a:ln w="9525">
              <a:noFill/>
              <a:round/>
              <a:headEnd/>
              <a:tailEnd/>
            </a:ln>
          </p:spPr>
          <p:txBody>
            <a:bodyPr/>
            <a:lstStyle/>
            <a:p>
              <a:endParaRPr lang="en-US"/>
            </a:p>
          </p:txBody>
        </p:sp>
        <p:sp>
          <p:nvSpPr>
            <p:cNvPr id="5158" name="Freeform 145"/>
            <p:cNvSpPr>
              <a:spLocks/>
            </p:cNvSpPr>
            <p:nvPr/>
          </p:nvSpPr>
          <p:spPr bwMode="auto">
            <a:xfrm>
              <a:off x="937" y="722"/>
              <a:ext cx="729" cy="109"/>
            </a:xfrm>
            <a:custGeom>
              <a:avLst/>
              <a:gdLst>
                <a:gd name="T0" fmla="*/ 0 w 1458"/>
                <a:gd name="T1" fmla="*/ 1 h 218"/>
                <a:gd name="T2" fmla="*/ 1 w 1458"/>
                <a:gd name="T3" fmla="*/ 1 h 218"/>
                <a:gd name="T4" fmla="*/ 1 w 1458"/>
                <a:gd name="T5" fmla="*/ 1 h 218"/>
                <a:gd name="T6" fmla="*/ 1 w 1458"/>
                <a:gd name="T7" fmla="*/ 1 h 218"/>
                <a:gd name="T8" fmla="*/ 1 w 1458"/>
                <a:gd name="T9" fmla="*/ 1 h 218"/>
                <a:gd name="T10" fmla="*/ 1 w 1458"/>
                <a:gd name="T11" fmla="*/ 1 h 218"/>
                <a:gd name="T12" fmla="*/ 1 w 1458"/>
                <a:gd name="T13" fmla="*/ 1 h 218"/>
                <a:gd name="T14" fmla="*/ 1 w 1458"/>
                <a:gd name="T15" fmla="*/ 1 h 218"/>
                <a:gd name="T16" fmla="*/ 1 w 1458"/>
                <a:gd name="T17" fmla="*/ 1 h 218"/>
                <a:gd name="T18" fmla="*/ 1 w 1458"/>
                <a:gd name="T19" fmla="*/ 1 h 218"/>
                <a:gd name="T20" fmla="*/ 1 w 1458"/>
                <a:gd name="T21" fmla="*/ 1 h 218"/>
                <a:gd name="T22" fmla="*/ 1 w 1458"/>
                <a:gd name="T23" fmla="*/ 1 h 218"/>
                <a:gd name="T24" fmla="*/ 1 w 1458"/>
                <a:gd name="T25" fmla="*/ 1 h 218"/>
                <a:gd name="T26" fmla="*/ 1 w 1458"/>
                <a:gd name="T27" fmla="*/ 1 h 218"/>
                <a:gd name="T28" fmla="*/ 1 w 1458"/>
                <a:gd name="T29" fmla="*/ 1 h 218"/>
                <a:gd name="T30" fmla="*/ 1 w 1458"/>
                <a:gd name="T31" fmla="*/ 1 h 218"/>
                <a:gd name="T32" fmla="*/ 1 w 1458"/>
                <a:gd name="T33" fmla="*/ 1 h 218"/>
                <a:gd name="T34" fmla="*/ 1 w 1458"/>
                <a:gd name="T35" fmla="*/ 1 h 218"/>
                <a:gd name="T36" fmla="*/ 1 w 1458"/>
                <a:gd name="T37" fmla="*/ 1 h 218"/>
                <a:gd name="T38" fmla="*/ 1 w 1458"/>
                <a:gd name="T39" fmla="*/ 1 h 218"/>
                <a:gd name="T40" fmla="*/ 1 w 1458"/>
                <a:gd name="T41" fmla="*/ 0 h 218"/>
                <a:gd name="T42" fmla="*/ 0 w 1458"/>
                <a:gd name="T43" fmla="*/ 1 h 218"/>
                <a:gd name="T44" fmla="*/ 0 w 1458"/>
                <a:gd name="T45" fmla="*/ 1 h 21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458"/>
                <a:gd name="T70" fmla="*/ 0 h 218"/>
                <a:gd name="T71" fmla="*/ 1458 w 1458"/>
                <a:gd name="T72" fmla="*/ 218 h 218"/>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458" h="218">
                  <a:moveTo>
                    <a:pt x="0" y="44"/>
                  </a:moveTo>
                  <a:lnTo>
                    <a:pt x="38" y="114"/>
                  </a:lnTo>
                  <a:lnTo>
                    <a:pt x="87" y="148"/>
                  </a:lnTo>
                  <a:lnTo>
                    <a:pt x="157" y="171"/>
                  </a:lnTo>
                  <a:lnTo>
                    <a:pt x="285" y="194"/>
                  </a:lnTo>
                  <a:lnTo>
                    <a:pt x="460" y="211"/>
                  </a:lnTo>
                  <a:lnTo>
                    <a:pt x="652" y="216"/>
                  </a:lnTo>
                  <a:lnTo>
                    <a:pt x="838" y="218"/>
                  </a:lnTo>
                  <a:lnTo>
                    <a:pt x="1082" y="207"/>
                  </a:lnTo>
                  <a:lnTo>
                    <a:pt x="1289" y="177"/>
                  </a:lnTo>
                  <a:lnTo>
                    <a:pt x="1458" y="137"/>
                  </a:lnTo>
                  <a:lnTo>
                    <a:pt x="1241" y="154"/>
                  </a:lnTo>
                  <a:lnTo>
                    <a:pt x="985" y="169"/>
                  </a:lnTo>
                  <a:lnTo>
                    <a:pt x="768" y="169"/>
                  </a:lnTo>
                  <a:lnTo>
                    <a:pt x="526" y="171"/>
                  </a:lnTo>
                  <a:lnTo>
                    <a:pt x="336" y="156"/>
                  </a:lnTo>
                  <a:lnTo>
                    <a:pt x="235" y="142"/>
                  </a:lnTo>
                  <a:lnTo>
                    <a:pt x="131" y="114"/>
                  </a:lnTo>
                  <a:lnTo>
                    <a:pt x="60" y="82"/>
                  </a:lnTo>
                  <a:lnTo>
                    <a:pt x="30" y="42"/>
                  </a:lnTo>
                  <a:lnTo>
                    <a:pt x="24" y="0"/>
                  </a:lnTo>
                  <a:lnTo>
                    <a:pt x="0" y="44"/>
                  </a:lnTo>
                  <a:close/>
                </a:path>
              </a:pathLst>
            </a:custGeom>
            <a:solidFill>
              <a:srgbClr val="F2CC99"/>
            </a:solidFill>
            <a:ln w="9525">
              <a:noFill/>
              <a:round/>
              <a:headEnd/>
              <a:tailEnd/>
            </a:ln>
          </p:spPr>
          <p:txBody>
            <a:bodyPr/>
            <a:lstStyle/>
            <a:p>
              <a:endParaRPr lang="en-US"/>
            </a:p>
          </p:txBody>
        </p:sp>
        <p:sp>
          <p:nvSpPr>
            <p:cNvPr id="5159" name="Freeform 146"/>
            <p:cNvSpPr>
              <a:spLocks/>
            </p:cNvSpPr>
            <p:nvPr/>
          </p:nvSpPr>
          <p:spPr bwMode="auto">
            <a:xfrm>
              <a:off x="1360" y="955"/>
              <a:ext cx="288" cy="49"/>
            </a:xfrm>
            <a:custGeom>
              <a:avLst/>
              <a:gdLst>
                <a:gd name="T0" fmla="*/ 1 w 576"/>
                <a:gd name="T1" fmla="*/ 0 h 99"/>
                <a:gd name="T2" fmla="*/ 0 w 576"/>
                <a:gd name="T3" fmla="*/ 0 h 99"/>
                <a:gd name="T4" fmla="*/ 1 w 576"/>
                <a:gd name="T5" fmla="*/ 0 h 99"/>
                <a:gd name="T6" fmla="*/ 1 w 576"/>
                <a:gd name="T7" fmla="*/ 0 h 99"/>
                <a:gd name="T8" fmla="*/ 1 w 576"/>
                <a:gd name="T9" fmla="*/ 0 h 99"/>
                <a:gd name="T10" fmla="*/ 1 w 576"/>
                <a:gd name="T11" fmla="*/ 0 h 99"/>
                <a:gd name="T12" fmla="*/ 1 w 576"/>
                <a:gd name="T13" fmla="*/ 0 h 99"/>
                <a:gd name="T14" fmla="*/ 0 60000 65536"/>
                <a:gd name="T15" fmla="*/ 0 60000 65536"/>
                <a:gd name="T16" fmla="*/ 0 60000 65536"/>
                <a:gd name="T17" fmla="*/ 0 60000 65536"/>
                <a:gd name="T18" fmla="*/ 0 60000 65536"/>
                <a:gd name="T19" fmla="*/ 0 60000 65536"/>
                <a:gd name="T20" fmla="*/ 0 60000 65536"/>
                <a:gd name="T21" fmla="*/ 0 w 576"/>
                <a:gd name="T22" fmla="*/ 0 h 99"/>
                <a:gd name="T23" fmla="*/ 576 w 576"/>
                <a:gd name="T24" fmla="*/ 99 h 9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76" h="99">
                  <a:moveTo>
                    <a:pt x="42" y="58"/>
                  </a:moveTo>
                  <a:lnTo>
                    <a:pt x="0" y="99"/>
                  </a:lnTo>
                  <a:lnTo>
                    <a:pt x="576" y="23"/>
                  </a:lnTo>
                  <a:lnTo>
                    <a:pt x="561" y="0"/>
                  </a:lnTo>
                  <a:lnTo>
                    <a:pt x="83" y="63"/>
                  </a:lnTo>
                  <a:lnTo>
                    <a:pt x="42" y="58"/>
                  </a:lnTo>
                  <a:close/>
                </a:path>
              </a:pathLst>
            </a:custGeom>
            <a:solidFill>
              <a:srgbClr val="F2CC99"/>
            </a:solidFill>
            <a:ln w="9525">
              <a:noFill/>
              <a:round/>
              <a:headEnd/>
              <a:tailEnd/>
            </a:ln>
          </p:spPr>
          <p:txBody>
            <a:bodyPr/>
            <a:lstStyle/>
            <a:p>
              <a:endParaRPr lang="en-US"/>
            </a:p>
          </p:txBody>
        </p:sp>
        <p:sp>
          <p:nvSpPr>
            <p:cNvPr id="5160" name="Freeform 147"/>
            <p:cNvSpPr>
              <a:spLocks/>
            </p:cNvSpPr>
            <p:nvPr/>
          </p:nvSpPr>
          <p:spPr bwMode="auto">
            <a:xfrm>
              <a:off x="1156" y="959"/>
              <a:ext cx="149" cy="1808"/>
            </a:xfrm>
            <a:custGeom>
              <a:avLst/>
              <a:gdLst>
                <a:gd name="T0" fmla="*/ 1 w 296"/>
                <a:gd name="T1" fmla="*/ 0 h 3617"/>
                <a:gd name="T2" fmla="*/ 0 w 296"/>
                <a:gd name="T3" fmla="*/ 0 h 3617"/>
                <a:gd name="T4" fmla="*/ 1 w 296"/>
                <a:gd name="T5" fmla="*/ 0 h 3617"/>
                <a:gd name="T6" fmla="*/ 1 w 296"/>
                <a:gd name="T7" fmla="*/ 0 h 3617"/>
                <a:gd name="T8" fmla="*/ 1 w 296"/>
                <a:gd name="T9" fmla="*/ 0 h 3617"/>
                <a:gd name="T10" fmla="*/ 1 w 296"/>
                <a:gd name="T11" fmla="*/ 0 h 3617"/>
                <a:gd name="T12" fmla="*/ 0 60000 65536"/>
                <a:gd name="T13" fmla="*/ 0 60000 65536"/>
                <a:gd name="T14" fmla="*/ 0 60000 65536"/>
                <a:gd name="T15" fmla="*/ 0 60000 65536"/>
                <a:gd name="T16" fmla="*/ 0 60000 65536"/>
                <a:gd name="T17" fmla="*/ 0 60000 65536"/>
                <a:gd name="T18" fmla="*/ 0 w 296"/>
                <a:gd name="T19" fmla="*/ 0 h 3617"/>
                <a:gd name="T20" fmla="*/ 296 w 296"/>
                <a:gd name="T21" fmla="*/ 3617 h 3617"/>
              </a:gdLst>
              <a:ahLst/>
              <a:cxnLst>
                <a:cxn ang="T12">
                  <a:pos x="T0" y="T1"/>
                </a:cxn>
                <a:cxn ang="T13">
                  <a:pos x="T2" y="T3"/>
                </a:cxn>
                <a:cxn ang="T14">
                  <a:pos x="T4" y="T5"/>
                </a:cxn>
                <a:cxn ang="T15">
                  <a:pos x="T6" y="T7"/>
                </a:cxn>
                <a:cxn ang="T16">
                  <a:pos x="T8" y="T9"/>
                </a:cxn>
                <a:cxn ang="T17">
                  <a:pos x="T10" y="T11"/>
                </a:cxn>
              </a:cxnLst>
              <a:rect l="T18" t="T19" r="T20" b="T21"/>
              <a:pathLst>
                <a:path w="296" h="3617">
                  <a:moveTo>
                    <a:pt x="95" y="0"/>
                  </a:moveTo>
                  <a:lnTo>
                    <a:pt x="0" y="3617"/>
                  </a:lnTo>
                  <a:lnTo>
                    <a:pt x="201" y="3608"/>
                  </a:lnTo>
                  <a:lnTo>
                    <a:pt x="296" y="72"/>
                  </a:lnTo>
                  <a:lnTo>
                    <a:pt x="95" y="0"/>
                  </a:lnTo>
                  <a:close/>
                </a:path>
              </a:pathLst>
            </a:custGeom>
            <a:solidFill>
              <a:srgbClr val="F2CC99"/>
            </a:solidFill>
            <a:ln w="9525">
              <a:noFill/>
              <a:round/>
              <a:headEnd/>
              <a:tailEnd/>
            </a:ln>
          </p:spPr>
          <p:txBody>
            <a:bodyPr/>
            <a:lstStyle/>
            <a:p>
              <a:endParaRPr lang="en-US"/>
            </a:p>
          </p:txBody>
        </p:sp>
        <p:sp>
          <p:nvSpPr>
            <p:cNvPr id="5161" name="Freeform 148"/>
            <p:cNvSpPr>
              <a:spLocks/>
            </p:cNvSpPr>
            <p:nvPr/>
          </p:nvSpPr>
          <p:spPr bwMode="auto">
            <a:xfrm>
              <a:off x="1700" y="922"/>
              <a:ext cx="360" cy="1683"/>
            </a:xfrm>
            <a:custGeom>
              <a:avLst/>
              <a:gdLst>
                <a:gd name="T0" fmla="*/ 0 w 719"/>
                <a:gd name="T1" fmla="*/ 0 h 3364"/>
                <a:gd name="T2" fmla="*/ 1 w 719"/>
                <a:gd name="T3" fmla="*/ 1 h 3364"/>
                <a:gd name="T4" fmla="*/ 1 w 719"/>
                <a:gd name="T5" fmla="*/ 1 h 3364"/>
                <a:gd name="T6" fmla="*/ 1 w 719"/>
                <a:gd name="T7" fmla="*/ 1 h 3364"/>
                <a:gd name="T8" fmla="*/ 1 w 719"/>
                <a:gd name="T9" fmla="*/ 1 h 3364"/>
                <a:gd name="T10" fmla="*/ 1 w 719"/>
                <a:gd name="T11" fmla="*/ 0 h 3364"/>
                <a:gd name="T12" fmla="*/ 0 w 719"/>
                <a:gd name="T13" fmla="*/ 0 h 3364"/>
                <a:gd name="T14" fmla="*/ 0 w 719"/>
                <a:gd name="T15" fmla="*/ 0 h 3364"/>
                <a:gd name="T16" fmla="*/ 0 60000 65536"/>
                <a:gd name="T17" fmla="*/ 0 60000 65536"/>
                <a:gd name="T18" fmla="*/ 0 60000 65536"/>
                <a:gd name="T19" fmla="*/ 0 60000 65536"/>
                <a:gd name="T20" fmla="*/ 0 60000 65536"/>
                <a:gd name="T21" fmla="*/ 0 60000 65536"/>
                <a:gd name="T22" fmla="*/ 0 60000 65536"/>
                <a:gd name="T23" fmla="*/ 0 60000 65536"/>
                <a:gd name="T24" fmla="*/ 0 w 719"/>
                <a:gd name="T25" fmla="*/ 0 h 3364"/>
                <a:gd name="T26" fmla="*/ 719 w 719"/>
                <a:gd name="T27" fmla="*/ 3364 h 336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719" h="3364">
                  <a:moveTo>
                    <a:pt x="0" y="0"/>
                  </a:moveTo>
                  <a:lnTo>
                    <a:pt x="662" y="3364"/>
                  </a:lnTo>
                  <a:lnTo>
                    <a:pt x="719" y="3342"/>
                  </a:lnTo>
                  <a:lnTo>
                    <a:pt x="90" y="154"/>
                  </a:lnTo>
                  <a:lnTo>
                    <a:pt x="187" y="353"/>
                  </a:lnTo>
                  <a:lnTo>
                    <a:pt x="105" y="0"/>
                  </a:lnTo>
                  <a:lnTo>
                    <a:pt x="0" y="0"/>
                  </a:lnTo>
                  <a:close/>
                </a:path>
              </a:pathLst>
            </a:custGeom>
            <a:solidFill>
              <a:srgbClr val="F2CC99"/>
            </a:solidFill>
            <a:ln w="9525">
              <a:noFill/>
              <a:round/>
              <a:headEnd/>
              <a:tailEnd/>
            </a:ln>
          </p:spPr>
          <p:txBody>
            <a:bodyPr/>
            <a:lstStyle/>
            <a:p>
              <a:endParaRPr lang="en-US"/>
            </a:p>
          </p:txBody>
        </p:sp>
        <p:sp>
          <p:nvSpPr>
            <p:cNvPr id="5162" name="Freeform 149"/>
            <p:cNvSpPr>
              <a:spLocks/>
            </p:cNvSpPr>
            <p:nvPr/>
          </p:nvSpPr>
          <p:spPr bwMode="auto">
            <a:xfrm>
              <a:off x="830" y="1417"/>
              <a:ext cx="180" cy="1040"/>
            </a:xfrm>
            <a:custGeom>
              <a:avLst/>
              <a:gdLst>
                <a:gd name="T0" fmla="*/ 0 w 359"/>
                <a:gd name="T1" fmla="*/ 0 h 2082"/>
                <a:gd name="T2" fmla="*/ 1 w 359"/>
                <a:gd name="T3" fmla="*/ 0 h 2082"/>
                <a:gd name="T4" fmla="*/ 1 w 359"/>
                <a:gd name="T5" fmla="*/ 0 h 2082"/>
                <a:gd name="T6" fmla="*/ 1 w 359"/>
                <a:gd name="T7" fmla="*/ 0 h 2082"/>
                <a:gd name="T8" fmla="*/ 1 w 359"/>
                <a:gd name="T9" fmla="*/ 0 h 2082"/>
                <a:gd name="T10" fmla="*/ 1 w 359"/>
                <a:gd name="T11" fmla="*/ 0 h 2082"/>
                <a:gd name="T12" fmla="*/ 1 w 359"/>
                <a:gd name="T13" fmla="*/ 0 h 2082"/>
                <a:gd name="T14" fmla="*/ 1 w 359"/>
                <a:gd name="T15" fmla="*/ 0 h 2082"/>
                <a:gd name="T16" fmla="*/ 1 w 359"/>
                <a:gd name="T17" fmla="*/ 0 h 2082"/>
                <a:gd name="T18" fmla="*/ 1 w 359"/>
                <a:gd name="T19" fmla="*/ 0 h 2082"/>
                <a:gd name="T20" fmla="*/ 1 w 359"/>
                <a:gd name="T21" fmla="*/ 0 h 2082"/>
                <a:gd name="T22" fmla="*/ 1 w 359"/>
                <a:gd name="T23" fmla="*/ 0 h 2082"/>
                <a:gd name="T24" fmla="*/ 1 w 359"/>
                <a:gd name="T25" fmla="*/ 0 h 2082"/>
                <a:gd name="T26" fmla="*/ 0 w 359"/>
                <a:gd name="T27" fmla="*/ 0 h 2082"/>
                <a:gd name="T28" fmla="*/ 0 w 359"/>
                <a:gd name="T29" fmla="*/ 0 h 208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59"/>
                <a:gd name="T46" fmla="*/ 0 h 2082"/>
                <a:gd name="T47" fmla="*/ 359 w 359"/>
                <a:gd name="T48" fmla="*/ 2082 h 208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59" h="2082">
                  <a:moveTo>
                    <a:pt x="0" y="2082"/>
                  </a:moveTo>
                  <a:lnTo>
                    <a:pt x="254" y="0"/>
                  </a:lnTo>
                  <a:lnTo>
                    <a:pt x="182" y="934"/>
                  </a:lnTo>
                  <a:lnTo>
                    <a:pt x="291" y="209"/>
                  </a:lnTo>
                  <a:lnTo>
                    <a:pt x="218" y="1116"/>
                  </a:lnTo>
                  <a:lnTo>
                    <a:pt x="359" y="365"/>
                  </a:lnTo>
                  <a:lnTo>
                    <a:pt x="260" y="1283"/>
                  </a:lnTo>
                  <a:lnTo>
                    <a:pt x="197" y="1272"/>
                  </a:lnTo>
                  <a:lnTo>
                    <a:pt x="150" y="1289"/>
                  </a:lnTo>
                  <a:lnTo>
                    <a:pt x="119" y="1340"/>
                  </a:lnTo>
                  <a:lnTo>
                    <a:pt x="129" y="1413"/>
                  </a:lnTo>
                  <a:lnTo>
                    <a:pt x="207" y="1637"/>
                  </a:lnTo>
                  <a:lnTo>
                    <a:pt x="156" y="2061"/>
                  </a:lnTo>
                  <a:lnTo>
                    <a:pt x="0" y="2082"/>
                  </a:lnTo>
                  <a:close/>
                </a:path>
              </a:pathLst>
            </a:custGeom>
            <a:solidFill>
              <a:srgbClr val="F2CC99"/>
            </a:solidFill>
            <a:ln w="9525">
              <a:noFill/>
              <a:round/>
              <a:headEnd/>
              <a:tailEnd/>
            </a:ln>
          </p:spPr>
          <p:txBody>
            <a:bodyPr/>
            <a:lstStyle/>
            <a:p>
              <a:endParaRPr lang="en-US"/>
            </a:p>
          </p:txBody>
        </p:sp>
        <p:sp>
          <p:nvSpPr>
            <p:cNvPr id="5163" name="Freeform 150"/>
            <p:cNvSpPr>
              <a:spLocks/>
            </p:cNvSpPr>
            <p:nvPr/>
          </p:nvSpPr>
          <p:spPr bwMode="auto">
            <a:xfrm>
              <a:off x="915" y="2059"/>
              <a:ext cx="202" cy="177"/>
            </a:xfrm>
            <a:custGeom>
              <a:avLst/>
              <a:gdLst>
                <a:gd name="T0" fmla="*/ 0 w 405"/>
                <a:gd name="T1" fmla="*/ 1 h 354"/>
                <a:gd name="T2" fmla="*/ 0 w 405"/>
                <a:gd name="T3" fmla="*/ 0 h 354"/>
                <a:gd name="T4" fmla="*/ 0 w 405"/>
                <a:gd name="T5" fmla="*/ 1 h 354"/>
                <a:gd name="T6" fmla="*/ 0 w 405"/>
                <a:gd name="T7" fmla="*/ 1 h 354"/>
                <a:gd name="T8" fmla="*/ 0 w 405"/>
                <a:gd name="T9" fmla="*/ 1 h 354"/>
                <a:gd name="T10" fmla="*/ 0 w 405"/>
                <a:gd name="T11" fmla="*/ 1 h 354"/>
                <a:gd name="T12" fmla="*/ 0 60000 65536"/>
                <a:gd name="T13" fmla="*/ 0 60000 65536"/>
                <a:gd name="T14" fmla="*/ 0 60000 65536"/>
                <a:gd name="T15" fmla="*/ 0 60000 65536"/>
                <a:gd name="T16" fmla="*/ 0 60000 65536"/>
                <a:gd name="T17" fmla="*/ 0 60000 65536"/>
                <a:gd name="T18" fmla="*/ 0 w 405"/>
                <a:gd name="T19" fmla="*/ 0 h 354"/>
                <a:gd name="T20" fmla="*/ 405 w 405"/>
                <a:gd name="T21" fmla="*/ 354 h 354"/>
              </a:gdLst>
              <a:ahLst/>
              <a:cxnLst>
                <a:cxn ang="T12">
                  <a:pos x="T0" y="T1"/>
                </a:cxn>
                <a:cxn ang="T13">
                  <a:pos x="T2" y="T3"/>
                </a:cxn>
                <a:cxn ang="T14">
                  <a:pos x="T4" y="T5"/>
                </a:cxn>
                <a:cxn ang="T15">
                  <a:pos x="T6" y="T7"/>
                </a:cxn>
                <a:cxn ang="T16">
                  <a:pos x="T8" y="T9"/>
                </a:cxn>
                <a:cxn ang="T17">
                  <a:pos x="T10" y="T11"/>
                </a:cxn>
              </a:cxnLst>
              <a:rect l="T18" t="T19" r="T20" b="T21"/>
              <a:pathLst>
                <a:path w="405" h="354">
                  <a:moveTo>
                    <a:pt x="0" y="14"/>
                  </a:moveTo>
                  <a:lnTo>
                    <a:pt x="28" y="0"/>
                  </a:lnTo>
                  <a:lnTo>
                    <a:pt x="405" y="325"/>
                  </a:lnTo>
                  <a:lnTo>
                    <a:pt x="405" y="354"/>
                  </a:lnTo>
                  <a:lnTo>
                    <a:pt x="0" y="14"/>
                  </a:lnTo>
                  <a:close/>
                </a:path>
              </a:pathLst>
            </a:custGeom>
            <a:solidFill>
              <a:srgbClr val="F2CC99"/>
            </a:solidFill>
            <a:ln w="9525">
              <a:noFill/>
              <a:round/>
              <a:headEnd/>
              <a:tailEnd/>
            </a:ln>
          </p:spPr>
          <p:txBody>
            <a:bodyPr/>
            <a:lstStyle/>
            <a:p>
              <a:endParaRPr lang="en-US"/>
            </a:p>
          </p:txBody>
        </p:sp>
        <p:sp>
          <p:nvSpPr>
            <p:cNvPr id="5164" name="Freeform 154"/>
            <p:cNvSpPr>
              <a:spLocks/>
            </p:cNvSpPr>
            <p:nvPr/>
          </p:nvSpPr>
          <p:spPr bwMode="auto">
            <a:xfrm>
              <a:off x="1334" y="1393"/>
              <a:ext cx="437" cy="64"/>
            </a:xfrm>
            <a:custGeom>
              <a:avLst/>
              <a:gdLst>
                <a:gd name="T0" fmla="*/ 1 w 873"/>
                <a:gd name="T1" fmla="*/ 1 h 127"/>
                <a:gd name="T2" fmla="*/ 1 w 873"/>
                <a:gd name="T3" fmla="*/ 0 h 127"/>
                <a:gd name="T4" fmla="*/ 1 w 873"/>
                <a:gd name="T5" fmla="*/ 1 h 127"/>
                <a:gd name="T6" fmla="*/ 0 w 873"/>
                <a:gd name="T7" fmla="*/ 1 h 127"/>
                <a:gd name="T8" fmla="*/ 1 w 873"/>
                <a:gd name="T9" fmla="*/ 1 h 127"/>
                <a:gd name="T10" fmla="*/ 1 w 873"/>
                <a:gd name="T11" fmla="*/ 1 h 127"/>
                <a:gd name="T12" fmla="*/ 0 60000 65536"/>
                <a:gd name="T13" fmla="*/ 0 60000 65536"/>
                <a:gd name="T14" fmla="*/ 0 60000 65536"/>
                <a:gd name="T15" fmla="*/ 0 60000 65536"/>
                <a:gd name="T16" fmla="*/ 0 60000 65536"/>
                <a:gd name="T17" fmla="*/ 0 60000 65536"/>
                <a:gd name="T18" fmla="*/ 0 w 873"/>
                <a:gd name="T19" fmla="*/ 0 h 127"/>
                <a:gd name="T20" fmla="*/ 873 w 873"/>
                <a:gd name="T21" fmla="*/ 127 h 127"/>
              </a:gdLst>
              <a:ahLst/>
              <a:cxnLst>
                <a:cxn ang="T12">
                  <a:pos x="T0" y="T1"/>
                </a:cxn>
                <a:cxn ang="T13">
                  <a:pos x="T2" y="T3"/>
                </a:cxn>
                <a:cxn ang="T14">
                  <a:pos x="T4" y="T5"/>
                </a:cxn>
                <a:cxn ang="T15">
                  <a:pos x="T6" y="T7"/>
                </a:cxn>
                <a:cxn ang="T16">
                  <a:pos x="T8" y="T9"/>
                </a:cxn>
                <a:cxn ang="T17">
                  <a:pos x="T10" y="T11"/>
                </a:cxn>
              </a:cxnLst>
              <a:rect l="T18" t="T19" r="T20" b="T21"/>
              <a:pathLst>
                <a:path w="873" h="127">
                  <a:moveTo>
                    <a:pt x="2" y="108"/>
                  </a:moveTo>
                  <a:lnTo>
                    <a:pt x="833" y="0"/>
                  </a:lnTo>
                  <a:lnTo>
                    <a:pt x="873" y="15"/>
                  </a:lnTo>
                  <a:lnTo>
                    <a:pt x="0" y="127"/>
                  </a:lnTo>
                  <a:lnTo>
                    <a:pt x="2" y="108"/>
                  </a:lnTo>
                  <a:close/>
                </a:path>
              </a:pathLst>
            </a:custGeom>
            <a:solidFill>
              <a:srgbClr val="F2CC99"/>
            </a:solidFill>
            <a:ln w="9525">
              <a:noFill/>
              <a:round/>
              <a:headEnd/>
              <a:tailEnd/>
            </a:ln>
          </p:spPr>
          <p:txBody>
            <a:bodyPr/>
            <a:lstStyle/>
            <a:p>
              <a:endParaRPr lang="en-US"/>
            </a:p>
          </p:txBody>
        </p:sp>
        <p:sp>
          <p:nvSpPr>
            <p:cNvPr id="5165" name="Freeform 155"/>
            <p:cNvSpPr>
              <a:spLocks/>
            </p:cNvSpPr>
            <p:nvPr/>
          </p:nvSpPr>
          <p:spPr bwMode="auto">
            <a:xfrm>
              <a:off x="1000" y="1415"/>
              <a:ext cx="145" cy="95"/>
            </a:xfrm>
            <a:custGeom>
              <a:avLst/>
              <a:gdLst>
                <a:gd name="T0" fmla="*/ 0 w 291"/>
                <a:gd name="T1" fmla="*/ 0 h 191"/>
                <a:gd name="T2" fmla="*/ 0 w 291"/>
                <a:gd name="T3" fmla="*/ 0 h 191"/>
                <a:gd name="T4" fmla="*/ 0 w 291"/>
                <a:gd name="T5" fmla="*/ 0 h 191"/>
                <a:gd name="T6" fmla="*/ 0 w 291"/>
                <a:gd name="T7" fmla="*/ 0 h 191"/>
                <a:gd name="T8" fmla="*/ 0 w 291"/>
                <a:gd name="T9" fmla="*/ 0 h 191"/>
                <a:gd name="T10" fmla="*/ 0 w 291"/>
                <a:gd name="T11" fmla="*/ 0 h 191"/>
                <a:gd name="T12" fmla="*/ 0 60000 65536"/>
                <a:gd name="T13" fmla="*/ 0 60000 65536"/>
                <a:gd name="T14" fmla="*/ 0 60000 65536"/>
                <a:gd name="T15" fmla="*/ 0 60000 65536"/>
                <a:gd name="T16" fmla="*/ 0 60000 65536"/>
                <a:gd name="T17" fmla="*/ 0 60000 65536"/>
                <a:gd name="T18" fmla="*/ 0 w 291"/>
                <a:gd name="T19" fmla="*/ 0 h 191"/>
                <a:gd name="T20" fmla="*/ 291 w 291"/>
                <a:gd name="T21" fmla="*/ 191 h 191"/>
              </a:gdLst>
              <a:ahLst/>
              <a:cxnLst>
                <a:cxn ang="T12">
                  <a:pos x="T0" y="T1"/>
                </a:cxn>
                <a:cxn ang="T13">
                  <a:pos x="T2" y="T3"/>
                </a:cxn>
                <a:cxn ang="T14">
                  <a:pos x="T4" y="T5"/>
                </a:cxn>
                <a:cxn ang="T15">
                  <a:pos x="T6" y="T7"/>
                </a:cxn>
                <a:cxn ang="T16">
                  <a:pos x="T8" y="T9"/>
                </a:cxn>
                <a:cxn ang="T17">
                  <a:pos x="T10" y="T11"/>
                </a:cxn>
              </a:cxnLst>
              <a:rect l="T18" t="T19" r="T20" b="T21"/>
              <a:pathLst>
                <a:path w="291" h="191">
                  <a:moveTo>
                    <a:pt x="0" y="12"/>
                  </a:moveTo>
                  <a:lnTo>
                    <a:pt x="27" y="0"/>
                  </a:lnTo>
                  <a:lnTo>
                    <a:pt x="291" y="168"/>
                  </a:lnTo>
                  <a:lnTo>
                    <a:pt x="289" y="191"/>
                  </a:lnTo>
                  <a:lnTo>
                    <a:pt x="0" y="12"/>
                  </a:lnTo>
                  <a:close/>
                </a:path>
              </a:pathLst>
            </a:custGeom>
            <a:solidFill>
              <a:srgbClr val="F2CC99"/>
            </a:solidFill>
            <a:ln w="9525">
              <a:noFill/>
              <a:round/>
              <a:headEnd/>
              <a:tailEnd/>
            </a:ln>
          </p:spPr>
          <p:txBody>
            <a:bodyPr/>
            <a:lstStyle/>
            <a:p>
              <a:endParaRPr lang="en-US"/>
            </a:p>
          </p:txBody>
        </p:sp>
        <p:sp>
          <p:nvSpPr>
            <p:cNvPr id="5166" name="Freeform 156"/>
            <p:cNvSpPr>
              <a:spLocks/>
            </p:cNvSpPr>
            <p:nvPr/>
          </p:nvSpPr>
          <p:spPr bwMode="auto">
            <a:xfrm>
              <a:off x="895" y="634"/>
              <a:ext cx="967" cy="404"/>
            </a:xfrm>
            <a:custGeom>
              <a:avLst/>
              <a:gdLst>
                <a:gd name="T0" fmla="*/ 1 w 1934"/>
                <a:gd name="T1" fmla="*/ 0 h 810"/>
                <a:gd name="T2" fmla="*/ 1 w 1934"/>
                <a:gd name="T3" fmla="*/ 0 h 810"/>
                <a:gd name="T4" fmla="*/ 1 w 1934"/>
                <a:gd name="T5" fmla="*/ 0 h 810"/>
                <a:gd name="T6" fmla="*/ 1 w 1934"/>
                <a:gd name="T7" fmla="*/ 0 h 810"/>
                <a:gd name="T8" fmla="*/ 1 w 1934"/>
                <a:gd name="T9" fmla="*/ 0 h 810"/>
                <a:gd name="T10" fmla="*/ 1 w 1934"/>
                <a:gd name="T11" fmla="*/ 0 h 810"/>
                <a:gd name="T12" fmla="*/ 1 w 1934"/>
                <a:gd name="T13" fmla="*/ 0 h 810"/>
                <a:gd name="T14" fmla="*/ 1 w 1934"/>
                <a:gd name="T15" fmla="*/ 0 h 810"/>
                <a:gd name="T16" fmla="*/ 1 w 1934"/>
                <a:gd name="T17" fmla="*/ 0 h 810"/>
                <a:gd name="T18" fmla="*/ 1 w 1934"/>
                <a:gd name="T19" fmla="*/ 0 h 810"/>
                <a:gd name="T20" fmla="*/ 1 w 1934"/>
                <a:gd name="T21" fmla="*/ 0 h 810"/>
                <a:gd name="T22" fmla="*/ 1 w 1934"/>
                <a:gd name="T23" fmla="*/ 0 h 810"/>
                <a:gd name="T24" fmla="*/ 1 w 1934"/>
                <a:gd name="T25" fmla="*/ 0 h 810"/>
                <a:gd name="T26" fmla="*/ 1 w 1934"/>
                <a:gd name="T27" fmla="*/ 0 h 810"/>
                <a:gd name="T28" fmla="*/ 1 w 1934"/>
                <a:gd name="T29" fmla="*/ 0 h 810"/>
                <a:gd name="T30" fmla="*/ 1 w 1934"/>
                <a:gd name="T31" fmla="*/ 0 h 810"/>
                <a:gd name="T32" fmla="*/ 1 w 1934"/>
                <a:gd name="T33" fmla="*/ 0 h 810"/>
                <a:gd name="T34" fmla="*/ 1 w 1934"/>
                <a:gd name="T35" fmla="*/ 0 h 810"/>
                <a:gd name="T36" fmla="*/ 1 w 1934"/>
                <a:gd name="T37" fmla="*/ 0 h 810"/>
                <a:gd name="T38" fmla="*/ 1 w 1934"/>
                <a:gd name="T39" fmla="*/ 0 h 810"/>
                <a:gd name="T40" fmla="*/ 1 w 1934"/>
                <a:gd name="T41" fmla="*/ 0 h 810"/>
                <a:gd name="T42" fmla="*/ 1 w 1934"/>
                <a:gd name="T43" fmla="*/ 0 h 810"/>
                <a:gd name="T44" fmla="*/ 1 w 1934"/>
                <a:gd name="T45" fmla="*/ 0 h 810"/>
                <a:gd name="T46" fmla="*/ 1 w 1934"/>
                <a:gd name="T47" fmla="*/ 0 h 810"/>
                <a:gd name="T48" fmla="*/ 1 w 1934"/>
                <a:gd name="T49" fmla="*/ 0 h 810"/>
                <a:gd name="T50" fmla="*/ 1 w 1934"/>
                <a:gd name="T51" fmla="*/ 0 h 810"/>
                <a:gd name="T52" fmla="*/ 1 w 1934"/>
                <a:gd name="T53" fmla="*/ 0 h 810"/>
                <a:gd name="T54" fmla="*/ 1 w 1934"/>
                <a:gd name="T55" fmla="*/ 0 h 810"/>
                <a:gd name="T56" fmla="*/ 1 w 1934"/>
                <a:gd name="T57" fmla="*/ 0 h 810"/>
                <a:gd name="T58" fmla="*/ 1 w 1934"/>
                <a:gd name="T59" fmla="*/ 0 h 810"/>
                <a:gd name="T60" fmla="*/ 1 w 1934"/>
                <a:gd name="T61" fmla="*/ 0 h 810"/>
                <a:gd name="T62" fmla="*/ 1 w 1934"/>
                <a:gd name="T63" fmla="*/ 0 h 810"/>
                <a:gd name="T64" fmla="*/ 1 w 1934"/>
                <a:gd name="T65" fmla="*/ 0 h 810"/>
                <a:gd name="T66" fmla="*/ 1 w 1934"/>
                <a:gd name="T67" fmla="*/ 0 h 810"/>
                <a:gd name="T68" fmla="*/ 1 w 1934"/>
                <a:gd name="T69" fmla="*/ 0 h 810"/>
                <a:gd name="T70" fmla="*/ 1 w 1934"/>
                <a:gd name="T71" fmla="*/ 0 h 810"/>
                <a:gd name="T72" fmla="*/ 1 w 1934"/>
                <a:gd name="T73" fmla="*/ 0 h 810"/>
                <a:gd name="T74" fmla="*/ 1 w 1934"/>
                <a:gd name="T75" fmla="*/ 0 h 810"/>
                <a:gd name="T76" fmla="*/ 1 w 1934"/>
                <a:gd name="T77" fmla="*/ 0 h 810"/>
                <a:gd name="T78" fmla="*/ 1 w 1934"/>
                <a:gd name="T79" fmla="*/ 0 h 810"/>
                <a:gd name="T80" fmla="*/ 1 w 1934"/>
                <a:gd name="T81" fmla="*/ 0 h 8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34"/>
                <a:gd name="T124" fmla="*/ 0 h 810"/>
                <a:gd name="T125" fmla="*/ 1934 w 1934"/>
                <a:gd name="T126" fmla="*/ 810 h 81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34" h="810">
                  <a:moveTo>
                    <a:pt x="47" y="171"/>
                  </a:moveTo>
                  <a:lnTo>
                    <a:pt x="9" y="217"/>
                  </a:lnTo>
                  <a:lnTo>
                    <a:pt x="0" y="270"/>
                  </a:lnTo>
                  <a:lnTo>
                    <a:pt x="4" y="325"/>
                  </a:lnTo>
                  <a:lnTo>
                    <a:pt x="13" y="361"/>
                  </a:lnTo>
                  <a:lnTo>
                    <a:pt x="42" y="395"/>
                  </a:lnTo>
                  <a:lnTo>
                    <a:pt x="93" y="435"/>
                  </a:lnTo>
                  <a:lnTo>
                    <a:pt x="160" y="477"/>
                  </a:lnTo>
                  <a:lnTo>
                    <a:pt x="226" y="509"/>
                  </a:lnTo>
                  <a:lnTo>
                    <a:pt x="285" y="525"/>
                  </a:lnTo>
                  <a:lnTo>
                    <a:pt x="293" y="584"/>
                  </a:lnTo>
                  <a:lnTo>
                    <a:pt x="534" y="711"/>
                  </a:lnTo>
                  <a:lnTo>
                    <a:pt x="546" y="637"/>
                  </a:lnTo>
                  <a:lnTo>
                    <a:pt x="586" y="608"/>
                  </a:lnTo>
                  <a:lnTo>
                    <a:pt x="648" y="595"/>
                  </a:lnTo>
                  <a:lnTo>
                    <a:pt x="726" y="604"/>
                  </a:lnTo>
                  <a:lnTo>
                    <a:pt x="875" y="627"/>
                  </a:lnTo>
                  <a:lnTo>
                    <a:pt x="878" y="730"/>
                  </a:lnTo>
                  <a:lnTo>
                    <a:pt x="926" y="608"/>
                  </a:lnTo>
                  <a:lnTo>
                    <a:pt x="1278" y="578"/>
                  </a:lnTo>
                  <a:lnTo>
                    <a:pt x="1544" y="528"/>
                  </a:lnTo>
                  <a:lnTo>
                    <a:pt x="1563" y="682"/>
                  </a:lnTo>
                  <a:lnTo>
                    <a:pt x="878" y="779"/>
                  </a:lnTo>
                  <a:lnTo>
                    <a:pt x="878" y="810"/>
                  </a:lnTo>
                  <a:lnTo>
                    <a:pt x="1609" y="705"/>
                  </a:lnTo>
                  <a:lnTo>
                    <a:pt x="1588" y="515"/>
                  </a:lnTo>
                  <a:lnTo>
                    <a:pt x="1706" y="481"/>
                  </a:lnTo>
                  <a:lnTo>
                    <a:pt x="1772" y="451"/>
                  </a:lnTo>
                  <a:lnTo>
                    <a:pt x="1839" y="412"/>
                  </a:lnTo>
                  <a:lnTo>
                    <a:pt x="1886" y="376"/>
                  </a:lnTo>
                  <a:lnTo>
                    <a:pt x="1915" y="333"/>
                  </a:lnTo>
                  <a:lnTo>
                    <a:pt x="1934" y="285"/>
                  </a:lnTo>
                  <a:lnTo>
                    <a:pt x="1924" y="230"/>
                  </a:lnTo>
                  <a:lnTo>
                    <a:pt x="1905" y="190"/>
                  </a:lnTo>
                  <a:lnTo>
                    <a:pt x="1850" y="141"/>
                  </a:lnTo>
                  <a:lnTo>
                    <a:pt x="1776" y="99"/>
                  </a:lnTo>
                  <a:lnTo>
                    <a:pt x="1683" y="68"/>
                  </a:lnTo>
                  <a:lnTo>
                    <a:pt x="1563" y="38"/>
                  </a:lnTo>
                  <a:lnTo>
                    <a:pt x="1437" y="23"/>
                  </a:lnTo>
                  <a:lnTo>
                    <a:pt x="1282" y="10"/>
                  </a:lnTo>
                  <a:lnTo>
                    <a:pt x="1120" y="0"/>
                  </a:lnTo>
                  <a:lnTo>
                    <a:pt x="977" y="0"/>
                  </a:lnTo>
                  <a:lnTo>
                    <a:pt x="799" y="6"/>
                  </a:lnTo>
                  <a:lnTo>
                    <a:pt x="618" y="15"/>
                  </a:lnTo>
                  <a:lnTo>
                    <a:pt x="481" y="29"/>
                  </a:lnTo>
                  <a:lnTo>
                    <a:pt x="342" y="44"/>
                  </a:lnTo>
                  <a:lnTo>
                    <a:pt x="224" y="78"/>
                  </a:lnTo>
                  <a:lnTo>
                    <a:pt x="407" y="51"/>
                  </a:lnTo>
                  <a:lnTo>
                    <a:pt x="620" y="30"/>
                  </a:lnTo>
                  <a:lnTo>
                    <a:pt x="821" y="21"/>
                  </a:lnTo>
                  <a:lnTo>
                    <a:pt x="1044" y="21"/>
                  </a:lnTo>
                  <a:lnTo>
                    <a:pt x="1194" y="29"/>
                  </a:lnTo>
                  <a:lnTo>
                    <a:pt x="1371" y="42"/>
                  </a:lnTo>
                  <a:lnTo>
                    <a:pt x="1510" y="53"/>
                  </a:lnTo>
                  <a:lnTo>
                    <a:pt x="1633" y="74"/>
                  </a:lnTo>
                  <a:lnTo>
                    <a:pt x="1744" y="108"/>
                  </a:lnTo>
                  <a:lnTo>
                    <a:pt x="1825" y="141"/>
                  </a:lnTo>
                  <a:lnTo>
                    <a:pt x="1879" y="184"/>
                  </a:lnTo>
                  <a:lnTo>
                    <a:pt x="1900" y="221"/>
                  </a:lnTo>
                  <a:lnTo>
                    <a:pt x="1896" y="251"/>
                  </a:lnTo>
                  <a:lnTo>
                    <a:pt x="1875" y="289"/>
                  </a:lnTo>
                  <a:lnTo>
                    <a:pt x="1839" y="329"/>
                  </a:lnTo>
                  <a:lnTo>
                    <a:pt x="1772" y="373"/>
                  </a:lnTo>
                  <a:lnTo>
                    <a:pt x="1698" y="416"/>
                  </a:lnTo>
                  <a:lnTo>
                    <a:pt x="1569" y="454"/>
                  </a:lnTo>
                  <a:lnTo>
                    <a:pt x="1451" y="475"/>
                  </a:lnTo>
                  <a:lnTo>
                    <a:pt x="1327" y="496"/>
                  </a:lnTo>
                  <a:lnTo>
                    <a:pt x="1186" y="519"/>
                  </a:lnTo>
                  <a:lnTo>
                    <a:pt x="1042" y="530"/>
                  </a:lnTo>
                  <a:lnTo>
                    <a:pt x="926" y="538"/>
                  </a:lnTo>
                  <a:lnTo>
                    <a:pt x="835" y="538"/>
                  </a:lnTo>
                  <a:lnTo>
                    <a:pt x="719" y="538"/>
                  </a:lnTo>
                  <a:lnTo>
                    <a:pt x="542" y="525"/>
                  </a:lnTo>
                  <a:lnTo>
                    <a:pt x="411" y="506"/>
                  </a:lnTo>
                  <a:lnTo>
                    <a:pt x="279" y="481"/>
                  </a:lnTo>
                  <a:lnTo>
                    <a:pt x="196" y="454"/>
                  </a:lnTo>
                  <a:lnTo>
                    <a:pt x="106" y="401"/>
                  </a:lnTo>
                  <a:lnTo>
                    <a:pt x="53" y="355"/>
                  </a:lnTo>
                  <a:lnTo>
                    <a:pt x="27" y="298"/>
                  </a:lnTo>
                  <a:lnTo>
                    <a:pt x="23" y="236"/>
                  </a:lnTo>
                  <a:lnTo>
                    <a:pt x="47" y="171"/>
                  </a:lnTo>
                  <a:close/>
                </a:path>
              </a:pathLst>
            </a:custGeom>
            <a:solidFill>
              <a:srgbClr val="000000"/>
            </a:solidFill>
            <a:ln w="9525">
              <a:noFill/>
              <a:round/>
              <a:headEnd/>
              <a:tailEnd/>
            </a:ln>
          </p:spPr>
          <p:txBody>
            <a:bodyPr/>
            <a:lstStyle/>
            <a:p>
              <a:endParaRPr lang="en-US"/>
            </a:p>
          </p:txBody>
        </p:sp>
        <p:sp>
          <p:nvSpPr>
            <p:cNvPr id="5167" name="Freeform 157"/>
            <p:cNvSpPr>
              <a:spLocks/>
            </p:cNvSpPr>
            <p:nvPr/>
          </p:nvSpPr>
          <p:spPr bwMode="auto">
            <a:xfrm>
              <a:off x="788" y="864"/>
              <a:ext cx="232" cy="1615"/>
            </a:xfrm>
            <a:custGeom>
              <a:avLst/>
              <a:gdLst>
                <a:gd name="T0" fmla="*/ 1 w 464"/>
                <a:gd name="T1" fmla="*/ 0 h 3229"/>
                <a:gd name="T2" fmla="*/ 0 w 464"/>
                <a:gd name="T3" fmla="*/ 1 h 3229"/>
                <a:gd name="T4" fmla="*/ 1 w 464"/>
                <a:gd name="T5" fmla="*/ 1 h 3229"/>
                <a:gd name="T6" fmla="*/ 1 w 464"/>
                <a:gd name="T7" fmla="*/ 1 h 3229"/>
                <a:gd name="T8" fmla="*/ 1 w 464"/>
                <a:gd name="T9" fmla="*/ 1 h 3229"/>
                <a:gd name="T10" fmla="*/ 1 w 464"/>
                <a:gd name="T11" fmla="*/ 1 h 3229"/>
                <a:gd name="T12" fmla="*/ 1 w 464"/>
                <a:gd name="T13" fmla="*/ 1 h 3229"/>
                <a:gd name="T14" fmla="*/ 1 w 464"/>
                <a:gd name="T15" fmla="*/ 0 h 3229"/>
                <a:gd name="T16" fmla="*/ 1 w 464"/>
                <a:gd name="T17" fmla="*/ 0 h 322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4"/>
                <a:gd name="T28" fmla="*/ 0 h 3229"/>
                <a:gd name="T29" fmla="*/ 464 w 464"/>
                <a:gd name="T30" fmla="*/ 3229 h 322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4" h="3229">
                  <a:moveTo>
                    <a:pt x="411" y="0"/>
                  </a:moveTo>
                  <a:lnTo>
                    <a:pt x="0" y="3151"/>
                  </a:lnTo>
                  <a:lnTo>
                    <a:pt x="55" y="3229"/>
                  </a:lnTo>
                  <a:lnTo>
                    <a:pt x="281" y="3210"/>
                  </a:lnTo>
                  <a:lnTo>
                    <a:pt x="272" y="3186"/>
                  </a:lnTo>
                  <a:lnTo>
                    <a:pt x="63" y="3199"/>
                  </a:lnTo>
                  <a:lnTo>
                    <a:pt x="464" y="32"/>
                  </a:lnTo>
                  <a:lnTo>
                    <a:pt x="411" y="0"/>
                  </a:lnTo>
                  <a:close/>
                </a:path>
              </a:pathLst>
            </a:custGeom>
            <a:solidFill>
              <a:srgbClr val="000000"/>
            </a:solidFill>
            <a:ln w="9525">
              <a:noFill/>
              <a:round/>
              <a:headEnd/>
              <a:tailEnd/>
            </a:ln>
          </p:spPr>
          <p:txBody>
            <a:bodyPr/>
            <a:lstStyle/>
            <a:p>
              <a:endParaRPr lang="en-US"/>
            </a:p>
          </p:txBody>
        </p:sp>
        <p:sp>
          <p:nvSpPr>
            <p:cNvPr id="5168" name="Freeform 158"/>
            <p:cNvSpPr>
              <a:spLocks/>
            </p:cNvSpPr>
            <p:nvPr/>
          </p:nvSpPr>
          <p:spPr bwMode="auto">
            <a:xfrm>
              <a:off x="1100" y="916"/>
              <a:ext cx="191" cy="1874"/>
            </a:xfrm>
            <a:custGeom>
              <a:avLst/>
              <a:gdLst>
                <a:gd name="T0" fmla="*/ 1 w 382"/>
                <a:gd name="T1" fmla="*/ 1 h 3748"/>
                <a:gd name="T2" fmla="*/ 0 w 382"/>
                <a:gd name="T3" fmla="*/ 1 h 3748"/>
                <a:gd name="T4" fmla="*/ 1 w 382"/>
                <a:gd name="T5" fmla="*/ 1 h 3748"/>
                <a:gd name="T6" fmla="*/ 1 w 382"/>
                <a:gd name="T7" fmla="*/ 1 h 3748"/>
                <a:gd name="T8" fmla="*/ 1 w 382"/>
                <a:gd name="T9" fmla="*/ 1 h 3748"/>
                <a:gd name="T10" fmla="*/ 1 w 382"/>
                <a:gd name="T11" fmla="*/ 1 h 3748"/>
                <a:gd name="T12" fmla="*/ 1 w 382"/>
                <a:gd name="T13" fmla="*/ 0 h 3748"/>
                <a:gd name="T14" fmla="*/ 1 w 382"/>
                <a:gd name="T15" fmla="*/ 1 h 3748"/>
                <a:gd name="T16" fmla="*/ 1 w 382"/>
                <a:gd name="T17" fmla="*/ 1 h 374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82"/>
                <a:gd name="T28" fmla="*/ 0 h 3748"/>
                <a:gd name="T29" fmla="*/ 382 w 382"/>
                <a:gd name="T30" fmla="*/ 3748 h 374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82" h="3748">
                  <a:moveTo>
                    <a:pt x="125" y="39"/>
                  </a:moveTo>
                  <a:lnTo>
                    <a:pt x="0" y="3719"/>
                  </a:lnTo>
                  <a:lnTo>
                    <a:pt x="78" y="3748"/>
                  </a:lnTo>
                  <a:lnTo>
                    <a:pt x="382" y="3740"/>
                  </a:lnTo>
                  <a:lnTo>
                    <a:pt x="369" y="3702"/>
                  </a:lnTo>
                  <a:lnTo>
                    <a:pt x="85" y="3712"/>
                  </a:lnTo>
                  <a:lnTo>
                    <a:pt x="196" y="0"/>
                  </a:lnTo>
                  <a:lnTo>
                    <a:pt x="125" y="39"/>
                  </a:lnTo>
                  <a:close/>
                </a:path>
              </a:pathLst>
            </a:custGeom>
            <a:solidFill>
              <a:srgbClr val="000000"/>
            </a:solidFill>
            <a:ln w="9525">
              <a:noFill/>
              <a:round/>
              <a:headEnd/>
              <a:tailEnd/>
            </a:ln>
          </p:spPr>
          <p:txBody>
            <a:bodyPr/>
            <a:lstStyle/>
            <a:p>
              <a:endParaRPr lang="en-US"/>
            </a:p>
          </p:txBody>
        </p:sp>
        <p:sp>
          <p:nvSpPr>
            <p:cNvPr id="5169" name="Freeform 159"/>
            <p:cNvSpPr>
              <a:spLocks/>
            </p:cNvSpPr>
            <p:nvPr/>
          </p:nvSpPr>
          <p:spPr bwMode="auto">
            <a:xfrm>
              <a:off x="978" y="946"/>
              <a:ext cx="173" cy="552"/>
            </a:xfrm>
            <a:custGeom>
              <a:avLst/>
              <a:gdLst>
                <a:gd name="T0" fmla="*/ 1 w 346"/>
                <a:gd name="T1" fmla="*/ 0 h 1105"/>
                <a:gd name="T2" fmla="*/ 1 w 346"/>
                <a:gd name="T3" fmla="*/ 0 h 1105"/>
                <a:gd name="T4" fmla="*/ 1 w 346"/>
                <a:gd name="T5" fmla="*/ 0 h 1105"/>
                <a:gd name="T6" fmla="*/ 1 w 346"/>
                <a:gd name="T7" fmla="*/ 0 h 1105"/>
                <a:gd name="T8" fmla="*/ 1 w 346"/>
                <a:gd name="T9" fmla="*/ 0 h 1105"/>
                <a:gd name="T10" fmla="*/ 0 w 346"/>
                <a:gd name="T11" fmla="*/ 0 h 1105"/>
                <a:gd name="T12" fmla="*/ 1 w 346"/>
                <a:gd name="T13" fmla="*/ 0 h 1105"/>
                <a:gd name="T14" fmla="*/ 1 w 346"/>
                <a:gd name="T15" fmla="*/ 0 h 1105"/>
                <a:gd name="T16" fmla="*/ 1 w 346"/>
                <a:gd name="T17" fmla="*/ 0 h 1105"/>
                <a:gd name="T18" fmla="*/ 1 w 346"/>
                <a:gd name="T19" fmla="*/ 0 h 1105"/>
                <a:gd name="T20" fmla="*/ 1 w 346"/>
                <a:gd name="T21" fmla="*/ 0 h 1105"/>
                <a:gd name="T22" fmla="*/ 1 w 346"/>
                <a:gd name="T23" fmla="*/ 0 h 1105"/>
                <a:gd name="T24" fmla="*/ 1 w 346"/>
                <a:gd name="T25" fmla="*/ 0 h 1105"/>
                <a:gd name="T26" fmla="*/ 1 w 346"/>
                <a:gd name="T27" fmla="*/ 0 h 110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46"/>
                <a:gd name="T43" fmla="*/ 0 h 1105"/>
                <a:gd name="T44" fmla="*/ 346 w 346"/>
                <a:gd name="T45" fmla="*/ 1105 h 110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46" h="1105">
                  <a:moveTo>
                    <a:pt x="268" y="0"/>
                  </a:moveTo>
                  <a:lnTo>
                    <a:pt x="162" y="956"/>
                  </a:lnTo>
                  <a:lnTo>
                    <a:pt x="80" y="913"/>
                  </a:lnTo>
                  <a:lnTo>
                    <a:pt x="44" y="917"/>
                  </a:lnTo>
                  <a:lnTo>
                    <a:pt x="21" y="932"/>
                  </a:lnTo>
                  <a:lnTo>
                    <a:pt x="0" y="956"/>
                  </a:lnTo>
                  <a:lnTo>
                    <a:pt x="44" y="932"/>
                  </a:lnTo>
                  <a:lnTo>
                    <a:pt x="80" y="930"/>
                  </a:lnTo>
                  <a:lnTo>
                    <a:pt x="346" y="1105"/>
                  </a:lnTo>
                  <a:lnTo>
                    <a:pt x="346" y="1071"/>
                  </a:lnTo>
                  <a:lnTo>
                    <a:pt x="187" y="960"/>
                  </a:lnTo>
                  <a:lnTo>
                    <a:pt x="287" y="21"/>
                  </a:lnTo>
                  <a:lnTo>
                    <a:pt x="268" y="0"/>
                  </a:lnTo>
                  <a:close/>
                </a:path>
              </a:pathLst>
            </a:custGeom>
            <a:solidFill>
              <a:srgbClr val="000000"/>
            </a:solidFill>
            <a:ln w="9525">
              <a:noFill/>
              <a:round/>
              <a:headEnd/>
              <a:tailEnd/>
            </a:ln>
          </p:spPr>
          <p:txBody>
            <a:bodyPr/>
            <a:lstStyle/>
            <a:p>
              <a:endParaRPr lang="en-US"/>
            </a:p>
          </p:txBody>
        </p:sp>
        <p:sp>
          <p:nvSpPr>
            <p:cNvPr id="5170" name="Freeform 163"/>
            <p:cNvSpPr>
              <a:spLocks/>
            </p:cNvSpPr>
            <p:nvPr/>
          </p:nvSpPr>
          <p:spPr bwMode="auto">
            <a:xfrm>
              <a:off x="943" y="1444"/>
              <a:ext cx="206" cy="778"/>
            </a:xfrm>
            <a:custGeom>
              <a:avLst/>
              <a:gdLst>
                <a:gd name="T0" fmla="*/ 0 w 413"/>
                <a:gd name="T1" fmla="*/ 0 h 1555"/>
                <a:gd name="T2" fmla="*/ 0 w 413"/>
                <a:gd name="T3" fmla="*/ 1 h 1555"/>
                <a:gd name="T4" fmla="*/ 0 w 413"/>
                <a:gd name="T5" fmla="*/ 1 h 1555"/>
                <a:gd name="T6" fmla="*/ 0 w 413"/>
                <a:gd name="T7" fmla="*/ 1 h 1555"/>
                <a:gd name="T8" fmla="*/ 0 w 413"/>
                <a:gd name="T9" fmla="*/ 1 h 1555"/>
                <a:gd name="T10" fmla="*/ 0 w 413"/>
                <a:gd name="T11" fmla="*/ 1 h 1555"/>
                <a:gd name="T12" fmla="*/ 0 w 413"/>
                <a:gd name="T13" fmla="*/ 1 h 1555"/>
                <a:gd name="T14" fmla="*/ 0 w 413"/>
                <a:gd name="T15" fmla="*/ 1 h 1555"/>
                <a:gd name="T16" fmla="*/ 0 w 413"/>
                <a:gd name="T17" fmla="*/ 1 h 1555"/>
                <a:gd name="T18" fmla="*/ 0 w 413"/>
                <a:gd name="T19" fmla="*/ 1 h 1555"/>
                <a:gd name="T20" fmla="*/ 0 w 413"/>
                <a:gd name="T21" fmla="*/ 1 h 1555"/>
                <a:gd name="T22" fmla="*/ 0 w 413"/>
                <a:gd name="T23" fmla="*/ 1 h 1555"/>
                <a:gd name="T24" fmla="*/ 0 w 413"/>
                <a:gd name="T25" fmla="*/ 0 h 1555"/>
                <a:gd name="T26" fmla="*/ 0 w 413"/>
                <a:gd name="T27" fmla="*/ 0 h 15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13"/>
                <a:gd name="T43" fmla="*/ 0 h 1555"/>
                <a:gd name="T44" fmla="*/ 413 w 413"/>
                <a:gd name="T45" fmla="*/ 1555 h 15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13" h="1555">
                  <a:moveTo>
                    <a:pt x="67" y="0"/>
                  </a:moveTo>
                  <a:lnTo>
                    <a:pt x="91" y="71"/>
                  </a:lnTo>
                  <a:lnTo>
                    <a:pt x="129" y="120"/>
                  </a:lnTo>
                  <a:lnTo>
                    <a:pt x="184" y="270"/>
                  </a:lnTo>
                  <a:lnTo>
                    <a:pt x="55" y="1249"/>
                  </a:lnTo>
                  <a:lnTo>
                    <a:pt x="0" y="1238"/>
                  </a:lnTo>
                  <a:lnTo>
                    <a:pt x="376" y="1555"/>
                  </a:lnTo>
                  <a:lnTo>
                    <a:pt x="373" y="1525"/>
                  </a:lnTo>
                  <a:lnTo>
                    <a:pt x="84" y="1264"/>
                  </a:lnTo>
                  <a:lnTo>
                    <a:pt x="224" y="152"/>
                  </a:lnTo>
                  <a:lnTo>
                    <a:pt x="405" y="278"/>
                  </a:lnTo>
                  <a:lnTo>
                    <a:pt x="413" y="227"/>
                  </a:lnTo>
                  <a:lnTo>
                    <a:pt x="67" y="0"/>
                  </a:lnTo>
                  <a:close/>
                </a:path>
              </a:pathLst>
            </a:custGeom>
            <a:solidFill>
              <a:srgbClr val="000000"/>
            </a:solidFill>
            <a:ln w="9525">
              <a:noFill/>
              <a:round/>
              <a:headEnd/>
              <a:tailEnd/>
            </a:ln>
          </p:spPr>
          <p:txBody>
            <a:bodyPr/>
            <a:lstStyle/>
            <a:p>
              <a:endParaRPr lang="en-US"/>
            </a:p>
          </p:txBody>
        </p:sp>
        <p:sp>
          <p:nvSpPr>
            <p:cNvPr id="5171" name="Freeform 164"/>
            <p:cNvSpPr>
              <a:spLocks/>
            </p:cNvSpPr>
            <p:nvPr/>
          </p:nvSpPr>
          <p:spPr bwMode="auto">
            <a:xfrm>
              <a:off x="893" y="2071"/>
              <a:ext cx="226" cy="398"/>
            </a:xfrm>
            <a:custGeom>
              <a:avLst/>
              <a:gdLst>
                <a:gd name="T0" fmla="*/ 0 w 453"/>
                <a:gd name="T1" fmla="*/ 0 h 797"/>
                <a:gd name="T2" fmla="*/ 0 w 453"/>
                <a:gd name="T3" fmla="*/ 0 h 797"/>
                <a:gd name="T4" fmla="*/ 0 w 453"/>
                <a:gd name="T5" fmla="*/ 0 h 797"/>
                <a:gd name="T6" fmla="*/ 0 w 453"/>
                <a:gd name="T7" fmla="*/ 0 h 797"/>
                <a:gd name="T8" fmla="*/ 0 w 453"/>
                <a:gd name="T9" fmla="*/ 0 h 797"/>
                <a:gd name="T10" fmla="*/ 0 w 453"/>
                <a:gd name="T11" fmla="*/ 0 h 797"/>
                <a:gd name="T12" fmla="*/ 0 w 453"/>
                <a:gd name="T13" fmla="*/ 0 h 797"/>
                <a:gd name="T14" fmla="*/ 0 w 453"/>
                <a:gd name="T15" fmla="*/ 0 h 797"/>
                <a:gd name="T16" fmla="*/ 0 w 453"/>
                <a:gd name="T17" fmla="*/ 0 h 797"/>
                <a:gd name="T18" fmla="*/ 0 w 453"/>
                <a:gd name="T19" fmla="*/ 0 h 797"/>
                <a:gd name="T20" fmla="*/ 0 w 453"/>
                <a:gd name="T21" fmla="*/ 0 h 797"/>
                <a:gd name="T22" fmla="*/ 0 w 453"/>
                <a:gd name="T23" fmla="*/ 0 h 797"/>
                <a:gd name="T24" fmla="*/ 0 w 453"/>
                <a:gd name="T25" fmla="*/ 0 h 797"/>
                <a:gd name="T26" fmla="*/ 0 w 453"/>
                <a:gd name="T27" fmla="*/ 0 h 79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53"/>
                <a:gd name="T43" fmla="*/ 0 h 797"/>
                <a:gd name="T44" fmla="*/ 453 w 453"/>
                <a:gd name="T45" fmla="*/ 797 h 79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53" h="797">
                  <a:moveTo>
                    <a:pt x="17" y="0"/>
                  </a:moveTo>
                  <a:lnTo>
                    <a:pt x="0" y="29"/>
                  </a:lnTo>
                  <a:lnTo>
                    <a:pt x="13" y="67"/>
                  </a:lnTo>
                  <a:lnTo>
                    <a:pt x="40" y="110"/>
                  </a:lnTo>
                  <a:lnTo>
                    <a:pt x="110" y="302"/>
                  </a:lnTo>
                  <a:lnTo>
                    <a:pt x="51" y="774"/>
                  </a:lnTo>
                  <a:lnTo>
                    <a:pt x="70" y="797"/>
                  </a:lnTo>
                  <a:lnTo>
                    <a:pt x="147" y="219"/>
                  </a:lnTo>
                  <a:lnTo>
                    <a:pt x="453" y="498"/>
                  </a:lnTo>
                  <a:lnTo>
                    <a:pt x="453" y="428"/>
                  </a:lnTo>
                  <a:lnTo>
                    <a:pt x="36" y="51"/>
                  </a:lnTo>
                  <a:lnTo>
                    <a:pt x="21" y="23"/>
                  </a:lnTo>
                  <a:lnTo>
                    <a:pt x="17" y="0"/>
                  </a:lnTo>
                  <a:close/>
                </a:path>
              </a:pathLst>
            </a:custGeom>
            <a:solidFill>
              <a:srgbClr val="000000"/>
            </a:solidFill>
            <a:ln w="9525">
              <a:noFill/>
              <a:round/>
              <a:headEnd/>
              <a:tailEnd/>
            </a:ln>
          </p:spPr>
          <p:txBody>
            <a:bodyPr/>
            <a:lstStyle/>
            <a:p>
              <a:endParaRPr lang="en-US"/>
            </a:p>
          </p:txBody>
        </p:sp>
        <p:sp>
          <p:nvSpPr>
            <p:cNvPr id="5172" name="Freeform 170"/>
            <p:cNvSpPr>
              <a:spLocks/>
            </p:cNvSpPr>
            <p:nvPr/>
          </p:nvSpPr>
          <p:spPr bwMode="auto">
            <a:xfrm>
              <a:off x="1316" y="1411"/>
              <a:ext cx="552" cy="660"/>
            </a:xfrm>
            <a:custGeom>
              <a:avLst/>
              <a:gdLst>
                <a:gd name="T0" fmla="*/ 1 w 1103"/>
                <a:gd name="T1" fmla="*/ 1 h 1319"/>
                <a:gd name="T2" fmla="*/ 1 w 1103"/>
                <a:gd name="T3" fmla="*/ 1 h 1319"/>
                <a:gd name="T4" fmla="*/ 1 w 1103"/>
                <a:gd name="T5" fmla="*/ 1 h 1319"/>
                <a:gd name="T6" fmla="*/ 1 w 1103"/>
                <a:gd name="T7" fmla="*/ 0 h 1319"/>
                <a:gd name="T8" fmla="*/ 1 w 1103"/>
                <a:gd name="T9" fmla="*/ 1 h 1319"/>
                <a:gd name="T10" fmla="*/ 1 w 1103"/>
                <a:gd name="T11" fmla="*/ 1 h 1319"/>
                <a:gd name="T12" fmla="*/ 1 w 1103"/>
                <a:gd name="T13" fmla="*/ 1 h 1319"/>
                <a:gd name="T14" fmla="*/ 1 w 1103"/>
                <a:gd name="T15" fmla="*/ 1 h 1319"/>
                <a:gd name="T16" fmla="*/ 1 w 1103"/>
                <a:gd name="T17" fmla="*/ 1 h 1319"/>
                <a:gd name="T18" fmla="*/ 0 w 1103"/>
                <a:gd name="T19" fmla="*/ 1 h 1319"/>
                <a:gd name="T20" fmla="*/ 1 w 1103"/>
                <a:gd name="T21" fmla="*/ 1 h 1319"/>
                <a:gd name="T22" fmla="*/ 1 w 1103"/>
                <a:gd name="T23" fmla="*/ 1 h 131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03"/>
                <a:gd name="T37" fmla="*/ 0 h 1319"/>
                <a:gd name="T38" fmla="*/ 1103 w 1103"/>
                <a:gd name="T39" fmla="*/ 1319 h 131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03" h="1319">
                  <a:moveTo>
                    <a:pt x="19" y="163"/>
                  </a:moveTo>
                  <a:lnTo>
                    <a:pt x="902" y="46"/>
                  </a:lnTo>
                  <a:lnTo>
                    <a:pt x="930" y="26"/>
                  </a:lnTo>
                  <a:lnTo>
                    <a:pt x="934" y="0"/>
                  </a:lnTo>
                  <a:lnTo>
                    <a:pt x="938" y="34"/>
                  </a:lnTo>
                  <a:lnTo>
                    <a:pt x="898" y="101"/>
                  </a:lnTo>
                  <a:lnTo>
                    <a:pt x="1103" y="1311"/>
                  </a:lnTo>
                  <a:lnTo>
                    <a:pt x="1082" y="1319"/>
                  </a:lnTo>
                  <a:lnTo>
                    <a:pt x="860" y="89"/>
                  </a:lnTo>
                  <a:lnTo>
                    <a:pt x="0" y="211"/>
                  </a:lnTo>
                  <a:lnTo>
                    <a:pt x="19" y="163"/>
                  </a:lnTo>
                  <a:close/>
                </a:path>
              </a:pathLst>
            </a:custGeom>
            <a:solidFill>
              <a:srgbClr val="000000"/>
            </a:solidFill>
            <a:ln w="9525">
              <a:noFill/>
              <a:round/>
              <a:headEnd/>
              <a:tailEnd/>
            </a:ln>
          </p:spPr>
          <p:txBody>
            <a:bodyPr/>
            <a:lstStyle/>
            <a:p>
              <a:endParaRPr lang="en-US"/>
            </a:p>
          </p:txBody>
        </p:sp>
        <p:sp>
          <p:nvSpPr>
            <p:cNvPr id="5173" name="Freeform 171"/>
            <p:cNvSpPr>
              <a:spLocks/>
            </p:cNvSpPr>
            <p:nvPr/>
          </p:nvSpPr>
          <p:spPr bwMode="auto">
            <a:xfrm>
              <a:off x="1322" y="965"/>
              <a:ext cx="453" cy="481"/>
            </a:xfrm>
            <a:custGeom>
              <a:avLst/>
              <a:gdLst>
                <a:gd name="T0" fmla="*/ 0 w 907"/>
                <a:gd name="T1" fmla="*/ 1 h 962"/>
                <a:gd name="T2" fmla="*/ 0 w 907"/>
                <a:gd name="T3" fmla="*/ 1 h 962"/>
                <a:gd name="T4" fmla="*/ 0 w 907"/>
                <a:gd name="T5" fmla="*/ 1 h 962"/>
                <a:gd name="T6" fmla="*/ 0 w 907"/>
                <a:gd name="T7" fmla="*/ 1 h 962"/>
                <a:gd name="T8" fmla="*/ 0 w 907"/>
                <a:gd name="T9" fmla="*/ 1 h 962"/>
                <a:gd name="T10" fmla="*/ 0 w 907"/>
                <a:gd name="T11" fmla="*/ 1 h 962"/>
                <a:gd name="T12" fmla="*/ 0 w 907"/>
                <a:gd name="T13" fmla="*/ 0 h 962"/>
                <a:gd name="T14" fmla="*/ 0 w 907"/>
                <a:gd name="T15" fmla="*/ 1 h 962"/>
                <a:gd name="T16" fmla="*/ 0 w 907"/>
                <a:gd name="T17" fmla="*/ 1 h 962"/>
                <a:gd name="T18" fmla="*/ 0 w 907"/>
                <a:gd name="T19" fmla="*/ 1 h 962"/>
                <a:gd name="T20" fmla="*/ 0 w 907"/>
                <a:gd name="T21" fmla="*/ 1 h 962"/>
                <a:gd name="T22" fmla="*/ 0 w 907"/>
                <a:gd name="T23" fmla="*/ 1 h 962"/>
                <a:gd name="T24" fmla="*/ 0 w 907"/>
                <a:gd name="T25" fmla="*/ 1 h 96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907"/>
                <a:gd name="T40" fmla="*/ 0 h 962"/>
                <a:gd name="T41" fmla="*/ 907 w 907"/>
                <a:gd name="T42" fmla="*/ 962 h 96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907" h="962">
                  <a:moveTo>
                    <a:pt x="4" y="962"/>
                  </a:moveTo>
                  <a:lnTo>
                    <a:pt x="863" y="844"/>
                  </a:lnTo>
                  <a:lnTo>
                    <a:pt x="907" y="856"/>
                  </a:lnTo>
                  <a:lnTo>
                    <a:pt x="859" y="812"/>
                  </a:lnTo>
                  <a:lnTo>
                    <a:pt x="749" y="179"/>
                  </a:lnTo>
                  <a:lnTo>
                    <a:pt x="872" y="574"/>
                  </a:lnTo>
                  <a:lnTo>
                    <a:pt x="749" y="0"/>
                  </a:lnTo>
                  <a:lnTo>
                    <a:pt x="690" y="33"/>
                  </a:lnTo>
                  <a:lnTo>
                    <a:pt x="815" y="820"/>
                  </a:lnTo>
                  <a:lnTo>
                    <a:pt x="804" y="839"/>
                  </a:lnTo>
                  <a:lnTo>
                    <a:pt x="0" y="941"/>
                  </a:lnTo>
                  <a:lnTo>
                    <a:pt x="4" y="962"/>
                  </a:lnTo>
                  <a:close/>
                </a:path>
              </a:pathLst>
            </a:custGeom>
            <a:solidFill>
              <a:srgbClr val="000000"/>
            </a:solidFill>
            <a:ln w="9525">
              <a:noFill/>
              <a:round/>
              <a:headEnd/>
              <a:tailEnd/>
            </a:ln>
          </p:spPr>
          <p:txBody>
            <a:bodyPr/>
            <a:lstStyle/>
            <a:p>
              <a:endParaRPr lang="en-US"/>
            </a:p>
          </p:txBody>
        </p:sp>
        <p:sp>
          <p:nvSpPr>
            <p:cNvPr id="5174" name="Freeform 174"/>
            <p:cNvSpPr>
              <a:spLocks/>
            </p:cNvSpPr>
            <p:nvPr/>
          </p:nvSpPr>
          <p:spPr bwMode="auto">
            <a:xfrm>
              <a:off x="1300" y="2058"/>
              <a:ext cx="554" cy="117"/>
            </a:xfrm>
            <a:custGeom>
              <a:avLst/>
              <a:gdLst>
                <a:gd name="T0" fmla="*/ 554 w 554"/>
                <a:gd name="T1" fmla="*/ 6 h 117"/>
                <a:gd name="T2" fmla="*/ 0 w 554"/>
                <a:gd name="T3" fmla="*/ 117 h 117"/>
                <a:gd name="T4" fmla="*/ 0 w 554"/>
                <a:gd name="T5" fmla="*/ 105 h 117"/>
                <a:gd name="T6" fmla="*/ 551 w 554"/>
                <a:gd name="T7" fmla="*/ 0 h 117"/>
                <a:gd name="T8" fmla="*/ 554 w 554"/>
                <a:gd name="T9" fmla="*/ 6 h 117"/>
                <a:gd name="T10" fmla="*/ 0 60000 65536"/>
                <a:gd name="T11" fmla="*/ 0 60000 65536"/>
                <a:gd name="T12" fmla="*/ 0 60000 65536"/>
                <a:gd name="T13" fmla="*/ 0 60000 65536"/>
                <a:gd name="T14" fmla="*/ 0 60000 65536"/>
                <a:gd name="T15" fmla="*/ 0 w 554"/>
                <a:gd name="T16" fmla="*/ 0 h 117"/>
                <a:gd name="T17" fmla="*/ 554 w 554"/>
                <a:gd name="T18" fmla="*/ 117 h 117"/>
              </a:gdLst>
              <a:ahLst/>
              <a:cxnLst>
                <a:cxn ang="T10">
                  <a:pos x="T0" y="T1"/>
                </a:cxn>
                <a:cxn ang="T11">
                  <a:pos x="T2" y="T3"/>
                </a:cxn>
                <a:cxn ang="T12">
                  <a:pos x="T4" y="T5"/>
                </a:cxn>
                <a:cxn ang="T13">
                  <a:pos x="T6" y="T7"/>
                </a:cxn>
                <a:cxn ang="T14">
                  <a:pos x="T8" y="T9"/>
                </a:cxn>
              </a:cxnLst>
              <a:rect l="T15" t="T16" r="T17" b="T18"/>
              <a:pathLst>
                <a:path w="554" h="117">
                  <a:moveTo>
                    <a:pt x="554" y="6"/>
                  </a:moveTo>
                  <a:lnTo>
                    <a:pt x="0" y="117"/>
                  </a:lnTo>
                  <a:lnTo>
                    <a:pt x="0" y="105"/>
                  </a:lnTo>
                  <a:lnTo>
                    <a:pt x="551" y="0"/>
                  </a:lnTo>
                  <a:lnTo>
                    <a:pt x="554" y="6"/>
                  </a:lnTo>
                  <a:close/>
                </a:path>
              </a:pathLst>
            </a:custGeom>
            <a:solidFill>
              <a:srgbClr val="000000"/>
            </a:solidFill>
            <a:ln w="9525">
              <a:noFill/>
              <a:round/>
              <a:headEnd/>
              <a:tailEnd/>
            </a:ln>
          </p:spPr>
          <p:txBody>
            <a:bodyPr/>
            <a:lstStyle/>
            <a:p>
              <a:endParaRPr lang="en-US"/>
            </a:p>
          </p:txBody>
        </p:sp>
        <p:sp>
          <p:nvSpPr>
            <p:cNvPr id="5175" name="Freeform 175"/>
            <p:cNvSpPr>
              <a:spLocks/>
            </p:cNvSpPr>
            <p:nvPr/>
          </p:nvSpPr>
          <p:spPr bwMode="auto">
            <a:xfrm>
              <a:off x="1296" y="2071"/>
              <a:ext cx="830" cy="563"/>
            </a:xfrm>
            <a:custGeom>
              <a:avLst/>
              <a:gdLst>
                <a:gd name="T0" fmla="*/ 0 w 1660"/>
                <a:gd name="T1" fmla="*/ 0 h 1127"/>
                <a:gd name="T2" fmla="*/ 0 w 1660"/>
                <a:gd name="T3" fmla="*/ 0 h 1127"/>
                <a:gd name="T4" fmla="*/ 1 w 1660"/>
                <a:gd name="T5" fmla="*/ 0 h 1127"/>
                <a:gd name="T6" fmla="*/ 1 w 1660"/>
                <a:gd name="T7" fmla="*/ 0 h 1127"/>
                <a:gd name="T8" fmla="*/ 1 w 1660"/>
                <a:gd name="T9" fmla="*/ 0 h 1127"/>
                <a:gd name="T10" fmla="*/ 1 w 1660"/>
                <a:gd name="T11" fmla="*/ 0 h 1127"/>
                <a:gd name="T12" fmla="*/ 1 w 1660"/>
                <a:gd name="T13" fmla="*/ 0 h 1127"/>
                <a:gd name="T14" fmla="*/ 1 w 1660"/>
                <a:gd name="T15" fmla="*/ 0 h 1127"/>
                <a:gd name="T16" fmla="*/ 1 w 1660"/>
                <a:gd name="T17" fmla="*/ 0 h 1127"/>
                <a:gd name="T18" fmla="*/ 1 w 1660"/>
                <a:gd name="T19" fmla="*/ 0 h 1127"/>
                <a:gd name="T20" fmla="*/ 1 w 1660"/>
                <a:gd name="T21" fmla="*/ 0 h 1127"/>
                <a:gd name="T22" fmla="*/ 1 w 1660"/>
                <a:gd name="T23" fmla="*/ 0 h 1127"/>
                <a:gd name="T24" fmla="*/ 1 w 1660"/>
                <a:gd name="T25" fmla="*/ 0 h 1127"/>
                <a:gd name="T26" fmla="*/ 1 w 1660"/>
                <a:gd name="T27" fmla="*/ 0 h 1127"/>
                <a:gd name="T28" fmla="*/ 1 w 1660"/>
                <a:gd name="T29" fmla="*/ 0 h 1127"/>
                <a:gd name="T30" fmla="*/ 0 w 1660"/>
                <a:gd name="T31" fmla="*/ 0 h 1127"/>
                <a:gd name="T32" fmla="*/ 0 w 1660"/>
                <a:gd name="T33" fmla="*/ 0 h 11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660"/>
                <a:gd name="T52" fmla="*/ 0 h 1127"/>
                <a:gd name="T53" fmla="*/ 1660 w 1660"/>
                <a:gd name="T54" fmla="*/ 1127 h 112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660" h="1127">
                  <a:moveTo>
                    <a:pt x="0" y="295"/>
                  </a:moveTo>
                  <a:lnTo>
                    <a:pt x="0" y="342"/>
                  </a:lnTo>
                  <a:lnTo>
                    <a:pt x="1151" y="122"/>
                  </a:lnTo>
                  <a:lnTo>
                    <a:pt x="1314" y="1030"/>
                  </a:lnTo>
                  <a:lnTo>
                    <a:pt x="1434" y="1127"/>
                  </a:lnTo>
                  <a:lnTo>
                    <a:pt x="1657" y="1068"/>
                  </a:lnTo>
                  <a:lnTo>
                    <a:pt x="1660" y="1038"/>
                  </a:lnTo>
                  <a:lnTo>
                    <a:pt x="1436" y="1093"/>
                  </a:lnTo>
                  <a:lnTo>
                    <a:pt x="1347" y="1021"/>
                  </a:lnTo>
                  <a:lnTo>
                    <a:pt x="1193" y="203"/>
                  </a:lnTo>
                  <a:lnTo>
                    <a:pt x="1221" y="105"/>
                  </a:lnTo>
                  <a:lnTo>
                    <a:pt x="1229" y="51"/>
                  </a:lnTo>
                  <a:lnTo>
                    <a:pt x="1214" y="0"/>
                  </a:lnTo>
                  <a:lnTo>
                    <a:pt x="1206" y="51"/>
                  </a:lnTo>
                  <a:lnTo>
                    <a:pt x="1187" y="82"/>
                  </a:lnTo>
                  <a:lnTo>
                    <a:pt x="0" y="295"/>
                  </a:lnTo>
                  <a:close/>
                </a:path>
              </a:pathLst>
            </a:custGeom>
            <a:solidFill>
              <a:srgbClr val="000000"/>
            </a:solidFill>
            <a:ln w="9525">
              <a:noFill/>
              <a:round/>
              <a:headEnd/>
              <a:tailEnd/>
            </a:ln>
          </p:spPr>
          <p:txBody>
            <a:bodyPr/>
            <a:lstStyle/>
            <a:p>
              <a:endParaRPr lang="en-US"/>
            </a:p>
          </p:txBody>
        </p:sp>
        <p:sp>
          <p:nvSpPr>
            <p:cNvPr id="5176" name="Freeform 177"/>
            <p:cNvSpPr>
              <a:spLocks/>
            </p:cNvSpPr>
            <p:nvPr/>
          </p:nvSpPr>
          <p:spPr bwMode="auto">
            <a:xfrm>
              <a:off x="1758" y="850"/>
              <a:ext cx="372" cy="1755"/>
            </a:xfrm>
            <a:custGeom>
              <a:avLst/>
              <a:gdLst>
                <a:gd name="T0" fmla="*/ 0 w 744"/>
                <a:gd name="T1" fmla="*/ 1 h 3509"/>
                <a:gd name="T2" fmla="*/ 1 w 744"/>
                <a:gd name="T3" fmla="*/ 1 h 3509"/>
                <a:gd name="T4" fmla="*/ 1 w 744"/>
                <a:gd name="T5" fmla="*/ 1 h 3509"/>
                <a:gd name="T6" fmla="*/ 1 w 744"/>
                <a:gd name="T7" fmla="*/ 0 h 3509"/>
                <a:gd name="T8" fmla="*/ 0 w 744"/>
                <a:gd name="T9" fmla="*/ 1 h 3509"/>
                <a:gd name="T10" fmla="*/ 0 w 744"/>
                <a:gd name="T11" fmla="*/ 1 h 3509"/>
                <a:gd name="T12" fmla="*/ 0 60000 65536"/>
                <a:gd name="T13" fmla="*/ 0 60000 65536"/>
                <a:gd name="T14" fmla="*/ 0 60000 65536"/>
                <a:gd name="T15" fmla="*/ 0 60000 65536"/>
                <a:gd name="T16" fmla="*/ 0 60000 65536"/>
                <a:gd name="T17" fmla="*/ 0 60000 65536"/>
                <a:gd name="T18" fmla="*/ 0 w 744"/>
                <a:gd name="T19" fmla="*/ 0 h 3509"/>
                <a:gd name="T20" fmla="*/ 744 w 744"/>
                <a:gd name="T21" fmla="*/ 3509 h 3509"/>
              </a:gdLst>
              <a:ahLst/>
              <a:cxnLst>
                <a:cxn ang="T12">
                  <a:pos x="T0" y="T1"/>
                </a:cxn>
                <a:cxn ang="T13">
                  <a:pos x="T2" y="T3"/>
                </a:cxn>
                <a:cxn ang="T14">
                  <a:pos x="T4" y="T5"/>
                </a:cxn>
                <a:cxn ang="T15">
                  <a:pos x="T6" y="T7"/>
                </a:cxn>
                <a:cxn ang="T16">
                  <a:pos x="T8" y="T9"/>
                </a:cxn>
                <a:cxn ang="T17">
                  <a:pos x="T10" y="T11"/>
                </a:cxn>
              </a:cxnLst>
              <a:rect l="T18" t="T19" r="T20" b="T21"/>
              <a:pathLst>
                <a:path w="744" h="3509">
                  <a:moveTo>
                    <a:pt x="0" y="8"/>
                  </a:moveTo>
                  <a:lnTo>
                    <a:pt x="714" y="3500"/>
                  </a:lnTo>
                  <a:lnTo>
                    <a:pt x="744" y="3509"/>
                  </a:lnTo>
                  <a:lnTo>
                    <a:pt x="39" y="0"/>
                  </a:lnTo>
                  <a:lnTo>
                    <a:pt x="0" y="8"/>
                  </a:lnTo>
                  <a:close/>
                </a:path>
              </a:pathLst>
            </a:custGeom>
            <a:solidFill>
              <a:srgbClr val="000000"/>
            </a:solidFill>
            <a:ln w="9525">
              <a:noFill/>
              <a:round/>
              <a:headEnd/>
              <a:tailEnd/>
            </a:ln>
          </p:spPr>
          <p:txBody>
            <a:bodyPr/>
            <a:lstStyle/>
            <a:p>
              <a:endParaRPr lang="en-US"/>
            </a:p>
          </p:txBody>
        </p:sp>
        <p:sp>
          <p:nvSpPr>
            <p:cNvPr id="5177" name="Freeform 178"/>
            <p:cNvSpPr>
              <a:spLocks/>
            </p:cNvSpPr>
            <p:nvPr/>
          </p:nvSpPr>
          <p:spPr bwMode="auto">
            <a:xfrm>
              <a:off x="1271" y="1016"/>
              <a:ext cx="81" cy="1771"/>
            </a:xfrm>
            <a:custGeom>
              <a:avLst/>
              <a:gdLst>
                <a:gd name="T0" fmla="*/ 1 w 162"/>
                <a:gd name="T1" fmla="*/ 0 h 3543"/>
                <a:gd name="T2" fmla="*/ 0 w 162"/>
                <a:gd name="T3" fmla="*/ 0 h 3543"/>
                <a:gd name="T4" fmla="*/ 1 w 162"/>
                <a:gd name="T5" fmla="*/ 0 h 3543"/>
                <a:gd name="T6" fmla="*/ 1 w 162"/>
                <a:gd name="T7" fmla="*/ 0 h 3543"/>
                <a:gd name="T8" fmla="*/ 1 w 162"/>
                <a:gd name="T9" fmla="*/ 0 h 3543"/>
                <a:gd name="T10" fmla="*/ 1 w 162"/>
                <a:gd name="T11" fmla="*/ 0 h 3543"/>
                <a:gd name="T12" fmla="*/ 0 60000 65536"/>
                <a:gd name="T13" fmla="*/ 0 60000 65536"/>
                <a:gd name="T14" fmla="*/ 0 60000 65536"/>
                <a:gd name="T15" fmla="*/ 0 60000 65536"/>
                <a:gd name="T16" fmla="*/ 0 60000 65536"/>
                <a:gd name="T17" fmla="*/ 0 60000 65536"/>
                <a:gd name="T18" fmla="*/ 0 w 162"/>
                <a:gd name="T19" fmla="*/ 0 h 3543"/>
                <a:gd name="T20" fmla="*/ 162 w 162"/>
                <a:gd name="T21" fmla="*/ 3543 h 3543"/>
              </a:gdLst>
              <a:ahLst/>
              <a:cxnLst>
                <a:cxn ang="T12">
                  <a:pos x="T0" y="T1"/>
                </a:cxn>
                <a:cxn ang="T13">
                  <a:pos x="T2" y="T3"/>
                </a:cxn>
                <a:cxn ang="T14">
                  <a:pos x="T4" y="T5"/>
                </a:cxn>
                <a:cxn ang="T15">
                  <a:pos x="T6" y="T7"/>
                </a:cxn>
                <a:cxn ang="T16">
                  <a:pos x="T8" y="T9"/>
                </a:cxn>
                <a:cxn ang="T17">
                  <a:pos x="T10" y="T11"/>
                </a:cxn>
              </a:cxnLst>
              <a:rect l="T18" t="T19" r="T20" b="T21"/>
              <a:pathLst>
                <a:path w="162" h="3543">
                  <a:moveTo>
                    <a:pt x="124" y="0"/>
                  </a:moveTo>
                  <a:lnTo>
                    <a:pt x="0" y="3509"/>
                  </a:lnTo>
                  <a:lnTo>
                    <a:pt x="42" y="3543"/>
                  </a:lnTo>
                  <a:lnTo>
                    <a:pt x="162" y="38"/>
                  </a:lnTo>
                  <a:lnTo>
                    <a:pt x="124" y="0"/>
                  </a:lnTo>
                  <a:close/>
                </a:path>
              </a:pathLst>
            </a:custGeom>
            <a:solidFill>
              <a:srgbClr val="000000"/>
            </a:solidFill>
            <a:ln w="9525">
              <a:noFill/>
              <a:round/>
              <a:headEnd/>
              <a:tailEnd/>
            </a:ln>
          </p:spPr>
          <p:txBody>
            <a:bodyPr/>
            <a:lstStyle/>
            <a:p>
              <a:endParaRPr lang="en-US"/>
            </a:p>
          </p:txBody>
        </p:sp>
        <p:sp>
          <p:nvSpPr>
            <p:cNvPr id="5178" name="Freeform 179"/>
            <p:cNvSpPr>
              <a:spLocks/>
            </p:cNvSpPr>
            <p:nvPr/>
          </p:nvSpPr>
          <p:spPr bwMode="auto">
            <a:xfrm>
              <a:off x="1857" y="1716"/>
              <a:ext cx="169" cy="901"/>
            </a:xfrm>
            <a:custGeom>
              <a:avLst/>
              <a:gdLst>
                <a:gd name="T0" fmla="*/ 0 w 339"/>
                <a:gd name="T1" fmla="*/ 1 h 1802"/>
                <a:gd name="T2" fmla="*/ 0 w 339"/>
                <a:gd name="T3" fmla="*/ 0 h 1802"/>
                <a:gd name="T4" fmla="*/ 0 w 339"/>
                <a:gd name="T5" fmla="*/ 1 h 1802"/>
                <a:gd name="T6" fmla="*/ 0 w 339"/>
                <a:gd name="T7" fmla="*/ 1 h 1802"/>
                <a:gd name="T8" fmla="*/ 0 w 339"/>
                <a:gd name="T9" fmla="*/ 1 h 1802"/>
                <a:gd name="T10" fmla="*/ 0 60000 65536"/>
                <a:gd name="T11" fmla="*/ 0 60000 65536"/>
                <a:gd name="T12" fmla="*/ 0 60000 65536"/>
                <a:gd name="T13" fmla="*/ 0 60000 65536"/>
                <a:gd name="T14" fmla="*/ 0 60000 65536"/>
                <a:gd name="T15" fmla="*/ 0 w 339"/>
                <a:gd name="T16" fmla="*/ 0 h 1802"/>
                <a:gd name="T17" fmla="*/ 339 w 339"/>
                <a:gd name="T18" fmla="*/ 1802 h 1802"/>
              </a:gdLst>
              <a:ahLst/>
              <a:cxnLst>
                <a:cxn ang="T10">
                  <a:pos x="T0" y="T1"/>
                </a:cxn>
                <a:cxn ang="T11">
                  <a:pos x="T2" y="T3"/>
                </a:cxn>
                <a:cxn ang="T12">
                  <a:pos x="T4" y="T5"/>
                </a:cxn>
                <a:cxn ang="T13">
                  <a:pos x="T6" y="T7"/>
                </a:cxn>
                <a:cxn ang="T14">
                  <a:pos x="T8" y="T9"/>
                </a:cxn>
              </a:cxnLst>
              <a:rect l="T15" t="T16" r="T17" b="T18"/>
              <a:pathLst>
                <a:path w="339" h="1802">
                  <a:moveTo>
                    <a:pt x="339" y="1802"/>
                  </a:moveTo>
                  <a:lnTo>
                    <a:pt x="0" y="0"/>
                  </a:lnTo>
                  <a:lnTo>
                    <a:pt x="291" y="1802"/>
                  </a:lnTo>
                  <a:lnTo>
                    <a:pt x="339" y="1802"/>
                  </a:lnTo>
                  <a:close/>
                </a:path>
              </a:pathLst>
            </a:custGeom>
            <a:solidFill>
              <a:srgbClr val="000000"/>
            </a:solidFill>
            <a:ln w="9525">
              <a:noFill/>
              <a:round/>
              <a:headEnd/>
              <a:tailEnd/>
            </a:ln>
          </p:spPr>
          <p:txBody>
            <a:bodyPr/>
            <a:lstStyle/>
            <a:p>
              <a:endParaRPr lang="en-US"/>
            </a:p>
          </p:txBody>
        </p:sp>
        <p:sp>
          <p:nvSpPr>
            <p:cNvPr id="5179" name="Freeform 187"/>
            <p:cNvSpPr>
              <a:spLocks/>
            </p:cNvSpPr>
            <p:nvPr/>
          </p:nvSpPr>
          <p:spPr bwMode="auto">
            <a:xfrm>
              <a:off x="1298" y="1997"/>
              <a:ext cx="542" cy="77"/>
            </a:xfrm>
            <a:custGeom>
              <a:avLst/>
              <a:gdLst>
                <a:gd name="T0" fmla="*/ 542 w 542"/>
                <a:gd name="T1" fmla="*/ 63 h 77"/>
                <a:gd name="T2" fmla="*/ 0 w 542"/>
                <a:gd name="T3" fmla="*/ 0 h 77"/>
                <a:gd name="T4" fmla="*/ 15 w 542"/>
                <a:gd name="T5" fmla="*/ 28 h 77"/>
                <a:gd name="T6" fmla="*/ 488 w 542"/>
                <a:gd name="T7" fmla="*/ 77 h 77"/>
                <a:gd name="T8" fmla="*/ 542 w 542"/>
                <a:gd name="T9" fmla="*/ 63 h 77"/>
                <a:gd name="T10" fmla="*/ 0 60000 65536"/>
                <a:gd name="T11" fmla="*/ 0 60000 65536"/>
                <a:gd name="T12" fmla="*/ 0 60000 65536"/>
                <a:gd name="T13" fmla="*/ 0 60000 65536"/>
                <a:gd name="T14" fmla="*/ 0 60000 65536"/>
                <a:gd name="T15" fmla="*/ 0 w 542"/>
                <a:gd name="T16" fmla="*/ 0 h 77"/>
                <a:gd name="T17" fmla="*/ 542 w 542"/>
                <a:gd name="T18" fmla="*/ 77 h 77"/>
              </a:gdLst>
              <a:ahLst/>
              <a:cxnLst>
                <a:cxn ang="T10">
                  <a:pos x="T0" y="T1"/>
                </a:cxn>
                <a:cxn ang="T11">
                  <a:pos x="T2" y="T3"/>
                </a:cxn>
                <a:cxn ang="T12">
                  <a:pos x="T4" y="T5"/>
                </a:cxn>
                <a:cxn ang="T13">
                  <a:pos x="T6" y="T7"/>
                </a:cxn>
                <a:cxn ang="T14">
                  <a:pos x="T8" y="T9"/>
                </a:cxn>
              </a:cxnLst>
              <a:rect l="T15" t="T16" r="T17" b="T18"/>
              <a:pathLst>
                <a:path w="542" h="77">
                  <a:moveTo>
                    <a:pt x="542" y="63"/>
                  </a:moveTo>
                  <a:lnTo>
                    <a:pt x="0" y="0"/>
                  </a:lnTo>
                  <a:lnTo>
                    <a:pt x="15" y="28"/>
                  </a:lnTo>
                  <a:lnTo>
                    <a:pt x="488" y="77"/>
                  </a:lnTo>
                  <a:lnTo>
                    <a:pt x="542" y="63"/>
                  </a:lnTo>
                  <a:close/>
                </a:path>
              </a:pathLst>
            </a:custGeom>
            <a:solidFill>
              <a:srgbClr val="000000"/>
            </a:solidFill>
            <a:ln w="9525">
              <a:noFill/>
              <a:round/>
              <a:headEnd/>
              <a:tailEnd/>
            </a:ln>
          </p:spPr>
          <p:txBody>
            <a:bodyPr/>
            <a:lstStyle/>
            <a:p>
              <a:endParaRPr lang="en-US"/>
            </a:p>
          </p:txBody>
        </p:sp>
        <p:sp>
          <p:nvSpPr>
            <p:cNvPr id="5180" name="Freeform 180"/>
            <p:cNvSpPr>
              <a:spLocks/>
            </p:cNvSpPr>
            <p:nvPr/>
          </p:nvSpPr>
          <p:spPr bwMode="auto">
            <a:xfrm>
              <a:off x="1159" y="967"/>
              <a:ext cx="80" cy="1794"/>
            </a:xfrm>
            <a:custGeom>
              <a:avLst/>
              <a:gdLst>
                <a:gd name="T0" fmla="*/ 1 w 159"/>
                <a:gd name="T1" fmla="*/ 0 h 3587"/>
                <a:gd name="T2" fmla="*/ 0 w 159"/>
                <a:gd name="T3" fmla="*/ 1 h 3587"/>
                <a:gd name="T4" fmla="*/ 1 w 159"/>
                <a:gd name="T5" fmla="*/ 1 h 3587"/>
                <a:gd name="T6" fmla="*/ 1 w 159"/>
                <a:gd name="T7" fmla="*/ 1 h 3587"/>
                <a:gd name="T8" fmla="*/ 1 w 159"/>
                <a:gd name="T9" fmla="*/ 0 h 3587"/>
                <a:gd name="T10" fmla="*/ 1 w 159"/>
                <a:gd name="T11" fmla="*/ 0 h 3587"/>
                <a:gd name="T12" fmla="*/ 0 60000 65536"/>
                <a:gd name="T13" fmla="*/ 0 60000 65536"/>
                <a:gd name="T14" fmla="*/ 0 60000 65536"/>
                <a:gd name="T15" fmla="*/ 0 60000 65536"/>
                <a:gd name="T16" fmla="*/ 0 60000 65536"/>
                <a:gd name="T17" fmla="*/ 0 60000 65536"/>
                <a:gd name="T18" fmla="*/ 0 w 159"/>
                <a:gd name="T19" fmla="*/ 0 h 3587"/>
                <a:gd name="T20" fmla="*/ 159 w 159"/>
                <a:gd name="T21" fmla="*/ 3587 h 3587"/>
              </a:gdLst>
              <a:ahLst/>
              <a:cxnLst>
                <a:cxn ang="T12">
                  <a:pos x="T0" y="T1"/>
                </a:cxn>
                <a:cxn ang="T13">
                  <a:pos x="T2" y="T3"/>
                </a:cxn>
                <a:cxn ang="T14">
                  <a:pos x="T4" y="T5"/>
                </a:cxn>
                <a:cxn ang="T15">
                  <a:pos x="T6" y="T7"/>
                </a:cxn>
                <a:cxn ang="T16">
                  <a:pos x="T8" y="T9"/>
                </a:cxn>
                <a:cxn ang="T17">
                  <a:pos x="T10" y="T11"/>
                </a:cxn>
              </a:cxnLst>
              <a:rect l="T18" t="T19" r="T20" b="T21"/>
              <a:pathLst>
                <a:path w="159" h="3587">
                  <a:moveTo>
                    <a:pt x="116" y="0"/>
                  </a:moveTo>
                  <a:lnTo>
                    <a:pt x="0" y="3587"/>
                  </a:lnTo>
                  <a:lnTo>
                    <a:pt x="30" y="3576"/>
                  </a:lnTo>
                  <a:lnTo>
                    <a:pt x="159" y="25"/>
                  </a:lnTo>
                  <a:lnTo>
                    <a:pt x="116" y="0"/>
                  </a:lnTo>
                  <a:close/>
                </a:path>
              </a:pathLst>
            </a:custGeom>
            <a:solidFill>
              <a:srgbClr val="FFE5B2"/>
            </a:solidFill>
            <a:ln w="9525">
              <a:noFill/>
              <a:round/>
              <a:headEnd/>
              <a:tailEnd/>
            </a:ln>
          </p:spPr>
          <p:txBody>
            <a:bodyPr/>
            <a:lstStyle/>
            <a:p>
              <a:endParaRPr lang="en-US"/>
            </a:p>
          </p:txBody>
        </p:sp>
        <p:sp>
          <p:nvSpPr>
            <p:cNvPr id="5181" name="Freeform 181"/>
            <p:cNvSpPr>
              <a:spLocks/>
            </p:cNvSpPr>
            <p:nvPr/>
          </p:nvSpPr>
          <p:spPr bwMode="auto">
            <a:xfrm>
              <a:off x="981" y="702"/>
              <a:ext cx="591" cy="89"/>
            </a:xfrm>
            <a:custGeom>
              <a:avLst/>
              <a:gdLst>
                <a:gd name="T0" fmla="*/ 0 w 1181"/>
                <a:gd name="T1" fmla="*/ 0 h 179"/>
                <a:gd name="T2" fmla="*/ 1 w 1181"/>
                <a:gd name="T3" fmla="*/ 0 h 179"/>
                <a:gd name="T4" fmla="*/ 1 w 1181"/>
                <a:gd name="T5" fmla="*/ 0 h 179"/>
                <a:gd name="T6" fmla="*/ 1 w 1181"/>
                <a:gd name="T7" fmla="*/ 0 h 179"/>
                <a:gd name="T8" fmla="*/ 0 w 1181"/>
                <a:gd name="T9" fmla="*/ 0 h 179"/>
                <a:gd name="T10" fmla="*/ 0 w 1181"/>
                <a:gd name="T11" fmla="*/ 0 h 179"/>
                <a:gd name="T12" fmla="*/ 0 60000 65536"/>
                <a:gd name="T13" fmla="*/ 0 60000 65536"/>
                <a:gd name="T14" fmla="*/ 0 60000 65536"/>
                <a:gd name="T15" fmla="*/ 0 60000 65536"/>
                <a:gd name="T16" fmla="*/ 0 60000 65536"/>
                <a:gd name="T17" fmla="*/ 0 60000 65536"/>
                <a:gd name="T18" fmla="*/ 0 w 1181"/>
                <a:gd name="T19" fmla="*/ 0 h 179"/>
                <a:gd name="T20" fmla="*/ 1181 w 1181"/>
                <a:gd name="T21" fmla="*/ 179 h 179"/>
              </a:gdLst>
              <a:ahLst/>
              <a:cxnLst>
                <a:cxn ang="T12">
                  <a:pos x="T0" y="T1"/>
                </a:cxn>
                <a:cxn ang="T13">
                  <a:pos x="T2" y="T3"/>
                </a:cxn>
                <a:cxn ang="T14">
                  <a:pos x="T4" y="T5"/>
                </a:cxn>
                <a:cxn ang="T15">
                  <a:pos x="T6" y="T7"/>
                </a:cxn>
                <a:cxn ang="T16">
                  <a:pos x="T8" y="T9"/>
                </a:cxn>
                <a:cxn ang="T17">
                  <a:pos x="T10" y="T11"/>
                </a:cxn>
              </a:cxnLst>
              <a:rect l="T18" t="T19" r="T20" b="T21"/>
              <a:pathLst>
                <a:path w="1181" h="179">
                  <a:moveTo>
                    <a:pt x="0" y="0"/>
                  </a:moveTo>
                  <a:lnTo>
                    <a:pt x="1181" y="165"/>
                  </a:lnTo>
                  <a:lnTo>
                    <a:pt x="1065" y="179"/>
                  </a:lnTo>
                  <a:lnTo>
                    <a:pt x="21" y="17"/>
                  </a:lnTo>
                  <a:lnTo>
                    <a:pt x="0" y="0"/>
                  </a:lnTo>
                  <a:close/>
                </a:path>
              </a:pathLst>
            </a:custGeom>
            <a:solidFill>
              <a:srgbClr val="CC7F4C"/>
            </a:solidFill>
            <a:ln w="9525">
              <a:noFill/>
              <a:round/>
              <a:headEnd/>
              <a:tailEnd/>
            </a:ln>
          </p:spPr>
          <p:txBody>
            <a:bodyPr/>
            <a:lstStyle/>
            <a:p>
              <a:endParaRPr lang="en-US"/>
            </a:p>
          </p:txBody>
        </p:sp>
        <p:sp>
          <p:nvSpPr>
            <p:cNvPr id="5182" name="Freeform 182"/>
            <p:cNvSpPr>
              <a:spLocks/>
            </p:cNvSpPr>
            <p:nvPr/>
          </p:nvSpPr>
          <p:spPr bwMode="auto">
            <a:xfrm>
              <a:off x="1133" y="671"/>
              <a:ext cx="650" cy="98"/>
            </a:xfrm>
            <a:custGeom>
              <a:avLst/>
              <a:gdLst>
                <a:gd name="T0" fmla="*/ 0 w 1301"/>
                <a:gd name="T1" fmla="*/ 0 h 198"/>
                <a:gd name="T2" fmla="*/ 0 w 1301"/>
                <a:gd name="T3" fmla="*/ 0 h 198"/>
                <a:gd name="T4" fmla="*/ 0 w 1301"/>
                <a:gd name="T5" fmla="*/ 0 h 198"/>
                <a:gd name="T6" fmla="*/ 0 w 1301"/>
                <a:gd name="T7" fmla="*/ 0 h 198"/>
                <a:gd name="T8" fmla="*/ 0 w 1301"/>
                <a:gd name="T9" fmla="*/ 0 h 198"/>
                <a:gd name="T10" fmla="*/ 0 w 1301"/>
                <a:gd name="T11" fmla="*/ 0 h 198"/>
                <a:gd name="T12" fmla="*/ 0 60000 65536"/>
                <a:gd name="T13" fmla="*/ 0 60000 65536"/>
                <a:gd name="T14" fmla="*/ 0 60000 65536"/>
                <a:gd name="T15" fmla="*/ 0 60000 65536"/>
                <a:gd name="T16" fmla="*/ 0 60000 65536"/>
                <a:gd name="T17" fmla="*/ 0 60000 65536"/>
                <a:gd name="T18" fmla="*/ 0 w 1301"/>
                <a:gd name="T19" fmla="*/ 0 h 198"/>
                <a:gd name="T20" fmla="*/ 1301 w 1301"/>
                <a:gd name="T21" fmla="*/ 198 h 198"/>
              </a:gdLst>
              <a:ahLst/>
              <a:cxnLst>
                <a:cxn ang="T12">
                  <a:pos x="T0" y="T1"/>
                </a:cxn>
                <a:cxn ang="T13">
                  <a:pos x="T2" y="T3"/>
                </a:cxn>
                <a:cxn ang="T14">
                  <a:pos x="T4" y="T5"/>
                </a:cxn>
                <a:cxn ang="T15">
                  <a:pos x="T6" y="T7"/>
                </a:cxn>
                <a:cxn ang="T16">
                  <a:pos x="T8" y="T9"/>
                </a:cxn>
                <a:cxn ang="T17">
                  <a:pos x="T10" y="T11"/>
                </a:cxn>
              </a:cxnLst>
              <a:rect l="T18" t="T19" r="T20" b="T21"/>
              <a:pathLst>
                <a:path w="1301" h="198">
                  <a:moveTo>
                    <a:pt x="0" y="0"/>
                  </a:moveTo>
                  <a:lnTo>
                    <a:pt x="1250" y="198"/>
                  </a:lnTo>
                  <a:lnTo>
                    <a:pt x="1301" y="181"/>
                  </a:lnTo>
                  <a:lnTo>
                    <a:pt x="173" y="13"/>
                  </a:lnTo>
                  <a:lnTo>
                    <a:pt x="0" y="0"/>
                  </a:lnTo>
                  <a:close/>
                </a:path>
              </a:pathLst>
            </a:custGeom>
            <a:solidFill>
              <a:srgbClr val="CC7F4C"/>
            </a:solidFill>
            <a:ln w="9525">
              <a:noFill/>
              <a:round/>
              <a:headEnd/>
              <a:tailEnd/>
            </a:ln>
          </p:spPr>
          <p:txBody>
            <a:bodyPr/>
            <a:lstStyle/>
            <a:p>
              <a:endParaRPr lang="en-US"/>
            </a:p>
          </p:txBody>
        </p:sp>
        <p:sp>
          <p:nvSpPr>
            <p:cNvPr id="5183" name="Freeform 183"/>
            <p:cNvSpPr>
              <a:spLocks/>
            </p:cNvSpPr>
            <p:nvPr/>
          </p:nvSpPr>
          <p:spPr bwMode="auto">
            <a:xfrm>
              <a:off x="1324" y="652"/>
              <a:ext cx="480" cy="76"/>
            </a:xfrm>
            <a:custGeom>
              <a:avLst/>
              <a:gdLst>
                <a:gd name="T0" fmla="*/ 0 w 960"/>
                <a:gd name="T1" fmla="*/ 0 h 152"/>
                <a:gd name="T2" fmla="*/ 1 w 960"/>
                <a:gd name="T3" fmla="*/ 1 h 152"/>
                <a:gd name="T4" fmla="*/ 1 w 960"/>
                <a:gd name="T5" fmla="*/ 1 h 152"/>
                <a:gd name="T6" fmla="*/ 1 w 960"/>
                <a:gd name="T7" fmla="*/ 1 h 152"/>
                <a:gd name="T8" fmla="*/ 0 w 960"/>
                <a:gd name="T9" fmla="*/ 0 h 152"/>
                <a:gd name="T10" fmla="*/ 0 w 960"/>
                <a:gd name="T11" fmla="*/ 0 h 152"/>
                <a:gd name="T12" fmla="*/ 0 60000 65536"/>
                <a:gd name="T13" fmla="*/ 0 60000 65536"/>
                <a:gd name="T14" fmla="*/ 0 60000 65536"/>
                <a:gd name="T15" fmla="*/ 0 60000 65536"/>
                <a:gd name="T16" fmla="*/ 0 60000 65536"/>
                <a:gd name="T17" fmla="*/ 0 60000 65536"/>
                <a:gd name="T18" fmla="*/ 0 w 960"/>
                <a:gd name="T19" fmla="*/ 0 h 152"/>
                <a:gd name="T20" fmla="*/ 960 w 96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960" h="152">
                  <a:moveTo>
                    <a:pt x="0" y="0"/>
                  </a:moveTo>
                  <a:lnTo>
                    <a:pt x="960" y="152"/>
                  </a:lnTo>
                  <a:lnTo>
                    <a:pt x="897" y="118"/>
                  </a:lnTo>
                  <a:lnTo>
                    <a:pt x="509" y="42"/>
                  </a:lnTo>
                  <a:lnTo>
                    <a:pt x="0" y="0"/>
                  </a:lnTo>
                  <a:close/>
                </a:path>
              </a:pathLst>
            </a:custGeom>
            <a:solidFill>
              <a:srgbClr val="CC7F4C"/>
            </a:solidFill>
            <a:ln w="9525">
              <a:noFill/>
              <a:round/>
              <a:headEnd/>
              <a:tailEnd/>
            </a:ln>
          </p:spPr>
          <p:txBody>
            <a:bodyPr/>
            <a:lstStyle/>
            <a:p>
              <a:endParaRPr lang="en-US"/>
            </a:p>
          </p:txBody>
        </p:sp>
        <p:sp>
          <p:nvSpPr>
            <p:cNvPr id="5184" name="Freeform 151"/>
            <p:cNvSpPr>
              <a:spLocks/>
            </p:cNvSpPr>
            <p:nvPr/>
          </p:nvSpPr>
          <p:spPr bwMode="auto">
            <a:xfrm>
              <a:off x="1308" y="2070"/>
              <a:ext cx="587" cy="116"/>
            </a:xfrm>
            <a:custGeom>
              <a:avLst/>
              <a:gdLst>
                <a:gd name="T0" fmla="*/ 0 w 1175"/>
                <a:gd name="T1" fmla="*/ 0 h 234"/>
                <a:gd name="T2" fmla="*/ 0 w 1175"/>
                <a:gd name="T3" fmla="*/ 0 h 234"/>
                <a:gd name="T4" fmla="*/ 0 w 1175"/>
                <a:gd name="T5" fmla="*/ 0 h 234"/>
                <a:gd name="T6" fmla="*/ 0 w 1175"/>
                <a:gd name="T7" fmla="*/ 0 h 234"/>
                <a:gd name="T8" fmla="*/ 0 w 1175"/>
                <a:gd name="T9" fmla="*/ 0 h 234"/>
                <a:gd name="T10" fmla="*/ 0 w 1175"/>
                <a:gd name="T11" fmla="*/ 0 h 234"/>
                <a:gd name="T12" fmla="*/ 0 w 1175"/>
                <a:gd name="T13" fmla="*/ 0 h 234"/>
                <a:gd name="T14" fmla="*/ 0 60000 65536"/>
                <a:gd name="T15" fmla="*/ 0 60000 65536"/>
                <a:gd name="T16" fmla="*/ 0 60000 65536"/>
                <a:gd name="T17" fmla="*/ 0 60000 65536"/>
                <a:gd name="T18" fmla="*/ 0 60000 65536"/>
                <a:gd name="T19" fmla="*/ 0 60000 65536"/>
                <a:gd name="T20" fmla="*/ 0 60000 65536"/>
                <a:gd name="T21" fmla="*/ 0 w 1175"/>
                <a:gd name="T22" fmla="*/ 0 h 234"/>
                <a:gd name="T23" fmla="*/ 1175 w 1175"/>
                <a:gd name="T24" fmla="*/ 234 h 23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175" h="234">
                  <a:moveTo>
                    <a:pt x="2" y="217"/>
                  </a:moveTo>
                  <a:lnTo>
                    <a:pt x="1164" y="0"/>
                  </a:lnTo>
                  <a:lnTo>
                    <a:pt x="1175" y="19"/>
                  </a:lnTo>
                  <a:lnTo>
                    <a:pt x="1164" y="27"/>
                  </a:lnTo>
                  <a:lnTo>
                    <a:pt x="0" y="234"/>
                  </a:lnTo>
                  <a:lnTo>
                    <a:pt x="2" y="217"/>
                  </a:lnTo>
                  <a:close/>
                </a:path>
              </a:pathLst>
            </a:custGeom>
            <a:solidFill>
              <a:srgbClr val="F2CC99"/>
            </a:solidFill>
            <a:ln w="9525">
              <a:noFill/>
              <a:round/>
              <a:headEnd/>
              <a:tailEnd/>
            </a:ln>
          </p:spPr>
          <p:txBody>
            <a:bodyPr/>
            <a:lstStyle/>
            <a:p>
              <a:endParaRPr lang="en-US"/>
            </a:p>
          </p:txBody>
        </p:sp>
      </p:grpSp>
      <p:sp>
        <p:nvSpPr>
          <p:cNvPr id="5126" name="TextBox 78"/>
          <p:cNvSpPr txBox="1">
            <a:spLocks noChangeArrowheads="1"/>
          </p:cNvSpPr>
          <p:nvPr/>
        </p:nvSpPr>
        <p:spPr bwMode="auto">
          <a:xfrm rot="5599595">
            <a:off x="6730206" y="5464969"/>
            <a:ext cx="1920875" cy="338138"/>
          </a:xfrm>
          <a:prstGeom prst="rect">
            <a:avLst/>
          </a:prstGeom>
          <a:noFill/>
          <a:ln w="9525">
            <a:noFill/>
            <a:miter lim="800000"/>
            <a:headEnd/>
            <a:tailEnd/>
          </a:ln>
        </p:spPr>
        <p:txBody>
          <a:bodyPr>
            <a:spAutoFit/>
          </a:bodyPr>
          <a:lstStyle/>
          <a:p>
            <a:pPr algn="ctr" eaLnBrk="0" hangingPunct="0">
              <a:spcBef>
                <a:spcPct val="50000"/>
              </a:spcBef>
            </a:pPr>
            <a:r>
              <a:rPr lang="en-US" dirty="0">
                <a:solidFill>
                  <a:srgbClr val="002060"/>
                </a:solidFill>
                <a:latin typeface="+mn-lt"/>
              </a:rPr>
              <a:t>Business</a:t>
            </a:r>
            <a:r>
              <a:rPr lang="en-US" dirty="0">
                <a:latin typeface="+mn-lt"/>
              </a:rPr>
              <a:t> </a:t>
            </a:r>
            <a:r>
              <a:rPr lang="en-US" dirty="0">
                <a:solidFill>
                  <a:srgbClr val="002060"/>
                </a:solidFill>
                <a:latin typeface="+mn-lt"/>
              </a:rPr>
              <a:t>Rules</a:t>
            </a:r>
          </a:p>
        </p:txBody>
      </p:sp>
      <p:sp>
        <p:nvSpPr>
          <p:cNvPr id="5127" name="TextBox 79"/>
          <p:cNvSpPr txBox="1">
            <a:spLocks noChangeArrowheads="1"/>
          </p:cNvSpPr>
          <p:nvPr/>
        </p:nvSpPr>
        <p:spPr bwMode="auto">
          <a:xfrm rot="-4792575">
            <a:off x="6209507" y="5298281"/>
            <a:ext cx="1689100" cy="338137"/>
          </a:xfrm>
          <a:prstGeom prst="rect">
            <a:avLst/>
          </a:prstGeom>
          <a:noFill/>
          <a:ln w="9525">
            <a:noFill/>
            <a:miter lim="800000"/>
            <a:headEnd/>
            <a:tailEnd/>
          </a:ln>
        </p:spPr>
        <p:txBody>
          <a:bodyPr wrap="none">
            <a:spAutoFit/>
          </a:bodyPr>
          <a:lstStyle/>
          <a:p>
            <a:pPr algn="ctr" eaLnBrk="0" hangingPunct="0">
              <a:spcBef>
                <a:spcPct val="50000"/>
              </a:spcBef>
            </a:pPr>
            <a:r>
              <a:rPr lang="en-US" dirty="0">
                <a:solidFill>
                  <a:srgbClr val="002060"/>
                </a:solidFill>
                <a:latin typeface="+mn-lt"/>
              </a:rPr>
              <a:t>Data Standards</a:t>
            </a:r>
          </a:p>
        </p:txBody>
      </p:sp>
      <p:sp>
        <p:nvSpPr>
          <p:cNvPr id="5128" name="TextBox 80"/>
          <p:cNvSpPr txBox="1">
            <a:spLocks noChangeArrowheads="1"/>
          </p:cNvSpPr>
          <p:nvPr/>
        </p:nvSpPr>
        <p:spPr bwMode="auto">
          <a:xfrm rot="4600824">
            <a:off x="7540625" y="5318125"/>
            <a:ext cx="2536825" cy="339725"/>
          </a:xfrm>
          <a:prstGeom prst="rect">
            <a:avLst/>
          </a:prstGeom>
          <a:noFill/>
          <a:ln w="9525">
            <a:noFill/>
            <a:miter lim="800000"/>
            <a:headEnd/>
            <a:tailEnd/>
          </a:ln>
        </p:spPr>
        <p:txBody>
          <a:bodyPr>
            <a:spAutoFit/>
          </a:bodyPr>
          <a:lstStyle/>
          <a:p>
            <a:pPr algn="ctr" eaLnBrk="0" hangingPunct="0">
              <a:spcBef>
                <a:spcPct val="50000"/>
              </a:spcBef>
            </a:pPr>
            <a:r>
              <a:rPr lang="en-US" dirty="0">
                <a:solidFill>
                  <a:srgbClr val="002060"/>
                </a:solidFill>
                <a:latin typeface="+mn-lt"/>
              </a:rPr>
              <a:t>Transaction Formats</a:t>
            </a:r>
          </a:p>
        </p:txBody>
      </p:sp>
      <p:sp>
        <p:nvSpPr>
          <p:cNvPr id="5129" name="TextBox 81"/>
          <p:cNvSpPr txBox="1">
            <a:spLocks noChangeArrowheads="1"/>
          </p:cNvSpPr>
          <p:nvPr/>
        </p:nvSpPr>
        <p:spPr bwMode="auto">
          <a:xfrm>
            <a:off x="7162800" y="3810000"/>
            <a:ext cx="1430338" cy="584200"/>
          </a:xfrm>
          <a:prstGeom prst="rect">
            <a:avLst/>
          </a:prstGeom>
          <a:noFill/>
          <a:ln w="9525">
            <a:noFill/>
            <a:miter lim="800000"/>
            <a:headEnd/>
            <a:tailEnd/>
          </a:ln>
        </p:spPr>
        <p:txBody>
          <a:bodyPr>
            <a:spAutoFit/>
          </a:bodyPr>
          <a:lstStyle/>
          <a:p>
            <a:pPr algn="ctr" eaLnBrk="0" hangingPunct="0">
              <a:spcBef>
                <a:spcPts val="0"/>
              </a:spcBef>
            </a:pPr>
            <a:r>
              <a:rPr lang="en-US" dirty="0">
                <a:solidFill>
                  <a:srgbClr val="002060"/>
                </a:solidFill>
                <a:latin typeface="+mn-lt"/>
              </a:rPr>
              <a:t>Business </a:t>
            </a:r>
          </a:p>
          <a:p>
            <a:pPr algn="ctr" eaLnBrk="0" hangingPunct="0">
              <a:spcBef>
                <a:spcPts val="0"/>
              </a:spcBef>
            </a:pPr>
            <a:r>
              <a:rPr lang="en-US" dirty="0">
                <a:solidFill>
                  <a:srgbClr val="002060"/>
                </a:solidFill>
                <a:latin typeface="+mn-lt"/>
              </a:rPr>
              <a:t>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8" name="Object 4"/>
          <p:cNvGraphicFramePr>
            <a:graphicFrameLocks noChangeAspect="1"/>
          </p:cNvGraphicFramePr>
          <p:nvPr/>
        </p:nvGraphicFramePr>
        <p:xfrm>
          <a:off x="6915150" y="5035550"/>
          <a:ext cx="2228850" cy="1822450"/>
        </p:xfrm>
        <a:graphic>
          <a:graphicData uri="http://schemas.openxmlformats.org/presentationml/2006/ole">
            <mc:AlternateContent xmlns:mc="http://schemas.openxmlformats.org/markup-compatibility/2006">
              <mc:Choice xmlns:v="urn:schemas-microsoft-com:vml" Requires="v">
                <p:oleObj spid="_x0000_s4207" name="Clip" r:id="rId4" imgW="2305202" imgH="1884578" progId="">
                  <p:embed/>
                </p:oleObj>
              </mc:Choice>
              <mc:Fallback>
                <p:oleObj name="Clip" r:id="rId4" imgW="2305202" imgH="1884578" progId="">
                  <p:embed/>
                  <p:pic>
                    <p:nvPicPr>
                      <p:cNvPr id="0" name="Picture 94"/>
                      <p:cNvPicPr>
                        <a:picLocks noChangeAspect="1" noChangeArrowheads="1"/>
                      </p:cNvPicPr>
                      <p:nvPr/>
                    </p:nvPicPr>
                    <p:blipFill>
                      <a:blip r:embed="rId5">
                        <a:lum bright="70000" contrast="-16000"/>
                        <a:grayscl/>
                        <a:extLst>
                          <a:ext uri="{28A0092B-C50C-407E-A947-70E740481C1C}">
                            <a14:useLocalDpi xmlns:a14="http://schemas.microsoft.com/office/drawing/2010/main" val="0"/>
                          </a:ext>
                        </a:extLst>
                      </a:blip>
                      <a:srcRect/>
                      <a:stretch>
                        <a:fillRect/>
                      </a:stretch>
                    </p:blipFill>
                    <p:spPr bwMode="auto">
                      <a:xfrm>
                        <a:off x="6915150" y="5035550"/>
                        <a:ext cx="2228850" cy="1822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99" name="Rectangle 52"/>
          <p:cNvSpPr>
            <a:spLocks noGrp="1" noChangeArrowheads="1"/>
          </p:cNvSpPr>
          <p:nvPr>
            <p:ph type="title"/>
          </p:nvPr>
        </p:nvSpPr>
        <p:spPr>
          <a:xfrm>
            <a:off x="685800" y="381000"/>
            <a:ext cx="7772400" cy="533400"/>
          </a:xfrm>
        </p:spPr>
        <p:txBody>
          <a:bodyPr/>
          <a:lstStyle/>
          <a:p>
            <a:r>
              <a:rPr lang="en-US" sz="4000" dirty="0" smtClean="0"/>
              <a:t>DoD Consensus Builder</a:t>
            </a:r>
          </a:p>
        </p:txBody>
      </p:sp>
      <p:sp>
        <p:nvSpPr>
          <p:cNvPr id="4100" name="Rectangle 53"/>
          <p:cNvSpPr>
            <a:spLocks noGrp="1" noChangeArrowheads="1"/>
          </p:cNvSpPr>
          <p:nvPr>
            <p:ph idx="1"/>
          </p:nvPr>
        </p:nvSpPr>
        <p:spPr>
          <a:xfrm>
            <a:off x="571500" y="1114425"/>
            <a:ext cx="7886700" cy="5362575"/>
          </a:xfrm>
        </p:spPr>
        <p:txBody>
          <a:bodyPr/>
          <a:lstStyle/>
          <a:p>
            <a:pPr>
              <a:lnSpc>
                <a:spcPct val="90000"/>
              </a:lnSpc>
            </a:pPr>
            <a:r>
              <a:rPr lang="en-US" sz="2400" dirty="0" smtClean="0"/>
              <a:t>The DLMS office administers DoD-wide:</a:t>
            </a:r>
          </a:p>
          <a:p>
            <a:pPr lvl="1">
              <a:lnSpc>
                <a:spcPct val="90000"/>
              </a:lnSpc>
              <a:spcBef>
                <a:spcPts val="600"/>
              </a:spcBef>
            </a:pPr>
            <a:r>
              <a:rPr lang="en-US" sz="2000" b="0" dirty="0" smtClean="0"/>
              <a:t>Defense Logistics Management System (DLMS)</a:t>
            </a:r>
          </a:p>
          <a:p>
            <a:pPr lvl="1">
              <a:lnSpc>
                <a:spcPct val="90000"/>
              </a:lnSpc>
              <a:spcBef>
                <a:spcPts val="600"/>
              </a:spcBef>
            </a:pPr>
            <a:r>
              <a:rPr lang="en-US" sz="2000" b="0" dirty="0" smtClean="0"/>
              <a:t>DoD Physical Inventory Control Program </a:t>
            </a:r>
          </a:p>
          <a:p>
            <a:pPr lvl="1">
              <a:lnSpc>
                <a:spcPct val="90000"/>
              </a:lnSpc>
              <a:spcBef>
                <a:spcPts val="600"/>
              </a:spcBef>
            </a:pPr>
            <a:r>
              <a:rPr lang="en-US" sz="2000" b="0" dirty="0" smtClean="0"/>
              <a:t>DLMS Data Management Plan</a:t>
            </a:r>
          </a:p>
          <a:p>
            <a:pPr lvl="1">
              <a:lnSpc>
                <a:spcPct val="90000"/>
              </a:lnSpc>
              <a:spcBef>
                <a:spcPts val="600"/>
              </a:spcBef>
            </a:pPr>
            <a:r>
              <a:rPr lang="en-US" sz="2000" b="0" dirty="0" smtClean="0"/>
              <a:t>Defense Logistics Standard Systems (DLSS)</a:t>
            </a:r>
          </a:p>
          <a:p>
            <a:pPr>
              <a:lnSpc>
                <a:spcPct val="90000"/>
              </a:lnSpc>
            </a:pPr>
            <a:endParaRPr lang="en-US" sz="1200" b="0" dirty="0" smtClean="0"/>
          </a:p>
          <a:p>
            <a:pPr>
              <a:lnSpc>
                <a:spcPct val="90000"/>
              </a:lnSpc>
            </a:pPr>
            <a:r>
              <a:rPr lang="en-US" sz="2400" dirty="0" smtClean="0"/>
              <a:t>The DLMS office chairs:</a:t>
            </a:r>
          </a:p>
          <a:p>
            <a:pPr lvl="1">
              <a:lnSpc>
                <a:spcPct val="90000"/>
              </a:lnSpc>
              <a:spcBef>
                <a:spcPts val="600"/>
              </a:spcBef>
            </a:pPr>
            <a:r>
              <a:rPr lang="en-US" sz="2000" b="0" dirty="0" smtClean="0"/>
              <a:t>DLMS Process Review Committees (PRCs)</a:t>
            </a:r>
          </a:p>
          <a:p>
            <a:pPr lvl="1">
              <a:lnSpc>
                <a:spcPct val="90000"/>
              </a:lnSpc>
              <a:spcBef>
                <a:spcPts val="600"/>
              </a:spcBef>
            </a:pPr>
            <a:r>
              <a:rPr lang="en-US" sz="2000" b="0" dirty="0" smtClean="0"/>
              <a:t>Unique Item Tracking Committee</a:t>
            </a:r>
          </a:p>
          <a:p>
            <a:pPr lvl="1">
              <a:lnSpc>
                <a:spcPct val="90000"/>
              </a:lnSpc>
              <a:spcBef>
                <a:spcPts val="600"/>
              </a:spcBef>
            </a:pPr>
            <a:r>
              <a:rPr lang="en-US" sz="2000" b="0" dirty="0" smtClean="0"/>
              <a:t>Pipeline Measurement Process Review Committee (PM PRC)</a:t>
            </a:r>
          </a:p>
          <a:p>
            <a:pPr lvl="1">
              <a:lnSpc>
                <a:spcPct val="90000"/>
              </a:lnSpc>
              <a:spcBef>
                <a:spcPts val="600"/>
              </a:spcBef>
            </a:pPr>
            <a:r>
              <a:rPr lang="en-US" sz="2000" b="0" dirty="0" smtClean="0"/>
              <a:t>DoD Supply Discrepancy Reporting Sub-Committee</a:t>
            </a:r>
          </a:p>
          <a:p>
            <a:pPr lvl="1">
              <a:lnSpc>
                <a:spcPct val="90000"/>
              </a:lnSpc>
              <a:spcBef>
                <a:spcPts val="600"/>
              </a:spcBef>
            </a:pPr>
            <a:r>
              <a:rPr lang="en-US" sz="2000" b="0" dirty="0" smtClean="0"/>
              <a:t>Joint Physical Inventory Working Group</a:t>
            </a:r>
          </a:p>
          <a:p>
            <a:pPr lvl="1">
              <a:lnSpc>
                <a:spcPct val="90000"/>
              </a:lnSpc>
              <a:spcBef>
                <a:spcPts val="600"/>
              </a:spcBef>
            </a:pPr>
            <a:r>
              <a:rPr lang="en-US" sz="2000" b="0" dirty="0" smtClean="0"/>
              <a:t>Joint Small Arms/Light </a:t>
            </a:r>
            <a:r>
              <a:rPr lang="en-US" sz="2000" b="0" dirty="0"/>
              <a:t>Weapons Coordinating </a:t>
            </a:r>
            <a:r>
              <a:rPr lang="en-US" sz="2000" b="0" dirty="0" smtClean="0"/>
              <a:t>Group</a:t>
            </a:r>
            <a:endParaRPr lang="en-US" sz="2000" b="0" dirty="0"/>
          </a:p>
          <a:p>
            <a:pPr lvl="1">
              <a:lnSpc>
                <a:spcPct val="90000"/>
              </a:lnSpc>
              <a:spcBef>
                <a:spcPts val="600"/>
              </a:spcBef>
            </a:pPr>
            <a:r>
              <a:rPr lang="en-US" sz="2000" b="0" dirty="0" smtClean="0"/>
              <a:t>DoDAAD / MAPAD Committees</a:t>
            </a:r>
          </a:p>
        </p:txBody>
      </p:sp>
      <p:sp>
        <p:nvSpPr>
          <p:cNvPr id="4101" name="Rectangle 5"/>
          <p:cNvSpPr>
            <a:spLocks noChangeArrowheads="1"/>
          </p:cNvSpPr>
          <p:nvPr/>
        </p:nvSpPr>
        <p:spPr bwMode="auto">
          <a:xfrm>
            <a:off x="460375" y="1389063"/>
            <a:ext cx="8229600" cy="4495800"/>
          </a:xfrm>
          <a:prstGeom prst="rect">
            <a:avLst/>
          </a:prstGeom>
          <a:noFill/>
          <a:ln w="9525">
            <a:noFill/>
            <a:miter lim="800000"/>
            <a:headEnd/>
            <a:tailEnd/>
          </a:ln>
        </p:spPr>
        <p:txBody>
          <a:bodyPr/>
          <a:lstStyle/>
          <a:p>
            <a:pPr marL="742950" lvl="1" indent="-285750" algn="l">
              <a:lnSpc>
                <a:spcPct val="90000"/>
              </a:lnSpc>
              <a:spcBef>
                <a:spcPct val="20000"/>
              </a:spcBef>
              <a:buFont typeface="Wingdings" pitchFamily="2" charset="2"/>
              <a:buChar char="v"/>
            </a:pPr>
            <a:endParaRPr lang="en-US" sz="2000">
              <a:solidFill>
                <a:schemeClr val="accent2"/>
              </a:solidFill>
              <a:latin typeface="Verdan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30"/>
          <p:cNvSpPr>
            <a:spLocks noGrp="1" noChangeArrowheads="1"/>
          </p:cNvSpPr>
          <p:nvPr>
            <p:ph type="title"/>
          </p:nvPr>
        </p:nvSpPr>
        <p:spPr>
          <a:xfrm>
            <a:off x="200025" y="314325"/>
            <a:ext cx="8763000" cy="981075"/>
          </a:xfrm>
        </p:spPr>
        <p:txBody>
          <a:bodyPr/>
          <a:lstStyle/>
          <a:p>
            <a:r>
              <a:rPr lang="en-US" sz="3200" dirty="0" smtClean="0"/>
              <a:t>DLMS Process Review Committees (PRC) </a:t>
            </a:r>
          </a:p>
        </p:txBody>
      </p:sp>
      <p:sp>
        <p:nvSpPr>
          <p:cNvPr id="11267" name="Rectangle 1031"/>
          <p:cNvSpPr>
            <a:spLocks noGrp="1" noChangeArrowheads="1"/>
          </p:cNvSpPr>
          <p:nvPr>
            <p:ph idx="1"/>
          </p:nvPr>
        </p:nvSpPr>
        <p:spPr>
          <a:xfrm>
            <a:off x="285750" y="1143000"/>
            <a:ext cx="8534400" cy="5486400"/>
          </a:xfrm>
        </p:spPr>
        <p:txBody>
          <a:bodyPr/>
          <a:lstStyle/>
          <a:p>
            <a:pPr lvl="1">
              <a:lnSpc>
                <a:spcPct val="90000"/>
              </a:lnSpc>
            </a:pPr>
            <a:r>
              <a:rPr lang="en-US" sz="2400" dirty="0" smtClean="0"/>
              <a:t>The DLMS office chairs the following:</a:t>
            </a:r>
          </a:p>
          <a:p>
            <a:pPr lvl="2">
              <a:lnSpc>
                <a:spcPct val="90000"/>
              </a:lnSpc>
            </a:pPr>
            <a:r>
              <a:rPr lang="en-US" sz="2000" b="0" dirty="0" smtClean="0"/>
              <a:t>Supply PRC</a:t>
            </a:r>
          </a:p>
          <a:p>
            <a:pPr lvl="2">
              <a:lnSpc>
                <a:spcPct val="90000"/>
              </a:lnSpc>
            </a:pPr>
            <a:r>
              <a:rPr lang="en-US" sz="2000" b="0" dirty="0" smtClean="0"/>
              <a:t>Finance PRC</a:t>
            </a:r>
          </a:p>
          <a:p>
            <a:pPr lvl="2">
              <a:lnSpc>
                <a:spcPct val="90000"/>
              </a:lnSpc>
            </a:pPr>
            <a:r>
              <a:rPr lang="en-US" sz="2000" b="0" dirty="0" smtClean="0"/>
              <a:t>Pipeline Measurement PRC</a:t>
            </a:r>
          </a:p>
          <a:p>
            <a:pPr lvl="2">
              <a:lnSpc>
                <a:spcPct val="90000"/>
              </a:lnSpc>
            </a:pPr>
            <a:r>
              <a:rPr lang="en-US" sz="2000" b="0" dirty="0" smtClean="0"/>
              <a:t>DODAAD, MAPAD, SDR, JPIWG &amp; others</a:t>
            </a:r>
          </a:p>
          <a:p>
            <a:pPr lvl="1">
              <a:lnSpc>
                <a:spcPct val="90000"/>
              </a:lnSpc>
            </a:pPr>
            <a:r>
              <a:rPr lang="en-US" sz="2400" dirty="0" smtClean="0"/>
              <a:t>Composed of representatives from the DoD Components, the U.S. Coast Guard, and participating Federal Agencies</a:t>
            </a:r>
          </a:p>
          <a:p>
            <a:pPr lvl="1">
              <a:lnSpc>
                <a:spcPct val="90000"/>
              </a:lnSpc>
            </a:pPr>
            <a:r>
              <a:rPr lang="en-US" sz="2400" dirty="0" smtClean="0"/>
              <a:t>Responsibilities include:</a:t>
            </a:r>
          </a:p>
          <a:p>
            <a:pPr lvl="2">
              <a:lnSpc>
                <a:spcPct val="90000"/>
              </a:lnSpc>
            </a:pPr>
            <a:r>
              <a:rPr lang="en-US" sz="2000" b="0" dirty="0" smtClean="0"/>
              <a:t>Develop and recommend revised policy, procedures, or process improvements </a:t>
            </a:r>
          </a:p>
          <a:p>
            <a:pPr lvl="2">
              <a:lnSpc>
                <a:spcPct val="90000"/>
              </a:lnSpc>
            </a:pPr>
            <a:r>
              <a:rPr lang="en-US" sz="2000" b="0" dirty="0" smtClean="0"/>
              <a:t>Develop, evaluate, and coordinate proposed DLMS changes</a:t>
            </a:r>
          </a:p>
          <a:p>
            <a:pPr lvl="2">
              <a:lnSpc>
                <a:spcPct val="90000"/>
              </a:lnSpc>
            </a:pPr>
            <a:r>
              <a:rPr lang="en-US" sz="2000" b="0" dirty="0" smtClean="0"/>
              <a:t>Help resolve problems, violations, and deviations that arise during system operations</a:t>
            </a:r>
          </a:p>
        </p:txBody>
      </p:sp>
      <p:pic>
        <p:nvPicPr>
          <p:cNvPr id="122881" name="Picture 1" descr="C:\Documents and Settings\HP90852\Local Settings\Temporary Internet Files\Content.IE5\XRL0CN7G\MC900174351[1].wmf"/>
          <p:cNvPicPr>
            <a:picLocks noChangeAspect="1" noChangeArrowheads="1"/>
          </p:cNvPicPr>
          <p:nvPr/>
        </p:nvPicPr>
        <p:blipFill>
          <a:blip r:embed="rId3" cstate="print"/>
          <a:srcRect/>
          <a:stretch>
            <a:fillRect/>
          </a:stretch>
        </p:blipFill>
        <p:spPr bwMode="auto">
          <a:xfrm>
            <a:off x="6391180" y="1291199"/>
            <a:ext cx="1819656" cy="1560881"/>
          </a:xfrm>
          <a:prstGeom prst="rect">
            <a:avLst/>
          </a:prstGeom>
          <a:noFill/>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bwMode="auto">
          <a:xfrm>
            <a:off x="762000" y="350838"/>
            <a:ext cx="7696200" cy="7159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4000" smtClean="0">
                <a:latin typeface="Arial" charset="0"/>
                <a:cs typeface="Arial" charset="0"/>
              </a:rPr>
              <a:t>DLMS Governance Process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87237075"/>
              </p:ext>
            </p:extLst>
          </p:nvPr>
        </p:nvGraphicFramePr>
        <p:xfrm>
          <a:off x="14590" y="1066800"/>
          <a:ext cx="9129409"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40" name="TextBox 6"/>
          <p:cNvSpPr txBox="1">
            <a:spLocks noChangeArrowheads="1"/>
          </p:cNvSpPr>
          <p:nvPr/>
        </p:nvSpPr>
        <p:spPr bwMode="auto">
          <a:xfrm>
            <a:off x="3870824" y="1447800"/>
            <a:ext cx="150554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0"/>
              </a:spcBef>
            </a:pPr>
            <a:r>
              <a:rPr lang="en-US" sz="1800" b="1" dirty="0" smtClean="0">
                <a:solidFill>
                  <a:prstClr val="black"/>
                </a:solidFill>
                <a:latin typeface="+mn-lt"/>
              </a:rPr>
              <a:t>Directives</a:t>
            </a:r>
          </a:p>
          <a:p>
            <a:pPr eaLnBrk="1" hangingPunct="1">
              <a:spcBef>
                <a:spcPct val="0"/>
              </a:spcBef>
            </a:pPr>
            <a:r>
              <a:rPr lang="en-US" sz="1800" b="1" dirty="0" smtClean="0">
                <a:solidFill>
                  <a:prstClr val="black"/>
                </a:solidFill>
                <a:latin typeface="+mn-lt"/>
              </a:rPr>
              <a:t>Instructions</a:t>
            </a:r>
          </a:p>
          <a:p>
            <a:pPr eaLnBrk="1" hangingPunct="1">
              <a:spcBef>
                <a:spcPct val="0"/>
              </a:spcBef>
            </a:pPr>
            <a:r>
              <a:rPr lang="en-US" sz="1800" b="1" dirty="0" smtClean="0">
                <a:solidFill>
                  <a:prstClr val="black"/>
                </a:solidFill>
                <a:latin typeface="+mn-lt"/>
              </a:rPr>
              <a:t>Regulations</a:t>
            </a:r>
          </a:p>
          <a:p>
            <a:pPr eaLnBrk="1" hangingPunct="1">
              <a:spcBef>
                <a:spcPct val="0"/>
              </a:spcBef>
            </a:pPr>
            <a:r>
              <a:rPr lang="en-US" sz="1800" b="1" dirty="0" smtClean="0">
                <a:solidFill>
                  <a:prstClr val="black"/>
                </a:solidFill>
                <a:latin typeface="+mn-lt"/>
              </a:rPr>
              <a:t>&amp; Manuals</a:t>
            </a:r>
          </a:p>
        </p:txBody>
      </p:sp>
      <p:pic>
        <p:nvPicPr>
          <p:cNvPr id="14341"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8913" y="1143000"/>
            <a:ext cx="2935287" cy="305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79"/>
          <p:cNvSpPr txBox="1">
            <a:spLocks noChangeArrowheads="1"/>
          </p:cNvSpPr>
          <p:nvPr/>
        </p:nvSpPr>
        <p:spPr bwMode="auto">
          <a:xfrm>
            <a:off x="5562600" y="1687513"/>
            <a:ext cx="2338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0"/>
              </a:spcBef>
            </a:pPr>
            <a:r>
              <a:rPr lang="en-US" sz="1800" dirty="0" smtClean="0">
                <a:solidFill>
                  <a:prstClr val="black"/>
                </a:solidFill>
              </a:rPr>
              <a:t>OSD Policy Direction</a:t>
            </a:r>
          </a:p>
        </p:txBody>
      </p:sp>
      <p:sp>
        <p:nvSpPr>
          <p:cNvPr id="14343" name="TextBox 80"/>
          <p:cNvSpPr txBox="1">
            <a:spLocks noChangeArrowheads="1"/>
          </p:cNvSpPr>
          <p:nvPr/>
        </p:nvSpPr>
        <p:spPr bwMode="auto">
          <a:xfrm>
            <a:off x="6400800" y="2971800"/>
            <a:ext cx="24923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0"/>
              </a:spcBef>
            </a:pPr>
            <a:r>
              <a:rPr lang="en-US" sz="1800" dirty="0" smtClean="0">
                <a:solidFill>
                  <a:prstClr val="black"/>
                </a:solidFill>
              </a:rPr>
              <a:t>Standards Syndication</a:t>
            </a:r>
          </a:p>
        </p:txBody>
      </p:sp>
      <p:sp>
        <p:nvSpPr>
          <p:cNvPr id="14344" name="TextBox 81"/>
          <p:cNvSpPr txBox="1">
            <a:spLocks noChangeArrowheads="1"/>
          </p:cNvSpPr>
          <p:nvPr/>
        </p:nvSpPr>
        <p:spPr bwMode="auto">
          <a:xfrm>
            <a:off x="7620000" y="44196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l" eaLnBrk="1" hangingPunct="1">
              <a:spcBef>
                <a:spcPct val="0"/>
              </a:spcBef>
            </a:pPr>
            <a:r>
              <a:rPr lang="en-US" sz="1800" dirty="0" smtClean="0">
                <a:solidFill>
                  <a:prstClr val="black"/>
                </a:solidFill>
              </a:rPr>
              <a:t>Compliance</a:t>
            </a:r>
          </a:p>
          <a:p>
            <a:pPr algn="l" eaLnBrk="1" hangingPunct="1">
              <a:spcBef>
                <a:spcPct val="0"/>
              </a:spcBef>
            </a:pPr>
            <a:r>
              <a:rPr lang="en-US" sz="1800" dirty="0" smtClean="0">
                <a:solidFill>
                  <a:prstClr val="black"/>
                </a:solidFill>
              </a:rPr>
              <a:t>  Oversight</a:t>
            </a:r>
          </a:p>
        </p:txBody>
      </p:sp>
    </p:spTree>
    <p:extLst>
      <p:ext uri="{BB962C8B-B14F-4D97-AF65-F5344CB8AC3E}">
        <p14:creationId xmlns:p14="http://schemas.microsoft.com/office/powerpoint/2010/main" val="103247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838200"/>
          </a:xfrm>
        </p:spPr>
        <p:txBody>
          <a:bodyPr/>
          <a:lstStyle/>
          <a:p>
            <a:r>
              <a:rPr lang="en-US" sz="4000" dirty="0" smtClean="0"/>
              <a:t>DLMS Training Catalog</a:t>
            </a:r>
            <a:endParaRPr lang="en-US" dirty="0" smtClean="0"/>
          </a:p>
        </p:txBody>
      </p:sp>
      <p:sp>
        <p:nvSpPr>
          <p:cNvPr id="5" name="Rectangle 4"/>
          <p:cNvSpPr>
            <a:spLocks noGrp="1" noChangeArrowheads="1"/>
          </p:cNvSpPr>
          <p:nvPr/>
        </p:nvSpPr>
        <p:spPr bwMode="auto">
          <a:xfrm>
            <a:off x="114300" y="1219200"/>
            <a:ext cx="89154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3200" b="1">
                <a:solidFill>
                  <a:srgbClr val="000000"/>
                </a:solidFill>
                <a:latin typeface="+mn-lt"/>
                <a:ea typeface="+mn-ea"/>
                <a:cs typeface="+mn-cs"/>
              </a:defRPr>
            </a:lvl1pPr>
            <a:lvl2pPr marL="742950" indent="-285750" algn="l" rtl="0" eaLnBrk="0" fontAlgn="base" hangingPunct="0">
              <a:spcBef>
                <a:spcPct val="35000"/>
              </a:spcBef>
              <a:spcAft>
                <a:spcPct val="0"/>
              </a:spcAft>
              <a:buSzPct val="70000"/>
              <a:buFont typeface="Wingdings" pitchFamily="2" charset="2"/>
              <a:buChar char="l"/>
              <a:defRPr sz="2800" b="1">
                <a:solidFill>
                  <a:srgbClr val="000000"/>
                </a:solidFill>
                <a:latin typeface="+mn-lt"/>
              </a:defRPr>
            </a:lvl2pPr>
            <a:lvl3pPr marL="1143000" indent="-228600" algn="l" rtl="0" eaLnBrk="0" fontAlgn="base" hangingPunct="0">
              <a:spcBef>
                <a:spcPct val="35000"/>
              </a:spcBef>
              <a:spcAft>
                <a:spcPct val="0"/>
              </a:spcAft>
              <a:buFont typeface="Wingdings" pitchFamily="2" charset="2"/>
              <a:buChar char="ü"/>
              <a:defRPr sz="2400" b="1">
                <a:solidFill>
                  <a:srgbClr val="000000"/>
                </a:solidFill>
                <a:latin typeface="+mn-lt"/>
              </a:defRPr>
            </a:lvl3pPr>
            <a:lvl4pPr marL="1600200" indent="-228600" algn="l" rtl="0" eaLnBrk="0" fontAlgn="base" hangingPunct="0">
              <a:spcBef>
                <a:spcPct val="35000"/>
              </a:spcBef>
              <a:spcAft>
                <a:spcPct val="0"/>
              </a:spcAft>
              <a:buFont typeface="Wingdings" pitchFamily="2" charset="2"/>
              <a:buChar char="Ø"/>
              <a:defRPr sz="2000" b="1">
                <a:solidFill>
                  <a:srgbClr val="000000"/>
                </a:solidFill>
                <a:latin typeface="+mn-lt"/>
              </a:defRPr>
            </a:lvl4pPr>
            <a:lvl5pPr marL="2057400" indent="-228600" algn="l" rtl="0" eaLnBrk="0" fontAlgn="base" hangingPunct="0">
              <a:spcBef>
                <a:spcPct val="35000"/>
              </a:spcBef>
              <a:spcAft>
                <a:spcPct val="0"/>
              </a:spcAft>
              <a:buChar char="–"/>
              <a:defRPr sz="2000" b="1">
                <a:solidFill>
                  <a:srgbClr val="000000"/>
                </a:solidFill>
                <a:latin typeface="+mn-lt"/>
              </a:defRPr>
            </a:lvl5pPr>
            <a:lvl6pPr marL="2514600" indent="-228600" algn="l" rtl="0" eaLnBrk="0" fontAlgn="base" hangingPunct="0">
              <a:spcBef>
                <a:spcPct val="35000"/>
              </a:spcBef>
              <a:spcAft>
                <a:spcPct val="0"/>
              </a:spcAft>
              <a:buClr>
                <a:srgbClr val="FFFF00"/>
              </a:buClr>
              <a:buChar char="–"/>
              <a:defRPr sz="2000" b="1">
                <a:solidFill>
                  <a:schemeClr val="tx1"/>
                </a:solidFill>
                <a:latin typeface="+mn-lt"/>
              </a:defRPr>
            </a:lvl6pPr>
            <a:lvl7pPr marL="2971800" indent="-228600" algn="l" rtl="0" eaLnBrk="0" fontAlgn="base" hangingPunct="0">
              <a:spcBef>
                <a:spcPct val="35000"/>
              </a:spcBef>
              <a:spcAft>
                <a:spcPct val="0"/>
              </a:spcAft>
              <a:buClr>
                <a:srgbClr val="FFFF00"/>
              </a:buClr>
              <a:buChar char="–"/>
              <a:defRPr sz="2000" b="1">
                <a:solidFill>
                  <a:schemeClr val="tx1"/>
                </a:solidFill>
                <a:latin typeface="+mn-lt"/>
              </a:defRPr>
            </a:lvl7pPr>
            <a:lvl8pPr marL="3429000" indent="-228600" algn="l" rtl="0" eaLnBrk="0" fontAlgn="base" hangingPunct="0">
              <a:spcBef>
                <a:spcPct val="35000"/>
              </a:spcBef>
              <a:spcAft>
                <a:spcPct val="0"/>
              </a:spcAft>
              <a:buClr>
                <a:srgbClr val="FFFF00"/>
              </a:buClr>
              <a:buChar char="–"/>
              <a:defRPr sz="2000" b="1">
                <a:solidFill>
                  <a:schemeClr val="tx1"/>
                </a:solidFill>
                <a:latin typeface="+mn-lt"/>
              </a:defRPr>
            </a:lvl8pPr>
            <a:lvl9pPr marL="3886200" indent="-228600" algn="l" rtl="0" eaLnBrk="0" fontAlgn="base" hangingPunct="0">
              <a:spcBef>
                <a:spcPct val="35000"/>
              </a:spcBef>
              <a:spcAft>
                <a:spcPct val="0"/>
              </a:spcAft>
              <a:buClr>
                <a:srgbClr val="FFFF00"/>
              </a:buClr>
              <a:buChar char="–"/>
              <a:defRPr sz="2000" b="1">
                <a:solidFill>
                  <a:schemeClr val="tx1"/>
                </a:solidFill>
                <a:latin typeface="+mn-lt"/>
              </a:defRPr>
            </a:lvl9pPr>
          </a:lstStyle>
          <a:p>
            <a:pPr marL="1482725" indent="-1482725">
              <a:lnSpc>
                <a:spcPct val="90000"/>
              </a:lnSpc>
              <a:buSzPct val="70000"/>
              <a:buFont typeface="Wingdings" pitchFamily="2" charset="2"/>
              <a:buNone/>
              <a:tabLst>
                <a:tab pos="1482725" algn="l"/>
              </a:tabLst>
            </a:pPr>
            <a:r>
              <a:rPr lang="en-US" sz="2000" dirty="0" smtClean="0">
                <a:solidFill>
                  <a:srgbClr val="7030A0"/>
                </a:solidFill>
              </a:rPr>
              <a:t>Module 1 - 	Introduction to the DLMS</a:t>
            </a:r>
          </a:p>
          <a:p>
            <a:pPr marL="1482725" indent="-1482725">
              <a:lnSpc>
                <a:spcPct val="90000"/>
              </a:lnSpc>
              <a:buSzPct val="70000"/>
              <a:buFont typeface="Wingdings" pitchFamily="2" charset="2"/>
              <a:buNone/>
              <a:tabLst>
                <a:tab pos="1482725" algn="l"/>
              </a:tabLst>
            </a:pPr>
            <a:endParaRPr lang="en-US" sz="400" dirty="0" smtClean="0">
              <a:solidFill>
                <a:srgbClr val="7030A0"/>
              </a:solidFill>
            </a:endParaRPr>
          </a:p>
          <a:p>
            <a:pPr marL="1482725" indent="-1482725">
              <a:lnSpc>
                <a:spcPct val="90000"/>
              </a:lnSpc>
              <a:buSzPct val="70000"/>
              <a:buFont typeface="Wingdings" pitchFamily="2" charset="2"/>
              <a:buNone/>
              <a:tabLst>
                <a:tab pos="1482725" algn="l"/>
              </a:tabLst>
            </a:pPr>
            <a:r>
              <a:rPr lang="en-US" sz="2000" dirty="0" smtClean="0">
                <a:solidFill>
                  <a:schemeClr val="tx1"/>
                </a:solidFill>
              </a:rPr>
              <a:t>Module 2 -	Electronic Data Interchange (EDI) Basics and ASC X12 EDI Definitions and Concepts</a:t>
            </a:r>
          </a:p>
          <a:p>
            <a:pPr marL="1482725" indent="-1482725">
              <a:lnSpc>
                <a:spcPct val="90000"/>
              </a:lnSpc>
              <a:buSzPct val="70000"/>
              <a:buFont typeface="Wingdings" pitchFamily="2" charset="2"/>
              <a:buNone/>
              <a:tabLst>
                <a:tab pos="1482725" algn="l"/>
              </a:tabLst>
            </a:pPr>
            <a:endParaRPr lang="en-US" sz="400" dirty="0" smtClean="0"/>
          </a:p>
          <a:p>
            <a:pPr marL="1482725" indent="-1482725">
              <a:lnSpc>
                <a:spcPct val="90000"/>
              </a:lnSpc>
              <a:buSzPct val="70000"/>
              <a:buFont typeface="Wingdings" pitchFamily="2" charset="2"/>
              <a:buNone/>
              <a:tabLst>
                <a:tab pos="1482725" algn="l"/>
              </a:tabLst>
            </a:pPr>
            <a:r>
              <a:rPr lang="en-US" sz="2000" dirty="0">
                <a:solidFill>
                  <a:schemeClr val="tx1"/>
                </a:solidFill>
              </a:rPr>
              <a:t>Module </a:t>
            </a:r>
            <a:r>
              <a:rPr lang="en-US" sz="2000" dirty="0" smtClean="0">
                <a:solidFill>
                  <a:schemeClr val="tx1"/>
                </a:solidFill>
              </a:rPr>
              <a:t>3 -	DLMS Functionality &amp; </a:t>
            </a:r>
            <a:r>
              <a:rPr lang="en-US" sz="2000" dirty="0">
                <a:solidFill>
                  <a:schemeClr val="tx1"/>
                </a:solidFill>
              </a:rPr>
              <a:t>Transaction </a:t>
            </a:r>
            <a:r>
              <a:rPr lang="en-US" sz="2000" dirty="0" smtClean="0">
                <a:solidFill>
                  <a:schemeClr val="tx1"/>
                </a:solidFill>
              </a:rPr>
              <a:t>Life-Cycle</a:t>
            </a:r>
          </a:p>
          <a:p>
            <a:pPr marL="1482725" indent="-1482725">
              <a:lnSpc>
                <a:spcPct val="90000"/>
              </a:lnSpc>
              <a:buSzPct val="70000"/>
              <a:buFont typeface="Wingdings" pitchFamily="2" charset="2"/>
              <a:buNone/>
              <a:tabLst>
                <a:tab pos="1482725" algn="l"/>
              </a:tabLst>
            </a:pPr>
            <a:endParaRPr lang="en-US" sz="400" dirty="0" smtClean="0">
              <a:solidFill>
                <a:schemeClr val="tx1"/>
              </a:solidFill>
            </a:endParaRPr>
          </a:p>
          <a:p>
            <a:pPr marL="1482725" indent="-1482725">
              <a:lnSpc>
                <a:spcPct val="90000"/>
              </a:lnSpc>
              <a:buSzPct val="70000"/>
              <a:buFont typeface="Wingdings" pitchFamily="2" charset="2"/>
              <a:buNone/>
              <a:tabLst>
                <a:tab pos="1482725" algn="l"/>
              </a:tabLst>
            </a:pPr>
            <a:r>
              <a:rPr lang="en-US" sz="2000" dirty="0" smtClean="0">
                <a:solidFill>
                  <a:schemeClr val="tx1"/>
                </a:solidFill>
              </a:rPr>
              <a:t>Module 4 -	DLMS Transaction Supplement Content </a:t>
            </a:r>
          </a:p>
          <a:p>
            <a:pPr marL="1482725" indent="-1482725">
              <a:lnSpc>
                <a:spcPct val="90000"/>
              </a:lnSpc>
              <a:buSzPct val="70000"/>
              <a:buFont typeface="Wingdings" pitchFamily="2" charset="2"/>
              <a:buNone/>
              <a:tabLst>
                <a:tab pos="1482725" algn="l"/>
              </a:tabLst>
            </a:pPr>
            <a:r>
              <a:rPr lang="en-US" sz="400" dirty="0" smtClean="0">
                <a:solidFill>
                  <a:schemeClr val="tx1"/>
                </a:solidFill>
              </a:rPr>
              <a:t>	</a:t>
            </a:r>
          </a:p>
          <a:p>
            <a:pPr marL="1482725" indent="-1482725">
              <a:lnSpc>
                <a:spcPct val="90000"/>
              </a:lnSpc>
              <a:buSzPct val="70000"/>
              <a:buFont typeface="Wingdings" pitchFamily="2" charset="2"/>
              <a:buNone/>
              <a:tabLst>
                <a:tab pos="1482725" algn="l"/>
              </a:tabLst>
            </a:pPr>
            <a:r>
              <a:rPr lang="en-US" sz="2000" dirty="0" smtClean="0"/>
              <a:t>Module 4F -	DLMS Functional Financial Transaction Life-Cycle</a:t>
            </a:r>
          </a:p>
          <a:p>
            <a:pPr marL="1482725" indent="-1482725">
              <a:lnSpc>
                <a:spcPct val="90000"/>
              </a:lnSpc>
              <a:buSzPct val="70000"/>
              <a:buFont typeface="Wingdings" pitchFamily="2" charset="2"/>
              <a:buNone/>
              <a:tabLst>
                <a:tab pos="1482725" algn="l"/>
              </a:tabLst>
            </a:pPr>
            <a:endParaRPr lang="en-US" sz="400" dirty="0" smtClean="0"/>
          </a:p>
          <a:p>
            <a:pPr marL="1482725" indent="-1482725">
              <a:lnSpc>
                <a:spcPct val="90000"/>
              </a:lnSpc>
              <a:buSzPct val="70000"/>
              <a:buFont typeface="Wingdings" pitchFamily="2" charset="2"/>
              <a:buNone/>
              <a:tabLst>
                <a:tab pos="1482725" algn="l"/>
              </a:tabLst>
            </a:pPr>
            <a:r>
              <a:rPr lang="en-US" sz="2000" dirty="0" smtClean="0">
                <a:solidFill>
                  <a:schemeClr val="tx1"/>
                </a:solidFill>
              </a:rPr>
              <a:t>Module 5  -	IUID &amp; RFID - Emerging Technologies</a:t>
            </a:r>
          </a:p>
          <a:p>
            <a:pPr marL="1482725" indent="-1482725">
              <a:lnSpc>
                <a:spcPct val="90000"/>
              </a:lnSpc>
              <a:buSzPct val="70000"/>
              <a:buFont typeface="Wingdings" pitchFamily="2" charset="2"/>
              <a:buNone/>
              <a:tabLst>
                <a:tab pos="1482725" algn="l"/>
              </a:tabLst>
            </a:pPr>
            <a:endParaRPr lang="en-US" sz="400" dirty="0" smtClean="0">
              <a:solidFill>
                <a:schemeClr val="tx1"/>
              </a:solidFill>
            </a:endParaRPr>
          </a:p>
          <a:p>
            <a:pPr marL="1482725" indent="-1482725">
              <a:lnSpc>
                <a:spcPct val="90000"/>
              </a:lnSpc>
              <a:buSzPct val="70000"/>
              <a:tabLst>
                <a:tab pos="1482725" algn="l"/>
              </a:tabLst>
            </a:pPr>
            <a:r>
              <a:rPr lang="en-US" sz="2000" dirty="0" smtClean="0">
                <a:solidFill>
                  <a:schemeClr val="tx1"/>
                </a:solidFill>
              </a:rPr>
              <a:t>Module 6 -	Creating/Reengineering DOD Logistics Business Processes</a:t>
            </a:r>
          </a:p>
          <a:p>
            <a:pPr marL="1482725" indent="-1482725">
              <a:lnSpc>
                <a:spcPct val="90000"/>
              </a:lnSpc>
              <a:buSzPct val="70000"/>
              <a:tabLst>
                <a:tab pos="1482725" algn="l"/>
              </a:tabLst>
            </a:pPr>
            <a:endParaRPr lang="en-US" sz="400" dirty="0" smtClean="0"/>
          </a:p>
          <a:p>
            <a:pPr marL="1482725" indent="-1482725">
              <a:lnSpc>
                <a:spcPct val="90000"/>
              </a:lnSpc>
              <a:buSzPct val="70000"/>
              <a:tabLst>
                <a:tab pos="1482725" algn="l"/>
              </a:tabLst>
            </a:pPr>
            <a:r>
              <a:rPr lang="en-US" sz="2000" dirty="0" smtClean="0"/>
              <a:t>Module 6A -	DLMS Configuration Management (stand alone Module)	</a:t>
            </a:r>
          </a:p>
          <a:p>
            <a:pPr marL="1482725" indent="-1482725">
              <a:lnSpc>
                <a:spcPct val="90000"/>
              </a:lnSpc>
              <a:buSzPct val="70000"/>
              <a:tabLst>
                <a:tab pos="1482725" algn="l"/>
              </a:tabLst>
            </a:pPr>
            <a:endParaRPr lang="en-US" sz="400" dirty="0" smtClean="0"/>
          </a:p>
          <a:p>
            <a:pPr marL="1482725" indent="-1482725">
              <a:lnSpc>
                <a:spcPct val="90000"/>
              </a:lnSpc>
              <a:buSzPct val="70000"/>
              <a:tabLst>
                <a:tab pos="1482725" algn="l"/>
              </a:tabLst>
            </a:pPr>
            <a:r>
              <a:rPr lang="en-US" sz="2000" dirty="0"/>
              <a:t>Module 7 -  </a:t>
            </a:r>
            <a:r>
              <a:rPr lang="en-US" sz="2000" dirty="0" smtClean="0"/>
              <a:t>	Enterprise </a:t>
            </a:r>
            <a:r>
              <a:rPr lang="en-US" sz="2000" dirty="0"/>
              <a:t>Interoperability </a:t>
            </a:r>
            <a:r>
              <a:rPr lang="en-US" sz="2000" dirty="0" smtClean="0"/>
              <a:t>Tools</a:t>
            </a:r>
          </a:p>
          <a:p>
            <a:pPr marL="1482725" indent="-1482725">
              <a:lnSpc>
                <a:spcPct val="90000"/>
              </a:lnSpc>
              <a:buSzPct val="70000"/>
              <a:tabLst>
                <a:tab pos="1482725" algn="l"/>
              </a:tabLst>
            </a:pPr>
            <a:endParaRPr lang="en-US" sz="400" dirty="0" smtClean="0"/>
          </a:p>
          <a:p>
            <a:pPr marL="1482725" indent="-1482725">
              <a:lnSpc>
                <a:spcPct val="90000"/>
              </a:lnSpc>
              <a:buSzPct val="70000"/>
              <a:buFont typeface="Wingdings" pitchFamily="2" charset="2"/>
              <a:buNone/>
              <a:tabLst>
                <a:tab pos="1482725" algn="l"/>
              </a:tabLst>
            </a:pPr>
            <a:r>
              <a:rPr lang="en-US" sz="2000" dirty="0" smtClean="0"/>
              <a:t>Module 8 -  	</a:t>
            </a:r>
            <a:r>
              <a:rPr lang="en-US" sz="2000" dirty="0" err="1" smtClean="0"/>
              <a:t>DoD</a:t>
            </a:r>
            <a:r>
              <a:rPr lang="en-US" sz="2000" dirty="0" smtClean="0"/>
              <a:t> Activity Address Directory (DoDAAD)</a:t>
            </a:r>
          </a:p>
          <a:p>
            <a:pPr>
              <a:lnSpc>
                <a:spcPct val="90000"/>
              </a:lnSpc>
              <a:buSzPct val="70000"/>
              <a:tabLst>
                <a:tab pos="2165350" algn="l"/>
              </a:tabLst>
            </a:pPr>
            <a:endParaRPr lang="en-US" sz="800" dirty="0" smtClean="0">
              <a:solidFill>
                <a:srgbClr val="7030A0"/>
              </a:solidFill>
              <a:hlinkClick r:id="rId3"/>
            </a:endParaRPr>
          </a:p>
          <a:p>
            <a:pPr algn="ctr">
              <a:lnSpc>
                <a:spcPct val="90000"/>
              </a:lnSpc>
              <a:buSzPct val="70000"/>
              <a:tabLst>
                <a:tab pos="2165350" algn="l"/>
              </a:tabLst>
            </a:pPr>
            <a:endParaRPr lang="en-US" sz="2000" dirty="0" smtClean="0">
              <a:hlinkClick r:id=""/>
            </a:endParaRPr>
          </a:p>
          <a:p>
            <a:pPr algn="ctr">
              <a:lnSpc>
                <a:spcPct val="90000"/>
              </a:lnSpc>
              <a:buSzPct val="70000"/>
              <a:tabLst>
                <a:tab pos="2165350" algn="l"/>
              </a:tabLst>
            </a:pPr>
            <a:r>
              <a:rPr lang="en-US" sz="2000" dirty="0" smtClean="0">
                <a:hlinkClick r:id=""/>
              </a:rPr>
              <a:t>http</a:t>
            </a:r>
            <a:r>
              <a:rPr lang="en-US" sz="2000" dirty="0" smtClean="0">
                <a:hlinkClick r:id="rId3"/>
              </a:rPr>
              <a:t>://www.dla.mil/j-6/dlmso</a:t>
            </a:r>
            <a:endParaRPr lang="en-US" sz="2000" dirty="0" smtClean="0"/>
          </a:p>
          <a:p>
            <a:pPr>
              <a:lnSpc>
                <a:spcPct val="90000"/>
              </a:lnSpc>
              <a:buSzPct val="70000"/>
              <a:tabLst>
                <a:tab pos="2165350" algn="l"/>
              </a:tabLst>
            </a:pPr>
            <a:endParaRPr lang="en-US" sz="2400" dirty="0" smtClean="0">
              <a:solidFill>
                <a:srgbClr val="7030A0"/>
              </a:solidFill>
              <a:latin typeface="Arial Narrow" pitchFamily="34" charset="0"/>
            </a:endParaRPr>
          </a:p>
          <a:p>
            <a:pPr>
              <a:lnSpc>
                <a:spcPct val="90000"/>
              </a:lnSpc>
              <a:buSzPct val="70000"/>
              <a:tabLst>
                <a:tab pos="2165350" algn="l"/>
              </a:tabLst>
            </a:pPr>
            <a:endParaRPr lang="en-US" sz="2400" dirty="0" smtClean="0">
              <a:latin typeface="Arial Narrow" pitchFamily="34" charset="0"/>
            </a:endParaRPr>
          </a:p>
        </p:txBody>
      </p:sp>
    </p:spTree>
    <p:extLst>
      <p:ext uri="{BB962C8B-B14F-4D97-AF65-F5344CB8AC3E}">
        <p14:creationId xmlns:p14="http://schemas.microsoft.com/office/powerpoint/2010/main" val="256587856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5"/>
          <p:cNvSpPr>
            <a:spLocks noChangeArrowheads="1"/>
          </p:cNvSpPr>
          <p:nvPr/>
        </p:nvSpPr>
        <p:spPr bwMode="auto">
          <a:xfrm>
            <a:off x="3048000" y="1490846"/>
            <a:ext cx="2952750" cy="3886200"/>
          </a:xfrm>
          <a:prstGeom prst="ellipse">
            <a:avLst/>
          </a:prstGeom>
          <a:gradFill>
            <a:gsLst>
              <a:gs pos="0">
                <a:srgbClr val="5E9EFF"/>
              </a:gs>
              <a:gs pos="39999">
                <a:srgbClr val="85C2FF"/>
              </a:gs>
              <a:gs pos="70000">
                <a:srgbClr val="C4D6EB"/>
              </a:gs>
              <a:gs pos="100000">
                <a:srgbClr val="FFEBFA"/>
              </a:gs>
            </a:gsLst>
            <a:lin ang="16200000" scaled="0"/>
          </a:grad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fontAlgn="auto">
              <a:spcBef>
                <a:spcPts val="0"/>
              </a:spcBef>
              <a:spcAft>
                <a:spcPts val="0"/>
              </a:spcAft>
              <a:defRPr/>
            </a:pPr>
            <a:r>
              <a:rPr lang="en-US" sz="1800" i="1" dirty="0" smtClean="0">
                <a:solidFill>
                  <a:srgbClr val="0000CC"/>
                </a:solidFill>
                <a:latin typeface="Arial" pitchFamily="34" charset="0"/>
                <a:cs typeface="Arial" pitchFamily="34" charset="0"/>
              </a:rPr>
              <a:t>DLMS</a:t>
            </a:r>
            <a:endParaRPr lang="en-US" sz="1800" i="1" dirty="0">
              <a:solidFill>
                <a:srgbClr val="0000CC"/>
              </a:solidFill>
              <a:latin typeface="Arial" pitchFamily="34" charset="0"/>
              <a:cs typeface="Arial" pitchFamily="34" charset="0"/>
            </a:endParaRPr>
          </a:p>
          <a:p>
            <a:pPr algn="ctr" fontAlgn="auto">
              <a:spcBef>
                <a:spcPts val="0"/>
              </a:spcBef>
              <a:spcAft>
                <a:spcPts val="0"/>
              </a:spcAft>
              <a:defRPr/>
            </a:pPr>
            <a:r>
              <a:rPr lang="en-US" sz="1800" i="1" dirty="0">
                <a:solidFill>
                  <a:srgbClr val="0000CC"/>
                </a:solidFill>
                <a:latin typeface="Arial" pitchFamily="34" charset="0"/>
                <a:cs typeface="Arial" pitchFamily="34" charset="0"/>
              </a:rPr>
              <a:t>MANAGED</a:t>
            </a:r>
          </a:p>
          <a:p>
            <a:pPr algn="ctr" fontAlgn="auto">
              <a:spcBef>
                <a:spcPts val="0"/>
              </a:spcBef>
              <a:spcAft>
                <a:spcPts val="0"/>
              </a:spcAft>
              <a:defRPr/>
            </a:pPr>
            <a:r>
              <a:rPr lang="en-US" sz="1800" i="1" dirty="0">
                <a:solidFill>
                  <a:srgbClr val="0000CC"/>
                </a:solidFill>
                <a:latin typeface="Arial" pitchFamily="34" charset="0"/>
                <a:cs typeface="Arial" pitchFamily="34" charset="0"/>
              </a:rPr>
              <a:t>TRANSFORMATION</a:t>
            </a:r>
          </a:p>
          <a:p>
            <a:pPr algn="ctr" fontAlgn="auto">
              <a:spcBef>
                <a:spcPts val="0"/>
              </a:spcBef>
              <a:spcAft>
                <a:spcPts val="0"/>
              </a:spcAft>
              <a:defRPr/>
            </a:pPr>
            <a:r>
              <a:rPr lang="en-US" sz="1800" i="1" dirty="0">
                <a:solidFill>
                  <a:srgbClr val="0000CC"/>
                </a:solidFill>
                <a:latin typeface="Arial" pitchFamily="34" charset="0"/>
                <a:cs typeface="Arial" pitchFamily="34" charset="0"/>
              </a:rPr>
              <a:t>PROCESS</a:t>
            </a:r>
          </a:p>
        </p:txBody>
      </p:sp>
      <p:sp>
        <p:nvSpPr>
          <p:cNvPr id="21507" name="AutoShape 3"/>
          <p:cNvSpPr>
            <a:spLocks noChangeArrowheads="1"/>
          </p:cNvSpPr>
          <p:nvPr/>
        </p:nvSpPr>
        <p:spPr bwMode="auto">
          <a:xfrm>
            <a:off x="123825" y="1550490"/>
            <a:ext cx="2819400" cy="3766912"/>
          </a:xfrm>
          <a:prstGeom prst="rightArrow">
            <a:avLst>
              <a:gd name="adj1" fmla="val 50000"/>
              <a:gd name="adj2" fmla="val 25000"/>
            </a:avLst>
          </a:prstGeom>
          <a:solidFill>
            <a:schemeClr val="bg2"/>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fontAlgn="auto">
              <a:spcBef>
                <a:spcPts val="0"/>
              </a:spcBef>
              <a:spcAft>
                <a:spcPts val="0"/>
              </a:spcAft>
              <a:defRPr/>
            </a:pPr>
            <a:endParaRPr lang="en-US" sz="1200" dirty="0">
              <a:solidFill>
                <a:schemeClr val="bg1"/>
              </a:solidFill>
              <a:latin typeface="Arial Narrow" pitchFamily="34" charset="0"/>
            </a:endParaRPr>
          </a:p>
        </p:txBody>
      </p:sp>
      <p:sp>
        <p:nvSpPr>
          <p:cNvPr id="21508" name="AutoShape 4"/>
          <p:cNvSpPr>
            <a:spLocks noChangeArrowheads="1"/>
          </p:cNvSpPr>
          <p:nvPr/>
        </p:nvSpPr>
        <p:spPr bwMode="auto">
          <a:xfrm>
            <a:off x="6096000" y="1571112"/>
            <a:ext cx="2971800" cy="3725668"/>
          </a:xfrm>
          <a:prstGeom prst="rightArrow">
            <a:avLst>
              <a:gd name="adj1" fmla="val 50000"/>
              <a:gd name="adj2" fmla="val 25000"/>
            </a:avLst>
          </a:prstGeom>
          <a:solidFill>
            <a:schemeClr val="accent2">
              <a:lumMod val="20000"/>
              <a:lumOff val="80000"/>
            </a:schemeClr>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auto">
              <a:spcBef>
                <a:spcPts val="0"/>
              </a:spcBef>
              <a:spcAft>
                <a:spcPts val="0"/>
              </a:spcAft>
              <a:defRPr/>
            </a:pPr>
            <a:endParaRPr lang="en-US" dirty="0">
              <a:latin typeface="Arial Narrow" pitchFamily="34" charset="0"/>
            </a:endParaRPr>
          </a:p>
        </p:txBody>
      </p:sp>
      <p:sp>
        <p:nvSpPr>
          <p:cNvPr id="14347" name="Text Box 6"/>
          <p:cNvSpPr txBox="1">
            <a:spLocks noChangeArrowheads="1"/>
          </p:cNvSpPr>
          <p:nvPr/>
        </p:nvSpPr>
        <p:spPr bwMode="auto">
          <a:xfrm>
            <a:off x="122759" y="1931152"/>
            <a:ext cx="1500732" cy="523220"/>
          </a:xfrm>
          <a:prstGeom prst="rect">
            <a:avLst/>
          </a:prstGeom>
          <a:noFill/>
          <a:ln w="9525">
            <a:noFill/>
            <a:miter lim="800000"/>
            <a:headEnd/>
            <a:tailEnd/>
          </a:ln>
        </p:spPr>
        <p:txBody>
          <a:bodyPr wrap="none">
            <a:spAutoFit/>
          </a:bodyPr>
          <a:lstStyle/>
          <a:p>
            <a:r>
              <a:rPr lang="en-US" sz="2800" dirty="0">
                <a:solidFill>
                  <a:srgbClr val="000000"/>
                </a:solidFill>
                <a:latin typeface="+mn-lt"/>
              </a:rPr>
              <a:t>INPUTS</a:t>
            </a:r>
          </a:p>
        </p:txBody>
      </p:sp>
      <p:sp>
        <p:nvSpPr>
          <p:cNvPr id="14348" name="Text Box 7"/>
          <p:cNvSpPr txBox="1">
            <a:spLocks noChangeArrowheads="1"/>
          </p:cNvSpPr>
          <p:nvPr/>
        </p:nvSpPr>
        <p:spPr bwMode="auto">
          <a:xfrm>
            <a:off x="6027123" y="1931152"/>
            <a:ext cx="1899879" cy="523220"/>
          </a:xfrm>
          <a:prstGeom prst="rect">
            <a:avLst/>
          </a:prstGeom>
          <a:noFill/>
          <a:ln w="9525">
            <a:noFill/>
            <a:miter lim="800000"/>
            <a:headEnd/>
            <a:tailEnd/>
          </a:ln>
        </p:spPr>
        <p:txBody>
          <a:bodyPr wrap="none">
            <a:spAutoFit/>
          </a:bodyPr>
          <a:lstStyle/>
          <a:p>
            <a:r>
              <a:rPr lang="en-US" sz="2800" dirty="0">
                <a:solidFill>
                  <a:srgbClr val="000000"/>
                </a:solidFill>
                <a:latin typeface="+mn-lt"/>
              </a:rPr>
              <a:t>OUTPUTS</a:t>
            </a:r>
          </a:p>
        </p:txBody>
      </p:sp>
      <p:sp>
        <p:nvSpPr>
          <p:cNvPr id="14349" name="Text Box 11"/>
          <p:cNvSpPr txBox="1">
            <a:spLocks noChangeArrowheads="1"/>
          </p:cNvSpPr>
          <p:nvPr/>
        </p:nvSpPr>
        <p:spPr bwMode="auto">
          <a:xfrm>
            <a:off x="6096000" y="2820197"/>
            <a:ext cx="2590800" cy="1184940"/>
          </a:xfrm>
          <a:prstGeom prst="rect">
            <a:avLst/>
          </a:prstGeom>
          <a:noFill/>
          <a:ln w="9525">
            <a:noFill/>
            <a:miter lim="800000"/>
            <a:headEnd/>
            <a:tailEnd/>
          </a:ln>
        </p:spPr>
        <p:txBody>
          <a:bodyPr wrap="square">
            <a:spAutoFit/>
          </a:bodyPr>
          <a:lstStyle/>
          <a:p>
            <a:pPr marL="227013" indent="-227013" algn="l">
              <a:spcBef>
                <a:spcPts val="600"/>
              </a:spcBef>
              <a:buFontTx/>
              <a:buChar char="•"/>
            </a:pPr>
            <a:r>
              <a:rPr lang="en-US" sz="1400" dirty="0">
                <a:latin typeface="+mn-lt"/>
              </a:rPr>
              <a:t>Business Rules</a:t>
            </a:r>
          </a:p>
          <a:p>
            <a:pPr marL="227013" indent="-227013" algn="l">
              <a:spcBef>
                <a:spcPts val="600"/>
              </a:spcBef>
              <a:buFontTx/>
              <a:buChar char="•"/>
            </a:pPr>
            <a:r>
              <a:rPr lang="en-US" sz="1400" dirty="0">
                <a:latin typeface="+mn-lt"/>
              </a:rPr>
              <a:t>Business Objects</a:t>
            </a:r>
          </a:p>
          <a:p>
            <a:pPr marL="227013" indent="-227013" algn="l">
              <a:spcBef>
                <a:spcPts val="600"/>
              </a:spcBef>
              <a:buFontTx/>
              <a:buChar char="•"/>
            </a:pPr>
            <a:r>
              <a:rPr lang="en-US" sz="1400" dirty="0">
                <a:latin typeface="+mn-lt"/>
              </a:rPr>
              <a:t>Meta Data</a:t>
            </a:r>
          </a:p>
          <a:p>
            <a:pPr marL="227013" indent="-227013" algn="l">
              <a:spcBef>
                <a:spcPts val="600"/>
              </a:spcBef>
              <a:buFontTx/>
              <a:buChar char="•"/>
            </a:pPr>
            <a:r>
              <a:rPr lang="en-US" sz="1400" dirty="0">
                <a:latin typeface="+mn-lt"/>
              </a:rPr>
              <a:t>Functional Requirements</a:t>
            </a:r>
          </a:p>
        </p:txBody>
      </p:sp>
      <p:sp>
        <p:nvSpPr>
          <p:cNvPr id="14350" name="Text Box 12"/>
          <p:cNvSpPr txBox="1">
            <a:spLocks noChangeArrowheads="1"/>
          </p:cNvSpPr>
          <p:nvPr/>
        </p:nvSpPr>
        <p:spPr bwMode="auto">
          <a:xfrm>
            <a:off x="304800" y="5093452"/>
            <a:ext cx="1504950" cy="338138"/>
          </a:xfrm>
          <a:prstGeom prst="rect">
            <a:avLst/>
          </a:prstGeom>
          <a:noFill/>
          <a:ln w="9525">
            <a:noFill/>
            <a:miter lim="800000"/>
            <a:headEnd/>
            <a:tailEnd/>
          </a:ln>
        </p:spPr>
        <p:txBody>
          <a:bodyPr>
            <a:spAutoFit/>
          </a:bodyPr>
          <a:lstStyle/>
          <a:p>
            <a:pPr>
              <a:spcBef>
                <a:spcPct val="50000"/>
              </a:spcBef>
            </a:pPr>
            <a:endParaRPr lang="en-US" dirty="0">
              <a:latin typeface="Arial Narrow" pitchFamily="34" charset="0"/>
            </a:endParaRPr>
          </a:p>
        </p:txBody>
      </p:sp>
      <p:sp>
        <p:nvSpPr>
          <p:cNvPr id="14351" name="Text Box 14"/>
          <p:cNvSpPr txBox="1">
            <a:spLocks noChangeArrowheads="1"/>
          </p:cNvSpPr>
          <p:nvPr/>
        </p:nvSpPr>
        <p:spPr bwMode="auto">
          <a:xfrm>
            <a:off x="113528" y="4533328"/>
            <a:ext cx="2205038" cy="584775"/>
          </a:xfrm>
          <a:prstGeom prst="rect">
            <a:avLst/>
          </a:prstGeom>
          <a:noFill/>
          <a:ln w="9525" algn="ctr">
            <a:noFill/>
            <a:miter lim="800000"/>
            <a:headEnd/>
            <a:tailEnd/>
          </a:ln>
        </p:spPr>
        <p:txBody>
          <a:bodyPr>
            <a:spAutoFit/>
          </a:bodyPr>
          <a:lstStyle/>
          <a:p>
            <a:pPr>
              <a:spcBef>
                <a:spcPts val="0"/>
              </a:spcBef>
            </a:pPr>
            <a:r>
              <a:rPr lang="en-US" dirty="0">
                <a:solidFill>
                  <a:schemeClr val="tx2"/>
                </a:solidFill>
                <a:latin typeface="+mn-lt"/>
                <a:cs typeface="Arial" charset="0"/>
              </a:rPr>
              <a:t>Proposed DLMS</a:t>
            </a:r>
          </a:p>
          <a:p>
            <a:pPr>
              <a:spcBef>
                <a:spcPts val="0"/>
              </a:spcBef>
            </a:pPr>
            <a:r>
              <a:rPr lang="en-US" dirty="0">
                <a:solidFill>
                  <a:schemeClr val="tx2"/>
                </a:solidFill>
                <a:latin typeface="+mn-lt"/>
                <a:cs typeface="Arial" charset="0"/>
              </a:rPr>
              <a:t>Changes (PDCs)</a:t>
            </a:r>
          </a:p>
        </p:txBody>
      </p:sp>
      <p:sp>
        <p:nvSpPr>
          <p:cNvPr id="14352" name="Text Box 15"/>
          <p:cNvSpPr txBox="1">
            <a:spLocks noChangeArrowheads="1"/>
          </p:cNvSpPr>
          <p:nvPr/>
        </p:nvSpPr>
        <p:spPr bwMode="auto">
          <a:xfrm>
            <a:off x="6096000" y="4533328"/>
            <a:ext cx="2206625" cy="584200"/>
          </a:xfrm>
          <a:prstGeom prst="rect">
            <a:avLst/>
          </a:prstGeom>
          <a:noFill/>
          <a:ln w="9525" algn="ctr">
            <a:noFill/>
            <a:miter lim="800000"/>
            <a:headEnd/>
            <a:tailEnd/>
          </a:ln>
        </p:spPr>
        <p:txBody>
          <a:bodyPr>
            <a:spAutoFit/>
          </a:bodyPr>
          <a:lstStyle/>
          <a:p>
            <a:pPr>
              <a:spcBef>
                <a:spcPts val="0"/>
              </a:spcBef>
            </a:pPr>
            <a:r>
              <a:rPr lang="en-US" dirty="0">
                <a:solidFill>
                  <a:schemeClr val="tx2"/>
                </a:solidFill>
                <a:latin typeface="+mn-lt"/>
                <a:cs typeface="Arial" charset="0"/>
              </a:rPr>
              <a:t>Approved DLMS</a:t>
            </a:r>
          </a:p>
          <a:p>
            <a:pPr>
              <a:spcBef>
                <a:spcPts val="0"/>
              </a:spcBef>
            </a:pPr>
            <a:r>
              <a:rPr lang="en-US" dirty="0">
                <a:solidFill>
                  <a:schemeClr val="tx2"/>
                </a:solidFill>
                <a:latin typeface="+mn-lt"/>
                <a:cs typeface="Arial" charset="0"/>
              </a:rPr>
              <a:t>Changes (ADCs)</a:t>
            </a:r>
          </a:p>
        </p:txBody>
      </p:sp>
      <p:sp>
        <p:nvSpPr>
          <p:cNvPr id="21520" name="Text Box 17"/>
          <p:cNvSpPr txBox="1">
            <a:spLocks noChangeArrowheads="1"/>
          </p:cNvSpPr>
          <p:nvPr/>
        </p:nvSpPr>
        <p:spPr bwMode="auto">
          <a:xfrm rot="-5400000">
            <a:off x="7485409" y="3264444"/>
            <a:ext cx="2521845" cy="338554"/>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wrap="none">
            <a:spAutoFit/>
          </a:bodyPr>
          <a:lstStyle/>
          <a:p>
            <a:pPr fontAlgn="auto">
              <a:spcBef>
                <a:spcPts val="0"/>
              </a:spcBef>
              <a:spcAft>
                <a:spcPts val="0"/>
              </a:spcAft>
              <a:defRPr/>
            </a:pPr>
            <a:r>
              <a:rPr lang="en-US" dirty="0">
                <a:solidFill>
                  <a:srgbClr val="000000"/>
                </a:solidFill>
                <a:latin typeface="Arial" pitchFamily="34" charset="0"/>
                <a:cs typeface="Arial" pitchFamily="34" charset="0"/>
              </a:rPr>
              <a:t>Components Implement</a:t>
            </a:r>
          </a:p>
        </p:txBody>
      </p:sp>
      <p:sp>
        <p:nvSpPr>
          <p:cNvPr id="14354" name="Text Box 19"/>
          <p:cNvSpPr txBox="1">
            <a:spLocks noChangeArrowheads="1"/>
          </p:cNvSpPr>
          <p:nvPr/>
        </p:nvSpPr>
        <p:spPr bwMode="auto">
          <a:xfrm>
            <a:off x="1425479" y="5867400"/>
            <a:ext cx="6375593" cy="400110"/>
          </a:xfrm>
          <a:prstGeom prst="rect">
            <a:avLst/>
          </a:prstGeom>
          <a:noFill/>
          <a:ln w="9525" algn="ctr">
            <a:noFill/>
            <a:miter lim="800000"/>
            <a:headEnd/>
            <a:tailEnd/>
          </a:ln>
        </p:spPr>
        <p:txBody>
          <a:bodyPr wrap="none">
            <a:spAutoFit/>
          </a:bodyPr>
          <a:lstStyle/>
          <a:p>
            <a:r>
              <a:rPr lang="en-US" sz="2000" dirty="0">
                <a:solidFill>
                  <a:srgbClr val="000000"/>
                </a:solidFill>
                <a:latin typeface="+mn-lt"/>
                <a:hlinkClick r:id="rId3"/>
              </a:rPr>
              <a:t>http://www.dla.mil/j-6/dlmso/About/committees.asp</a:t>
            </a:r>
            <a:endParaRPr lang="en-US" sz="2400" dirty="0">
              <a:solidFill>
                <a:srgbClr val="000000"/>
              </a:solidFill>
              <a:latin typeface="+mn-lt"/>
            </a:endParaRPr>
          </a:p>
        </p:txBody>
      </p:sp>
      <p:sp>
        <p:nvSpPr>
          <p:cNvPr id="9235" name="Title 1"/>
          <p:cNvSpPr>
            <a:spLocks noGrp="1"/>
          </p:cNvSpPr>
          <p:nvPr>
            <p:ph type="title"/>
          </p:nvPr>
        </p:nvSpPr>
        <p:spPr>
          <a:xfrm>
            <a:off x="347664" y="514352"/>
            <a:ext cx="8458200" cy="838200"/>
          </a:xfrm>
        </p:spPr>
        <p:txBody>
          <a:bodyPr rtlCol="0" anchor="t">
            <a:normAutofit/>
          </a:bodyPr>
          <a:lstStyle/>
          <a:p>
            <a:pPr fontAlgn="auto">
              <a:spcAft>
                <a:spcPts val="0"/>
              </a:spcAft>
              <a:defRPr/>
            </a:pPr>
            <a:r>
              <a:rPr lang="en-US" sz="3600" dirty="0" smtClean="0">
                <a:cs typeface="Arial" charset="0"/>
              </a:rPr>
              <a:t>DLMS Process Review Committees</a:t>
            </a:r>
          </a:p>
        </p:txBody>
      </p:sp>
      <p:sp>
        <p:nvSpPr>
          <p:cNvPr id="14356" name="Rectangle 19"/>
          <p:cNvSpPr>
            <a:spLocks noChangeArrowheads="1"/>
          </p:cNvSpPr>
          <p:nvPr/>
        </p:nvSpPr>
        <p:spPr bwMode="auto">
          <a:xfrm>
            <a:off x="3048000" y="4180582"/>
            <a:ext cx="2895600" cy="1077218"/>
          </a:xfrm>
          <a:prstGeom prst="rect">
            <a:avLst/>
          </a:prstGeom>
          <a:noFill/>
          <a:ln w="9525">
            <a:noFill/>
            <a:miter lim="800000"/>
            <a:headEnd/>
            <a:tailEnd/>
          </a:ln>
        </p:spPr>
        <p:txBody>
          <a:bodyPr>
            <a:spAutoFit/>
          </a:bodyPr>
          <a:lstStyle/>
          <a:p>
            <a:pPr algn="ctr">
              <a:spcBef>
                <a:spcPts val="0"/>
              </a:spcBef>
            </a:pPr>
            <a:r>
              <a:rPr lang="en-US" dirty="0">
                <a:solidFill>
                  <a:srgbClr val="000000"/>
                </a:solidFill>
                <a:latin typeface="+mn-lt"/>
              </a:rPr>
              <a:t>Artful</a:t>
            </a:r>
          </a:p>
          <a:p>
            <a:pPr algn="ctr">
              <a:spcBef>
                <a:spcPts val="0"/>
              </a:spcBef>
            </a:pPr>
            <a:r>
              <a:rPr lang="en-US" dirty="0">
                <a:solidFill>
                  <a:srgbClr val="000000"/>
                </a:solidFill>
                <a:latin typeface="+mn-lt"/>
              </a:rPr>
              <a:t>Negotiation</a:t>
            </a:r>
          </a:p>
          <a:p>
            <a:pPr algn="ctr">
              <a:spcBef>
                <a:spcPts val="0"/>
              </a:spcBef>
            </a:pPr>
            <a:r>
              <a:rPr lang="en-US" dirty="0">
                <a:solidFill>
                  <a:srgbClr val="000000"/>
                </a:solidFill>
                <a:latin typeface="+mn-lt"/>
              </a:rPr>
              <a:t>&amp; Consensus</a:t>
            </a:r>
          </a:p>
          <a:p>
            <a:pPr algn="ctr">
              <a:spcBef>
                <a:spcPts val="0"/>
              </a:spcBef>
            </a:pPr>
            <a:r>
              <a:rPr lang="en-US" dirty="0">
                <a:solidFill>
                  <a:srgbClr val="000000"/>
                </a:solidFill>
                <a:latin typeface="+mn-lt"/>
              </a:rPr>
              <a:t>Building</a:t>
            </a:r>
          </a:p>
        </p:txBody>
      </p:sp>
      <p:sp>
        <p:nvSpPr>
          <p:cNvPr id="14357" name="Rectangle 20"/>
          <p:cNvSpPr>
            <a:spLocks noChangeArrowheads="1"/>
          </p:cNvSpPr>
          <p:nvPr/>
        </p:nvSpPr>
        <p:spPr bwMode="auto">
          <a:xfrm>
            <a:off x="3048000" y="1836003"/>
            <a:ext cx="2971800" cy="830997"/>
          </a:xfrm>
          <a:prstGeom prst="rect">
            <a:avLst/>
          </a:prstGeom>
          <a:noFill/>
          <a:ln w="9525">
            <a:noFill/>
            <a:miter lim="800000"/>
            <a:headEnd/>
            <a:tailEnd/>
          </a:ln>
        </p:spPr>
        <p:txBody>
          <a:bodyPr>
            <a:spAutoFit/>
          </a:bodyPr>
          <a:lstStyle/>
          <a:p>
            <a:pPr algn="ctr">
              <a:spcBef>
                <a:spcPts val="0"/>
              </a:spcBef>
            </a:pPr>
            <a:r>
              <a:rPr lang="en-US" dirty="0">
                <a:solidFill>
                  <a:srgbClr val="000000"/>
                </a:solidFill>
                <a:latin typeface="+mn-lt"/>
              </a:rPr>
              <a:t>Structured</a:t>
            </a:r>
          </a:p>
          <a:p>
            <a:pPr algn="ctr">
              <a:spcBef>
                <a:spcPts val="0"/>
              </a:spcBef>
            </a:pPr>
            <a:r>
              <a:rPr lang="en-US" dirty="0">
                <a:solidFill>
                  <a:srgbClr val="000000"/>
                </a:solidFill>
                <a:latin typeface="+mn-lt"/>
              </a:rPr>
              <a:t>Collaboration</a:t>
            </a:r>
          </a:p>
          <a:p>
            <a:pPr algn="ctr">
              <a:spcBef>
                <a:spcPts val="0"/>
              </a:spcBef>
            </a:pPr>
            <a:r>
              <a:rPr lang="en-US" dirty="0">
                <a:solidFill>
                  <a:srgbClr val="000000"/>
                </a:solidFill>
                <a:latin typeface="+mn-lt"/>
              </a:rPr>
              <a:t>Model</a:t>
            </a:r>
          </a:p>
        </p:txBody>
      </p:sp>
      <p:sp>
        <p:nvSpPr>
          <p:cNvPr id="14358" name="Rectangle 21"/>
          <p:cNvSpPr>
            <a:spLocks noChangeArrowheads="1"/>
          </p:cNvSpPr>
          <p:nvPr/>
        </p:nvSpPr>
        <p:spPr bwMode="auto">
          <a:xfrm>
            <a:off x="152400" y="2552527"/>
            <a:ext cx="2667000" cy="1831271"/>
          </a:xfrm>
          <a:prstGeom prst="rect">
            <a:avLst/>
          </a:prstGeom>
          <a:noFill/>
          <a:ln w="9525">
            <a:noFill/>
            <a:miter lim="800000"/>
            <a:headEnd/>
            <a:tailEnd/>
          </a:ln>
        </p:spPr>
        <p:txBody>
          <a:bodyPr wrap="square">
            <a:spAutoFit/>
          </a:bodyPr>
          <a:lstStyle/>
          <a:p>
            <a:pPr marL="227013" indent="-227013" algn="l">
              <a:spcBef>
                <a:spcPts val="600"/>
              </a:spcBef>
              <a:buFont typeface="Arial" charset="0"/>
              <a:buChar char="•"/>
            </a:pPr>
            <a:r>
              <a:rPr lang="en-US" sz="1400" dirty="0">
                <a:latin typeface="+mn-lt"/>
              </a:rPr>
              <a:t>OSD Policy Guidance</a:t>
            </a:r>
          </a:p>
          <a:p>
            <a:pPr marL="227013" indent="-227013" algn="l">
              <a:spcBef>
                <a:spcPts val="600"/>
              </a:spcBef>
              <a:buFont typeface="Arial" charset="0"/>
              <a:buChar char="•"/>
            </a:pPr>
            <a:r>
              <a:rPr lang="en-US" sz="1400" dirty="0">
                <a:latin typeface="+mn-lt"/>
              </a:rPr>
              <a:t>Trading Partner Requirements &amp; SMEs</a:t>
            </a:r>
          </a:p>
          <a:p>
            <a:pPr marL="227013" indent="-227013" algn="l">
              <a:spcBef>
                <a:spcPts val="600"/>
              </a:spcBef>
              <a:buFont typeface="Arial" charset="0"/>
              <a:buChar char="•"/>
            </a:pPr>
            <a:r>
              <a:rPr lang="en-US" sz="1400" dirty="0" smtClean="0">
                <a:latin typeface="+mn-lt"/>
              </a:rPr>
              <a:t>DLMS office </a:t>
            </a:r>
            <a:r>
              <a:rPr lang="en-US" sz="1400" dirty="0">
                <a:latin typeface="+mn-lt"/>
              </a:rPr>
              <a:t>SMEs &amp; Technical Expertise</a:t>
            </a:r>
          </a:p>
          <a:p>
            <a:pPr marL="227013" indent="-227013" algn="l">
              <a:spcBef>
                <a:spcPts val="600"/>
              </a:spcBef>
              <a:buFont typeface="Arial" charset="0"/>
              <a:buChar char="•"/>
            </a:pPr>
            <a:r>
              <a:rPr lang="en-US" sz="1400" dirty="0" smtClean="0">
                <a:latin typeface="+mn-lt"/>
              </a:rPr>
              <a:t>DLA Transaction Services </a:t>
            </a:r>
            <a:r>
              <a:rPr lang="en-US" sz="1400" dirty="0">
                <a:latin typeface="+mn-lt"/>
              </a:rPr>
              <a:t>Technical Expertise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a:spLocks noGrp="1" noChangeArrowheads="1"/>
          </p:cNvSpPr>
          <p:nvPr>
            <p:ph idx="1"/>
          </p:nvPr>
        </p:nvSpPr>
        <p:spPr>
          <a:xfrm>
            <a:off x="152400" y="473075"/>
            <a:ext cx="8915400" cy="5775325"/>
          </a:xfrm>
        </p:spPr>
        <p:txBody>
          <a:bodyPr/>
          <a:lstStyle/>
          <a:p>
            <a:pPr>
              <a:lnSpc>
                <a:spcPct val="80000"/>
              </a:lnSpc>
            </a:pPr>
            <a:r>
              <a:rPr lang="en-US" sz="3600" dirty="0" smtClean="0">
                <a:solidFill>
                  <a:schemeClr val="tx2"/>
                </a:solidFill>
              </a:rPr>
              <a:t>     </a:t>
            </a:r>
            <a:r>
              <a:rPr lang="en-US" sz="3600" dirty="0" smtClean="0">
                <a:solidFill>
                  <a:srgbClr val="2D2DB9"/>
                </a:solidFill>
              </a:rPr>
              <a:t>DLMS office Implementers Support</a:t>
            </a:r>
          </a:p>
          <a:p>
            <a:pPr>
              <a:lnSpc>
                <a:spcPct val="80000"/>
              </a:lnSpc>
            </a:pPr>
            <a:endParaRPr lang="en-US" sz="1100" dirty="0" smtClean="0">
              <a:solidFill>
                <a:schemeClr val="tx2"/>
              </a:solidFill>
            </a:endParaRPr>
          </a:p>
          <a:p>
            <a:pPr marL="914400" lvl="1" indent="-457200">
              <a:lnSpc>
                <a:spcPct val="80000"/>
              </a:lnSpc>
              <a:buClr>
                <a:schemeClr val="tx2"/>
              </a:buClr>
            </a:pPr>
            <a:r>
              <a:rPr lang="en-US" sz="2400" dirty="0" smtClean="0"/>
              <a:t>Functional and technical consultation</a:t>
            </a:r>
          </a:p>
          <a:p>
            <a:pPr marL="914400" lvl="1" indent="-457200">
              <a:lnSpc>
                <a:spcPct val="80000"/>
              </a:lnSpc>
              <a:buClr>
                <a:schemeClr val="tx2"/>
              </a:buClr>
            </a:pPr>
            <a:r>
              <a:rPr lang="en-US" sz="2400" dirty="0" smtClean="0"/>
              <a:t>Providing X12 implementation conventions and XML schemas</a:t>
            </a:r>
          </a:p>
          <a:p>
            <a:pPr marL="914400" lvl="1" indent="-457200">
              <a:lnSpc>
                <a:spcPct val="80000"/>
              </a:lnSpc>
              <a:buClr>
                <a:schemeClr val="tx2"/>
              </a:buClr>
            </a:pPr>
            <a:r>
              <a:rPr lang="en-US" sz="2400" dirty="0" smtClean="0"/>
              <a:t>Arranging trading partner meetings/teleconferences</a:t>
            </a:r>
          </a:p>
          <a:p>
            <a:pPr marL="914400" lvl="1" indent="-457200">
              <a:lnSpc>
                <a:spcPct val="80000"/>
              </a:lnSpc>
              <a:buClr>
                <a:schemeClr val="tx2"/>
              </a:buClr>
            </a:pPr>
            <a:r>
              <a:rPr lang="en-US" sz="2400" dirty="0" smtClean="0"/>
              <a:t>Testing assistance as required</a:t>
            </a:r>
          </a:p>
          <a:p>
            <a:pPr marL="914400" lvl="1" indent="-457200">
              <a:lnSpc>
                <a:spcPct val="80000"/>
              </a:lnSpc>
              <a:buClr>
                <a:schemeClr val="tx2"/>
              </a:buClr>
            </a:pPr>
            <a:r>
              <a:rPr lang="en-US" sz="2400" dirty="0" smtClean="0"/>
              <a:t>Facilitate coordination with DAAS &amp;  trading partners</a:t>
            </a:r>
          </a:p>
          <a:p>
            <a:pPr marL="914400" lvl="1" indent="-457200">
              <a:lnSpc>
                <a:spcPct val="80000"/>
              </a:lnSpc>
              <a:buClr>
                <a:schemeClr val="tx2"/>
              </a:buClr>
            </a:pPr>
            <a:r>
              <a:rPr lang="en-US" sz="2400" dirty="0" smtClean="0"/>
              <a:t>Modification &amp; configuration management of DLMS</a:t>
            </a:r>
          </a:p>
          <a:p>
            <a:pPr marL="1379538" lvl="2" indent="-465138">
              <a:lnSpc>
                <a:spcPct val="80000"/>
              </a:lnSpc>
              <a:buClr>
                <a:schemeClr val="tx2"/>
              </a:buClr>
            </a:pPr>
            <a:r>
              <a:rPr lang="en-US" b="0" dirty="0" smtClean="0"/>
              <a:t>Business Rules</a:t>
            </a:r>
          </a:p>
          <a:p>
            <a:pPr marL="1379538" lvl="2" indent="-465138">
              <a:lnSpc>
                <a:spcPct val="80000"/>
              </a:lnSpc>
              <a:buClr>
                <a:schemeClr val="tx2"/>
              </a:buClr>
            </a:pPr>
            <a:r>
              <a:rPr lang="en-US" b="0" dirty="0" smtClean="0"/>
              <a:t>Transaction formats</a:t>
            </a:r>
          </a:p>
          <a:p>
            <a:pPr marL="1379538" lvl="2" indent="-465138">
              <a:lnSpc>
                <a:spcPct val="80000"/>
              </a:lnSpc>
              <a:buClr>
                <a:schemeClr val="tx2"/>
              </a:buClr>
            </a:pPr>
            <a:r>
              <a:rPr lang="en-US" b="0" dirty="0" smtClean="0"/>
              <a:t>Metadata</a:t>
            </a:r>
          </a:p>
          <a:p>
            <a:pPr marL="914400" lvl="1" indent="-457200">
              <a:lnSpc>
                <a:spcPct val="80000"/>
              </a:lnSpc>
              <a:buClr>
                <a:schemeClr val="tx2"/>
              </a:buClr>
            </a:pPr>
            <a:r>
              <a:rPr lang="en-US" sz="2400" dirty="0" smtClean="0"/>
              <a:t>DLMS office Web site support</a:t>
            </a:r>
          </a:p>
          <a:p>
            <a:pPr marL="914400" lvl="1" indent="-457200">
              <a:lnSpc>
                <a:spcPct val="80000"/>
              </a:lnSpc>
              <a:buClr>
                <a:schemeClr val="tx2"/>
              </a:buClr>
            </a:pPr>
            <a:r>
              <a:rPr lang="en-US" sz="2400" dirty="0" smtClean="0"/>
              <a:t>Providing DLMS Training materials and classes</a:t>
            </a:r>
          </a:p>
        </p:txBody>
      </p:sp>
    </p:spTree>
    <p:extLst>
      <p:ext uri="{BB962C8B-B14F-4D97-AF65-F5344CB8AC3E}">
        <p14:creationId xmlns:p14="http://schemas.microsoft.com/office/powerpoint/2010/main" val="26270672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76200" y="750868"/>
            <a:ext cx="9144000" cy="5878532"/>
          </a:xfrm>
          <a:prstGeom prst="rect">
            <a:avLst/>
          </a:prstGeom>
          <a:noFill/>
          <a:ln w="9525" algn="ctr">
            <a:noFill/>
            <a:miter lim="800000"/>
            <a:headEnd/>
            <a:tailEnd/>
          </a:ln>
        </p:spPr>
        <p:txBody>
          <a:bodyPr>
            <a:spAutoFit/>
          </a:bodyPr>
          <a:lstStyle/>
          <a:p>
            <a:pPr algn="l" eaLnBrk="1" hangingPunct="1">
              <a:spcBef>
                <a:spcPct val="0"/>
              </a:spcBef>
              <a:buClr>
                <a:srgbClr val="1F497D"/>
              </a:buClr>
            </a:pPr>
            <a:r>
              <a:rPr lang="en-US" sz="2000" u="sng" dirty="0" smtClean="0">
                <a:latin typeface="+mn-lt"/>
              </a:rPr>
              <a:t>Management </a:t>
            </a:r>
            <a:r>
              <a:rPr lang="en-US" sz="2000" u="sng" dirty="0">
                <a:latin typeface="+mn-lt"/>
              </a:rPr>
              <a:t>POCs</a:t>
            </a:r>
            <a:r>
              <a:rPr lang="en-US" sz="2000" dirty="0">
                <a:latin typeface="+mn-lt"/>
              </a:rPr>
              <a:t>: </a:t>
            </a: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a:t>
            </a:r>
            <a:r>
              <a:rPr lang="en-US" sz="1800" dirty="0">
                <a:latin typeface="Arial" pitchFamily="34" charset="0"/>
                <a:cs typeface="Arial" pitchFamily="34" charset="0"/>
              </a:rPr>
              <a:t>. DC Pipp   (703) 767-0670/DSN 427-0670   </a:t>
            </a:r>
            <a:r>
              <a:rPr lang="en-US" sz="1800" dirty="0" smtClean="0">
                <a:solidFill>
                  <a:prstClr val="black"/>
                </a:solidFill>
                <a:latin typeface="+mn-lt"/>
                <a:hlinkClick r:id="rId3"/>
              </a:rPr>
              <a:t>donald.pipp@dla.mil</a:t>
            </a:r>
            <a:endParaRPr lang="en-US" sz="1800" dirty="0" smtClean="0">
              <a:solidFill>
                <a:prstClr val="black"/>
              </a:solidFill>
              <a:latin typeface="+mn-lt"/>
            </a:endParaRPr>
          </a:p>
          <a:p>
            <a:pPr marL="233363" indent="-233363" algn="l" eaLnBrk="1" hangingPunct="1">
              <a:spcBef>
                <a:spcPct val="0"/>
              </a:spcBef>
              <a:buClr>
                <a:srgbClr val="1F497D"/>
              </a:buClr>
              <a:buFontTx/>
              <a:buChar char="•"/>
            </a:pPr>
            <a:r>
              <a:rPr lang="en-US" sz="1800" dirty="0" smtClean="0">
                <a:solidFill>
                  <a:prstClr val="black"/>
                </a:solidFill>
                <a:latin typeface="+mn-lt"/>
              </a:rPr>
              <a:t>Lt Col Scott Hopper   (703) 767-6295/DSN 427-6295   </a:t>
            </a:r>
            <a:r>
              <a:rPr lang="en-US" sz="1800" dirty="0" smtClean="0">
                <a:solidFill>
                  <a:prstClr val="black"/>
                </a:solidFill>
                <a:latin typeface="+mn-lt"/>
                <a:hlinkClick r:id="rId4"/>
              </a:rPr>
              <a:t>scott.hopper@dla.mil</a:t>
            </a:r>
            <a:r>
              <a:rPr lang="en-US" sz="1800" dirty="0" smtClean="0">
                <a:solidFill>
                  <a:prstClr val="black"/>
                </a:solidFill>
                <a:latin typeface="+mn-lt"/>
              </a:rPr>
              <a:t> </a:t>
            </a:r>
          </a:p>
          <a:p>
            <a:pPr marL="233363" indent="-233363" algn="l" eaLnBrk="1" hangingPunct="1">
              <a:spcBef>
                <a:spcPct val="0"/>
              </a:spcBef>
              <a:buClr>
                <a:srgbClr val="1F497D"/>
              </a:buClr>
              <a:buFontTx/>
              <a:buChar char="•"/>
            </a:pPr>
            <a:r>
              <a:rPr lang="en-US" sz="1800" dirty="0" smtClean="0">
                <a:solidFill>
                  <a:prstClr val="black"/>
                </a:solidFill>
                <a:latin typeface="+mn-lt"/>
              </a:rPr>
              <a:t>CPT John Burnett   </a:t>
            </a:r>
            <a:r>
              <a:rPr lang="en-US" sz="1800" dirty="0">
                <a:solidFill>
                  <a:prstClr val="black"/>
                </a:solidFill>
                <a:latin typeface="+mn-lt"/>
              </a:rPr>
              <a:t>(703) </a:t>
            </a:r>
            <a:r>
              <a:rPr lang="en-US" sz="1800" dirty="0" smtClean="0">
                <a:solidFill>
                  <a:prstClr val="black"/>
                </a:solidFill>
                <a:latin typeface="+mn-lt"/>
              </a:rPr>
              <a:t>767-xxxx/DSN 427-xxxx   </a:t>
            </a:r>
            <a:r>
              <a:rPr lang="en-US" sz="1800" dirty="0" smtClean="0">
                <a:solidFill>
                  <a:prstClr val="black"/>
                </a:solidFill>
                <a:latin typeface="+mn-lt"/>
                <a:hlinkClick r:id="rId5"/>
              </a:rPr>
              <a:t>john.burnett@dla.mil</a:t>
            </a:r>
            <a:r>
              <a:rPr lang="en-US" sz="1800" dirty="0" smtClean="0">
                <a:solidFill>
                  <a:prstClr val="black"/>
                </a:solidFill>
                <a:latin typeface="+mn-lt"/>
              </a:rPr>
              <a:t> </a:t>
            </a:r>
            <a:endParaRPr lang="en-US" sz="1800" dirty="0">
              <a:solidFill>
                <a:prstClr val="black"/>
              </a:solidFill>
              <a:latin typeface="+mn-lt"/>
            </a:endParaRPr>
          </a:p>
          <a:p>
            <a:pPr indent="-49212" algn="l" eaLnBrk="1" hangingPunct="1">
              <a:spcBef>
                <a:spcPct val="0"/>
              </a:spcBef>
              <a:buClr>
                <a:srgbClr val="1F497D"/>
              </a:buClr>
              <a:buFontTx/>
              <a:buChar char="•"/>
            </a:pPr>
            <a:endParaRPr lang="en-US" sz="1000" dirty="0" smtClean="0">
              <a:latin typeface="+mn-lt"/>
            </a:endParaRPr>
          </a:p>
          <a:p>
            <a:pPr algn="l" eaLnBrk="1" hangingPunct="1">
              <a:lnSpc>
                <a:spcPct val="80000"/>
              </a:lnSpc>
              <a:spcBef>
                <a:spcPct val="0"/>
              </a:spcBef>
              <a:buClr>
                <a:srgbClr val="1F497D"/>
              </a:buClr>
            </a:pPr>
            <a:r>
              <a:rPr lang="en-US" sz="2000" u="sng" dirty="0" smtClean="0">
                <a:latin typeface="+mn-lt"/>
              </a:rPr>
              <a:t>Functional </a:t>
            </a:r>
            <a:r>
              <a:rPr lang="en-US" sz="2000" u="sng" dirty="0">
                <a:latin typeface="+mn-lt"/>
              </a:rPr>
              <a:t>Support POCs</a:t>
            </a:r>
            <a:r>
              <a:rPr lang="en-US" sz="2000" dirty="0">
                <a:latin typeface="+mn-lt"/>
              </a:rPr>
              <a:t>:</a:t>
            </a: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Ms</a:t>
            </a:r>
            <a:r>
              <a:rPr lang="en-US" sz="1800" dirty="0">
                <a:latin typeface="Arial" pitchFamily="34" charset="0"/>
                <a:cs typeface="Arial" pitchFamily="34" charset="0"/>
              </a:rPr>
              <a:t>. Ellen Hilert   (703) 767-0676/DSN 427-0676    </a:t>
            </a:r>
            <a:r>
              <a:rPr lang="en-US" sz="1800" dirty="0">
                <a:latin typeface="Arial" pitchFamily="34" charset="0"/>
                <a:cs typeface="Arial" pitchFamily="34" charset="0"/>
                <a:hlinkClick r:id="rId6"/>
              </a:rPr>
              <a:t>ellen.hilert@dla.mil</a:t>
            </a:r>
            <a:endParaRPr lang="en-US" sz="1800" dirty="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Ms</a:t>
            </a:r>
            <a:r>
              <a:rPr lang="en-US" sz="1800" dirty="0">
                <a:latin typeface="Arial" pitchFamily="34" charset="0"/>
                <a:cs typeface="Arial" pitchFamily="34" charset="0"/>
              </a:rPr>
              <a:t>. Mary Jane </a:t>
            </a:r>
            <a:r>
              <a:rPr lang="en-US" sz="1800" dirty="0" smtClean="0">
                <a:latin typeface="Arial" pitchFamily="34" charset="0"/>
                <a:cs typeface="Arial" pitchFamily="34" charset="0"/>
              </a:rPr>
              <a:t>Johnson </a:t>
            </a:r>
            <a:r>
              <a:rPr lang="en-US" sz="1800" dirty="0">
                <a:latin typeface="Arial" pitchFamily="34" charset="0"/>
                <a:cs typeface="Arial" pitchFamily="34" charset="0"/>
              </a:rPr>
              <a:t>(703) 767-0677/DSN </a:t>
            </a:r>
            <a:r>
              <a:rPr lang="en-US" sz="1800" dirty="0" smtClean="0">
                <a:latin typeface="Arial" pitchFamily="34" charset="0"/>
                <a:cs typeface="Arial" pitchFamily="34" charset="0"/>
              </a:rPr>
              <a:t>427- 0677</a:t>
            </a:r>
            <a:r>
              <a:rPr lang="en-US" dirty="0" smtClean="0">
                <a:latin typeface="Arial" pitchFamily="34" charset="0"/>
                <a:cs typeface="Arial" pitchFamily="34" charset="0"/>
                <a:hlinkClick r:id="rId7"/>
              </a:rPr>
              <a:t>mary.jane.johnson@dla.mil</a:t>
            </a:r>
            <a:endParaRPr lang="en-US" dirty="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a:t>
            </a:r>
            <a:r>
              <a:rPr lang="en-US" sz="1800" dirty="0">
                <a:latin typeface="Arial" pitchFamily="34" charset="0"/>
                <a:cs typeface="Arial" pitchFamily="34" charset="0"/>
              </a:rPr>
              <a:t>. Bob Hammond  (703) 767-767-2117/DSN 427-2117 </a:t>
            </a:r>
            <a:r>
              <a:rPr lang="en-US" sz="1800" dirty="0">
                <a:latin typeface="Arial" pitchFamily="34" charset="0"/>
                <a:cs typeface="Arial" pitchFamily="34" charset="0"/>
                <a:hlinkClick r:id="rId8"/>
              </a:rPr>
              <a:t>robert.hammond@dla.mil</a:t>
            </a:r>
            <a:endParaRPr lang="en-US" sz="1800" dirty="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 Tad Delaney (703) </a:t>
            </a:r>
            <a:r>
              <a:rPr lang="en-US" sz="1800" dirty="0">
                <a:latin typeface="Arial" pitchFamily="34" charset="0"/>
                <a:cs typeface="Arial" pitchFamily="34" charset="0"/>
              </a:rPr>
              <a:t>767-6885/DSN 427-6885 </a:t>
            </a:r>
            <a:r>
              <a:rPr lang="en-US" sz="1800" dirty="0" smtClean="0">
                <a:latin typeface="Arial" pitchFamily="34" charset="0"/>
                <a:cs typeface="Arial" pitchFamily="34" charset="0"/>
                <a:hlinkClick r:id="rId9"/>
              </a:rPr>
              <a:t>thomas.delaney@dla.mil</a:t>
            </a:r>
            <a:endParaRPr lang="en-US" sz="1800" dirty="0" smtClean="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Ms</a:t>
            </a:r>
            <a:r>
              <a:rPr lang="en-US" sz="1800" dirty="0">
                <a:latin typeface="Arial" pitchFamily="34" charset="0"/>
                <a:cs typeface="Arial" pitchFamily="34" charset="0"/>
              </a:rPr>
              <a:t>. Heidi Daverede  (703) 767-5111/DSN 427-5111  </a:t>
            </a:r>
            <a:r>
              <a:rPr lang="en-US" sz="1800" dirty="0" smtClean="0">
                <a:latin typeface="Arial" pitchFamily="34" charset="0"/>
                <a:cs typeface="Arial" pitchFamily="34" charset="0"/>
                <a:hlinkClick r:id="rId10"/>
              </a:rPr>
              <a:t>heidi.daverede@dla.mil</a:t>
            </a:r>
            <a:endParaRPr lang="en-US" sz="1800" dirty="0" smtClean="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 Lou Madrigal (703) 767-2011/DSN 427-2011  </a:t>
            </a:r>
            <a:r>
              <a:rPr lang="en-US" sz="1800" dirty="0" smtClean="0">
                <a:latin typeface="Arial" pitchFamily="34" charset="0"/>
                <a:cs typeface="Arial" pitchFamily="34" charset="0"/>
                <a:hlinkClick r:id="rId11"/>
              </a:rPr>
              <a:t>luis.madrigal@dla.mil</a:t>
            </a:r>
            <a:endParaRPr lang="en-US" sz="1800" dirty="0" smtClean="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 Ken Deans (703) 767-2611  </a:t>
            </a:r>
            <a:r>
              <a:rPr lang="en-US" sz="1800" dirty="0" smtClean="0">
                <a:latin typeface="Arial" pitchFamily="34" charset="0"/>
                <a:cs typeface="Arial" pitchFamily="34" charset="0"/>
                <a:hlinkClick r:id="rId12"/>
              </a:rPr>
              <a:t>kenneth.deans@dla.mil</a:t>
            </a:r>
            <a:endParaRPr lang="en-US" sz="1800" dirty="0" smtClean="0">
              <a:latin typeface="Arial" pitchFamily="34" charset="0"/>
              <a:cs typeface="Arial" pitchFamily="34" charset="0"/>
            </a:endParaRPr>
          </a:p>
          <a:p>
            <a:pPr marL="233363" lvl="1" indent="-233363" algn="l" eaLnBrk="1" hangingPunct="1">
              <a:spcBef>
                <a:spcPct val="0"/>
              </a:spcBef>
              <a:buClr>
                <a:srgbClr val="1F497D"/>
              </a:buClr>
              <a:buFontTx/>
              <a:buChar char="•"/>
            </a:pPr>
            <a:r>
              <a:rPr lang="en-US" sz="1800" dirty="0">
                <a:latin typeface="Arial" pitchFamily="34" charset="0"/>
                <a:cs typeface="Arial" pitchFamily="34" charset="0"/>
              </a:rPr>
              <a:t>Ms. Samantha Khuon  (703) 767-5288  </a:t>
            </a:r>
            <a:r>
              <a:rPr lang="en-US" sz="1800" dirty="0" smtClean="0">
                <a:latin typeface="Arial" pitchFamily="34" charset="0"/>
                <a:cs typeface="Arial" pitchFamily="34" charset="0"/>
                <a:hlinkClick r:id="rId13"/>
              </a:rPr>
              <a:t>samantha.khuon@dla.mil</a:t>
            </a:r>
            <a:endParaRPr lang="en-US" sz="1800" dirty="0" smtClean="0">
              <a:latin typeface="Arial" pitchFamily="34" charset="0"/>
              <a:cs typeface="Arial" pitchFamily="34" charset="0"/>
            </a:endParaRPr>
          </a:p>
          <a:p>
            <a:pPr indent="-49212" algn="l" eaLnBrk="1" hangingPunct="1">
              <a:spcBef>
                <a:spcPct val="0"/>
              </a:spcBef>
              <a:buClr>
                <a:srgbClr val="1F497D"/>
              </a:buClr>
              <a:buFontTx/>
              <a:buChar char="•"/>
            </a:pPr>
            <a:endParaRPr lang="en-US" sz="1000" dirty="0">
              <a:solidFill>
                <a:prstClr val="black"/>
              </a:solidFill>
              <a:latin typeface="+mn-lt"/>
            </a:endParaRPr>
          </a:p>
          <a:p>
            <a:pPr algn="l" eaLnBrk="1" hangingPunct="1">
              <a:spcBef>
                <a:spcPct val="0"/>
              </a:spcBef>
              <a:buClr>
                <a:srgbClr val="1F497D"/>
              </a:buClr>
            </a:pPr>
            <a:r>
              <a:rPr lang="en-US" sz="2000" u="sng" dirty="0" smtClean="0">
                <a:latin typeface="+mn-lt"/>
              </a:rPr>
              <a:t>Technical </a:t>
            </a:r>
            <a:r>
              <a:rPr lang="en-US" sz="2000" u="sng" dirty="0">
                <a:latin typeface="+mn-lt"/>
              </a:rPr>
              <a:t>Transaction Support POCs</a:t>
            </a:r>
            <a:r>
              <a:rPr lang="en-US" sz="2000" dirty="0">
                <a:latin typeface="+mn-lt"/>
              </a:rPr>
              <a:t>:</a:t>
            </a: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a:t>
            </a:r>
            <a:r>
              <a:rPr lang="en-US" sz="1800" dirty="0">
                <a:latin typeface="Arial" pitchFamily="34" charset="0"/>
                <a:cs typeface="Arial" pitchFamily="34" charset="0"/>
              </a:rPr>
              <a:t>. </a:t>
            </a:r>
            <a:r>
              <a:rPr lang="en-US" sz="1800" dirty="0" smtClean="0">
                <a:latin typeface="Arial" pitchFamily="34" charset="0"/>
                <a:cs typeface="Arial" pitchFamily="34" charset="0"/>
              </a:rPr>
              <a:t>Frank Napoli   </a:t>
            </a:r>
            <a:r>
              <a:rPr lang="en-US" sz="1800" dirty="0">
                <a:latin typeface="Arial" pitchFamily="34" charset="0"/>
                <a:cs typeface="Arial" pitchFamily="34" charset="0"/>
              </a:rPr>
              <a:t>(703) </a:t>
            </a:r>
            <a:r>
              <a:rPr lang="en-US" sz="1800" dirty="0" smtClean="0">
                <a:latin typeface="Arial" pitchFamily="34" charset="0"/>
                <a:cs typeface="Arial" pitchFamily="34" charset="0"/>
              </a:rPr>
              <a:t>767-0753/ </a:t>
            </a:r>
            <a:r>
              <a:rPr lang="en-US" sz="1800" dirty="0">
                <a:latin typeface="Arial" pitchFamily="34" charset="0"/>
                <a:cs typeface="Arial" pitchFamily="34" charset="0"/>
              </a:rPr>
              <a:t>DSN </a:t>
            </a:r>
            <a:r>
              <a:rPr lang="en-US" sz="1800" dirty="0" smtClean="0">
                <a:latin typeface="Arial" pitchFamily="34" charset="0"/>
                <a:cs typeface="Arial" pitchFamily="34" charset="0"/>
              </a:rPr>
              <a:t>427-0753  </a:t>
            </a:r>
            <a:r>
              <a:rPr lang="en-US" sz="1800" dirty="0" smtClean="0">
                <a:latin typeface="Arial" pitchFamily="34" charset="0"/>
                <a:cs typeface="Arial" pitchFamily="34" charset="0"/>
                <a:hlinkClick r:id="rId14"/>
              </a:rPr>
              <a:t>frank.napoli.ctr@dla.mil</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a:t>
            </a:r>
            <a:r>
              <a:rPr lang="en-US" sz="1800" dirty="0">
                <a:latin typeface="Arial" pitchFamily="34" charset="0"/>
                <a:cs typeface="Arial" pitchFamily="34" charset="0"/>
              </a:rPr>
              <a:t>. Dale Yeakel (703) 767-8632/DSN 427-8632   </a:t>
            </a:r>
            <a:r>
              <a:rPr lang="en-US" sz="1800" dirty="0">
                <a:latin typeface="Arial" pitchFamily="34" charset="0"/>
                <a:cs typeface="Arial" pitchFamily="34" charset="0"/>
                <a:hlinkClick r:id="rId15"/>
              </a:rPr>
              <a:t>dale.yeakel.ctr@dla.mil</a:t>
            </a:r>
            <a:r>
              <a:rPr lang="en-US" sz="1800" dirty="0">
                <a:latin typeface="Arial" pitchFamily="34" charset="0"/>
                <a:cs typeface="Arial" pitchFamily="34" charset="0"/>
              </a:rPr>
              <a:t> </a:t>
            </a: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Mr</a:t>
            </a:r>
            <a:r>
              <a:rPr lang="en-US" sz="1800" dirty="0">
                <a:latin typeface="Arial" pitchFamily="34" charset="0"/>
                <a:cs typeface="Arial" pitchFamily="34" charset="0"/>
              </a:rPr>
              <a:t>. Larry Tanner (614) 310-6059   </a:t>
            </a:r>
            <a:r>
              <a:rPr lang="en-US" sz="1800" dirty="0" smtClean="0">
                <a:latin typeface="Arial" pitchFamily="34" charset="0"/>
                <a:cs typeface="Arial" pitchFamily="34" charset="0"/>
                <a:hlinkClick r:id="rId16"/>
              </a:rPr>
              <a:t>larry.tanner.ctr@dla.mil</a:t>
            </a:r>
            <a:endParaRPr lang="en-US" sz="1800" dirty="0" smtClean="0">
              <a:latin typeface="Arial" pitchFamily="34" charset="0"/>
              <a:cs typeface="Arial" pitchFamily="34" charset="0"/>
            </a:endParaRPr>
          </a:p>
          <a:p>
            <a:pPr indent="-49212" algn="l" eaLnBrk="1" hangingPunct="1">
              <a:spcBef>
                <a:spcPct val="0"/>
              </a:spcBef>
              <a:buClr>
                <a:srgbClr val="1F497D"/>
              </a:buClr>
              <a:buFontTx/>
              <a:buChar char="•"/>
            </a:pPr>
            <a:endParaRPr lang="en-US" sz="1000" dirty="0">
              <a:solidFill>
                <a:prstClr val="black"/>
              </a:solidFill>
              <a:latin typeface="+mn-lt"/>
            </a:endParaRPr>
          </a:p>
          <a:p>
            <a:pPr algn="l" eaLnBrk="1" hangingPunct="1">
              <a:spcBef>
                <a:spcPct val="0"/>
              </a:spcBef>
              <a:buClr>
                <a:srgbClr val="1F497D"/>
              </a:buClr>
            </a:pPr>
            <a:r>
              <a:rPr lang="en-US" sz="2000" u="sng" dirty="0" smtClean="0">
                <a:latin typeface="+mn-lt"/>
              </a:rPr>
              <a:t>Technical </a:t>
            </a:r>
            <a:r>
              <a:rPr lang="en-US" sz="2000" u="sng" dirty="0">
                <a:latin typeface="+mn-lt"/>
              </a:rPr>
              <a:t>Metadata Support POCs</a:t>
            </a:r>
            <a:r>
              <a:rPr lang="en-US" sz="2000" dirty="0">
                <a:latin typeface="+mn-lt"/>
              </a:rPr>
              <a:t>:</a:t>
            </a:r>
          </a:p>
          <a:p>
            <a:pPr marL="233363" lvl="1" indent="-233363" algn="l" eaLnBrk="1" hangingPunct="1">
              <a:spcBef>
                <a:spcPct val="0"/>
              </a:spcBef>
              <a:buClr>
                <a:srgbClr val="1F497D"/>
              </a:buClr>
              <a:buFontTx/>
              <a:buChar char="•"/>
            </a:pPr>
            <a:r>
              <a:rPr lang="en-US" sz="1800" dirty="0" smtClean="0">
                <a:latin typeface="Arial" pitchFamily="34" charset="0"/>
                <a:cs typeface="Arial" pitchFamily="34" charset="0"/>
              </a:rPr>
              <a:t>Mr</a:t>
            </a:r>
            <a:r>
              <a:rPr lang="en-US" sz="1800" dirty="0">
                <a:latin typeface="Arial" pitchFamily="34" charset="0"/>
                <a:cs typeface="Arial" pitchFamily="34" charset="0"/>
              </a:rPr>
              <a:t>. </a:t>
            </a:r>
            <a:r>
              <a:rPr lang="en-US" sz="1800" dirty="0" smtClean="0">
                <a:latin typeface="Arial" pitchFamily="34" charset="0"/>
                <a:cs typeface="Arial" pitchFamily="34" charset="0"/>
              </a:rPr>
              <a:t>Paul Macias   </a:t>
            </a:r>
            <a:r>
              <a:rPr lang="en-US" sz="1800" dirty="0">
                <a:latin typeface="Arial" pitchFamily="34" charset="0"/>
                <a:cs typeface="Arial" pitchFamily="34" charset="0"/>
              </a:rPr>
              <a:t>(703) </a:t>
            </a:r>
            <a:r>
              <a:rPr lang="en-US" sz="1800" dirty="0" smtClean="0">
                <a:latin typeface="Arial" pitchFamily="34" charset="0"/>
                <a:cs typeface="Arial" pitchFamily="34" charset="0"/>
              </a:rPr>
              <a:t>767-6984/DSN 427-6984  </a:t>
            </a:r>
            <a:r>
              <a:rPr lang="en-US" sz="1800" dirty="0" smtClean="0">
                <a:latin typeface="Arial" pitchFamily="34" charset="0"/>
                <a:cs typeface="Arial" pitchFamily="34" charset="0"/>
                <a:hlinkClick r:id="rId17"/>
              </a:rPr>
              <a:t>paul.macias.ctr@dla.mil</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p:txBody>
      </p:sp>
      <p:sp>
        <p:nvSpPr>
          <p:cNvPr id="16387" name="Rectangle 3"/>
          <p:cNvSpPr>
            <a:spLocks noChangeArrowheads="1"/>
          </p:cNvSpPr>
          <p:nvPr/>
        </p:nvSpPr>
        <p:spPr bwMode="auto">
          <a:xfrm>
            <a:off x="697433" y="304800"/>
            <a:ext cx="7989367" cy="616195"/>
          </a:xfrm>
          <a:prstGeom prst="rect">
            <a:avLst/>
          </a:prstGeom>
          <a:noFill/>
          <a:ln w="9525">
            <a:noFill/>
            <a:miter lim="800000"/>
            <a:headEnd/>
            <a:tailEnd/>
          </a:ln>
        </p:spPr>
        <p:txBody>
          <a:bodyPr wrap="none" lIns="92075" tIns="46038" rIns="92075" bIns="46038">
            <a:spAutoFit/>
          </a:bodyPr>
          <a:lstStyle/>
          <a:p>
            <a:pPr>
              <a:spcBef>
                <a:spcPct val="0"/>
              </a:spcBef>
            </a:pPr>
            <a:r>
              <a:rPr lang="en-US" sz="3400" dirty="0" smtClean="0">
                <a:solidFill>
                  <a:srgbClr val="2D2DB9"/>
                </a:solidFill>
                <a:latin typeface="+mj-lt"/>
              </a:rPr>
              <a:t>DLMS office </a:t>
            </a:r>
            <a:r>
              <a:rPr lang="en-US" sz="3400" dirty="0">
                <a:solidFill>
                  <a:srgbClr val="2D2DB9"/>
                </a:solidFill>
                <a:latin typeface="+mj-lt"/>
              </a:rPr>
              <a:t>Support to </a:t>
            </a:r>
            <a:r>
              <a:rPr lang="en-US" sz="3400" dirty="0" smtClean="0">
                <a:solidFill>
                  <a:srgbClr val="2D2DB9"/>
                </a:solidFill>
                <a:latin typeface="+mj-lt"/>
              </a:rPr>
              <a:t>Implementers</a:t>
            </a:r>
            <a:endParaRPr lang="en-US" sz="3400" dirty="0">
              <a:solidFill>
                <a:srgbClr val="2D2DB9"/>
              </a:solidFill>
              <a:latin typeface="+mj-lt"/>
            </a:endParaRPr>
          </a:p>
        </p:txBody>
      </p:sp>
    </p:spTree>
    <p:extLst>
      <p:ext uri="{BB962C8B-B14F-4D97-AF65-F5344CB8AC3E}">
        <p14:creationId xmlns:p14="http://schemas.microsoft.com/office/powerpoint/2010/main" val="1747928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1676400"/>
            <a:ext cx="8686800" cy="3429000"/>
          </a:xfrm>
        </p:spPr>
        <p:txBody>
          <a:bodyPr/>
          <a:lstStyle/>
          <a:p>
            <a:r>
              <a:rPr lang="en-US" sz="4800" dirty="0" smtClean="0"/>
              <a:t>Defense Transportation Electronic Business (DTEB) Committee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393700"/>
            <a:ext cx="7772400" cy="1143000"/>
          </a:xfrm>
        </p:spPr>
        <p:txBody>
          <a:bodyPr/>
          <a:lstStyle/>
          <a:p>
            <a:r>
              <a:rPr lang="en-US" sz="3600" dirty="0" smtClean="0"/>
              <a:t>Defense Transportation Electronic Business (DTEB) Committee</a:t>
            </a:r>
          </a:p>
        </p:txBody>
      </p:sp>
      <p:sp>
        <p:nvSpPr>
          <p:cNvPr id="35843" name="Rectangle 3"/>
          <p:cNvSpPr>
            <a:spLocks noGrp="1" noChangeArrowheads="1"/>
          </p:cNvSpPr>
          <p:nvPr>
            <p:ph idx="1"/>
          </p:nvPr>
        </p:nvSpPr>
        <p:spPr>
          <a:xfrm>
            <a:off x="685800" y="1600200"/>
            <a:ext cx="7924800" cy="5016500"/>
          </a:xfrm>
        </p:spPr>
        <p:txBody>
          <a:bodyPr/>
          <a:lstStyle/>
          <a:p>
            <a:pPr>
              <a:buFont typeface="Arial" pitchFamily="34" charset="0"/>
              <a:buChar char="•"/>
            </a:pPr>
            <a:r>
              <a:rPr lang="en-US" sz="2400" dirty="0" smtClean="0"/>
              <a:t>Established under authority of DUSD (L&amp;MR)</a:t>
            </a:r>
          </a:p>
          <a:p>
            <a:pPr>
              <a:buFont typeface="Arial" pitchFamily="34" charset="0"/>
              <a:buChar char="•"/>
            </a:pPr>
            <a:r>
              <a:rPr lang="en-US" sz="2400" dirty="0" smtClean="0"/>
              <a:t>Focal point for DOD transportation e-business standards and requirements</a:t>
            </a:r>
          </a:p>
          <a:p>
            <a:pPr>
              <a:buFont typeface="Arial" pitchFamily="34" charset="0"/>
              <a:buChar char="•"/>
            </a:pPr>
            <a:r>
              <a:rPr lang="en-US" sz="2400" dirty="0" smtClean="0"/>
              <a:t>Community of interest:</a:t>
            </a:r>
          </a:p>
          <a:p>
            <a:pPr lvl="1">
              <a:spcBef>
                <a:spcPts val="600"/>
              </a:spcBef>
              <a:buFont typeface="Arial" pitchFamily="34" charset="0"/>
              <a:buChar char="•"/>
            </a:pPr>
            <a:r>
              <a:rPr lang="en-US" sz="1800" b="0" dirty="0" smtClean="0"/>
              <a:t>DOD</a:t>
            </a:r>
          </a:p>
          <a:p>
            <a:pPr lvl="1">
              <a:spcBef>
                <a:spcPts val="600"/>
              </a:spcBef>
              <a:buFont typeface="Arial" pitchFamily="34" charset="0"/>
              <a:buChar char="•"/>
            </a:pPr>
            <a:r>
              <a:rPr lang="en-US" sz="1800" b="0" dirty="0" smtClean="0"/>
              <a:t>Federal Government</a:t>
            </a:r>
          </a:p>
          <a:p>
            <a:pPr lvl="1">
              <a:spcBef>
                <a:spcPts val="600"/>
              </a:spcBef>
              <a:buFont typeface="Arial" pitchFamily="34" charset="0"/>
              <a:buChar char="•"/>
            </a:pPr>
            <a:r>
              <a:rPr lang="en-US" sz="1800" b="0" dirty="0" smtClean="0"/>
              <a:t>Commercial industry</a:t>
            </a:r>
          </a:p>
          <a:p>
            <a:pPr>
              <a:buFont typeface="Arial" pitchFamily="34" charset="0"/>
              <a:buChar char="•"/>
            </a:pPr>
            <a:r>
              <a:rPr lang="en-US" sz="2400" dirty="0" smtClean="0"/>
              <a:t>Chair:  USTRANSCOM J-6CDO</a:t>
            </a:r>
          </a:p>
          <a:p>
            <a:pPr lvl="1">
              <a:buFont typeface="Arial" pitchFamily="34" charset="0"/>
              <a:buChar char="•"/>
            </a:pPr>
            <a:r>
              <a:rPr lang="en-US" sz="1800" b="0" dirty="0" smtClean="0"/>
              <a:t>Members:  Military Services, Defense Logistics Agency, USTRANSCOM Components, DLMS office, GSA, DFAS, AAFES, NEXCOM, Defense Commissary Agency and Marine Corps Exchange</a:t>
            </a:r>
          </a:p>
          <a:p>
            <a:pPr lvl="1" algn="ctr">
              <a:buNone/>
            </a:pPr>
            <a:r>
              <a:rPr lang="en-US" sz="2000" b="0" dirty="0" smtClean="0">
                <a:hlinkClick r:id="rId2"/>
              </a:rPr>
              <a:t>http://www.transcom.mil/dteb/</a:t>
            </a:r>
            <a:endParaRPr lang="en-US" sz="2000" b="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381000"/>
            <a:ext cx="9067800" cy="1143000"/>
          </a:xfrm>
        </p:spPr>
        <p:txBody>
          <a:bodyPr/>
          <a:lstStyle/>
          <a:p>
            <a:r>
              <a:rPr lang="en-US" sz="3600" dirty="0" smtClean="0"/>
              <a:t>Defense Transportation Regulation</a:t>
            </a:r>
            <a:br>
              <a:rPr lang="en-US" sz="3600" dirty="0" smtClean="0"/>
            </a:br>
            <a:r>
              <a:rPr lang="en-US" sz="3200" dirty="0" smtClean="0"/>
              <a:t>(DTR 4500.9-R)</a:t>
            </a:r>
          </a:p>
        </p:txBody>
      </p:sp>
      <p:sp>
        <p:nvSpPr>
          <p:cNvPr id="38915" name="Rectangle 3"/>
          <p:cNvSpPr>
            <a:spLocks noGrp="1" noChangeArrowheads="1"/>
          </p:cNvSpPr>
          <p:nvPr>
            <p:ph idx="1"/>
          </p:nvPr>
        </p:nvSpPr>
        <p:spPr>
          <a:xfrm>
            <a:off x="381000" y="1655920"/>
            <a:ext cx="8229600" cy="4581104"/>
          </a:xfrm>
        </p:spPr>
        <p:txBody>
          <a:bodyPr/>
          <a:lstStyle/>
          <a:p>
            <a:pPr>
              <a:lnSpc>
                <a:spcPct val="80000"/>
              </a:lnSpc>
              <a:buFont typeface="Arial" pitchFamily="34" charset="0"/>
              <a:buChar char="•"/>
            </a:pPr>
            <a:r>
              <a:rPr lang="en-US" sz="2400" b="0" dirty="0" smtClean="0"/>
              <a:t>“Prescribes policies and procedures…”</a:t>
            </a:r>
          </a:p>
          <a:p>
            <a:pPr>
              <a:lnSpc>
                <a:spcPct val="80000"/>
              </a:lnSpc>
              <a:buFont typeface="Arial" pitchFamily="34" charset="0"/>
              <a:buChar char="•"/>
            </a:pPr>
            <a:r>
              <a:rPr lang="en-US" sz="2400" b="0" dirty="0" smtClean="0"/>
              <a:t>“Assigns responsibilities for performing traffic management functions…”</a:t>
            </a:r>
          </a:p>
          <a:p>
            <a:pPr>
              <a:lnSpc>
                <a:spcPct val="80000"/>
              </a:lnSpc>
              <a:buFont typeface="Arial" pitchFamily="34" charset="0"/>
              <a:buChar char="•"/>
            </a:pPr>
            <a:r>
              <a:rPr lang="en-US" sz="2400" b="0" dirty="0" smtClean="0"/>
              <a:t>“Prescribes standard data elements, codes, formats, documents, forms, rules, methods, and procedures … for movement of materiel within the Defense Transportation System (DTS).”</a:t>
            </a:r>
          </a:p>
          <a:p>
            <a:pPr>
              <a:lnSpc>
                <a:spcPct val="80000"/>
              </a:lnSpc>
              <a:buFont typeface="Arial" pitchFamily="34" charset="0"/>
              <a:buChar char="•"/>
            </a:pPr>
            <a:r>
              <a:rPr lang="en-US" sz="2400" b="0" dirty="0" smtClean="0"/>
              <a:t>Procedures apply to Military Services, DLA, DCMA, Coast Guard, GSA, USTRANSCOM and its Component Commands, and other activities/agencies using the DTS.</a:t>
            </a:r>
          </a:p>
          <a:p>
            <a:pPr>
              <a:lnSpc>
                <a:spcPct val="80000"/>
              </a:lnSpc>
              <a:buFont typeface="Arial" pitchFamily="34" charset="0"/>
              <a:buChar char="•"/>
            </a:pPr>
            <a:r>
              <a:rPr lang="en-US" sz="2400" b="0" dirty="0" smtClean="0"/>
              <a:t>Seven Parts: Part II - Cargo Movement relevant to Logistics</a:t>
            </a:r>
          </a:p>
          <a:p>
            <a:pPr>
              <a:lnSpc>
                <a:spcPct val="80000"/>
              </a:lnSpc>
              <a:buFont typeface="Arial" pitchFamily="34" charset="0"/>
              <a:buChar char="•"/>
            </a:pPr>
            <a:endParaRPr lang="en-US" sz="2400" b="0" dirty="0" smtClean="0"/>
          </a:p>
          <a:p>
            <a:pPr marL="342900" lvl="1" indent="-342900" algn="ctr">
              <a:lnSpc>
                <a:spcPct val="80000"/>
              </a:lnSpc>
              <a:spcBef>
                <a:spcPct val="20000"/>
              </a:spcBef>
              <a:buSzTx/>
              <a:buNone/>
            </a:pPr>
            <a:r>
              <a:rPr lang="en-US" sz="1800" b="0" dirty="0" smtClean="0">
                <a:solidFill>
                  <a:schemeClr val="tx1"/>
                </a:solidFill>
                <a:hlinkClick r:id="rId2"/>
              </a:rPr>
              <a:t>http://www.transcom.mil/dtr/part-ii/</a:t>
            </a:r>
            <a:endParaRPr lang="en-US" sz="1800" b="0" dirty="0" smtClean="0">
              <a:solidFill>
                <a:schemeClr val="tx1"/>
              </a:solidFill>
            </a:endParaRPr>
          </a:p>
          <a:p>
            <a:pPr>
              <a:lnSpc>
                <a:spcPct val="80000"/>
              </a:lnSpc>
              <a:buFont typeface="Arial" pitchFamily="34" charset="0"/>
              <a:buChar char="•"/>
            </a:pPr>
            <a:endParaRPr lang="en-US" sz="2400" b="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457200"/>
            <a:ext cx="7772400" cy="4648200"/>
          </a:xfrm>
        </p:spPr>
        <p:txBody>
          <a:bodyPr/>
          <a:lstStyle/>
          <a:p>
            <a:r>
              <a:rPr lang="en-US" sz="4000" dirty="0" smtClean="0"/>
              <a:t>DLA Transaction Services</a:t>
            </a:r>
            <a:br>
              <a:rPr lang="en-US" sz="4000" dirty="0" smtClean="0"/>
            </a:br>
            <a:r>
              <a:rPr lang="en-US" sz="2800" dirty="0" smtClean="0"/>
              <a:t/>
            </a:r>
            <a:br>
              <a:rPr lang="en-US" sz="2800" dirty="0" smtClean="0"/>
            </a:br>
            <a:r>
              <a:rPr lang="en-US" sz="2800" dirty="0" smtClean="0"/>
              <a:t>Administers the Defense Automatic Address System (DAAS) </a:t>
            </a: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800" dirty="0" smtClean="0"/>
              <a:t/>
            </a:r>
            <a:br>
              <a:rPr lang="en-US" sz="4800" dirty="0" smtClean="0"/>
            </a:br>
            <a:endParaRPr lang="en-US" sz="4800" dirty="0" smtClean="0"/>
          </a:p>
        </p:txBody>
      </p:sp>
      <p:grpSp>
        <p:nvGrpSpPr>
          <p:cNvPr id="62" name="Group 61"/>
          <p:cNvGrpSpPr/>
          <p:nvPr/>
        </p:nvGrpSpPr>
        <p:grpSpPr>
          <a:xfrm>
            <a:off x="3144838" y="2719387"/>
            <a:ext cx="2709863" cy="2462213"/>
            <a:chOff x="3144838" y="2432050"/>
            <a:chExt cx="2709863" cy="2462213"/>
          </a:xfrm>
        </p:grpSpPr>
        <p:sp>
          <p:nvSpPr>
            <p:cNvPr id="40965" name="Freeform 7"/>
            <p:cNvSpPr>
              <a:spLocks/>
            </p:cNvSpPr>
            <p:nvPr/>
          </p:nvSpPr>
          <p:spPr bwMode="auto">
            <a:xfrm>
              <a:off x="3294063" y="3457575"/>
              <a:ext cx="1249363" cy="1090613"/>
            </a:xfrm>
            <a:custGeom>
              <a:avLst/>
              <a:gdLst>
                <a:gd name="T0" fmla="*/ 83 w 1667"/>
                <a:gd name="T1" fmla="*/ 22 h 1653"/>
                <a:gd name="T2" fmla="*/ 81 w 1667"/>
                <a:gd name="T3" fmla="*/ 17 h 1653"/>
                <a:gd name="T4" fmla="*/ 78 w 1667"/>
                <a:gd name="T5" fmla="*/ 13 h 1653"/>
                <a:gd name="T6" fmla="*/ 73 w 1667"/>
                <a:gd name="T7" fmla="*/ 9 h 1653"/>
                <a:gd name="T8" fmla="*/ 68 w 1667"/>
                <a:gd name="T9" fmla="*/ 5 h 1653"/>
                <a:gd name="T10" fmla="*/ 61 w 1667"/>
                <a:gd name="T11" fmla="*/ 3 h 1653"/>
                <a:gd name="T12" fmla="*/ 53 w 1667"/>
                <a:gd name="T13" fmla="*/ 1 h 1653"/>
                <a:gd name="T14" fmla="*/ 45 w 1667"/>
                <a:gd name="T15" fmla="*/ 0 h 1653"/>
                <a:gd name="T16" fmla="*/ 37 w 1667"/>
                <a:gd name="T17" fmla="*/ 0 h 1653"/>
                <a:gd name="T18" fmla="*/ 29 w 1667"/>
                <a:gd name="T19" fmla="*/ 1 h 1653"/>
                <a:gd name="T20" fmla="*/ 22 w 1667"/>
                <a:gd name="T21" fmla="*/ 3 h 1653"/>
                <a:gd name="T22" fmla="*/ 15 w 1667"/>
                <a:gd name="T23" fmla="*/ 5 h 1653"/>
                <a:gd name="T24" fmla="*/ 9 w 1667"/>
                <a:gd name="T25" fmla="*/ 9 h 1653"/>
                <a:gd name="T26" fmla="*/ 5 w 1667"/>
                <a:gd name="T27" fmla="*/ 13 h 1653"/>
                <a:gd name="T28" fmla="*/ 2 w 1667"/>
                <a:gd name="T29" fmla="*/ 17 h 1653"/>
                <a:gd name="T30" fmla="*/ 0 w 1667"/>
                <a:gd name="T31" fmla="*/ 22 h 1653"/>
                <a:gd name="T32" fmla="*/ 0 w 1667"/>
                <a:gd name="T33" fmla="*/ 27 h 1653"/>
                <a:gd name="T34" fmla="*/ 2 w 1667"/>
                <a:gd name="T35" fmla="*/ 32 h 1653"/>
                <a:gd name="T36" fmla="*/ 5 w 1667"/>
                <a:gd name="T37" fmla="*/ 37 h 1653"/>
                <a:gd name="T38" fmla="*/ 9 w 1667"/>
                <a:gd name="T39" fmla="*/ 40 h 1653"/>
                <a:gd name="T40" fmla="*/ 15 w 1667"/>
                <a:gd name="T41" fmla="*/ 44 h 1653"/>
                <a:gd name="T42" fmla="*/ 22 w 1667"/>
                <a:gd name="T43" fmla="*/ 46 h 1653"/>
                <a:gd name="T44" fmla="*/ 29 w 1667"/>
                <a:gd name="T45" fmla="*/ 48 h 1653"/>
                <a:gd name="T46" fmla="*/ 37 w 1667"/>
                <a:gd name="T47" fmla="*/ 49 h 1653"/>
                <a:gd name="T48" fmla="*/ 45 w 1667"/>
                <a:gd name="T49" fmla="*/ 49 h 1653"/>
                <a:gd name="T50" fmla="*/ 53 w 1667"/>
                <a:gd name="T51" fmla="*/ 48 h 1653"/>
                <a:gd name="T52" fmla="*/ 61 w 1667"/>
                <a:gd name="T53" fmla="*/ 46 h 1653"/>
                <a:gd name="T54" fmla="*/ 68 w 1667"/>
                <a:gd name="T55" fmla="*/ 44 h 1653"/>
                <a:gd name="T56" fmla="*/ 73 w 1667"/>
                <a:gd name="T57" fmla="*/ 40 h 1653"/>
                <a:gd name="T58" fmla="*/ 78 w 1667"/>
                <a:gd name="T59" fmla="*/ 37 h 1653"/>
                <a:gd name="T60" fmla="*/ 81 w 1667"/>
                <a:gd name="T61" fmla="*/ 32 h 1653"/>
                <a:gd name="T62" fmla="*/ 83 w 1667"/>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7"/>
                <a:gd name="T97" fmla="*/ 0 h 1653"/>
                <a:gd name="T98" fmla="*/ 1667 w 1667"/>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7" h="1653">
                  <a:moveTo>
                    <a:pt x="1667" y="826"/>
                  </a:moveTo>
                  <a:lnTo>
                    <a:pt x="1662" y="741"/>
                  </a:lnTo>
                  <a:lnTo>
                    <a:pt x="1650" y="659"/>
                  </a:lnTo>
                  <a:lnTo>
                    <a:pt x="1629" y="580"/>
                  </a:lnTo>
                  <a:lnTo>
                    <a:pt x="1600" y="504"/>
                  </a:lnTo>
                  <a:lnTo>
                    <a:pt x="1566" y="432"/>
                  </a:lnTo>
                  <a:lnTo>
                    <a:pt x="1524" y="364"/>
                  </a:lnTo>
                  <a:lnTo>
                    <a:pt x="1476" y="300"/>
                  </a:lnTo>
                  <a:lnTo>
                    <a:pt x="1422" y="241"/>
                  </a:lnTo>
                  <a:lnTo>
                    <a:pt x="1362" y="188"/>
                  </a:lnTo>
                  <a:lnTo>
                    <a:pt x="1298" y="140"/>
                  </a:lnTo>
                  <a:lnTo>
                    <a:pt x="1230" y="99"/>
                  </a:lnTo>
                  <a:lnTo>
                    <a:pt x="1156" y="64"/>
                  </a:lnTo>
                  <a:lnTo>
                    <a:pt x="1079" y="37"/>
                  </a:lnTo>
                  <a:lnTo>
                    <a:pt x="1000" y="16"/>
                  </a:lnTo>
                  <a:lnTo>
                    <a:pt x="917" y="3"/>
                  </a:lnTo>
                  <a:lnTo>
                    <a:pt x="832" y="0"/>
                  </a:lnTo>
                  <a:lnTo>
                    <a:pt x="747" y="3"/>
                  </a:lnTo>
                  <a:lnTo>
                    <a:pt x="664" y="16"/>
                  </a:lnTo>
                  <a:lnTo>
                    <a:pt x="585" y="37"/>
                  </a:lnTo>
                  <a:lnTo>
                    <a:pt x="508" y="64"/>
                  </a:lnTo>
                  <a:lnTo>
                    <a:pt x="436" y="99"/>
                  </a:lnTo>
                  <a:lnTo>
                    <a:pt x="367" y="140"/>
                  </a:lnTo>
                  <a:lnTo>
                    <a:pt x="302" y="188"/>
                  </a:lnTo>
                  <a:lnTo>
                    <a:pt x="244" y="241"/>
                  </a:lnTo>
                  <a:lnTo>
                    <a:pt x="190" y="300"/>
                  </a:lnTo>
                  <a:lnTo>
                    <a:pt x="141" y="364"/>
                  </a:lnTo>
                  <a:lnTo>
                    <a:pt x="100" y="432"/>
                  </a:lnTo>
                  <a:lnTo>
                    <a:pt x="65" y="504"/>
                  </a:lnTo>
                  <a:lnTo>
                    <a:pt x="37" y="580"/>
                  </a:lnTo>
                  <a:lnTo>
                    <a:pt x="16" y="659"/>
                  </a:lnTo>
                  <a:lnTo>
                    <a:pt x="3" y="741"/>
                  </a:lnTo>
                  <a:lnTo>
                    <a:pt x="0" y="826"/>
                  </a:lnTo>
                  <a:lnTo>
                    <a:pt x="3" y="910"/>
                  </a:lnTo>
                  <a:lnTo>
                    <a:pt x="16" y="993"/>
                  </a:lnTo>
                  <a:lnTo>
                    <a:pt x="37" y="1072"/>
                  </a:lnTo>
                  <a:lnTo>
                    <a:pt x="65" y="1148"/>
                  </a:lnTo>
                  <a:lnTo>
                    <a:pt x="100" y="1220"/>
                  </a:lnTo>
                  <a:lnTo>
                    <a:pt x="141" y="1288"/>
                  </a:lnTo>
                  <a:lnTo>
                    <a:pt x="190" y="1352"/>
                  </a:lnTo>
                  <a:lnTo>
                    <a:pt x="244" y="1411"/>
                  </a:lnTo>
                  <a:lnTo>
                    <a:pt x="302" y="1464"/>
                  </a:lnTo>
                  <a:lnTo>
                    <a:pt x="367" y="1512"/>
                  </a:lnTo>
                  <a:lnTo>
                    <a:pt x="436" y="1553"/>
                  </a:lnTo>
                  <a:lnTo>
                    <a:pt x="508" y="1588"/>
                  </a:lnTo>
                  <a:lnTo>
                    <a:pt x="585" y="1615"/>
                  </a:lnTo>
                  <a:lnTo>
                    <a:pt x="664" y="1636"/>
                  </a:lnTo>
                  <a:lnTo>
                    <a:pt x="747" y="1649"/>
                  </a:lnTo>
                  <a:lnTo>
                    <a:pt x="832" y="1653"/>
                  </a:lnTo>
                  <a:lnTo>
                    <a:pt x="917" y="1649"/>
                  </a:lnTo>
                  <a:lnTo>
                    <a:pt x="1000" y="1636"/>
                  </a:lnTo>
                  <a:lnTo>
                    <a:pt x="1079" y="1615"/>
                  </a:lnTo>
                  <a:lnTo>
                    <a:pt x="1156" y="1588"/>
                  </a:lnTo>
                  <a:lnTo>
                    <a:pt x="1230" y="1553"/>
                  </a:lnTo>
                  <a:lnTo>
                    <a:pt x="1298" y="1512"/>
                  </a:lnTo>
                  <a:lnTo>
                    <a:pt x="1362" y="1464"/>
                  </a:lnTo>
                  <a:lnTo>
                    <a:pt x="1422" y="1411"/>
                  </a:lnTo>
                  <a:lnTo>
                    <a:pt x="1476" y="1352"/>
                  </a:lnTo>
                  <a:lnTo>
                    <a:pt x="1524" y="1288"/>
                  </a:lnTo>
                  <a:lnTo>
                    <a:pt x="1566" y="1220"/>
                  </a:lnTo>
                  <a:lnTo>
                    <a:pt x="1600" y="1148"/>
                  </a:lnTo>
                  <a:lnTo>
                    <a:pt x="1629" y="1072"/>
                  </a:lnTo>
                  <a:lnTo>
                    <a:pt x="1650" y="993"/>
                  </a:lnTo>
                  <a:lnTo>
                    <a:pt x="1662" y="910"/>
                  </a:lnTo>
                  <a:lnTo>
                    <a:pt x="1667" y="826"/>
                  </a:lnTo>
                  <a:close/>
                </a:path>
              </a:pathLst>
            </a:custGeom>
            <a:solidFill>
              <a:srgbClr val="FFFFFF"/>
            </a:solidFill>
            <a:ln w="0" cap="sq">
              <a:solidFill>
                <a:srgbClr val="804000"/>
              </a:solidFill>
              <a:miter lim="800000"/>
              <a:headEnd/>
              <a:tailEnd/>
            </a:ln>
          </p:spPr>
          <p:txBody>
            <a:bodyPr/>
            <a:lstStyle/>
            <a:p>
              <a:endParaRPr lang="en-US"/>
            </a:p>
          </p:txBody>
        </p:sp>
        <p:sp>
          <p:nvSpPr>
            <p:cNvPr id="40967" name="Freeform 9"/>
            <p:cNvSpPr>
              <a:spLocks/>
            </p:cNvSpPr>
            <p:nvPr/>
          </p:nvSpPr>
          <p:spPr bwMode="auto">
            <a:xfrm>
              <a:off x="3144838" y="2432050"/>
              <a:ext cx="2709863" cy="2462213"/>
            </a:xfrm>
            <a:custGeom>
              <a:avLst/>
              <a:gdLst>
                <a:gd name="T0" fmla="*/ 159 w 3764"/>
                <a:gd name="T1" fmla="*/ 50 h 3733"/>
                <a:gd name="T2" fmla="*/ 156 w 3764"/>
                <a:gd name="T3" fmla="*/ 39 h 3733"/>
                <a:gd name="T4" fmla="*/ 150 w 3764"/>
                <a:gd name="T5" fmla="*/ 29 h 3733"/>
                <a:gd name="T6" fmla="*/ 141 w 3764"/>
                <a:gd name="T7" fmla="*/ 20 h 3733"/>
                <a:gd name="T8" fmla="*/ 130 w 3764"/>
                <a:gd name="T9" fmla="*/ 13 h 3733"/>
                <a:gd name="T10" fmla="*/ 117 w 3764"/>
                <a:gd name="T11" fmla="*/ 7 h 3733"/>
                <a:gd name="T12" fmla="*/ 103 w 3764"/>
                <a:gd name="T13" fmla="*/ 2 h 3733"/>
                <a:gd name="T14" fmla="*/ 88 w 3764"/>
                <a:gd name="T15" fmla="*/ 0 h 3733"/>
                <a:gd name="T16" fmla="*/ 71 w 3764"/>
                <a:gd name="T17" fmla="*/ 0 h 3733"/>
                <a:gd name="T18" fmla="*/ 56 w 3764"/>
                <a:gd name="T19" fmla="*/ 2 h 3733"/>
                <a:gd name="T20" fmla="*/ 42 w 3764"/>
                <a:gd name="T21" fmla="*/ 7 h 3733"/>
                <a:gd name="T22" fmla="*/ 29 w 3764"/>
                <a:gd name="T23" fmla="*/ 13 h 3733"/>
                <a:gd name="T24" fmla="*/ 18 w 3764"/>
                <a:gd name="T25" fmla="*/ 20 h 3733"/>
                <a:gd name="T26" fmla="*/ 10 w 3764"/>
                <a:gd name="T27" fmla="*/ 29 h 3733"/>
                <a:gd name="T28" fmla="*/ 4 w 3764"/>
                <a:gd name="T29" fmla="*/ 39 h 3733"/>
                <a:gd name="T30" fmla="*/ 0 w 3764"/>
                <a:gd name="T31" fmla="*/ 50 h 3733"/>
                <a:gd name="T32" fmla="*/ 0 w 3764"/>
                <a:gd name="T33" fmla="*/ 61 h 3733"/>
                <a:gd name="T34" fmla="*/ 4 w 3764"/>
                <a:gd name="T35" fmla="*/ 72 h 3733"/>
                <a:gd name="T36" fmla="*/ 10 w 3764"/>
                <a:gd name="T37" fmla="*/ 82 h 3733"/>
                <a:gd name="T38" fmla="*/ 18 w 3764"/>
                <a:gd name="T39" fmla="*/ 91 h 3733"/>
                <a:gd name="T40" fmla="*/ 29 w 3764"/>
                <a:gd name="T41" fmla="*/ 98 h 3733"/>
                <a:gd name="T42" fmla="*/ 42 w 3764"/>
                <a:gd name="T43" fmla="*/ 104 h 3733"/>
                <a:gd name="T44" fmla="*/ 56 w 3764"/>
                <a:gd name="T45" fmla="*/ 109 h 3733"/>
                <a:gd name="T46" fmla="*/ 71 w 3764"/>
                <a:gd name="T47" fmla="*/ 111 h 3733"/>
                <a:gd name="T48" fmla="*/ 88 w 3764"/>
                <a:gd name="T49" fmla="*/ 111 h 3733"/>
                <a:gd name="T50" fmla="*/ 103 w 3764"/>
                <a:gd name="T51" fmla="*/ 109 h 3733"/>
                <a:gd name="T52" fmla="*/ 117 w 3764"/>
                <a:gd name="T53" fmla="*/ 104 h 3733"/>
                <a:gd name="T54" fmla="*/ 130 w 3764"/>
                <a:gd name="T55" fmla="*/ 98 h 3733"/>
                <a:gd name="T56" fmla="*/ 141 w 3764"/>
                <a:gd name="T57" fmla="*/ 91 h 3733"/>
                <a:gd name="T58" fmla="*/ 150 w 3764"/>
                <a:gd name="T59" fmla="*/ 82 h 3733"/>
                <a:gd name="T60" fmla="*/ 156 w 3764"/>
                <a:gd name="T61" fmla="*/ 72 h 3733"/>
                <a:gd name="T62" fmla="*/ 159 w 3764"/>
                <a:gd name="T63" fmla="*/ 61 h 37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64"/>
                <a:gd name="T97" fmla="*/ 0 h 3733"/>
                <a:gd name="T98" fmla="*/ 3764 w 3764"/>
                <a:gd name="T99" fmla="*/ 3733 h 37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64" h="3733">
                  <a:moveTo>
                    <a:pt x="3764" y="1866"/>
                  </a:moveTo>
                  <a:lnTo>
                    <a:pt x="3753" y="1675"/>
                  </a:lnTo>
                  <a:lnTo>
                    <a:pt x="3725" y="1489"/>
                  </a:lnTo>
                  <a:lnTo>
                    <a:pt x="3679" y="1311"/>
                  </a:lnTo>
                  <a:lnTo>
                    <a:pt x="3615" y="1140"/>
                  </a:lnTo>
                  <a:lnTo>
                    <a:pt x="3536" y="977"/>
                  </a:lnTo>
                  <a:lnTo>
                    <a:pt x="3442" y="823"/>
                  </a:lnTo>
                  <a:lnTo>
                    <a:pt x="3333" y="679"/>
                  </a:lnTo>
                  <a:lnTo>
                    <a:pt x="3212" y="547"/>
                  </a:lnTo>
                  <a:lnTo>
                    <a:pt x="3077" y="427"/>
                  </a:lnTo>
                  <a:lnTo>
                    <a:pt x="2933" y="319"/>
                  </a:lnTo>
                  <a:lnTo>
                    <a:pt x="2777" y="226"/>
                  </a:lnTo>
                  <a:lnTo>
                    <a:pt x="2613" y="146"/>
                  </a:lnTo>
                  <a:lnTo>
                    <a:pt x="2440" y="84"/>
                  </a:lnTo>
                  <a:lnTo>
                    <a:pt x="2260" y="38"/>
                  </a:lnTo>
                  <a:lnTo>
                    <a:pt x="2074" y="10"/>
                  </a:lnTo>
                  <a:lnTo>
                    <a:pt x="1882" y="0"/>
                  </a:lnTo>
                  <a:lnTo>
                    <a:pt x="1689" y="10"/>
                  </a:lnTo>
                  <a:lnTo>
                    <a:pt x="1502" y="38"/>
                  </a:lnTo>
                  <a:lnTo>
                    <a:pt x="1322" y="84"/>
                  </a:lnTo>
                  <a:lnTo>
                    <a:pt x="1148" y="146"/>
                  </a:lnTo>
                  <a:lnTo>
                    <a:pt x="984" y="226"/>
                  </a:lnTo>
                  <a:lnTo>
                    <a:pt x="829" y="319"/>
                  </a:lnTo>
                  <a:lnTo>
                    <a:pt x="684" y="427"/>
                  </a:lnTo>
                  <a:lnTo>
                    <a:pt x="550" y="547"/>
                  </a:lnTo>
                  <a:lnTo>
                    <a:pt x="429" y="679"/>
                  </a:lnTo>
                  <a:lnTo>
                    <a:pt x="320" y="823"/>
                  </a:lnTo>
                  <a:lnTo>
                    <a:pt x="226" y="977"/>
                  </a:lnTo>
                  <a:lnTo>
                    <a:pt x="147" y="1140"/>
                  </a:lnTo>
                  <a:lnTo>
                    <a:pt x="84" y="1311"/>
                  </a:lnTo>
                  <a:lnTo>
                    <a:pt x="38" y="1489"/>
                  </a:lnTo>
                  <a:lnTo>
                    <a:pt x="9" y="1675"/>
                  </a:lnTo>
                  <a:lnTo>
                    <a:pt x="0" y="1866"/>
                  </a:lnTo>
                  <a:lnTo>
                    <a:pt x="9" y="2057"/>
                  </a:lnTo>
                  <a:lnTo>
                    <a:pt x="38" y="2242"/>
                  </a:lnTo>
                  <a:lnTo>
                    <a:pt x="84" y="2421"/>
                  </a:lnTo>
                  <a:lnTo>
                    <a:pt x="147" y="2592"/>
                  </a:lnTo>
                  <a:lnTo>
                    <a:pt x="226" y="2755"/>
                  </a:lnTo>
                  <a:lnTo>
                    <a:pt x="320" y="2909"/>
                  </a:lnTo>
                  <a:lnTo>
                    <a:pt x="429" y="3053"/>
                  </a:lnTo>
                  <a:lnTo>
                    <a:pt x="550" y="3185"/>
                  </a:lnTo>
                  <a:lnTo>
                    <a:pt x="684" y="3306"/>
                  </a:lnTo>
                  <a:lnTo>
                    <a:pt x="829" y="3414"/>
                  </a:lnTo>
                  <a:lnTo>
                    <a:pt x="984" y="3507"/>
                  </a:lnTo>
                  <a:lnTo>
                    <a:pt x="1148" y="3586"/>
                  </a:lnTo>
                  <a:lnTo>
                    <a:pt x="1322" y="3648"/>
                  </a:lnTo>
                  <a:lnTo>
                    <a:pt x="1502" y="3694"/>
                  </a:lnTo>
                  <a:lnTo>
                    <a:pt x="1689" y="3723"/>
                  </a:lnTo>
                  <a:lnTo>
                    <a:pt x="1882" y="3733"/>
                  </a:lnTo>
                  <a:lnTo>
                    <a:pt x="2074" y="3723"/>
                  </a:lnTo>
                  <a:lnTo>
                    <a:pt x="2260" y="3694"/>
                  </a:lnTo>
                  <a:lnTo>
                    <a:pt x="2440" y="3648"/>
                  </a:lnTo>
                  <a:lnTo>
                    <a:pt x="2613" y="3586"/>
                  </a:lnTo>
                  <a:lnTo>
                    <a:pt x="2777" y="3507"/>
                  </a:lnTo>
                  <a:lnTo>
                    <a:pt x="2933" y="3414"/>
                  </a:lnTo>
                  <a:lnTo>
                    <a:pt x="3077" y="3306"/>
                  </a:lnTo>
                  <a:lnTo>
                    <a:pt x="3212" y="3185"/>
                  </a:lnTo>
                  <a:lnTo>
                    <a:pt x="3333" y="3053"/>
                  </a:lnTo>
                  <a:lnTo>
                    <a:pt x="3442" y="2909"/>
                  </a:lnTo>
                  <a:lnTo>
                    <a:pt x="3536" y="2755"/>
                  </a:lnTo>
                  <a:lnTo>
                    <a:pt x="3615" y="2592"/>
                  </a:lnTo>
                  <a:lnTo>
                    <a:pt x="3679" y="2421"/>
                  </a:lnTo>
                  <a:lnTo>
                    <a:pt x="3725" y="2242"/>
                  </a:lnTo>
                  <a:lnTo>
                    <a:pt x="3753" y="2057"/>
                  </a:lnTo>
                  <a:lnTo>
                    <a:pt x="3764" y="1866"/>
                  </a:lnTo>
                  <a:close/>
                </a:path>
              </a:pathLst>
            </a:custGeom>
            <a:solidFill>
              <a:srgbClr val="0000FF"/>
            </a:solidFill>
            <a:ln w="0" cap="sq">
              <a:solidFill>
                <a:srgbClr val="FFFF00"/>
              </a:solidFill>
              <a:miter lim="800000"/>
              <a:headEnd/>
              <a:tailEnd/>
            </a:ln>
          </p:spPr>
          <p:txBody>
            <a:bodyPr/>
            <a:lstStyle/>
            <a:p>
              <a:endParaRPr lang="en-US"/>
            </a:p>
          </p:txBody>
        </p:sp>
        <p:sp>
          <p:nvSpPr>
            <p:cNvPr id="40968" name="Freeform 10"/>
            <p:cNvSpPr>
              <a:spLocks/>
            </p:cNvSpPr>
            <p:nvPr/>
          </p:nvSpPr>
          <p:spPr bwMode="auto">
            <a:xfrm>
              <a:off x="4332288" y="3490913"/>
              <a:ext cx="1250950" cy="1089025"/>
            </a:xfrm>
            <a:custGeom>
              <a:avLst/>
              <a:gdLst>
                <a:gd name="T0" fmla="*/ 83 w 1666"/>
                <a:gd name="T1" fmla="*/ 22 h 1653"/>
                <a:gd name="T2" fmla="*/ 81 w 1666"/>
                <a:gd name="T3" fmla="*/ 17 h 1653"/>
                <a:gd name="T4" fmla="*/ 79 w 1666"/>
                <a:gd name="T5" fmla="*/ 13 h 1653"/>
                <a:gd name="T6" fmla="*/ 74 w 1666"/>
                <a:gd name="T7" fmla="*/ 9 h 1653"/>
                <a:gd name="T8" fmla="*/ 68 w 1666"/>
                <a:gd name="T9" fmla="*/ 5 h 1653"/>
                <a:gd name="T10" fmla="*/ 61 w 1666"/>
                <a:gd name="T11" fmla="*/ 3 h 1653"/>
                <a:gd name="T12" fmla="*/ 54 w 1666"/>
                <a:gd name="T13" fmla="*/ 1 h 1653"/>
                <a:gd name="T14" fmla="*/ 46 w 1666"/>
                <a:gd name="T15" fmla="*/ 0 h 1653"/>
                <a:gd name="T16" fmla="*/ 37 w 1666"/>
                <a:gd name="T17" fmla="*/ 0 h 1653"/>
                <a:gd name="T18" fmla="*/ 29 w 1666"/>
                <a:gd name="T19" fmla="*/ 1 h 1653"/>
                <a:gd name="T20" fmla="*/ 22 w 1666"/>
                <a:gd name="T21" fmla="*/ 3 h 1653"/>
                <a:gd name="T22" fmla="*/ 15 w 1666"/>
                <a:gd name="T23" fmla="*/ 5 h 1653"/>
                <a:gd name="T24" fmla="*/ 9 w 1666"/>
                <a:gd name="T25" fmla="*/ 9 h 1653"/>
                <a:gd name="T26" fmla="*/ 5 w 1666"/>
                <a:gd name="T27" fmla="*/ 13 h 1653"/>
                <a:gd name="T28" fmla="*/ 2 w 1666"/>
                <a:gd name="T29" fmla="*/ 17 h 1653"/>
                <a:gd name="T30" fmla="*/ 0 w 1666"/>
                <a:gd name="T31" fmla="*/ 22 h 1653"/>
                <a:gd name="T32" fmla="*/ 0 w 1666"/>
                <a:gd name="T33" fmla="*/ 27 h 1653"/>
                <a:gd name="T34" fmla="*/ 2 w 1666"/>
                <a:gd name="T35" fmla="*/ 32 h 1653"/>
                <a:gd name="T36" fmla="*/ 5 w 1666"/>
                <a:gd name="T37" fmla="*/ 36 h 1653"/>
                <a:gd name="T38" fmla="*/ 9 w 1666"/>
                <a:gd name="T39" fmla="*/ 40 h 1653"/>
                <a:gd name="T40" fmla="*/ 15 w 1666"/>
                <a:gd name="T41" fmla="*/ 44 h 1653"/>
                <a:gd name="T42" fmla="*/ 22 w 1666"/>
                <a:gd name="T43" fmla="*/ 46 h 1653"/>
                <a:gd name="T44" fmla="*/ 29 w 1666"/>
                <a:gd name="T45" fmla="*/ 48 h 1653"/>
                <a:gd name="T46" fmla="*/ 37 w 1666"/>
                <a:gd name="T47" fmla="*/ 49 h 1653"/>
                <a:gd name="T48" fmla="*/ 46 w 1666"/>
                <a:gd name="T49" fmla="*/ 49 h 1653"/>
                <a:gd name="T50" fmla="*/ 54 w 1666"/>
                <a:gd name="T51" fmla="*/ 48 h 1653"/>
                <a:gd name="T52" fmla="*/ 61 w 1666"/>
                <a:gd name="T53" fmla="*/ 46 h 1653"/>
                <a:gd name="T54" fmla="*/ 68 w 1666"/>
                <a:gd name="T55" fmla="*/ 44 h 1653"/>
                <a:gd name="T56" fmla="*/ 74 w 1666"/>
                <a:gd name="T57" fmla="*/ 40 h 1653"/>
                <a:gd name="T58" fmla="*/ 79 w 1666"/>
                <a:gd name="T59" fmla="*/ 36 h 1653"/>
                <a:gd name="T60" fmla="*/ 81 w 1666"/>
                <a:gd name="T61" fmla="*/ 32 h 1653"/>
                <a:gd name="T62" fmla="*/ 83 w 1666"/>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3"/>
                <a:gd name="T98" fmla="*/ 1666 w 1666"/>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3">
                  <a:moveTo>
                    <a:pt x="1666" y="826"/>
                  </a:moveTo>
                  <a:lnTo>
                    <a:pt x="1661" y="741"/>
                  </a:lnTo>
                  <a:lnTo>
                    <a:pt x="1648" y="659"/>
                  </a:lnTo>
                  <a:lnTo>
                    <a:pt x="1628" y="580"/>
                  </a:lnTo>
                  <a:lnTo>
                    <a:pt x="1600" y="504"/>
                  </a:lnTo>
                  <a:lnTo>
                    <a:pt x="1565" y="432"/>
                  </a:lnTo>
                  <a:lnTo>
                    <a:pt x="1523" y="364"/>
                  </a:lnTo>
                  <a:lnTo>
                    <a:pt x="1475" y="300"/>
                  </a:lnTo>
                  <a:lnTo>
                    <a:pt x="1422" y="241"/>
                  </a:lnTo>
                  <a:lnTo>
                    <a:pt x="1362" y="188"/>
                  </a:lnTo>
                  <a:lnTo>
                    <a:pt x="1298" y="140"/>
                  </a:lnTo>
                  <a:lnTo>
                    <a:pt x="1230" y="99"/>
                  </a:lnTo>
                  <a:lnTo>
                    <a:pt x="1156" y="64"/>
                  </a:lnTo>
                  <a:lnTo>
                    <a:pt x="1080" y="37"/>
                  </a:lnTo>
                  <a:lnTo>
                    <a:pt x="1000" y="16"/>
                  </a:lnTo>
                  <a:lnTo>
                    <a:pt x="918" y="3"/>
                  </a:lnTo>
                  <a:lnTo>
                    <a:pt x="833" y="0"/>
                  </a:lnTo>
                  <a:lnTo>
                    <a:pt x="747" y="3"/>
                  </a:lnTo>
                  <a:lnTo>
                    <a:pt x="664" y="16"/>
                  </a:lnTo>
                  <a:lnTo>
                    <a:pt x="585" y="37"/>
                  </a:lnTo>
                  <a:lnTo>
                    <a:pt x="508" y="64"/>
                  </a:lnTo>
                  <a:lnTo>
                    <a:pt x="435" y="99"/>
                  </a:lnTo>
                  <a:lnTo>
                    <a:pt x="367" y="140"/>
                  </a:lnTo>
                  <a:lnTo>
                    <a:pt x="302" y="188"/>
                  </a:lnTo>
                  <a:lnTo>
                    <a:pt x="243" y="241"/>
                  </a:lnTo>
                  <a:lnTo>
                    <a:pt x="189" y="300"/>
                  </a:lnTo>
                  <a:lnTo>
                    <a:pt x="141" y="364"/>
                  </a:lnTo>
                  <a:lnTo>
                    <a:pt x="100" y="432"/>
                  </a:lnTo>
                  <a:lnTo>
                    <a:pt x="64" y="504"/>
                  </a:lnTo>
                  <a:lnTo>
                    <a:pt x="37" y="580"/>
                  </a:lnTo>
                  <a:lnTo>
                    <a:pt x="16" y="659"/>
                  </a:lnTo>
                  <a:lnTo>
                    <a:pt x="3" y="741"/>
                  </a:lnTo>
                  <a:lnTo>
                    <a:pt x="0" y="826"/>
                  </a:lnTo>
                  <a:lnTo>
                    <a:pt x="3" y="910"/>
                  </a:lnTo>
                  <a:lnTo>
                    <a:pt x="16" y="993"/>
                  </a:lnTo>
                  <a:lnTo>
                    <a:pt x="37" y="1072"/>
                  </a:lnTo>
                  <a:lnTo>
                    <a:pt x="64" y="1148"/>
                  </a:lnTo>
                  <a:lnTo>
                    <a:pt x="100" y="1220"/>
                  </a:lnTo>
                  <a:lnTo>
                    <a:pt x="141" y="1288"/>
                  </a:lnTo>
                  <a:lnTo>
                    <a:pt x="189" y="1352"/>
                  </a:lnTo>
                  <a:lnTo>
                    <a:pt x="243" y="1411"/>
                  </a:lnTo>
                  <a:lnTo>
                    <a:pt x="302" y="1464"/>
                  </a:lnTo>
                  <a:lnTo>
                    <a:pt x="367" y="1512"/>
                  </a:lnTo>
                  <a:lnTo>
                    <a:pt x="435" y="1553"/>
                  </a:lnTo>
                  <a:lnTo>
                    <a:pt x="508" y="1588"/>
                  </a:lnTo>
                  <a:lnTo>
                    <a:pt x="585" y="1615"/>
                  </a:lnTo>
                  <a:lnTo>
                    <a:pt x="664" y="1636"/>
                  </a:lnTo>
                  <a:lnTo>
                    <a:pt x="747" y="1649"/>
                  </a:lnTo>
                  <a:lnTo>
                    <a:pt x="833" y="1653"/>
                  </a:lnTo>
                  <a:lnTo>
                    <a:pt x="918" y="1649"/>
                  </a:lnTo>
                  <a:lnTo>
                    <a:pt x="1000" y="1636"/>
                  </a:lnTo>
                  <a:lnTo>
                    <a:pt x="1080" y="1615"/>
                  </a:lnTo>
                  <a:lnTo>
                    <a:pt x="1156" y="1588"/>
                  </a:lnTo>
                  <a:lnTo>
                    <a:pt x="1230" y="1553"/>
                  </a:lnTo>
                  <a:lnTo>
                    <a:pt x="1298" y="1512"/>
                  </a:lnTo>
                  <a:lnTo>
                    <a:pt x="1362" y="1464"/>
                  </a:lnTo>
                  <a:lnTo>
                    <a:pt x="1422" y="1411"/>
                  </a:lnTo>
                  <a:lnTo>
                    <a:pt x="1475" y="1352"/>
                  </a:lnTo>
                  <a:lnTo>
                    <a:pt x="1523" y="1288"/>
                  </a:lnTo>
                  <a:lnTo>
                    <a:pt x="1565" y="1220"/>
                  </a:lnTo>
                  <a:lnTo>
                    <a:pt x="1600" y="1148"/>
                  </a:lnTo>
                  <a:lnTo>
                    <a:pt x="1628" y="1072"/>
                  </a:lnTo>
                  <a:lnTo>
                    <a:pt x="1648" y="993"/>
                  </a:lnTo>
                  <a:lnTo>
                    <a:pt x="1661" y="910"/>
                  </a:lnTo>
                  <a:lnTo>
                    <a:pt x="1666" y="826"/>
                  </a:lnTo>
                  <a:close/>
                </a:path>
              </a:pathLst>
            </a:custGeom>
            <a:gradFill rotWithShape="0">
              <a:gsLst>
                <a:gs pos="0">
                  <a:srgbClr val="FFFF99"/>
                </a:gs>
                <a:gs pos="100000">
                  <a:srgbClr val="FFFF00"/>
                </a:gs>
              </a:gsLst>
              <a:lin ang="5400000" scaled="1"/>
            </a:gradFill>
            <a:ln w="0" cap="sq">
              <a:solidFill>
                <a:srgbClr val="804000"/>
              </a:solidFill>
              <a:miter lim="800000"/>
              <a:headEnd/>
              <a:tailEnd/>
            </a:ln>
          </p:spPr>
          <p:txBody>
            <a:bodyPr/>
            <a:lstStyle/>
            <a:p>
              <a:endParaRPr lang="en-US"/>
            </a:p>
          </p:txBody>
        </p:sp>
        <p:sp>
          <p:nvSpPr>
            <p:cNvPr id="40969" name="Freeform 11"/>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40970" name="Freeform 12"/>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close/>
                </a:path>
              </a:pathLst>
            </a:custGeom>
            <a:gradFill rotWithShape="0">
              <a:gsLst>
                <a:gs pos="0">
                  <a:srgbClr val="FFFF99"/>
                </a:gs>
                <a:gs pos="100000">
                  <a:srgbClr val="FFFF00"/>
                </a:gs>
              </a:gsLst>
              <a:lin ang="5400000" scaled="1"/>
            </a:gradFill>
            <a:ln w="0" cap="sq">
              <a:solidFill>
                <a:srgbClr val="804000"/>
              </a:solidFill>
              <a:miter lim="800000"/>
              <a:headEnd/>
              <a:tailEnd/>
            </a:ln>
          </p:spPr>
          <p:txBody>
            <a:bodyPr/>
            <a:lstStyle/>
            <a:p>
              <a:endParaRPr lang="en-US"/>
            </a:p>
          </p:txBody>
        </p:sp>
        <p:sp>
          <p:nvSpPr>
            <p:cNvPr id="40971" name="Freeform 13"/>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40972" name="Freeform 14"/>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40973" name="Freeform 15"/>
            <p:cNvSpPr>
              <a:spLocks/>
            </p:cNvSpPr>
            <p:nvPr/>
          </p:nvSpPr>
          <p:spPr bwMode="auto">
            <a:xfrm>
              <a:off x="3844925" y="2605088"/>
              <a:ext cx="1249363" cy="1089025"/>
            </a:xfrm>
            <a:custGeom>
              <a:avLst/>
              <a:gdLst>
                <a:gd name="T0" fmla="*/ 83 w 1666"/>
                <a:gd name="T1" fmla="*/ 22 h 1651"/>
                <a:gd name="T2" fmla="*/ 81 w 1666"/>
                <a:gd name="T3" fmla="*/ 17 h 1651"/>
                <a:gd name="T4" fmla="*/ 78 w 1666"/>
                <a:gd name="T5" fmla="*/ 13 h 1651"/>
                <a:gd name="T6" fmla="*/ 73 w 1666"/>
                <a:gd name="T7" fmla="*/ 9 h 1651"/>
                <a:gd name="T8" fmla="*/ 68 w 1666"/>
                <a:gd name="T9" fmla="*/ 5 h 1651"/>
                <a:gd name="T10" fmla="*/ 61 w 1666"/>
                <a:gd name="T11" fmla="*/ 3 h 1651"/>
                <a:gd name="T12" fmla="*/ 54 w 1666"/>
                <a:gd name="T13" fmla="*/ 1 h 1651"/>
                <a:gd name="T14" fmla="*/ 46 w 1666"/>
                <a:gd name="T15" fmla="*/ 0 h 1651"/>
                <a:gd name="T16" fmla="*/ 37 w 1666"/>
                <a:gd name="T17" fmla="*/ 0 h 1651"/>
                <a:gd name="T18" fmla="*/ 29 w 1666"/>
                <a:gd name="T19" fmla="*/ 1 h 1651"/>
                <a:gd name="T20" fmla="*/ 22 w 1666"/>
                <a:gd name="T21" fmla="*/ 3 h 1651"/>
                <a:gd name="T22" fmla="*/ 15 w 1666"/>
                <a:gd name="T23" fmla="*/ 5 h 1651"/>
                <a:gd name="T24" fmla="*/ 9 w 1666"/>
                <a:gd name="T25" fmla="*/ 9 h 1651"/>
                <a:gd name="T26" fmla="*/ 5 w 1666"/>
                <a:gd name="T27" fmla="*/ 13 h 1651"/>
                <a:gd name="T28" fmla="*/ 2 w 1666"/>
                <a:gd name="T29" fmla="*/ 17 h 1651"/>
                <a:gd name="T30" fmla="*/ 0 w 1666"/>
                <a:gd name="T31" fmla="*/ 22 h 1651"/>
                <a:gd name="T32" fmla="*/ 0 w 1666"/>
                <a:gd name="T33" fmla="*/ 27 h 1651"/>
                <a:gd name="T34" fmla="*/ 2 w 1666"/>
                <a:gd name="T35" fmla="*/ 32 h 1651"/>
                <a:gd name="T36" fmla="*/ 5 w 1666"/>
                <a:gd name="T37" fmla="*/ 36 h 1651"/>
                <a:gd name="T38" fmla="*/ 9 w 1666"/>
                <a:gd name="T39" fmla="*/ 40 h 1651"/>
                <a:gd name="T40" fmla="*/ 15 w 1666"/>
                <a:gd name="T41" fmla="*/ 44 h 1651"/>
                <a:gd name="T42" fmla="*/ 22 w 1666"/>
                <a:gd name="T43" fmla="*/ 46 h 1651"/>
                <a:gd name="T44" fmla="*/ 29 w 1666"/>
                <a:gd name="T45" fmla="*/ 48 h 1651"/>
                <a:gd name="T46" fmla="*/ 37 w 1666"/>
                <a:gd name="T47" fmla="*/ 49 h 1651"/>
                <a:gd name="T48" fmla="*/ 46 w 1666"/>
                <a:gd name="T49" fmla="*/ 49 h 1651"/>
                <a:gd name="T50" fmla="*/ 54 w 1666"/>
                <a:gd name="T51" fmla="*/ 48 h 1651"/>
                <a:gd name="T52" fmla="*/ 61 w 1666"/>
                <a:gd name="T53" fmla="*/ 46 h 1651"/>
                <a:gd name="T54" fmla="*/ 68 w 1666"/>
                <a:gd name="T55" fmla="*/ 44 h 1651"/>
                <a:gd name="T56" fmla="*/ 73 w 1666"/>
                <a:gd name="T57" fmla="*/ 40 h 1651"/>
                <a:gd name="T58" fmla="*/ 78 w 1666"/>
                <a:gd name="T59" fmla="*/ 36 h 1651"/>
                <a:gd name="T60" fmla="*/ 81 w 1666"/>
                <a:gd name="T61" fmla="*/ 32 h 1651"/>
                <a:gd name="T62" fmla="*/ 83 w 1666"/>
                <a:gd name="T63" fmla="*/ 27 h 16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1"/>
                <a:gd name="T98" fmla="*/ 1666 w 1666"/>
                <a:gd name="T99" fmla="*/ 1651 h 16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1">
                  <a:moveTo>
                    <a:pt x="1666" y="825"/>
                  </a:moveTo>
                  <a:lnTo>
                    <a:pt x="1662" y="740"/>
                  </a:lnTo>
                  <a:lnTo>
                    <a:pt x="1649" y="658"/>
                  </a:lnTo>
                  <a:lnTo>
                    <a:pt x="1628" y="579"/>
                  </a:lnTo>
                  <a:lnTo>
                    <a:pt x="1601" y="503"/>
                  </a:lnTo>
                  <a:lnTo>
                    <a:pt x="1565" y="431"/>
                  </a:lnTo>
                  <a:lnTo>
                    <a:pt x="1524" y="363"/>
                  </a:lnTo>
                  <a:lnTo>
                    <a:pt x="1475" y="300"/>
                  </a:lnTo>
                  <a:lnTo>
                    <a:pt x="1422" y="241"/>
                  </a:lnTo>
                  <a:lnTo>
                    <a:pt x="1363" y="187"/>
                  </a:lnTo>
                  <a:lnTo>
                    <a:pt x="1298" y="140"/>
                  </a:lnTo>
                  <a:lnTo>
                    <a:pt x="1230" y="99"/>
                  </a:lnTo>
                  <a:lnTo>
                    <a:pt x="1157" y="64"/>
                  </a:lnTo>
                  <a:lnTo>
                    <a:pt x="1081" y="37"/>
                  </a:lnTo>
                  <a:lnTo>
                    <a:pt x="1000" y="16"/>
                  </a:lnTo>
                  <a:lnTo>
                    <a:pt x="919" y="3"/>
                  </a:lnTo>
                  <a:lnTo>
                    <a:pt x="834" y="0"/>
                  </a:lnTo>
                  <a:lnTo>
                    <a:pt x="748" y="3"/>
                  </a:lnTo>
                  <a:lnTo>
                    <a:pt x="666" y="16"/>
                  </a:lnTo>
                  <a:lnTo>
                    <a:pt x="585" y="37"/>
                  </a:lnTo>
                  <a:lnTo>
                    <a:pt x="508" y="64"/>
                  </a:lnTo>
                  <a:lnTo>
                    <a:pt x="436" y="99"/>
                  </a:lnTo>
                  <a:lnTo>
                    <a:pt x="367" y="140"/>
                  </a:lnTo>
                  <a:lnTo>
                    <a:pt x="304" y="187"/>
                  </a:lnTo>
                  <a:lnTo>
                    <a:pt x="244" y="241"/>
                  </a:lnTo>
                  <a:lnTo>
                    <a:pt x="190" y="300"/>
                  </a:lnTo>
                  <a:lnTo>
                    <a:pt x="142" y="363"/>
                  </a:lnTo>
                  <a:lnTo>
                    <a:pt x="100" y="431"/>
                  </a:lnTo>
                  <a:lnTo>
                    <a:pt x="66" y="503"/>
                  </a:lnTo>
                  <a:lnTo>
                    <a:pt x="37" y="579"/>
                  </a:lnTo>
                  <a:lnTo>
                    <a:pt x="16" y="658"/>
                  </a:lnTo>
                  <a:lnTo>
                    <a:pt x="4" y="740"/>
                  </a:lnTo>
                  <a:lnTo>
                    <a:pt x="0" y="825"/>
                  </a:lnTo>
                  <a:lnTo>
                    <a:pt x="4" y="909"/>
                  </a:lnTo>
                  <a:lnTo>
                    <a:pt x="16" y="990"/>
                  </a:lnTo>
                  <a:lnTo>
                    <a:pt x="37" y="1069"/>
                  </a:lnTo>
                  <a:lnTo>
                    <a:pt x="66" y="1145"/>
                  </a:lnTo>
                  <a:lnTo>
                    <a:pt x="100" y="1218"/>
                  </a:lnTo>
                  <a:lnTo>
                    <a:pt x="142" y="1285"/>
                  </a:lnTo>
                  <a:lnTo>
                    <a:pt x="190" y="1350"/>
                  </a:lnTo>
                  <a:lnTo>
                    <a:pt x="244" y="1408"/>
                  </a:lnTo>
                  <a:lnTo>
                    <a:pt x="304" y="1461"/>
                  </a:lnTo>
                  <a:lnTo>
                    <a:pt x="367" y="1509"/>
                  </a:lnTo>
                  <a:lnTo>
                    <a:pt x="436" y="1551"/>
                  </a:lnTo>
                  <a:lnTo>
                    <a:pt x="508" y="1585"/>
                  </a:lnTo>
                  <a:lnTo>
                    <a:pt x="585" y="1613"/>
                  </a:lnTo>
                  <a:lnTo>
                    <a:pt x="666" y="1634"/>
                  </a:lnTo>
                  <a:lnTo>
                    <a:pt x="748" y="1646"/>
                  </a:lnTo>
                  <a:lnTo>
                    <a:pt x="834" y="1651"/>
                  </a:lnTo>
                  <a:lnTo>
                    <a:pt x="919" y="1646"/>
                  </a:lnTo>
                  <a:lnTo>
                    <a:pt x="1000" y="1634"/>
                  </a:lnTo>
                  <a:lnTo>
                    <a:pt x="1081" y="1613"/>
                  </a:lnTo>
                  <a:lnTo>
                    <a:pt x="1157" y="1585"/>
                  </a:lnTo>
                  <a:lnTo>
                    <a:pt x="1230" y="1551"/>
                  </a:lnTo>
                  <a:lnTo>
                    <a:pt x="1298" y="1509"/>
                  </a:lnTo>
                  <a:lnTo>
                    <a:pt x="1363" y="1461"/>
                  </a:lnTo>
                  <a:lnTo>
                    <a:pt x="1422" y="1408"/>
                  </a:lnTo>
                  <a:lnTo>
                    <a:pt x="1475" y="1350"/>
                  </a:lnTo>
                  <a:lnTo>
                    <a:pt x="1524" y="1285"/>
                  </a:lnTo>
                  <a:lnTo>
                    <a:pt x="1565" y="1218"/>
                  </a:lnTo>
                  <a:lnTo>
                    <a:pt x="1601" y="1145"/>
                  </a:lnTo>
                  <a:lnTo>
                    <a:pt x="1628" y="1069"/>
                  </a:lnTo>
                  <a:lnTo>
                    <a:pt x="1649" y="990"/>
                  </a:lnTo>
                  <a:lnTo>
                    <a:pt x="1662" y="909"/>
                  </a:lnTo>
                  <a:lnTo>
                    <a:pt x="1666" y="825"/>
                  </a:lnTo>
                </a:path>
              </a:pathLst>
            </a:custGeom>
            <a:noFill/>
            <a:ln w="0" cap="sq">
              <a:solidFill>
                <a:srgbClr val="804000"/>
              </a:solidFill>
              <a:miter lim="800000"/>
              <a:headEnd/>
              <a:tailEnd/>
            </a:ln>
          </p:spPr>
          <p:txBody>
            <a:bodyPr/>
            <a:lstStyle/>
            <a:p>
              <a:endParaRPr lang="en-US"/>
            </a:p>
          </p:txBody>
        </p:sp>
        <p:sp>
          <p:nvSpPr>
            <p:cNvPr id="40974" name="Freeform 16"/>
            <p:cNvSpPr>
              <a:spLocks/>
            </p:cNvSpPr>
            <p:nvPr/>
          </p:nvSpPr>
          <p:spPr bwMode="auto">
            <a:xfrm>
              <a:off x="3294063" y="3457575"/>
              <a:ext cx="1249363" cy="1090613"/>
            </a:xfrm>
            <a:custGeom>
              <a:avLst/>
              <a:gdLst>
                <a:gd name="T0" fmla="*/ 83 w 1667"/>
                <a:gd name="T1" fmla="*/ 22 h 1653"/>
                <a:gd name="T2" fmla="*/ 81 w 1667"/>
                <a:gd name="T3" fmla="*/ 17 h 1653"/>
                <a:gd name="T4" fmla="*/ 78 w 1667"/>
                <a:gd name="T5" fmla="*/ 13 h 1653"/>
                <a:gd name="T6" fmla="*/ 73 w 1667"/>
                <a:gd name="T7" fmla="*/ 9 h 1653"/>
                <a:gd name="T8" fmla="*/ 68 w 1667"/>
                <a:gd name="T9" fmla="*/ 5 h 1653"/>
                <a:gd name="T10" fmla="*/ 61 w 1667"/>
                <a:gd name="T11" fmla="*/ 3 h 1653"/>
                <a:gd name="T12" fmla="*/ 53 w 1667"/>
                <a:gd name="T13" fmla="*/ 1 h 1653"/>
                <a:gd name="T14" fmla="*/ 45 w 1667"/>
                <a:gd name="T15" fmla="*/ 0 h 1653"/>
                <a:gd name="T16" fmla="*/ 37 w 1667"/>
                <a:gd name="T17" fmla="*/ 0 h 1653"/>
                <a:gd name="T18" fmla="*/ 29 w 1667"/>
                <a:gd name="T19" fmla="*/ 1 h 1653"/>
                <a:gd name="T20" fmla="*/ 22 w 1667"/>
                <a:gd name="T21" fmla="*/ 3 h 1653"/>
                <a:gd name="T22" fmla="*/ 15 w 1667"/>
                <a:gd name="T23" fmla="*/ 5 h 1653"/>
                <a:gd name="T24" fmla="*/ 9 w 1667"/>
                <a:gd name="T25" fmla="*/ 9 h 1653"/>
                <a:gd name="T26" fmla="*/ 5 w 1667"/>
                <a:gd name="T27" fmla="*/ 13 h 1653"/>
                <a:gd name="T28" fmla="*/ 2 w 1667"/>
                <a:gd name="T29" fmla="*/ 17 h 1653"/>
                <a:gd name="T30" fmla="*/ 0 w 1667"/>
                <a:gd name="T31" fmla="*/ 22 h 1653"/>
                <a:gd name="T32" fmla="*/ 0 w 1667"/>
                <a:gd name="T33" fmla="*/ 27 h 1653"/>
                <a:gd name="T34" fmla="*/ 2 w 1667"/>
                <a:gd name="T35" fmla="*/ 32 h 1653"/>
                <a:gd name="T36" fmla="*/ 5 w 1667"/>
                <a:gd name="T37" fmla="*/ 37 h 1653"/>
                <a:gd name="T38" fmla="*/ 9 w 1667"/>
                <a:gd name="T39" fmla="*/ 40 h 1653"/>
                <a:gd name="T40" fmla="*/ 15 w 1667"/>
                <a:gd name="T41" fmla="*/ 44 h 1653"/>
                <a:gd name="T42" fmla="*/ 22 w 1667"/>
                <a:gd name="T43" fmla="*/ 46 h 1653"/>
                <a:gd name="T44" fmla="*/ 29 w 1667"/>
                <a:gd name="T45" fmla="*/ 48 h 1653"/>
                <a:gd name="T46" fmla="*/ 37 w 1667"/>
                <a:gd name="T47" fmla="*/ 49 h 1653"/>
                <a:gd name="T48" fmla="*/ 45 w 1667"/>
                <a:gd name="T49" fmla="*/ 49 h 1653"/>
                <a:gd name="T50" fmla="*/ 53 w 1667"/>
                <a:gd name="T51" fmla="*/ 48 h 1653"/>
                <a:gd name="T52" fmla="*/ 61 w 1667"/>
                <a:gd name="T53" fmla="*/ 46 h 1653"/>
                <a:gd name="T54" fmla="*/ 68 w 1667"/>
                <a:gd name="T55" fmla="*/ 44 h 1653"/>
                <a:gd name="T56" fmla="*/ 73 w 1667"/>
                <a:gd name="T57" fmla="*/ 40 h 1653"/>
                <a:gd name="T58" fmla="*/ 78 w 1667"/>
                <a:gd name="T59" fmla="*/ 37 h 1653"/>
                <a:gd name="T60" fmla="*/ 81 w 1667"/>
                <a:gd name="T61" fmla="*/ 32 h 1653"/>
                <a:gd name="T62" fmla="*/ 83 w 1667"/>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7"/>
                <a:gd name="T97" fmla="*/ 0 h 1653"/>
                <a:gd name="T98" fmla="*/ 1667 w 1667"/>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7" h="1653">
                  <a:moveTo>
                    <a:pt x="1667" y="826"/>
                  </a:moveTo>
                  <a:lnTo>
                    <a:pt x="1662" y="741"/>
                  </a:lnTo>
                  <a:lnTo>
                    <a:pt x="1650" y="659"/>
                  </a:lnTo>
                  <a:lnTo>
                    <a:pt x="1629" y="580"/>
                  </a:lnTo>
                  <a:lnTo>
                    <a:pt x="1600" y="504"/>
                  </a:lnTo>
                  <a:lnTo>
                    <a:pt x="1566" y="432"/>
                  </a:lnTo>
                  <a:lnTo>
                    <a:pt x="1524" y="364"/>
                  </a:lnTo>
                  <a:lnTo>
                    <a:pt x="1476" y="300"/>
                  </a:lnTo>
                  <a:lnTo>
                    <a:pt x="1422" y="241"/>
                  </a:lnTo>
                  <a:lnTo>
                    <a:pt x="1362" y="188"/>
                  </a:lnTo>
                  <a:lnTo>
                    <a:pt x="1298" y="140"/>
                  </a:lnTo>
                  <a:lnTo>
                    <a:pt x="1230" y="99"/>
                  </a:lnTo>
                  <a:lnTo>
                    <a:pt x="1156" y="64"/>
                  </a:lnTo>
                  <a:lnTo>
                    <a:pt x="1079" y="37"/>
                  </a:lnTo>
                  <a:lnTo>
                    <a:pt x="1000" y="16"/>
                  </a:lnTo>
                  <a:lnTo>
                    <a:pt x="917" y="3"/>
                  </a:lnTo>
                  <a:lnTo>
                    <a:pt x="832" y="0"/>
                  </a:lnTo>
                  <a:lnTo>
                    <a:pt x="747" y="3"/>
                  </a:lnTo>
                  <a:lnTo>
                    <a:pt x="664" y="16"/>
                  </a:lnTo>
                  <a:lnTo>
                    <a:pt x="585" y="37"/>
                  </a:lnTo>
                  <a:lnTo>
                    <a:pt x="508" y="64"/>
                  </a:lnTo>
                  <a:lnTo>
                    <a:pt x="436" y="99"/>
                  </a:lnTo>
                  <a:lnTo>
                    <a:pt x="367" y="140"/>
                  </a:lnTo>
                  <a:lnTo>
                    <a:pt x="302" y="188"/>
                  </a:lnTo>
                  <a:lnTo>
                    <a:pt x="244" y="241"/>
                  </a:lnTo>
                  <a:lnTo>
                    <a:pt x="190" y="300"/>
                  </a:lnTo>
                  <a:lnTo>
                    <a:pt x="141" y="364"/>
                  </a:lnTo>
                  <a:lnTo>
                    <a:pt x="100" y="432"/>
                  </a:lnTo>
                  <a:lnTo>
                    <a:pt x="65" y="504"/>
                  </a:lnTo>
                  <a:lnTo>
                    <a:pt x="37" y="580"/>
                  </a:lnTo>
                  <a:lnTo>
                    <a:pt x="16" y="659"/>
                  </a:lnTo>
                  <a:lnTo>
                    <a:pt x="3" y="741"/>
                  </a:lnTo>
                  <a:lnTo>
                    <a:pt x="0" y="826"/>
                  </a:lnTo>
                  <a:lnTo>
                    <a:pt x="3" y="910"/>
                  </a:lnTo>
                  <a:lnTo>
                    <a:pt x="16" y="993"/>
                  </a:lnTo>
                  <a:lnTo>
                    <a:pt x="37" y="1072"/>
                  </a:lnTo>
                  <a:lnTo>
                    <a:pt x="65" y="1148"/>
                  </a:lnTo>
                  <a:lnTo>
                    <a:pt x="100" y="1220"/>
                  </a:lnTo>
                  <a:lnTo>
                    <a:pt x="141" y="1288"/>
                  </a:lnTo>
                  <a:lnTo>
                    <a:pt x="190" y="1352"/>
                  </a:lnTo>
                  <a:lnTo>
                    <a:pt x="244" y="1411"/>
                  </a:lnTo>
                  <a:lnTo>
                    <a:pt x="302" y="1464"/>
                  </a:lnTo>
                  <a:lnTo>
                    <a:pt x="367" y="1512"/>
                  </a:lnTo>
                  <a:lnTo>
                    <a:pt x="436" y="1553"/>
                  </a:lnTo>
                  <a:lnTo>
                    <a:pt x="508" y="1588"/>
                  </a:lnTo>
                  <a:lnTo>
                    <a:pt x="585" y="1615"/>
                  </a:lnTo>
                  <a:lnTo>
                    <a:pt x="664" y="1636"/>
                  </a:lnTo>
                  <a:lnTo>
                    <a:pt x="747" y="1649"/>
                  </a:lnTo>
                  <a:lnTo>
                    <a:pt x="832" y="1653"/>
                  </a:lnTo>
                  <a:lnTo>
                    <a:pt x="917" y="1649"/>
                  </a:lnTo>
                  <a:lnTo>
                    <a:pt x="1000" y="1636"/>
                  </a:lnTo>
                  <a:lnTo>
                    <a:pt x="1079" y="1615"/>
                  </a:lnTo>
                  <a:lnTo>
                    <a:pt x="1156" y="1588"/>
                  </a:lnTo>
                  <a:lnTo>
                    <a:pt x="1230" y="1553"/>
                  </a:lnTo>
                  <a:lnTo>
                    <a:pt x="1298" y="1512"/>
                  </a:lnTo>
                  <a:lnTo>
                    <a:pt x="1362" y="1464"/>
                  </a:lnTo>
                  <a:lnTo>
                    <a:pt x="1422" y="1411"/>
                  </a:lnTo>
                  <a:lnTo>
                    <a:pt x="1476" y="1352"/>
                  </a:lnTo>
                  <a:lnTo>
                    <a:pt x="1524" y="1288"/>
                  </a:lnTo>
                  <a:lnTo>
                    <a:pt x="1566" y="1220"/>
                  </a:lnTo>
                  <a:lnTo>
                    <a:pt x="1600" y="1148"/>
                  </a:lnTo>
                  <a:lnTo>
                    <a:pt x="1629" y="1072"/>
                  </a:lnTo>
                  <a:lnTo>
                    <a:pt x="1650" y="993"/>
                  </a:lnTo>
                  <a:lnTo>
                    <a:pt x="1662" y="910"/>
                  </a:lnTo>
                  <a:lnTo>
                    <a:pt x="1667" y="826"/>
                  </a:lnTo>
                </a:path>
              </a:pathLst>
            </a:custGeom>
            <a:gradFill rotWithShape="0">
              <a:gsLst>
                <a:gs pos="0">
                  <a:srgbClr val="FFFF99"/>
                </a:gs>
                <a:gs pos="100000">
                  <a:srgbClr val="FFFF00"/>
                </a:gs>
              </a:gsLst>
              <a:lin ang="5400000" scaled="1"/>
            </a:gradFill>
            <a:ln w="0" cap="sq">
              <a:solidFill>
                <a:srgbClr val="804000"/>
              </a:solidFill>
              <a:miter lim="800000"/>
              <a:headEnd/>
              <a:tailEnd/>
            </a:ln>
          </p:spPr>
          <p:txBody>
            <a:bodyPr/>
            <a:lstStyle/>
            <a:p>
              <a:endParaRPr lang="en-US"/>
            </a:p>
          </p:txBody>
        </p:sp>
        <p:sp>
          <p:nvSpPr>
            <p:cNvPr id="40975" name="Freeform 17"/>
            <p:cNvSpPr>
              <a:spLocks/>
            </p:cNvSpPr>
            <p:nvPr/>
          </p:nvSpPr>
          <p:spPr bwMode="auto">
            <a:xfrm>
              <a:off x="4332288" y="3490913"/>
              <a:ext cx="1250950" cy="1089025"/>
            </a:xfrm>
            <a:custGeom>
              <a:avLst/>
              <a:gdLst>
                <a:gd name="T0" fmla="*/ 83 w 1666"/>
                <a:gd name="T1" fmla="*/ 22 h 1653"/>
                <a:gd name="T2" fmla="*/ 81 w 1666"/>
                <a:gd name="T3" fmla="*/ 17 h 1653"/>
                <a:gd name="T4" fmla="*/ 79 w 1666"/>
                <a:gd name="T5" fmla="*/ 13 h 1653"/>
                <a:gd name="T6" fmla="*/ 74 w 1666"/>
                <a:gd name="T7" fmla="*/ 9 h 1653"/>
                <a:gd name="T8" fmla="*/ 68 w 1666"/>
                <a:gd name="T9" fmla="*/ 5 h 1653"/>
                <a:gd name="T10" fmla="*/ 61 w 1666"/>
                <a:gd name="T11" fmla="*/ 3 h 1653"/>
                <a:gd name="T12" fmla="*/ 54 w 1666"/>
                <a:gd name="T13" fmla="*/ 1 h 1653"/>
                <a:gd name="T14" fmla="*/ 46 w 1666"/>
                <a:gd name="T15" fmla="*/ 0 h 1653"/>
                <a:gd name="T16" fmla="*/ 37 w 1666"/>
                <a:gd name="T17" fmla="*/ 0 h 1653"/>
                <a:gd name="T18" fmla="*/ 29 w 1666"/>
                <a:gd name="T19" fmla="*/ 1 h 1653"/>
                <a:gd name="T20" fmla="*/ 22 w 1666"/>
                <a:gd name="T21" fmla="*/ 3 h 1653"/>
                <a:gd name="T22" fmla="*/ 15 w 1666"/>
                <a:gd name="T23" fmla="*/ 5 h 1653"/>
                <a:gd name="T24" fmla="*/ 9 w 1666"/>
                <a:gd name="T25" fmla="*/ 9 h 1653"/>
                <a:gd name="T26" fmla="*/ 5 w 1666"/>
                <a:gd name="T27" fmla="*/ 13 h 1653"/>
                <a:gd name="T28" fmla="*/ 2 w 1666"/>
                <a:gd name="T29" fmla="*/ 17 h 1653"/>
                <a:gd name="T30" fmla="*/ 0 w 1666"/>
                <a:gd name="T31" fmla="*/ 22 h 1653"/>
                <a:gd name="T32" fmla="*/ 0 w 1666"/>
                <a:gd name="T33" fmla="*/ 27 h 1653"/>
                <a:gd name="T34" fmla="*/ 2 w 1666"/>
                <a:gd name="T35" fmla="*/ 32 h 1653"/>
                <a:gd name="T36" fmla="*/ 5 w 1666"/>
                <a:gd name="T37" fmla="*/ 36 h 1653"/>
                <a:gd name="T38" fmla="*/ 9 w 1666"/>
                <a:gd name="T39" fmla="*/ 40 h 1653"/>
                <a:gd name="T40" fmla="*/ 15 w 1666"/>
                <a:gd name="T41" fmla="*/ 44 h 1653"/>
                <a:gd name="T42" fmla="*/ 22 w 1666"/>
                <a:gd name="T43" fmla="*/ 46 h 1653"/>
                <a:gd name="T44" fmla="*/ 29 w 1666"/>
                <a:gd name="T45" fmla="*/ 48 h 1653"/>
                <a:gd name="T46" fmla="*/ 37 w 1666"/>
                <a:gd name="T47" fmla="*/ 49 h 1653"/>
                <a:gd name="T48" fmla="*/ 46 w 1666"/>
                <a:gd name="T49" fmla="*/ 49 h 1653"/>
                <a:gd name="T50" fmla="*/ 54 w 1666"/>
                <a:gd name="T51" fmla="*/ 48 h 1653"/>
                <a:gd name="T52" fmla="*/ 61 w 1666"/>
                <a:gd name="T53" fmla="*/ 46 h 1653"/>
                <a:gd name="T54" fmla="*/ 68 w 1666"/>
                <a:gd name="T55" fmla="*/ 44 h 1653"/>
                <a:gd name="T56" fmla="*/ 74 w 1666"/>
                <a:gd name="T57" fmla="*/ 40 h 1653"/>
                <a:gd name="T58" fmla="*/ 79 w 1666"/>
                <a:gd name="T59" fmla="*/ 36 h 1653"/>
                <a:gd name="T60" fmla="*/ 81 w 1666"/>
                <a:gd name="T61" fmla="*/ 32 h 1653"/>
                <a:gd name="T62" fmla="*/ 83 w 1666"/>
                <a:gd name="T63" fmla="*/ 27 h 16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66"/>
                <a:gd name="T97" fmla="*/ 0 h 1653"/>
                <a:gd name="T98" fmla="*/ 1666 w 1666"/>
                <a:gd name="T99" fmla="*/ 1653 h 16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66" h="1653">
                  <a:moveTo>
                    <a:pt x="1666" y="826"/>
                  </a:moveTo>
                  <a:lnTo>
                    <a:pt x="1661" y="741"/>
                  </a:lnTo>
                  <a:lnTo>
                    <a:pt x="1648" y="659"/>
                  </a:lnTo>
                  <a:lnTo>
                    <a:pt x="1628" y="580"/>
                  </a:lnTo>
                  <a:lnTo>
                    <a:pt x="1600" y="504"/>
                  </a:lnTo>
                  <a:lnTo>
                    <a:pt x="1565" y="432"/>
                  </a:lnTo>
                  <a:lnTo>
                    <a:pt x="1523" y="364"/>
                  </a:lnTo>
                  <a:lnTo>
                    <a:pt x="1475" y="300"/>
                  </a:lnTo>
                  <a:lnTo>
                    <a:pt x="1422" y="241"/>
                  </a:lnTo>
                  <a:lnTo>
                    <a:pt x="1362" y="188"/>
                  </a:lnTo>
                  <a:lnTo>
                    <a:pt x="1298" y="140"/>
                  </a:lnTo>
                  <a:lnTo>
                    <a:pt x="1230" y="99"/>
                  </a:lnTo>
                  <a:lnTo>
                    <a:pt x="1156" y="64"/>
                  </a:lnTo>
                  <a:lnTo>
                    <a:pt x="1080" y="37"/>
                  </a:lnTo>
                  <a:lnTo>
                    <a:pt x="1000" y="16"/>
                  </a:lnTo>
                  <a:lnTo>
                    <a:pt x="918" y="3"/>
                  </a:lnTo>
                  <a:lnTo>
                    <a:pt x="833" y="0"/>
                  </a:lnTo>
                  <a:lnTo>
                    <a:pt x="747" y="3"/>
                  </a:lnTo>
                  <a:lnTo>
                    <a:pt x="664" y="16"/>
                  </a:lnTo>
                  <a:lnTo>
                    <a:pt x="585" y="37"/>
                  </a:lnTo>
                  <a:lnTo>
                    <a:pt x="508" y="64"/>
                  </a:lnTo>
                  <a:lnTo>
                    <a:pt x="435" y="99"/>
                  </a:lnTo>
                  <a:lnTo>
                    <a:pt x="367" y="140"/>
                  </a:lnTo>
                  <a:lnTo>
                    <a:pt x="302" y="188"/>
                  </a:lnTo>
                  <a:lnTo>
                    <a:pt x="243" y="241"/>
                  </a:lnTo>
                  <a:lnTo>
                    <a:pt x="189" y="300"/>
                  </a:lnTo>
                  <a:lnTo>
                    <a:pt x="141" y="364"/>
                  </a:lnTo>
                  <a:lnTo>
                    <a:pt x="100" y="432"/>
                  </a:lnTo>
                  <a:lnTo>
                    <a:pt x="64" y="504"/>
                  </a:lnTo>
                  <a:lnTo>
                    <a:pt x="37" y="580"/>
                  </a:lnTo>
                  <a:lnTo>
                    <a:pt x="16" y="659"/>
                  </a:lnTo>
                  <a:lnTo>
                    <a:pt x="3" y="741"/>
                  </a:lnTo>
                  <a:lnTo>
                    <a:pt x="0" y="826"/>
                  </a:lnTo>
                  <a:lnTo>
                    <a:pt x="3" y="910"/>
                  </a:lnTo>
                  <a:lnTo>
                    <a:pt x="16" y="993"/>
                  </a:lnTo>
                  <a:lnTo>
                    <a:pt x="37" y="1072"/>
                  </a:lnTo>
                  <a:lnTo>
                    <a:pt x="64" y="1148"/>
                  </a:lnTo>
                  <a:lnTo>
                    <a:pt x="100" y="1220"/>
                  </a:lnTo>
                  <a:lnTo>
                    <a:pt x="141" y="1288"/>
                  </a:lnTo>
                  <a:lnTo>
                    <a:pt x="189" y="1352"/>
                  </a:lnTo>
                  <a:lnTo>
                    <a:pt x="243" y="1411"/>
                  </a:lnTo>
                  <a:lnTo>
                    <a:pt x="302" y="1464"/>
                  </a:lnTo>
                  <a:lnTo>
                    <a:pt x="367" y="1512"/>
                  </a:lnTo>
                  <a:lnTo>
                    <a:pt x="435" y="1553"/>
                  </a:lnTo>
                  <a:lnTo>
                    <a:pt x="508" y="1588"/>
                  </a:lnTo>
                  <a:lnTo>
                    <a:pt x="585" y="1615"/>
                  </a:lnTo>
                  <a:lnTo>
                    <a:pt x="664" y="1636"/>
                  </a:lnTo>
                  <a:lnTo>
                    <a:pt x="747" y="1649"/>
                  </a:lnTo>
                  <a:lnTo>
                    <a:pt x="833" y="1653"/>
                  </a:lnTo>
                  <a:lnTo>
                    <a:pt x="918" y="1649"/>
                  </a:lnTo>
                  <a:lnTo>
                    <a:pt x="1000" y="1636"/>
                  </a:lnTo>
                  <a:lnTo>
                    <a:pt x="1080" y="1615"/>
                  </a:lnTo>
                  <a:lnTo>
                    <a:pt x="1156" y="1588"/>
                  </a:lnTo>
                  <a:lnTo>
                    <a:pt x="1230" y="1553"/>
                  </a:lnTo>
                  <a:lnTo>
                    <a:pt x="1298" y="1512"/>
                  </a:lnTo>
                  <a:lnTo>
                    <a:pt x="1362" y="1464"/>
                  </a:lnTo>
                  <a:lnTo>
                    <a:pt x="1422" y="1411"/>
                  </a:lnTo>
                  <a:lnTo>
                    <a:pt x="1475" y="1352"/>
                  </a:lnTo>
                  <a:lnTo>
                    <a:pt x="1523" y="1288"/>
                  </a:lnTo>
                  <a:lnTo>
                    <a:pt x="1565" y="1220"/>
                  </a:lnTo>
                  <a:lnTo>
                    <a:pt x="1600" y="1148"/>
                  </a:lnTo>
                  <a:lnTo>
                    <a:pt x="1628" y="1072"/>
                  </a:lnTo>
                  <a:lnTo>
                    <a:pt x="1648" y="993"/>
                  </a:lnTo>
                  <a:lnTo>
                    <a:pt x="1661" y="910"/>
                  </a:lnTo>
                  <a:lnTo>
                    <a:pt x="1666" y="826"/>
                  </a:lnTo>
                </a:path>
              </a:pathLst>
            </a:custGeom>
            <a:noFill/>
            <a:ln w="0" cap="sq">
              <a:solidFill>
                <a:srgbClr val="804000"/>
              </a:solidFill>
              <a:miter lim="800000"/>
              <a:headEnd/>
              <a:tailEnd/>
            </a:ln>
          </p:spPr>
          <p:txBody>
            <a:bodyPr/>
            <a:lstStyle/>
            <a:p>
              <a:endParaRPr lang="en-US"/>
            </a:p>
          </p:txBody>
        </p:sp>
        <p:sp>
          <p:nvSpPr>
            <p:cNvPr id="41019" name="Rectangle 61"/>
            <p:cNvSpPr>
              <a:spLocks noChangeArrowheads="1"/>
            </p:cNvSpPr>
            <p:nvPr/>
          </p:nvSpPr>
          <p:spPr bwMode="auto">
            <a:xfrm>
              <a:off x="4700588" y="3900488"/>
              <a:ext cx="833438" cy="168275"/>
            </a:xfrm>
            <a:prstGeom prst="rect">
              <a:avLst/>
            </a:prstGeom>
            <a:noFill/>
            <a:ln w="9525">
              <a:noFill/>
              <a:miter lim="800000"/>
              <a:headEnd/>
              <a:tailEnd/>
            </a:ln>
          </p:spPr>
          <p:txBody>
            <a:bodyPr lIns="0" tIns="0" rIns="0" bIns="0">
              <a:spAutoFit/>
            </a:bodyPr>
            <a:lstStyle/>
            <a:p>
              <a:pPr algn="l">
                <a:spcBef>
                  <a:spcPct val="0"/>
                </a:spcBef>
              </a:pPr>
              <a:r>
                <a:rPr lang="en-US" sz="1100">
                  <a:solidFill>
                    <a:srgbClr val="FF0000"/>
                  </a:solidFill>
                  <a:latin typeface="Arial" charset="0"/>
                </a:rPr>
                <a:t>SYSTEMS</a:t>
              </a:r>
            </a:p>
          </p:txBody>
        </p:sp>
        <p:sp>
          <p:nvSpPr>
            <p:cNvPr id="41020" name="Rectangle 62"/>
            <p:cNvSpPr>
              <a:spLocks noChangeArrowheads="1"/>
            </p:cNvSpPr>
            <p:nvPr/>
          </p:nvSpPr>
          <p:spPr bwMode="auto">
            <a:xfrm>
              <a:off x="4046538" y="3017838"/>
              <a:ext cx="752475" cy="168275"/>
            </a:xfrm>
            <a:prstGeom prst="rect">
              <a:avLst/>
            </a:prstGeom>
            <a:noFill/>
            <a:ln w="9525">
              <a:noFill/>
              <a:miter lim="800000"/>
              <a:headEnd/>
              <a:tailEnd/>
            </a:ln>
          </p:spPr>
          <p:txBody>
            <a:bodyPr wrap="none" lIns="0" tIns="0" rIns="0" bIns="0">
              <a:spAutoFit/>
            </a:bodyPr>
            <a:lstStyle/>
            <a:p>
              <a:pPr algn="l">
                <a:spcBef>
                  <a:spcPct val="0"/>
                </a:spcBef>
              </a:pPr>
              <a:r>
                <a:rPr lang="en-US" sz="1100" dirty="0">
                  <a:solidFill>
                    <a:srgbClr val="FF0000"/>
                  </a:solidFill>
                  <a:latin typeface="Arial" charset="0"/>
                </a:rPr>
                <a:t>LOGISTICS</a:t>
              </a:r>
            </a:p>
          </p:txBody>
        </p:sp>
        <p:sp>
          <p:nvSpPr>
            <p:cNvPr id="41021" name="Rectangle 63"/>
            <p:cNvSpPr>
              <a:spLocks noChangeArrowheads="1"/>
            </p:cNvSpPr>
            <p:nvPr/>
          </p:nvSpPr>
          <p:spPr bwMode="auto">
            <a:xfrm>
              <a:off x="3392488" y="3900488"/>
              <a:ext cx="865188" cy="166688"/>
            </a:xfrm>
            <a:prstGeom prst="rect">
              <a:avLst/>
            </a:prstGeom>
            <a:noFill/>
            <a:ln w="9525">
              <a:noFill/>
              <a:miter lim="800000"/>
              <a:headEnd/>
              <a:tailEnd/>
            </a:ln>
          </p:spPr>
          <p:txBody>
            <a:bodyPr lIns="0" tIns="0" rIns="0" bIns="0">
              <a:spAutoFit/>
            </a:bodyPr>
            <a:lstStyle/>
            <a:p>
              <a:pPr algn="l">
                <a:spcBef>
                  <a:spcPct val="0"/>
                </a:spcBef>
              </a:pPr>
              <a:r>
                <a:rPr lang="en-US" sz="1100">
                  <a:solidFill>
                    <a:srgbClr val="FF0000"/>
                  </a:solidFill>
                  <a:latin typeface="Arial" charset="0"/>
                </a:rPr>
                <a:t>TELECOMM</a:t>
              </a:r>
            </a:p>
          </p:txBody>
        </p:sp>
      </p:grpSp>
      <p:sp>
        <p:nvSpPr>
          <p:cNvPr id="63" name="TextBox 62"/>
          <p:cNvSpPr txBox="1"/>
          <p:nvPr/>
        </p:nvSpPr>
        <p:spPr bwMode="auto">
          <a:xfrm>
            <a:off x="235600" y="5619690"/>
            <a:ext cx="8527400" cy="400110"/>
          </a:xfrm>
          <a:prstGeom prst="rect">
            <a:avLst/>
          </a:prstGeom>
          <a:noFill/>
          <a:ln w="9525" algn="ctr">
            <a:noFill/>
            <a:miter lim="800000"/>
            <a:headEnd/>
            <a:tailEnd/>
          </a:ln>
        </p:spPr>
        <p:txBody>
          <a:bodyPr wrap="square" rtlCol="0">
            <a:spAutoFit/>
          </a:bodyPr>
          <a:lstStyle/>
          <a:p>
            <a:pPr>
              <a:spcBef>
                <a:spcPts val="0"/>
              </a:spcBef>
            </a:pPr>
            <a:r>
              <a:rPr lang="en-US" sz="2000" dirty="0" smtClean="0">
                <a:solidFill>
                  <a:srgbClr val="2D2DB9"/>
                </a:solidFill>
                <a:latin typeface="+mn-lt"/>
              </a:rPr>
              <a:t>(formerly Defense Automatic Addressing System Center (DAASC))</a:t>
            </a:r>
            <a:endParaRPr lang="en-US" sz="2000" dirty="0">
              <a:solidFill>
                <a:srgbClr val="2D2DB9"/>
              </a:solidFill>
              <a:latin typeface="+mn-lt"/>
              <a:cs typeface="Arial" charset="0"/>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703263" y="6248400"/>
            <a:ext cx="1905000" cy="457200"/>
          </a:xfrm>
          <a:prstGeom prst="rect">
            <a:avLst/>
          </a:prstGeom>
          <a:noFill/>
          <a:ln w="9525">
            <a:noFill/>
            <a:miter lim="800000"/>
            <a:headEnd/>
            <a:tailEnd/>
          </a:ln>
        </p:spPr>
        <p:txBody>
          <a:bodyPr wrap="none" anchor="ctr"/>
          <a:lstStyle/>
          <a:p>
            <a:endParaRPr lang="en-US"/>
          </a:p>
        </p:txBody>
      </p:sp>
      <p:sp>
        <p:nvSpPr>
          <p:cNvPr id="41987" name="Rectangle 3"/>
          <p:cNvSpPr>
            <a:spLocks noChangeArrowheads="1"/>
          </p:cNvSpPr>
          <p:nvPr/>
        </p:nvSpPr>
        <p:spPr bwMode="auto">
          <a:xfrm>
            <a:off x="3141663" y="6248400"/>
            <a:ext cx="2895600" cy="457200"/>
          </a:xfrm>
          <a:prstGeom prst="rect">
            <a:avLst/>
          </a:prstGeom>
          <a:noFill/>
          <a:ln w="9525">
            <a:noFill/>
            <a:miter lim="800000"/>
            <a:headEnd/>
            <a:tailEnd/>
          </a:ln>
        </p:spPr>
        <p:txBody>
          <a:bodyPr wrap="none" anchor="ctr"/>
          <a:lstStyle/>
          <a:p>
            <a:endParaRPr lang="en-US"/>
          </a:p>
        </p:txBody>
      </p:sp>
      <p:sp>
        <p:nvSpPr>
          <p:cNvPr id="41988" name="Rectangle 4"/>
          <p:cNvSpPr>
            <a:spLocks noChangeArrowheads="1"/>
          </p:cNvSpPr>
          <p:nvPr/>
        </p:nvSpPr>
        <p:spPr bwMode="auto">
          <a:xfrm>
            <a:off x="703263" y="6248400"/>
            <a:ext cx="1905000" cy="457200"/>
          </a:xfrm>
          <a:prstGeom prst="rect">
            <a:avLst/>
          </a:prstGeom>
          <a:noFill/>
          <a:ln w="9525">
            <a:noFill/>
            <a:miter lim="800000"/>
            <a:headEnd/>
            <a:tailEnd/>
          </a:ln>
        </p:spPr>
        <p:txBody>
          <a:bodyPr wrap="none" anchor="ctr"/>
          <a:lstStyle/>
          <a:p>
            <a:endParaRPr lang="en-US"/>
          </a:p>
        </p:txBody>
      </p:sp>
      <p:sp>
        <p:nvSpPr>
          <p:cNvPr id="41989" name="Rectangle 5"/>
          <p:cNvSpPr>
            <a:spLocks noChangeArrowheads="1"/>
          </p:cNvSpPr>
          <p:nvPr/>
        </p:nvSpPr>
        <p:spPr bwMode="auto">
          <a:xfrm>
            <a:off x="3141663" y="6248400"/>
            <a:ext cx="2895600" cy="457200"/>
          </a:xfrm>
          <a:prstGeom prst="rect">
            <a:avLst/>
          </a:prstGeom>
          <a:noFill/>
          <a:ln w="9525">
            <a:noFill/>
            <a:miter lim="800000"/>
            <a:headEnd/>
            <a:tailEnd/>
          </a:ln>
        </p:spPr>
        <p:txBody>
          <a:bodyPr wrap="none" anchor="ctr"/>
          <a:lstStyle/>
          <a:p>
            <a:endParaRPr lang="en-US"/>
          </a:p>
        </p:txBody>
      </p:sp>
      <p:sp>
        <p:nvSpPr>
          <p:cNvPr id="41990" name="Rectangle 6"/>
          <p:cNvSpPr>
            <a:spLocks noChangeArrowheads="1"/>
          </p:cNvSpPr>
          <p:nvPr/>
        </p:nvSpPr>
        <p:spPr bwMode="auto">
          <a:xfrm>
            <a:off x="703263" y="6248400"/>
            <a:ext cx="1905000" cy="457200"/>
          </a:xfrm>
          <a:prstGeom prst="rect">
            <a:avLst/>
          </a:prstGeom>
          <a:noFill/>
          <a:ln w="9525">
            <a:noFill/>
            <a:miter lim="800000"/>
            <a:headEnd/>
            <a:tailEnd/>
          </a:ln>
        </p:spPr>
        <p:txBody>
          <a:bodyPr wrap="none" anchor="ctr"/>
          <a:lstStyle/>
          <a:p>
            <a:endParaRPr lang="en-US"/>
          </a:p>
        </p:txBody>
      </p:sp>
      <p:sp>
        <p:nvSpPr>
          <p:cNvPr id="41991" name="Rectangle 7"/>
          <p:cNvSpPr>
            <a:spLocks noChangeArrowheads="1"/>
          </p:cNvSpPr>
          <p:nvPr/>
        </p:nvSpPr>
        <p:spPr bwMode="auto">
          <a:xfrm>
            <a:off x="3141663" y="6248400"/>
            <a:ext cx="2895600" cy="457200"/>
          </a:xfrm>
          <a:prstGeom prst="rect">
            <a:avLst/>
          </a:prstGeom>
          <a:noFill/>
          <a:ln w="9525">
            <a:noFill/>
            <a:miter lim="800000"/>
            <a:headEnd/>
            <a:tailEnd/>
          </a:ln>
        </p:spPr>
        <p:txBody>
          <a:bodyPr wrap="none" anchor="ctr"/>
          <a:lstStyle/>
          <a:p>
            <a:endParaRPr lang="en-US"/>
          </a:p>
        </p:txBody>
      </p:sp>
      <p:sp>
        <p:nvSpPr>
          <p:cNvPr id="41992" name="Rectangle 8"/>
          <p:cNvSpPr>
            <a:spLocks noChangeArrowheads="1"/>
          </p:cNvSpPr>
          <p:nvPr/>
        </p:nvSpPr>
        <p:spPr bwMode="auto">
          <a:xfrm>
            <a:off x="3141663" y="6248400"/>
            <a:ext cx="2895600" cy="457200"/>
          </a:xfrm>
          <a:prstGeom prst="rect">
            <a:avLst/>
          </a:prstGeom>
          <a:noFill/>
          <a:ln w="9525">
            <a:noFill/>
            <a:miter lim="800000"/>
            <a:headEnd/>
            <a:tailEnd/>
          </a:ln>
        </p:spPr>
        <p:txBody>
          <a:bodyPr wrap="none" anchor="ctr"/>
          <a:lstStyle/>
          <a:p>
            <a:endParaRPr lang="en-US"/>
          </a:p>
        </p:txBody>
      </p:sp>
      <p:sp>
        <p:nvSpPr>
          <p:cNvPr id="41993" name="Rectangle 13"/>
          <p:cNvSpPr>
            <a:spLocks noGrp="1" noChangeArrowheads="1"/>
          </p:cNvSpPr>
          <p:nvPr>
            <p:ph type="title"/>
          </p:nvPr>
        </p:nvSpPr>
        <p:spPr>
          <a:xfrm>
            <a:off x="685800" y="304800"/>
            <a:ext cx="7772400" cy="762000"/>
          </a:xfrm>
          <a:noFill/>
        </p:spPr>
        <p:txBody>
          <a:bodyPr/>
          <a:lstStyle/>
          <a:p>
            <a:pPr>
              <a:spcBef>
                <a:spcPct val="50000"/>
              </a:spcBef>
            </a:pPr>
            <a:r>
              <a:rPr lang="en-US" sz="4000" dirty="0" smtClean="0"/>
              <a:t>DAAS  Mission:</a:t>
            </a:r>
          </a:p>
        </p:txBody>
      </p:sp>
      <p:pic>
        <p:nvPicPr>
          <p:cNvPr id="41994" name="Picture 14" descr="F-117"/>
          <p:cNvPicPr>
            <a:picLocks noGrp="1" noChangeAspect="1" noChangeArrowheads="1"/>
          </p:cNvPicPr>
          <p:nvPr>
            <p:ph sz="half" idx="1"/>
          </p:nvPr>
        </p:nvPicPr>
        <p:blipFill>
          <a:blip r:embed="rId3" cstate="print"/>
          <a:srcRect/>
          <a:stretch>
            <a:fillRect/>
          </a:stretch>
        </p:blipFill>
        <p:spPr>
          <a:xfrm>
            <a:off x="0" y="4800600"/>
            <a:ext cx="2209800" cy="1712912"/>
          </a:xfrm>
          <a:noFill/>
        </p:spPr>
      </p:pic>
      <p:pic>
        <p:nvPicPr>
          <p:cNvPr id="41995" name="Picture 15" descr="ike-goldanchor"/>
          <p:cNvPicPr>
            <a:picLocks noGrp="1" noChangeAspect="1" noChangeArrowheads="1"/>
          </p:cNvPicPr>
          <p:nvPr>
            <p:ph sz="quarter" idx="2"/>
          </p:nvPr>
        </p:nvPicPr>
        <p:blipFill>
          <a:blip r:embed="rId4" cstate="print"/>
          <a:stretch>
            <a:fillRect/>
          </a:stretch>
        </p:blipFill>
        <p:spPr>
          <a:xfrm>
            <a:off x="6781800" y="4781550"/>
            <a:ext cx="2362200" cy="1771650"/>
          </a:xfrm>
          <a:noFill/>
        </p:spPr>
      </p:pic>
      <p:sp>
        <p:nvSpPr>
          <p:cNvPr id="41996" name="Text Box 16"/>
          <p:cNvSpPr txBox="1">
            <a:spLocks noChangeArrowheads="1"/>
          </p:cNvSpPr>
          <p:nvPr/>
        </p:nvSpPr>
        <p:spPr bwMode="auto">
          <a:xfrm>
            <a:off x="609600" y="3238500"/>
            <a:ext cx="7696200" cy="3390900"/>
          </a:xfrm>
          <a:prstGeom prst="rect">
            <a:avLst/>
          </a:prstGeom>
          <a:noFill/>
          <a:ln w="9525">
            <a:noFill/>
            <a:miter lim="800000"/>
            <a:headEnd/>
            <a:tailEnd/>
          </a:ln>
        </p:spPr>
        <p:txBody>
          <a:bodyPr>
            <a:spAutoFit/>
          </a:bodyPr>
          <a:lstStyle/>
          <a:p>
            <a:pPr>
              <a:spcBef>
                <a:spcPct val="0"/>
              </a:spcBef>
            </a:pPr>
            <a:r>
              <a:rPr lang="en-US" sz="2800" dirty="0" smtClean="0">
                <a:solidFill>
                  <a:schemeClr val="tx2"/>
                </a:solidFill>
                <a:latin typeface="Arial" charset="0"/>
              </a:rPr>
              <a:t>DAAS  </a:t>
            </a:r>
            <a:r>
              <a:rPr lang="en-US" sz="2800" dirty="0">
                <a:solidFill>
                  <a:schemeClr val="tx2"/>
                </a:solidFill>
                <a:latin typeface="Arial" charset="0"/>
              </a:rPr>
              <a:t>Vision:</a:t>
            </a:r>
          </a:p>
          <a:p>
            <a:pPr>
              <a:spcBef>
                <a:spcPct val="0"/>
              </a:spcBef>
            </a:pPr>
            <a:endParaRPr lang="en-US" sz="800" u="sng" dirty="0">
              <a:latin typeface="Arial" charset="0"/>
            </a:endParaRPr>
          </a:p>
          <a:p>
            <a:pPr>
              <a:spcBef>
                <a:spcPct val="0"/>
              </a:spcBef>
            </a:pPr>
            <a:r>
              <a:rPr lang="en-US" dirty="0">
                <a:latin typeface="Arial" charset="0"/>
              </a:rPr>
              <a:t>Support the DoD </a:t>
            </a:r>
            <a:r>
              <a:rPr lang="en-US" dirty="0" err="1">
                <a:latin typeface="Arial" charset="0"/>
              </a:rPr>
              <a:t>warfighter’s</a:t>
            </a:r>
            <a:r>
              <a:rPr lang="en-US" dirty="0">
                <a:latin typeface="Arial" charset="0"/>
              </a:rPr>
              <a:t> mission by:</a:t>
            </a:r>
          </a:p>
          <a:p>
            <a:pPr>
              <a:lnSpc>
                <a:spcPct val="50000"/>
              </a:lnSpc>
              <a:spcBef>
                <a:spcPct val="0"/>
              </a:spcBef>
            </a:pPr>
            <a:endParaRPr lang="en-US" dirty="0">
              <a:latin typeface="Arial" charset="0"/>
            </a:endParaRPr>
          </a:p>
          <a:p>
            <a:pPr>
              <a:spcBef>
                <a:spcPct val="0"/>
              </a:spcBef>
            </a:pPr>
            <a:r>
              <a:rPr lang="en-US" dirty="0">
                <a:latin typeface="Arial" charset="0"/>
              </a:rPr>
              <a:t>Providing logistics data to the appropriate destination</a:t>
            </a:r>
          </a:p>
          <a:p>
            <a:pPr>
              <a:spcBef>
                <a:spcPct val="0"/>
              </a:spcBef>
            </a:pPr>
            <a:r>
              <a:rPr lang="en-US" dirty="0">
                <a:latin typeface="Arial" charset="0"/>
              </a:rPr>
              <a:t> in the proper format the first time and every time.</a:t>
            </a:r>
          </a:p>
          <a:p>
            <a:pPr>
              <a:lnSpc>
                <a:spcPct val="50000"/>
              </a:lnSpc>
              <a:spcBef>
                <a:spcPct val="0"/>
              </a:spcBef>
            </a:pPr>
            <a:endParaRPr lang="en-US" dirty="0">
              <a:latin typeface="Arial" charset="0"/>
            </a:endParaRPr>
          </a:p>
          <a:p>
            <a:pPr>
              <a:spcBef>
                <a:spcPct val="0"/>
              </a:spcBef>
            </a:pPr>
            <a:r>
              <a:rPr lang="en-US" dirty="0">
                <a:latin typeface="Arial" charset="0"/>
              </a:rPr>
              <a:t>Providing global network interoperability.</a:t>
            </a:r>
          </a:p>
          <a:p>
            <a:pPr>
              <a:lnSpc>
                <a:spcPct val="50000"/>
              </a:lnSpc>
              <a:spcBef>
                <a:spcPct val="0"/>
              </a:spcBef>
            </a:pPr>
            <a:endParaRPr lang="en-US" dirty="0">
              <a:latin typeface="Arial" charset="0"/>
            </a:endParaRPr>
          </a:p>
          <a:p>
            <a:pPr>
              <a:spcBef>
                <a:spcPct val="0"/>
              </a:spcBef>
            </a:pPr>
            <a:r>
              <a:rPr lang="en-US" dirty="0">
                <a:latin typeface="Arial" charset="0"/>
              </a:rPr>
              <a:t>Providing value-added services and</a:t>
            </a:r>
          </a:p>
          <a:p>
            <a:pPr>
              <a:spcBef>
                <a:spcPct val="0"/>
              </a:spcBef>
            </a:pPr>
            <a:r>
              <a:rPr lang="en-US" dirty="0">
                <a:latin typeface="Arial" charset="0"/>
              </a:rPr>
              <a:t> a central logistics data repository.</a:t>
            </a:r>
          </a:p>
          <a:p>
            <a:pPr>
              <a:spcBef>
                <a:spcPct val="0"/>
              </a:spcBef>
            </a:pPr>
            <a:endParaRPr lang="en-US" sz="1200" dirty="0">
              <a:latin typeface="Arial" charset="0"/>
            </a:endParaRPr>
          </a:p>
          <a:p>
            <a:pPr>
              <a:spcBef>
                <a:spcPct val="0"/>
              </a:spcBef>
            </a:pPr>
            <a:r>
              <a:rPr lang="en-US" dirty="0">
                <a:latin typeface="Arial" charset="0"/>
              </a:rPr>
              <a:t>Being proactive in supporting DoD</a:t>
            </a:r>
          </a:p>
          <a:p>
            <a:pPr>
              <a:spcBef>
                <a:spcPct val="0"/>
              </a:spcBef>
            </a:pPr>
            <a:r>
              <a:rPr lang="en-US" dirty="0">
                <a:latin typeface="Arial" charset="0"/>
              </a:rPr>
              <a:t>modernization efforts.</a:t>
            </a:r>
          </a:p>
          <a:p>
            <a:pPr>
              <a:spcBef>
                <a:spcPct val="0"/>
              </a:spcBef>
            </a:pPr>
            <a:endParaRPr lang="en-US" dirty="0">
              <a:latin typeface="Arial" charset="0"/>
            </a:endParaRPr>
          </a:p>
        </p:txBody>
      </p:sp>
      <p:sp>
        <p:nvSpPr>
          <p:cNvPr id="41997" name="Text Box 20"/>
          <p:cNvSpPr txBox="1">
            <a:spLocks noChangeArrowheads="1"/>
          </p:cNvSpPr>
          <p:nvPr/>
        </p:nvSpPr>
        <p:spPr bwMode="auto">
          <a:xfrm>
            <a:off x="457200" y="990600"/>
            <a:ext cx="8229600" cy="2123658"/>
          </a:xfrm>
          <a:prstGeom prst="rect">
            <a:avLst/>
          </a:prstGeom>
          <a:noFill/>
          <a:ln w="9525">
            <a:noFill/>
            <a:miter lim="800000"/>
            <a:headEnd/>
            <a:tailEnd/>
          </a:ln>
        </p:spPr>
        <p:txBody>
          <a:bodyPr>
            <a:spAutoFit/>
          </a:bodyPr>
          <a:lstStyle/>
          <a:p>
            <a:pPr>
              <a:spcBef>
                <a:spcPct val="0"/>
              </a:spcBef>
            </a:pPr>
            <a:r>
              <a:rPr lang="en-US" sz="2200" i="1" dirty="0">
                <a:latin typeface="+mn-lt"/>
              </a:rPr>
              <a:t>The  Defense  Automatic  Addressing  </a:t>
            </a:r>
            <a:r>
              <a:rPr lang="en-US" sz="2200" i="1" dirty="0" smtClean="0">
                <a:latin typeface="+mn-lt"/>
              </a:rPr>
              <a:t>System </a:t>
            </a:r>
            <a:r>
              <a:rPr lang="en-US" sz="2200" i="1" dirty="0">
                <a:latin typeface="+mn-lt"/>
              </a:rPr>
              <a:t>(</a:t>
            </a:r>
            <a:r>
              <a:rPr lang="en-US" sz="2200" i="1" dirty="0" smtClean="0">
                <a:latin typeface="+mn-lt"/>
              </a:rPr>
              <a:t>DAAS) </a:t>
            </a:r>
            <a:r>
              <a:rPr lang="en-US" sz="2200" i="1" dirty="0">
                <a:latin typeface="+mn-lt"/>
              </a:rPr>
              <a:t>mission  is  to perform  as  an  interoperable  gateway  for  the  DoD  Components, Government  activities,  and  Foreign  Military  Sales  countries  to  provide  value  added  services  and  to  deliver  logistics  data  to  the  appropriate  destination,  efficiently,  expeditiously  and  accurately.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336925" y="646113"/>
            <a:ext cx="184150" cy="366712"/>
          </a:xfrm>
          <a:prstGeom prst="rect">
            <a:avLst/>
          </a:prstGeom>
          <a:noFill/>
          <a:ln w="9525" algn="ctr">
            <a:noFill/>
            <a:miter lim="800000"/>
            <a:headEnd/>
            <a:tailEnd/>
          </a:ln>
        </p:spPr>
        <p:txBody>
          <a:bodyPr wrap="none">
            <a:spAutoFit/>
          </a:bodyPr>
          <a:lstStyle/>
          <a:p>
            <a:pPr algn="l" eaLnBrk="1" hangingPunct="1">
              <a:spcBef>
                <a:spcPct val="0"/>
              </a:spcBef>
            </a:pPr>
            <a:endParaRPr lang="en-US" sz="1800" b="0">
              <a:solidFill>
                <a:prstClr val="black"/>
              </a:solidFill>
              <a:latin typeface="Arial" charset="0"/>
            </a:endParaRPr>
          </a:p>
        </p:txBody>
      </p:sp>
      <p:sp>
        <p:nvSpPr>
          <p:cNvPr id="17411" name="Text Box 3"/>
          <p:cNvSpPr txBox="1">
            <a:spLocks noChangeArrowheads="1"/>
          </p:cNvSpPr>
          <p:nvPr/>
        </p:nvSpPr>
        <p:spPr bwMode="auto">
          <a:xfrm>
            <a:off x="0" y="1752600"/>
            <a:ext cx="9144000" cy="5386090"/>
          </a:xfrm>
          <a:prstGeom prst="rect">
            <a:avLst/>
          </a:prstGeom>
          <a:noFill/>
          <a:ln w="9525" algn="ctr">
            <a:noFill/>
            <a:miter lim="800000"/>
            <a:headEnd/>
            <a:tailEnd/>
          </a:ln>
        </p:spPr>
        <p:txBody>
          <a:bodyPr>
            <a:spAutoFit/>
          </a:bodyPr>
          <a:lstStyle/>
          <a:p>
            <a:pPr marL="465138" indent="-465138" algn="l" eaLnBrk="1" hangingPunct="1">
              <a:spcBef>
                <a:spcPct val="0"/>
              </a:spcBef>
              <a:buClr>
                <a:srgbClr val="1F497D"/>
              </a:buClr>
              <a:buFontTx/>
              <a:buChar char="•"/>
            </a:pPr>
            <a:r>
              <a:rPr lang="en-US" sz="2000" dirty="0" smtClean="0">
                <a:latin typeface="+mn-lt"/>
              </a:rPr>
              <a:t>DAAS infrastructure production and test environment daily functions:</a:t>
            </a:r>
          </a:p>
          <a:p>
            <a:pPr marL="465138" indent="-465138" algn="l" eaLnBrk="1" hangingPunct="1">
              <a:spcBef>
                <a:spcPct val="0"/>
              </a:spcBef>
              <a:buClr>
                <a:srgbClr val="1F497D"/>
              </a:buClr>
              <a:buFontTx/>
              <a:buChar char="•"/>
            </a:pPr>
            <a:endParaRPr lang="en-US" sz="400" dirty="0">
              <a:latin typeface="+mn-lt"/>
            </a:endParaRPr>
          </a:p>
          <a:p>
            <a:pPr marL="742950" lvl="1" indent="-285750" algn="l" eaLnBrk="1" hangingPunct="1">
              <a:spcBef>
                <a:spcPct val="0"/>
              </a:spcBef>
              <a:buClr>
                <a:srgbClr val="1F497D"/>
              </a:buClr>
              <a:buFont typeface="Arial" pitchFamily="34" charset="0"/>
              <a:buChar char="•"/>
            </a:pPr>
            <a:r>
              <a:rPr lang="en-US" sz="1800" dirty="0" smtClean="0">
                <a:latin typeface="+mn-lt"/>
              </a:rPr>
              <a:t>Transaction </a:t>
            </a:r>
            <a:r>
              <a:rPr lang="en-US" sz="1800" dirty="0">
                <a:latin typeface="+mn-lt"/>
              </a:rPr>
              <a:t>r</a:t>
            </a:r>
            <a:r>
              <a:rPr lang="en-US" sz="1800" dirty="0" smtClean="0">
                <a:latin typeface="+mn-lt"/>
              </a:rPr>
              <a:t>eceipt</a:t>
            </a:r>
            <a:r>
              <a:rPr lang="en-US" sz="1800" dirty="0">
                <a:latin typeface="+mn-lt"/>
              </a:rPr>
              <a:t>, edit, </a:t>
            </a:r>
            <a:r>
              <a:rPr lang="en-US" sz="1800" dirty="0" smtClean="0">
                <a:latin typeface="+mn-lt"/>
              </a:rPr>
              <a:t>translation, archiving, and routing</a:t>
            </a:r>
          </a:p>
          <a:p>
            <a:pPr marL="742950" lvl="1" indent="-285750" algn="l" eaLnBrk="1" hangingPunct="1">
              <a:spcBef>
                <a:spcPct val="0"/>
              </a:spcBef>
              <a:buClr>
                <a:srgbClr val="1F497D"/>
              </a:buClr>
              <a:buFont typeface="Arial" pitchFamily="34" charset="0"/>
              <a:buChar char="•"/>
            </a:pPr>
            <a:r>
              <a:rPr lang="en-US" sz="1800" dirty="0" smtClean="0">
                <a:latin typeface="+mn-lt"/>
              </a:rPr>
              <a:t>Maintenance </a:t>
            </a:r>
            <a:r>
              <a:rPr lang="en-US" sz="1800" dirty="0">
                <a:latin typeface="+mn-lt"/>
              </a:rPr>
              <a:t>of logistics information </a:t>
            </a:r>
            <a:r>
              <a:rPr lang="en-US" sz="1800" dirty="0" smtClean="0">
                <a:latin typeface="+mn-lt"/>
              </a:rPr>
              <a:t>databases</a:t>
            </a:r>
          </a:p>
          <a:p>
            <a:pPr marL="742950" lvl="1" indent="-285750" algn="l" eaLnBrk="1" hangingPunct="1">
              <a:spcBef>
                <a:spcPct val="0"/>
              </a:spcBef>
              <a:buClr>
                <a:srgbClr val="1F497D"/>
              </a:buClr>
              <a:buFont typeface="Arial" pitchFamily="34" charset="0"/>
              <a:buChar char="•"/>
            </a:pPr>
            <a:r>
              <a:rPr lang="en-US" sz="1800" dirty="0" smtClean="0">
                <a:latin typeface="+mn-lt"/>
              </a:rPr>
              <a:t>Recurring and special reports and data queries</a:t>
            </a:r>
            <a:endParaRPr lang="en-US" sz="1800" dirty="0">
              <a:latin typeface="+mn-lt"/>
            </a:endParaRPr>
          </a:p>
          <a:p>
            <a:pPr algn="l" eaLnBrk="1" hangingPunct="1">
              <a:spcBef>
                <a:spcPct val="0"/>
              </a:spcBef>
              <a:buClr>
                <a:srgbClr val="1F497D"/>
              </a:buClr>
            </a:pPr>
            <a:endParaRPr lang="en-US" sz="1200" dirty="0">
              <a:latin typeface="+mn-lt"/>
            </a:endParaRPr>
          </a:p>
          <a:p>
            <a:pPr marL="465138" indent="-465138" algn="l" eaLnBrk="1" hangingPunct="1">
              <a:spcBef>
                <a:spcPct val="0"/>
              </a:spcBef>
              <a:buClr>
                <a:srgbClr val="1F497D"/>
              </a:buClr>
              <a:buFontTx/>
              <a:buChar char="•"/>
            </a:pPr>
            <a:r>
              <a:rPr lang="en-US" sz="2000" dirty="0" smtClean="0">
                <a:latin typeface="+mn-lt"/>
              </a:rPr>
              <a:t>DAAS technical consultation and support for:</a:t>
            </a:r>
          </a:p>
          <a:p>
            <a:pPr marL="465138" indent="-465138" algn="l" eaLnBrk="1" hangingPunct="1">
              <a:spcBef>
                <a:spcPct val="0"/>
              </a:spcBef>
              <a:buClr>
                <a:srgbClr val="1F497D"/>
              </a:buClr>
              <a:buFontTx/>
              <a:buChar char="•"/>
            </a:pPr>
            <a:endParaRPr lang="en-US" sz="400" dirty="0" smtClean="0">
              <a:latin typeface="+mn-lt"/>
            </a:endParaRPr>
          </a:p>
          <a:p>
            <a:pPr marL="736600" lvl="1" indent="-279400" algn="l" eaLnBrk="1" hangingPunct="1">
              <a:spcBef>
                <a:spcPct val="0"/>
              </a:spcBef>
              <a:buClr>
                <a:srgbClr val="1F497D"/>
              </a:buClr>
              <a:buFontTx/>
              <a:buChar char="•"/>
            </a:pPr>
            <a:r>
              <a:rPr lang="en-US" sz="1800" dirty="0" smtClean="0">
                <a:latin typeface="+mn-lt"/>
              </a:rPr>
              <a:t>Set-up of new accounts, telecom protocols, and data protection schemes</a:t>
            </a:r>
          </a:p>
          <a:p>
            <a:pPr marL="736600" lvl="1" indent="-279400" algn="l" eaLnBrk="1" hangingPunct="1">
              <a:spcBef>
                <a:spcPct val="0"/>
              </a:spcBef>
              <a:buClr>
                <a:srgbClr val="1F497D"/>
              </a:buClr>
              <a:buFont typeface="Arial" pitchFamily="34" charset="0"/>
              <a:buChar char="•"/>
            </a:pPr>
            <a:r>
              <a:rPr lang="en-US" sz="1800" dirty="0" smtClean="0">
                <a:latin typeface="+mn-lt"/>
              </a:rPr>
              <a:t>Logical data mappings between DLSS, DLMS, and XML</a:t>
            </a:r>
          </a:p>
          <a:p>
            <a:pPr marL="736600" lvl="1" indent="-279400" algn="l" eaLnBrk="1" hangingPunct="1">
              <a:spcBef>
                <a:spcPct val="0"/>
              </a:spcBef>
              <a:buClr>
                <a:srgbClr val="1F497D"/>
              </a:buClr>
              <a:buFont typeface="Arial" pitchFamily="34" charset="0"/>
              <a:buChar char="•"/>
            </a:pPr>
            <a:r>
              <a:rPr lang="en-US" sz="1800" dirty="0" smtClean="0">
                <a:latin typeface="+mn-lt"/>
              </a:rPr>
              <a:t>Coordination of integration testing with System PMO and trading partners</a:t>
            </a:r>
          </a:p>
          <a:p>
            <a:pPr marL="736600" lvl="1" indent="-279400" algn="l" eaLnBrk="1" hangingPunct="1">
              <a:spcBef>
                <a:spcPct val="0"/>
              </a:spcBef>
              <a:buClr>
                <a:srgbClr val="1F497D"/>
              </a:buClr>
              <a:buFont typeface="Arial" pitchFamily="34" charset="0"/>
              <a:buChar char="•"/>
            </a:pPr>
            <a:r>
              <a:rPr lang="en-US" sz="1800" dirty="0" smtClean="0">
                <a:latin typeface="+mn-lt"/>
                <a:cs typeface="Arial" pitchFamily="34" charset="0"/>
              </a:rPr>
              <a:t>Evaluation </a:t>
            </a:r>
            <a:r>
              <a:rPr lang="en-US" sz="1800" dirty="0">
                <a:latin typeface="+mn-lt"/>
                <a:cs typeface="Arial" pitchFamily="34" charset="0"/>
              </a:rPr>
              <a:t>of test results and assistance with problem </a:t>
            </a:r>
            <a:r>
              <a:rPr lang="en-US" sz="1800" dirty="0" smtClean="0">
                <a:latin typeface="+mn-lt"/>
                <a:cs typeface="Arial" pitchFamily="34" charset="0"/>
              </a:rPr>
              <a:t>resolution</a:t>
            </a:r>
            <a:r>
              <a:rPr lang="en-US" sz="1800" dirty="0">
                <a:latin typeface="+mn-lt"/>
              </a:rPr>
              <a:t> </a:t>
            </a:r>
            <a:endParaRPr lang="en-US" sz="1800" dirty="0" smtClean="0">
              <a:latin typeface="+mn-lt"/>
            </a:endParaRPr>
          </a:p>
          <a:p>
            <a:pPr marL="736600" lvl="1" indent="-279400" algn="l" eaLnBrk="1" hangingPunct="1">
              <a:spcBef>
                <a:spcPct val="0"/>
              </a:spcBef>
              <a:buClr>
                <a:srgbClr val="1F497D"/>
              </a:buClr>
              <a:buFont typeface="Arial" pitchFamily="34" charset="0"/>
              <a:buChar char="•"/>
            </a:pPr>
            <a:r>
              <a:rPr lang="en-US" sz="1800" dirty="0" smtClean="0">
                <a:latin typeface="+mn-lt"/>
              </a:rPr>
              <a:t>Transaction tracking, archiving, file recovery/resubmission.</a:t>
            </a:r>
          </a:p>
          <a:p>
            <a:pPr marL="736600" lvl="1" indent="-279400" algn="l" eaLnBrk="1" hangingPunct="1">
              <a:spcBef>
                <a:spcPct val="0"/>
              </a:spcBef>
              <a:buClr>
                <a:srgbClr val="1F497D"/>
              </a:buClr>
              <a:buFont typeface="Arial" pitchFamily="34" charset="0"/>
              <a:buChar char="•"/>
            </a:pPr>
            <a:r>
              <a:rPr lang="en-US" sz="1800" dirty="0" smtClean="0">
                <a:latin typeface="+mn-lt"/>
                <a:cs typeface="Arial" pitchFamily="34" charset="0"/>
              </a:rPr>
              <a:t>Help desk 365/24/7</a:t>
            </a:r>
          </a:p>
          <a:p>
            <a:pPr algn="l" eaLnBrk="1" hangingPunct="1">
              <a:spcBef>
                <a:spcPct val="0"/>
              </a:spcBef>
              <a:buClr>
                <a:srgbClr val="1F497D"/>
              </a:buClr>
            </a:pPr>
            <a:endParaRPr lang="en-US" sz="1200" dirty="0" smtClean="0">
              <a:latin typeface="+mn-lt"/>
            </a:endParaRPr>
          </a:p>
          <a:p>
            <a:pPr marL="457200" indent="-457200" algn="l" eaLnBrk="1" hangingPunct="1">
              <a:spcBef>
                <a:spcPct val="0"/>
              </a:spcBef>
              <a:buClr>
                <a:srgbClr val="1F497D"/>
              </a:buClr>
              <a:buFont typeface="Arial" pitchFamily="34" charset="0"/>
              <a:buChar char="•"/>
            </a:pPr>
            <a:r>
              <a:rPr lang="en-US" sz="2000" dirty="0" smtClean="0">
                <a:latin typeface="+mn-lt"/>
              </a:rPr>
              <a:t>Authoritative Source of customer related reference databases:</a:t>
            </a:r>
          </a:p>
          <a:p>
            <a:pPr marL="457200" indent="-457200" algn="l" eaLnBrk="1" hangingPunct="1">
              <a:spcBef>
                <a:spcPct val="0"/>
              </a:spcBef>
              <a:buClr>
                <a:srgbClr val="1F497D"/>
              </a:buClr>
              <a:buFont typeface="Arial" pitchFamily="34" charset="0"/>
              <a:buChar char="•"/>
            </a:pPr>
            <a:endParaRPr lang="en-US" sz="400" dirty="0" smtClean="0">
              <a:latin typeface="+mn-lt"/>
            </a:endParaRPr>
          </a:p>
          <a:p>
            <a:pPr marL="736600" lvl="1" indent="-279400" algn="l" eaLnBrk="1" hangingPunct="1">
              <a:spcBef>
                <a:spcPct val="0"/>
              </a:spcBef>
              <a:buClr>
                <a:srgbClr val="1F497D"/>
              </a:buClr>
              <a:buFont typeface="Arial" pitchFamily="34" charset="0"/>
              <a:buChar char="•"/>
            </a:pPr>
            <a:r>
              <a:rPr lang="en-US" sz="1800" dirty="0" smtClean="0">
                <a:latin typeface="+mn-lt"/>
              </a:rPr>
              <a:t>Customer profiles &amp; routing rules</a:t>
            </a:r>
          </a:p>
          <a:p>
            <a:pPr marL="736600" lvl="1" indent="-279400" algn="l" eaLnBrk="1" hangingPunct="1">
              <a:spcBef>
                <a:spcPct val="0"/>
              </a:spcBef>
              <a:buClr>
                <a:srgbClr val="1F497D"/>
              </a:buClr>
              <a:buFont typeface="Arial" pitchFamily="34" charset="0"/>
              <a:buChar char="•"/>
            </a:pPr>
            <a:r>
              <a:rPr lang="en-US" sz="1800" dirty="0" smtClean="0">
                <a:latin typeface="+mn-lt"/>
              </a:rPr>
              <a:t>DoDAAD, MAPAD,  Fund Code, Project Code, RICs, LMARS, etc.</a:t>
            </a:r>
          </a:p>
          <a:p>
            <a:pPr algn="l" eaLnBrk="1" hangingPunct="1">
              <a:spcBef>
                <a:spcPct val="0"/>
              </a:spcBef>
              <a:buClr>
                <a:srgbClr val="1F497D"/>
              </a:buClr>
            </a:pPr>
            <a:endParaRPr lang="en-US" sz="2000" dirty="0" smtClean="0">
              <a:latin typeface="+mn-lt"/>
            </a:endParaRPr>
          </a:p>
          <a:p>
            <a:pPr algn="l">
              <a:buClr>
                <a:srgbClr val="1F497D"/>
              </a:buClr>
            </a:pPr>
            <a:endParaRPr lang="en-US" sz="2000" dirty="0">
              <a:latin typeface="+mn-lt"/>
            </a:endParaRPr>
          </a:p>
        </p:txBody>
      </p:sp>
      <p:pic>
        <p:nvPicPr>
          <p:cNvPr id="6656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713" y="304800"/>
            <a:ext cx="8918575" cy="142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017208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1794" name="Rectangle 2"/>
          <p:cNvSpPr>
            <a:spLocks noChangeArrowheads="1"/>
          </p:cNvSpPr>
          <p:nvPr/>
        </p:nvSpPr>
        <p:spPr bwMode="auto">
          <a:xfrm>
            <a:off x="3846513" y="3905250"/>
            <a:ext cx="808037" cy="457200"/>
          </a:xfrm>
          <a:prstGeom prst="rect">
            <a:avLst/>
          </a:prstGeom>
          <a:noFill/>
          <a:ln w="9525">
            <a:noFill/>
            <a:miter lim="800000"/>
            <a:headEnd/>
            <a:tailEnd/>
          </a:ln>
          <a:effectLst/>
        </p:spPr>
        <p:txBody>
          <a:bodyPr wrap="none" anchor="ctr">
            <a:spAutoFit/>
          </a:bodyPr>
          <a:lstStyle/>
          <a:p>
            <a:pPr lvl="1">
              <a:buClr>
                <a:schemeClr val="tx2"/>
              </a:buClr>
              <a:buFont typeface="Monotype Sorts" pitchFamily="2" charset="2"/>
              <a:buChar char="H"/>
              <a:defRPr/>
            </a:pPr>
            <a:endParaRPr lang="en-US" sz="2400" b="0">
              <a:solidFill>
                <a:srgbClr val="7FBFFF"/>
              </a:solidFill>
              <a:effectLst>
                <a:outerShdw blurRad="38100" dist="38100" dir="2700000" algn="tl">
                  <a:srgbClr val="000000"/>
                </a:outerShdw>
              </a:effectLst>
              <a:latin typeface="Arial" charset="0"/>
            </a:endParaRPr>
          </a:p>
        </p:txBody>
      </p:sp>
      <p:grpSp>
        <p:nvGrpSpPr>
          <p:cNvPr id="44035" name="Group 10"/>
          <p:cNvGrpSpPr>
            <a:grpSpLocks/>
          </p:cNvGrpSpPr>
          <p:nvPr/>
        </p:nvGrpSpPr>
        <p:grpSpPr bwMode="auto">
          <a:xfrm>
            <a:off x="4084638" y="3048000"/>
            <a:ext cx="1374775" cy="1617663"/>
            <a:chOff x="2621" y="1998"/>
            <a:chExt cx="866" cy="1044"/>
          </a:xfrm>
        </p:grpSpPr>
        <p:sp>
          <p:nvSpPr>
            <p:cNvPr id="44109" name="AutoShape 11"/>
            <p:cNvSpPr>
              <a:spLocks noChangeArrowheads="1"/>
            </p:cNvSpPr>
            <p:nvPr/>
          </p:nvSpPr>
          <p:spPr bwMode="auto">
            <a:xfrm rot="5400000">
              <a:off x="2543" y="2098"/>
              <a:ext cx="1044" cy="844"/>
            </a:xfrm>
            <a:prstGeom prst="cube">
              <a:avLst>
                <a:gd name="adj" fmla="val 6356"/>
              </a:avLst>
            </a:prstGeom>
            <a:gradFill rotWithShape="0">
              <a:gsLst>
                <a:gs pos="0">
                  <a:schemeClr val="tx2">
                    <a:lumMod val="40000"/>
                    <a:lumOff val="60000"/>
                  </a:schemeClr>
                </a:gs>
                <a:gs pos="50000">
                  <a:srgbClr val="5D82E4"/>
                </a:gs>
                <a:gs pos="100000">
                  <a:srgbClr val="2B3C6A"/>
                </a:gs>
              </a:gsLst>
              <a:lin ang="5400000" scaled="1"/>
            </a:gradFill>
            <a:ln w="25400">
              <a:solidFill>
                <a:schemeClr val="accent1"/>
              </a:solidFill>
              <a:miter lim="800000"/>
              <a:headEnd/>
              <a:tailEnd/>
            </a:ln>
          </p:spPr>
          <p:txBody>
            <a:bodyPr wrap="none" anchor="ctr"/>
            <a:lstStyle/>
            <a:p>
              <a:endParaRPr lang="en-US"/>
            </a:p>
          </p:txBody>
        </p:sp>
        <p:sp>
          <p:nvSpPr>
            <p:cNvPr id="801804" name="Rectangle 12"/>
            <p:cNvSpPr>
              <a:spLocks noChangeArrowheads="1"/>
            </p:cNvSpPr>
            <p:nvPr/>
          </p:nvSpPr>
          <p:spPr bwMode="auto">
            <a:xfrm>
              <a:off x="2621" y="2275"/>
              <a:ext cx="842" cy="374"/>
            </a:xfrm>
            <a:prstGeom prst="rect">
              <a:avLst/>
            </a:prstGeom>
            <a:noFill/>
            <a:ln w="9525">
              <a:noFill/>
              <a:miter lim="800000"/>
              <a:headEnd/>
              <a:tailEnd/>
            </a:ln>
            <a:effectLst/>
          </p:spPr>
          <p:txBody>
            <a:bodyPr wrap="none" lIns="92075" tIns="46038" rIns="92075" bIns="46038" anchor="b">
              <a:spAutoFit/>
            </a:bodyPr>
            <a:lstStyle/>
            <a:p>
              <a:pPr eaLnBrk="1" hangingPunct="1">
                <a:spcBef>
                  <a:spcPct val="30000"/>
                </a:spcBef>
                <a:defRPr/>
              </a:pPr>
              <a:r>
                <a:rPr lang="en-US" sz="3200" dirty="0">
                  <a:effectLst>
                    <a:outerShdw blurRad="38100" dist="38100" dir="2700000" algn="tl">
                      <a:srgbClr val="000000"/>
                    </a:outerShdw>
                  </a:effectLst>
                  <a:latin typeface="Arial" charset="0"/>
                </a:rPr>
                <a:t>DAAS</a:t>
              </a:r>
            </a:p>
          </p:txBody>
        </p:sp>
      </p:grpSp>
      <p:sp>
        <p:nvSpPr>
          <p:cNvPr id="44036" name="Rectangle 13"/>
          <p:cNvSpPr>
            <a:spLocks noChangeArrowheads="1"/>
          </p:cNvSpPr>
          <p:nvPr/>
        </p:nvSpPr>
        <p:spPr bwMode="auto">
          <a:xfrm>
            <a:off x="4945063" y="6413500"/>
            <a:ext cx="361950" cy="274638"/>
          </a:xfrm>
          <a:prstGeom prst="rect">
            <a:avLst/>
          </a:prstGeom>
          <a:noFill/>
          <a:ln w="9525">
            <a:noFill/>
            <a:miter lim="800000"/>
            <a:headEnd/>
            <a:tailEnd/>
          </a:ln>
        </p:spPr>
        <p:txBody>
          <a:bodyPr wrap="none" anchor="ctr"/>
          <a:lstStyle/>
          <a:p>
            <a:endParaRPr lang="en-US"/>
          </a:p>
        </p:txBody>
      </p:sp>
      <p:sp>
        <p:nvSpPr>
          <p:cNvPr id="44037" name="Rectangle 14"/>
          <p:cNvSpPr>
            <a:spLocks noChangeArrowheads="1"/>
          </p:cNvSpPr>
          <p:nvPr/>
        </p:nvSpPr>
        <p:spPr bwMode="auto">
          <a:xfrm>
            <a:off x="3429000" y="1803095"/>
            <a:ext cx="2819400" cy="1016305"/>
          </a:xfrm>
          <a:prstGeom prst="rect">
            <a:avLst/>
          </a:prstGeom>
          <a:noFill/>
          <a:ln w="9525">
            <a:noFill/>
            <a:miter lim="800000"/>
            <a:headEnd/>
            <a:tailEnd/>
          </a:ln>
        </p:spPr>
        <p:txBody>
          <a:bodyPr lIns="92075" tIns="46038" rIns="92075" bIns="46038" anchor="b">
            <a:spAutoFit/>
          </a:bodyPr>
          <a:lstStyle/>
          <a:p>
            <a:pPr eaLnBrk="1" hangingPunct="1">
              <a:lnSpc>
                <a:spcPct val="75000"/>
              </a:lnSpc>
              <a:spcBef>
                <a:spcPct val="0"/>
              </a:spcBef>
            </a:pPr>
            <a:r>
              <a:rPr lang="en-US" sz="2000" dirty="0">
                <a:latin typeface="+mn-lt"/>
              </a:rPr>
              <a:t>221,574 Activities</a:t>
            </a:r>
          </a:p>
          <a:p>
            <a:pPr eaLnBrk="1" hangingPunct="1">
              <a:lnSpc>
                <a:spcPct val="75000"/>
              </a:lnSpc>
              <a:spcBef>
                <a:spcPct val="0"/>
              </a:spcBef>
            </a:pPr>
            <a:r>
              <a:rPr lang="en-US" sz="2000" dirty="0" smtClean="0">
                <a:latin typeface="+mn-lt"/>
              </a:rPr>
              <a:t>Worldwide</a:t>
            </a:r>
          </a:p>
          <a:p>
            <a:pPr eaLnBrk="1" hangingPunct="1">
              <a:lnSpc>
                <a:spcPct val="75000"/>
              </a:lnSpc>
              <a:spcBef>
                <a:spcPct val="0"/>
              </a:spcBef>
            </a:pPr>
            <a:r>
              <a:rPr lang="en-US" sz="2000" dirty="0" smtClean="0">
                <a:latin typeface="+mn-lt"/>
              </a:rPr>
              <a:t>Exchanging Billions of Transactions</a:t>
            </a:r>
            <a:endParaRPr lang="en-US" sz="2000" dirty="0">
              <a:latin typeface="+mn-lt"/>
            </a:endParaRPr>
          </a:p>
        </p:txBody>
      </p:sp>
      <p:sp>
        <p:nvSpPr>
          <p:cNvPr id="44038" name="Line 15"/>
          <p:cNvSpPr>
            <a:spLocks noChangeShapeType="1"/>
          </p:cNvSpPr>
          <p:nvPr/>
        </p:nvSpPr>
        <p:spPr bwMode="auto">
          <a:xfrm flipH="1" flipV="1">
            <a:off x="3313113" y="4538663"/>
            <a:ext cx="801687" cy="33337"/>
          </a:xfrm>
          <a:prstGeom prst="line">
            <a:avLst/>
          </a:prstGeom>
          <a:noFill/>
          <a:ln w="50800">
            <a:solidFill>
              <a:srgbClr val="0000FF"/>
            </a:solidFill>
            <a:round/>
            <a:headEnd type="none" w="sm" len="sm"/>
            <a:tailEnd type="stealth" w="med" len="lg"/>
          </a:ln>
        </p:spPr>
        <p:txBody>
          <a:bodyPr wrap="none" anchor="ctr"/>
          <a:lstStyle/>
          <a:p>
            <a:endParaRPr lang="en-US"/>
          </a:p>
        </p:txBody>
      </p:sp>
      <p:sp>
        <p:nvSpPr>
          <p:cNvPr id="44039" name="Line 16"/>
          <p:cNvSpPr>
            <a:spLocks noChangeShapeType="1"/>
          </p:cNvSpPr>
          <p:nvPr/>
        </p:nvSpPr>
        <p:spPr bwMode="auto">
          <a:xfrm>
            <a:off x="3352800" y="3276600"/>
            <a:ext cx="762000" cy="0"/>
          </a:xfrm>
          <a:prstGeom prst="line">
            <a:avLst/>
          </a:prstGeom>
          <a:noFill/>
          <a:ln w="50800">
            <a:solidFill>
              <a:srgbClr val="00FF00"/>
            </a:solidFill>
            <a:round/>
            <a:headEnd type="triangle" w="med" len="med"/>
            <a:tailEnd type="triangle" w="med" len="med"/>
          </a:ln>
        </p:spPr>
        <p:txBody>
          <a:bodyPr wrap="none" anchor="ctr"/>
          <a:lstStyle/>
          <a:p>
            <a:endParaRPr lang="en-US"/>
          </a:p>
        </p:txBody>
      </p:sp>
      <p:sp>
        <p:nvSpPr>
          <p:cNvPr id="44040" name="Line 17"/>
          <p:cNvSpPr>
            <a:spLocks noChangeShapeType="1"/>
          </p:cNvSpPr>
          <p:nvPr/>
        </p:nvSpPr>
        <p:spPr bwMode="auto">
          <a:xfrm>
            <a:off x="5486400" y="3276600"/>
            <a:ext cx="762000" cy="0"/>
          </a:xfrm>
          <a:prstGeom prst="line">
            <a:avLst/>
          </a:prstGeom>
          <a:noFill/>
          <a:ln w="50800">
            <a:solidFill>
              <a:srgbClr val="00FF00"/>
            </a:solidFill>
            <a:round/>
            <a:headEnd type="triangle" w="med" len="med"/>
            <a:tailEnd type="triangle" w="med" len="med"/>
          </a:ln>
        </p:spPr>
        <p:txBody>
          <a:bodyPr wrap="none" anchor="ctr"/>
          <a:lstStyle/>
          <a:p>
            <a:endParaRPr lang="en-US"/>
          </a:p>
        </p:txBody>
      </p:sp>
      <p:sp>
        <p:nvSpPr>
          <p:cNvPr id="44041" name="Line 18"/>
          <p:cNvSpPr>
            <a:spLocks noChangeShapeType="1"/>
          </p:cNvSpPr>
          <p:nvPr/>
        </p:nvSpPr>
        <p:spPr bwMode="auto">
          <a:xfrm flipH="1" flipV="1">
            <a:off x="5468938" y="4535488"/>
            <a:ext cx="809625" cy="0"/>
          </a:xfrm>
          <a:prstGeom prst="line">
            <a:avLst/>
          </a:prstGeom>
          <a:noFill/>
          <a:ln w="50800">
            <a:solidFill>
              <a:srgbClr val="0000FF"/>
            </a:solidFill>
            <a:round/>
            <a:headEnd type="none" w="sm" len="sm"/>
            <a:tailEnd type="stealth" w="med" len="lg"/>
          </a:ln>
        </p:spPr>
        <p:txBody>
          <a:bodyPr wrap="none" anchor="ctr"/>
          <a:lstStyle/>
          <a:p>
            <a:endParaRPr lang="en-US"/>
          </a:p>
        </p:txBody>
      </p:sp>
      <p:sp>
        <p:nvSpPr>
          <p:cNvPr id="44107" name="Rectangle 20"/>
          <p:cNvSpPr>
            <a:spLocks noChangeArrowheads="1"/>
          </p:cNvSpPr>
          <p:nvPr/>
        </p:nvSpPr>
        <p:spPr bwMode="auto">
          <a:xfrm>
            <a:off x="3429001" y="4701975"/>
            <a:ext cx="2799814" cy="1622625"/>
          </a:xfrm>
          <a:prstGeom prst="rect">
            <a:avLst/>
          </a:prstGeom>
          <a:noFill/>
          <a:ln w="9525">
            <a:noFill/>
            <a:miter lim="800000"/>
            <a:headEnd/>
            <a:tailEnd/>
          </a:ln>
        </p:spPr>
        <p:txBody>
          <a:bodyPr wrap="square" lIns="92075" tIns="46038" rIns="92075" bIns="46038" anchor="b">
            <a:spAutoFit/>
          </a:bodyPr>
          <a:lstStyle/>
          <a:p>
            <a:pPr algn="just" eaLnBrk="1" hangingPunct="1">
              <a:spcBef>
                <a:spcPct val="30000"/>
              </a:spcBef>
            </a:pPr>
            <a:r>
              <a:rPr lang="en-US" sz="2000" u="sng" dirty="0">
                <a:latin typeface="Arial" charset="0"/>
              </a:rPr>
              <a:t>DAAS Transactions</a:t>
            </a:r>
            <a:r>
              <a:rPr lang="en-US" sz="2000" u="sng" dirty="0" smtClean="0">
                <a:latin typeface="Arial" charset="0"/>
              </a:rPr>
              <a:t>:</a:t>
            </a:r>
          </a:p>
          <a:p>
            <a:pPr marL="173038" indent="-173038" algn="l" eaLnBrk="1" hangingPunct="1">
              <a:lnSpc>
                <a:spcPct val="55000"/>
              </a:lnSpc>
              <a:buClr>
                <a:schemeClr val="tx1"/>
              </a:buClr>
              <a:buFontTx/>
              <a:buChar char="•"/>
            </a:pPr>
            <a:r>
              <a:rPr lang="en-US" sz="2000" dirty="0" smtClean="0">
                <a:latin typeface="Arial" charset="0"/>
              </a:rPr>
              <a:t>DLSS  </a:t>
            </a:r>
            <a:r>
              <a:rPr lang="en-US" sz="2000" dirty="0">
                <a:latin typeface="Arial" charset="0"/>
              </a:rPr>
              <a:t>(MILS)</a:t>
            </a:r>
          </a:p>
          <a:p>
            <a:pPr marL="173038" indent="-173038" algn="l" eaLnBrk="1" hangingPunct="1">
              <a:lnSpc>
                <a:spcPct val="55000"/>
              </a:lnSpc>
              <a:spcBef>
                <a:spcPct val="25000"/>
              </a:spcBef>
              <a:buFontTx/>
              <a:buChar char="•"/>
            </a:pPr>
            <a:r>
              <a:rPr lang="en-US" sz="2000" dirty="0" smtClean="0">
                <a:latin typeface="Arial" charset="0"/>
              </a:rPr>
              <a:t>DLMS  </a:t>
            </a:r>
            <a:r>
              <a:rPr lang="en-US" sz="2000" dirty="0">
                <a:latin typeface="Arial" charset="0"/>
              </a:rPr>
              <a:t>(X12)</a:t>
            </a:r>
          </a:p>
          <a:p>
            <a:pPr marL="173038" indent="-173038" algn="l" eaLnBrk="1" hangingPunct="1">
              <a:lnSpc>
                <a:spcPct val="55000"/>
              </a:lnSpc>
              <a:spcBef>
                <a:spcPct val="25000"/>
              </a:spcBef>
              <a:buFontTx/>
              <a:buChar char="•"/>
            </a:pPr>
            <a:r>
              <a:rPr lang="en-US" sz="2000" dirty="0" smtClean="0">
                <a:latin typeface="Arial" charset="0"/>
              </a:rPr>
              <a:t>DLMS  </a:t>
            </a:r>
            <a:r>
              <a:rPr lang="en-US" sz="2000" dirty="0">
                <a:latin typeface="Arial" charset="0"/>
              </a:rPr>
              <a:t>(XML</a:t>
            </a:r>
            <a:r>
              <a:rPr lang="en-US" sz="2000" dirty="0" smtClean="0">
                <a:latin typeface="Arial" charset="0"/>
              </a:rPr>
              <a:t>)</a:t>
            </a:r>
            <a:endParaRPr lang="en-US" sz="2000" dirty="0">
              <a:latin typeface="Arial" charset="0"/>
            </a:endParaRPr>
          </a:p>
          <a:p>
            <a:pPr marL="173038" indent="-173038" algn="l" eaLnBrk="1" hangingPunct="1">
              <a:lnSpc>
                <a:spcPct val="55000"/>
              </a:lnSpc>
              <a:spcBef>
                <a:spcPct val="25000"/>
              </a:spcBef>
              <a:buFontTx/>
              <a:buChar char="•"/>
            </a:pPr>
            <a:r>
              <a:rPr lang="en-US" sz="2000" dirty="0" smtClean="0">
                <a:latin typeface="Arial" charset="0"/>
              </a:rPr>
              <a:t>UDF</a:t>
            </a:r>
            <a:endParaRPr lang="en-US" sz="2000" u="sng" dirty="0">
              <a:latin typeface="Arial" charset="0"/>
            </a:endParaRPr>
          </a:p>
          <a:p>
            <a:pPr algn="just" eaLnBrk="1" hangingPunct="1">
              <a:spcBef>
                <a:spcPct val="30000"/>
              </a:spcBef>
            </a:pPr>
            <a:endParaRPr lang="en-US" sz="800" u="sng" dirty="0">
              <a:latin typeface="Arial" charset="0"/>
            </a:endParaRPr>
          </a:p>
        </p:txBody>
      </p:sp>
      <p:sp>
        <p:nvSpPr>
          <p:cNvPr id="44043" name="Rectangle 22"/>
          <p:cNvSpPr>
            <a:spLocks noGrp="1" noChangeArrowheads="1"/>
          </p:cNvSpPr>
          <p:nvPr>
            <p:ph type="title"/>
          </p:nvPr>
        </p:nvSpPr>
        <p:spPr>
          <a:xfrm>
            <a:off x="-228600" y="228600"/>
            <a:ext cx="9355138" cy="609600"/>
          </a:xfrm>
          <a:noFill/>
        </p:spPr>
        <p:txBody>
          <a:bodyPr/>
          <a:lstStyle/>
          <a:p>
            <a:r>
              <a:rPr lang="en-US" sz="2800" dirty="0" smtClean="0"/>
              <a:t> Receive, Validate, Edit, Route, &amp; Transmit</a:t>
            </a:r>
          </a:p>
        </p:txBody>
      </p:sp>
      <p:sp>
        <p:nvSpPr>
          <p:cNvPr id="44044" name="Line 23"/>
          <p:cNvSpPr>
            <a:spLocks noChangeShapeType="1"/>
          </p:cNvSpPr>
          <p:nvPr/>
        </p:nvSpPr>
        <p:spPr bwMode="auto">
          <a:xfrm flipV="1">
            <a:off x="2562225" y="2805113"/>
            <a:ext cx="723900" cy="9525"/>
          </a:xfrm>
          <a:prstGeom prst="line">
            <a:avLst/>
          </a:prstGeom>
          <a:noFill/>
          <a:ln w="127000">
            <a:solidFill>
              <a:srgbClr val="003300"/>
            </a:solidFill>
            <a:round/>
            <a:headEnd type="none" w="sm" len="sm"/>
            <a:tailEnd type="none" w="sm" len="sm"/>
          </a:ln>
        </p:spPr>
        <p:txBody>
          <a:bodyPr wrap="none" anchor="ctr"/>
          <a:lstStyle/>
          <a:p>
            <a:endParaRPr lang="en-US"/>
          </a:p>
        </p:txBody>
      </p:sp>
      <p:sp>
        <p:nvSpPr>
          <p:cNvPr id="44045" name="Line 24"/>
          <p:cNvSpPr>
            <a:spLocks noChangeShapeType="1"/>
          </p:cNvSpPr>
          <p:nvPr/>
        </p:nvSpPr>
        <p:spPr bwMode="auto">
          <a:xfrm>
            <a:off x="3238500" y="2749550"/>
            <a:ext cx="6350" cy="2865438"/>
          </a:xfrm>
          <a:prstGeom prst="line">
            <a:avLst/>
          </a:prstGeom>
          <a:noFill/>
          <a:ln w="127000">
            <a:solidFill>
              <a:srgbClr val="003300"/>
            </a:solidFill>
            <a:round/>
            <a:headEnd type="none" w="sm" len="sm"/>
            <a:tailEnd type="none" w="sm" len="sm"/>
          </a:ln>
        </p:spPr>
        <p:txBody>
          <a:bodyPr wrap="none" anchor="ctr"/>
          <a:lstStyle/>
          <a:p>
            <a:endParaRPr lang="en-US"/>
          </a:p>
        </p:txBody>
      </p:sp>
      <p:sp>
        <p:nvSpPr>
          <p:cNvPr id="44046" name="Line 25"/>
          <p:cNvSpPr>
            <a:spLocks noChangeShapeType="1"/>
          </p:cNvSpPr>
          <p:nvPr/>
        </p:nvSpPr>
        <p:spPr bwMode="auto">
          <a:xfrm>
            <a:off x="2628900" y="5561013"/>
            <a:ext cx="665163" cy="9525"/>
          </a:xfrm>
          <a:prstGeom prst="line">
            <a:avLst/>
          </a:prstGeom>
          <a:noFill/>
          <a:ln w="127000">
            <a:solidFill>
              <a:srgbClr val="003300"/>
            </a:solidFill>
            <a:round/>
            <a:headEnd type="none" w="sm" len="sm"/>
            <a:tailEnd type="none" w="sm" len="sm"/>
          </a:ln>
        </p:spPr>
        <p:txBody>
          <a:bodyPr wrap="none" anchor="ctr"/>
          <a:lstStyle/>
          <a:p>
            <a:endParaRPr lang="en-US"/>
          </a:p>
        </p:txBody>
      </p:sp>
      <p:sp>
        <p:nvSpPr>
          <p:cNvPr id="44047" name="Rectangle 26"/>
          <p:cNvSpPr>
            <a:spLocks noChangeArrowheads="1"/>
          </p:cNvSpPr>
          <p:nvPr/>
        </p:nvSpPr>
        <p:spPr bwMode="auto">
          <a:xfrm>
            <a:off x="260350" y="4557713"/>
            <a:ext cx="2235200" cy="2020887"/>
          </a:xfrm>
          <a:prstGeom prst="rect">
            <a:avLst/>
          </a:prstGeom>
          <a:gradFill rotWithShape="0">
            <a:gsLst>
              <a:gs pos="0">
                <a:schemeClr val="accent1">
                  <a:lumMod val="40000"/>
                  <a:lumOff val="60000"/>
                </a:schemeClr>
              </a:gs>
              <a:gs pos="100000">
                <a:srgbClr val="3199FF"/>
              </a:gs>
            </a:gsLst>
            <a:lin ang="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3199FF"/>
            </a:extrusionClr>
          </a:sp3d>
        </p:spPr>
        <p:txBody>
          <a:bodyPr wrap="none" anchor="ctr">
            <a:flatTx/>
          </a:bodyPr>
          <a:lstStyle/>
          <a:p>
            <a:endParaRPr lang="en-US"/>
          </a:p>
        </p:txBody>
      </p:sp>
      <p:sp>
        <p:nvSpPr>
          <p:cNvPr id="44048" name="Rectangle 27"/>
          <p:cNvSpPr>
            <a:spLocks noChangeArrowheads="1"/>
          </p:cNvSpPr>
          <p:nvPr/>
        </p:nvSpPr>
        <p:spPr bwMode="auto">
          <a:xfrm>
            <a:off x="260350" y="1765300"/>
            <a:ext cx="2233613" cy="2659063"/>
          </a:xfrm>
          <a:prstGeom prst="rect">
            <a:avLst/>
          </a:prstGeom>
          <a:gradFill rotWithShape="0">
            <a:gsLst>
              <a:gs pos="0">
                <a:schemeClr val="accent1">
                  <a:lumMod val="40000"/>
                  <a:lumOff val="60000"/>
                </a:schemeClr>
              </a:gs>
              <a:gs pos="100000">
                <a:srgbClr val="3199FF"/>
              </a:gs>
            </a:gsLst>
            <a:lin ang="0" scaled="1"/>
          </a:gradFill>
          <a:ln w="9525">
            <a:miter lim="800000"/>
            <a:headEnd/>
            <a:tailEnd/>
          </a:ln>
          <a:scene3d>
            <a:camera prst="legacyObliqueTopRight"/>
            <a:lightRig rig="legacyFlat3" dir="b"/>
          </a:scene3d>
          <a:sp3d extrusionH="430200" prstMaterial="legacyMatte">
            <a:bevelT w="13500" h="13500" prst="angle"/>
            <a:bevelB w="13500" h="13500" prst="angle"/>
            <a:extrusionClr>
              <a:srgbClr val="3199FF"/>
            </a:extrusionClr>
          </a:sp3d>
        </p:spPr>
        <p:txBody>
          <a:bodyPr wrap="none" anchor="ctr">
            <a:flatTx/>
          </a:bodyPr>
          <a:lstStyle/>
          <a:p>
            <a:pPr eaLnBrk="1" hangingPunct="1">
              <a:spcBef>
                <a:spcPct val="0"/>
              </a:spcBef>
            </a:pPr>
            <a:endParaRPr lang="en-US" sz="4200">
              <a:solidFill>
                <a:schemeClr val="accent1"/>
              </a:solidFill>
            </a:endParaRPr>
          </a:p>
        </p:txBody>
      </p:sp>
      <p:sp>
        <p:nvSpPr>
          <p:cNvPr id="44049" name="Rectangle 28"/>
          <p:cNvSpPr>
            <a:spLocks noChangeArrowheads="1"/>
          </p:cNvSpPr>
          <p:nvPr/>
        </p:nvSpPr>
        <p:spPr bwMode="auto">
          <a:xfrm>
            <a:off x="787400" y="2125663"/>
            <a:ext cx="290513" cy="260350"/>
          </a:xfrm>
          <a:prstGeom prst="rect">
            <a:avLst/>
          </a:prstGeom>
          <a:noFill/>
          <a:ln w="9525">
            <a:noFill/>
            <a:miter lim="800000"/>
            <a:headEnd/>
            <a:tailEnd/>
          </a:ln>
        </p:spPr>
        <p:txBody>
          <a:bodyPr wrap="none" anchor="ctr"/>
          <a:lstStyle/>
          <a:p>
            <a:endParaRPr lang="en-US"/>
          </a:p>
        </p:txBody>
      </p:sp>
      <p:sp>
        <p:nvSpPr>
          <p:cNvPr id="44050" name="Rectangle 29"/>
          <p:cNvSpPr>
            <a:spLocks noChangeArrowheads="1"/>
          </p:cNvSpPr>
          <p:nvPr/>
        </p:nvSpPr>
        <p:spPr bwMode="auto">
          <a:xfrm>
            <a:off x="800100" y="2101850"/>
            <a:ext cx="292100" cy="258763"/>
          </a:xfrm>
          <a:prstGeom prst="rect">
            <a:avLst/>
          </a:prstGeom>
          <a:noFill/>
          <a:ln w="9525">
            <a:noFill/>
            <a:miter lim="800000"/>
            <a:headEnd/>
            <a:tailEnd/>
          </a:ln>
        </p:spPr>
        <p:txBody>
          <a:bodyPr wrap="none" anchor="ctr"/>
          <a:lstStyle/>
          <a:p>
            <a:endParaRPr lang="en-US"/>
          </a:p>
        </p:txBody>
      </p:sp>
      <p:sp>
        <p:nvSpPr>
          <p:cNvPr id="44051" name="Rectangle 30"/>
          <p:cNvSpPr>
            <a:spLocks noChangeArrowheads="1"/>
          </p:cNvSpPr>
          <p:nvPr/>
        </p:nvSpPr>
        <p:spPr bwMode="auto">
          <a:xfrm>
            <a:off x="950913" y="4845050"/>
            <a:ext cx="1073150" cy="211138"/>
          </a:xfrm>
          <a:prstGeom prst="rect">
            <a:avLst/>
          </a:prstGeom>
          <a:noFill/>
          <a:ln w="9525">
            <a:noFill/>
            <a:miter lim="800000"/>
            <a:headEnd/>
            <a:tailEnd/>
          </a:ln>
        </p:spPr>
        <p:txBody>
          <a:bodyPr wrap="none" anchor="ctr"/>
          <a:lstStyle/>
          <a:p>
            <a:endParaRPr lang="en-US"/>
          </a:p>
        </p:txBody>
      </p:sp>
      <p:sp>
        <p:nvSpPr>
          <p:cNvPr id="44052" name="Rectangle 31"/>
          <p:cNvSpPr>
            <a:spLocks noChangeArrowheads="1"/>
          </p:cNvSpPr>
          <p:nvPr/>
        </p:nvSpPr>
        <p:spPr bwMode="auto">
          <a:xfrm>
            <a:off x="1036638" y="4994275"/>
            <a:ext cx="915987" cy="192088"/>
          </a:xfrm>
          <a:prstGeom prst="rect">
            <a:avLst/>
          </a:prstGeom>
          <a:noFill/>
          <a:ln w="9525">
            <a:noFill/>
            <a:miter lim="800000"/>
            <a:headEnd/>
            <a:tailEnd/>
          </a:ln>
        </p:spPr>
        <p:txBody>
          <a:bodyPr wrap="none" anchor="ctr"/>
          <a:lstStyle/>
          <a:p>
            <a:endParaRPr lang="en-US"/>
          </a:p>
        </p:txBody>
      </p:sp>
      <p:sp>
        <p:nvSpPr>
          <p:cNvPr id="44054" name="Rectangle 33"/>
          <p:cNvSpPr>
            <a:spLocks noChangeArrowheads="1"/>
          </p:cNvSpPr>
          <p:nvPr/>
        </p:nvSpPr>
        <p:spPr bwMode="auto">
          <a:xfrm>
            <a:off x="788988" y="5375275"/>
            <a:ext cx="212725" cy="209550"/>
          </a:xfrm>
          <a:prstGeom prst="rect">
            <a:avLst/>
          </a:prstGeom>
          <a:noFill/>
          <a:ln w="9525">
            <a:noFill/>
            <a:miter lim="800000"/>
            <a:headEnd/>
            <a:tailEnd/>
          </a:ln>
        </p:spPr>
        <p:txBody>
          <a:bodyPr wrap="none" anchor="ctr"/>
          <a:lstStyle/>
          <a:p>
            <a:endParaRPr lang="en-US"/>
          </a:p>
        </p:txBody>
      </p:sp>
      <p:sp>
        <p:nvSpPr>
          <p:cNvPr id="44055" name="Rectangle 34"/>
          <p:cNvSpPr>
            <a:spLocks noChangeArrowheads="1"/>
          </p:cNvSpPr>
          <p:nvPr/>
        </p:nvSpPr>
        <p:spPr bwMode="auto">
          <a:xfrm>
            <a:off x="360363" y="5713413"/>
            <a:ext cx="2055812" cy="815975"/>
          </a:xfrm>
          <a:prstGeom prst="rect">
            <a:avLst/>
          </a:prstGeom>
          <a:noFill/>
          <a:ln w="9525">
            <a:noFill/>
            <a:miter lim="800000"/>
            <a:headEnd/>
            <a:tailEnd/>
          </a:ln>
        </p:spPr>
        <p:txBody>
          <a:bodyPr lIns="92075" tIns="46038" rIns="92075" bIns="46038" anchor="b">
            <a:spAutoFit/>
          </a:bodyPr>
          <a:lstStyle/>
          <a:p>
            <a:pPr algn="l" eaLnBrk="1" hangingPunct="1">
              <a:lnSpc>
                <a:spcPct val="85000"/>
              </a:lnSpc>
              <a:spcBef>
                <a:spcPct val="0"/>
              </a:spcBef>
              <a:buFontTx/>
              <a:buChar char="•"/>
            </a:pPr>
            <a:r>
              <a:rPr lang="en-US" sz="1400" dirty="0">
                <a:latin typeface="Arial" charset="0"/>
              </a:rPr>
              <a:t> NASA   </a:t>
            </a:r>
          </a:p>
          <a:p>
            <a:pPr algn="l" eaLnBrk="1" hangingPunct="1">
              <a:lnSpc>
                <a:spcPct val="85000"/>
              </a:lnSpc>
              <a:spcBef>
                <a:spcPct val="0"/>
              </a:spcBef>
              <a:buFontTx/>
              <a:buChar char="•"/>
            </a:pPr>
            <a:r>
              <a:rPr lang="en-US" sz="1400" dirty="0">
                <a:latin typeface="Arial" charset="0"/>
              </a:rPr>
              <a:t> GSA</a:t>
            </a:r>
          </a:p>
          <a:p>
            <a:pPr algn="l" eaLnBrk="1" hangingPunct="1">
              <a:lnSpc>
                <a:spcPct val="85000"/>
              </a:lnSpc>
              <a:spcBef>
                <a:spcPct val="0"/>
              </a:spcBef>
              <a:buFontTx/>
              <a:buChar char="•"/>
            </a:pPr>
            <a:r>
              <a:rPr lang="en-US" sz="1400" dirty="0">
                <a:latin typeface="Arial" charset="0"/>
              </a:rPr>
              <a:t> FAA</a:t>
            </a:r>
          </a:p>
          <a:p>
            <a:pPr algn="l" eaLnBrk="1" hangingPunct="1">
              <a:lnSpc>
                <a:spcPct val="85000"/>
              </a:lnSpc>
              <a:spcBef>
                <a:spcPct val="0"/>
              </a:spcBef>
              <a:buFontTx/>
              <a:buChar char="•"/>
            </a:pPr>
            <a:r>
              <a:rPr lang="en-US" sz="1400" dirty="0">
                <a:latin typeface="Arial" charset="0"/>
              </a:rPr>
              <a:t> VA</a:t>
            </a:r>
          </a:p>
        </p:txBody>
      </p:sp>
      <p:sp>
        <p:nvSpPr>
          <p:cNvPr id="44056" name="Rectangle 35"/>
          <p:cNvSpPr>
            <a:spLocks noChangeArrowheads="1"/>
          </p:cNvSpPr>
          <p:nvPr/>
        </p:nvSpPr>
        <p:spPr bwMode="auto">
          <a:xfrm>
            <a:off x="611188" y="5424488"/>
            <a:ext cx="1019175" cy="209550"/>
          </a:xfrm>
          <a:prstGeom prst="rect">
            <a:avLst/>
          </a:prstGeom>
          <a:noFill/>
          <a:ln w="9525">
            <a:noFill/>
            <a:miter lim="800000"/>
            <a:headEnd/>
            <a:tailEnd/>
          </a:ln>
        </p:spPr>
        <p:txBody>
          <a:bodyPr wrap="none" anchor="ctr"/>
          <a:lstStyle/>
          <a:p>
            <a:endParaRPr lang="en-US"/>
          </a:p>
        </p:txBody>
      </p:sp>
      <p:sp>
        <p:nvSpPr>
          <p:cNvPr id="44057" name="Rectangle 36"/>
          <p:cNvSpPr>
            <a:spLocks noChangeArrowheads="1"/>
          </p:cNvSpPr>
          <p:nvPr/>
        </p:nvSpPr>
        <p:spPr bwMode="auto">
          <a:xfrm>
            <a:off x="328613" y="6108700"/>
            <a:ext cx="673100" cy="296863"/>
          </a:xfrm>
          <a:prstGeom prst="rect">
            <a:avLst/>
          </a:prstGeom>
          <a:noFill/>
          <a:ln w="9525">
            <a:noFill/>
            <a:miter lim="800000"/>
            <a:headEnd/>
            <a:tailEnd/>
          </a:ln>
        </p:spPr>
        <p:txBody>
          <a:bodyPr wrap="none" anchor="ctr"/>
          <a:lstStyle/>
          <a:p>
            <a:endParaRPr lang="en-US"/>
          </a:p>
        </p:txBody>
      </p:sp>
      <p:sp>
        <p:nvSpPr>
          <p:cNvPr id="44058" name="Rectangle 37"/>
          <p:cNvSpPr>
            <a:spLocks noChangeArrowheads="1"/>
          </p:cNvSpPr>
          <p:nvPr/>
        </p:nvSpPr>
        <p:spPr bwMode="auto">
          <a:xfrm>
            <a:off x="593725" y="2995613"/>
            <a:ext cx="1373188" cy="258762"/>
          </a:xfrm>
          <a:prstGeom prst="rect">
            <a:avLst/>
          </a:prstGeom>
          <a:noFill/>
          <a:ln w="9525">
            <a:noFill/>
            <a:miter lim="800000"/>
            <a:headEnd/>
            <a:tailEnd/>
          </a:ln>
        </p:spPr>
        <p:txBody>
          <a:bodyPr wrap="none" anchor="ctr"/>
          <a:lstStyle/>
          <a:p>
            <a:endParaRPr lang="en-US"/>
          </a:p>
        </p:txBody>
      </p:sp>
      <p:sp>
        <p:nvSpPr>
          <p:cNvPr id="44061" name="Rectangle 40"/>
          <p:cNvSpPr>
            <a:spLocks noChangeArrowheads="1"/>
          </p:cNvSpPr>
          <p:nvPr/>
        </p:nvSpPr>
        <p:spPr bwMode="auto">
          <a:xfrm>
            <a:off x="825500" y="2462213"/>
            <a:ext cx="230188" cy="258762"/>
          </a:xfrm>
          <a:prstGeom prst="rect">
            <a:avLst/>
          </a:prstGeom>
          <a:noFill/>
          <a:ln w="9525">
            <a:noFill/>
            <a:miter lim="800000"/>
            <a:headEnd/>
            <a:tailEnd/>
          </a:ln>
        </p:spPr>
        <p:txBody>
          <a:bodyPr wrap="none" anchor="ctr"/>
          <a:lstStyle/>
          <a:p>
            <a:endParaRPr lang="en-US"/>
          </a:p>
        </p:txBody>
      </p:sp>
      <p:sp>
        <p:nvSpPr>
          <p:cNvPr id="44062" name="Rectangle 41"/>
          <p:cNvSpPr>
            <a:spLocks noChangeArrowheads="1"/>
          </p:cNvSpPr>
          <p:nvPr/>
        </p:nvSpPr>
        <p:spPr bwMode="auto">
          <a:xfrm>
            <a:off x="327025" y="1709410"/>
            <a:ext cx="2166938" cy="2682915"/>
          </a:xfrm>
          <a:prstGeom prst="rect">
            <a:avLst/>
          </a:prstGeom>
          <a:noFill/>
          <a:ln w="9525">
            <a:noFill/>
            <a:miter lim="800000"/>
            <a:headEnd/>
            <a:tailEnd/>
          </a:ln>
        </p:spPr>
        <p:txBody>
          <a:bodyPr wrap="square" lIns="92075" tIns="46038" rIns="92075" bIns="46038" anchor="b">
            <a:spAutoFit/>
          </a:bodyPr>
          <a:lstStyle/>
          <a:p>
            <a:pPr algn="l" eaLnBrk="1" hangingPunct="1">
              <a:lnSpc>
                <a:spcPct val="85000"/>
              </a:lnSpc>
              <a:spcBef>
                <a:spcPct val="0"/>
              </a:spcBef>
            </a:pPr>
            <a:r>
              <a:rPr lang="en-US" u="sng" dirty="0" smtClean="0">
                <a:latin typeface="Arial" charset="0"/>
              </a:rPr>
              <a:t>Customers </a:t>
            </a:r>
            <a:r>
              <a:rPr lang="en-US" u="sng" dirty="0" err="1" smtClean="0">
                <a:latin typeface="Arial" charset="0"/>
              </a:rPr>
              <a:t>DoD</a:t>
            </a:r>
            <a:r>
              <a:rPr lang="en-US" u="sng" dirty="0">
                <a:latin typeface="Arial" charset="0"/>
              </a:rPr>
              <a:t>:</a:t>
            </a:r>
          </a:p>
          <a:p>
            <a:pPr marL="173038" indent="-173038" algn="l" eaLnBrk="1" hangingPunct="1">
              <a:lnSpc>
                <a:spcPct val="85000"/>
              </a:lnSpc>
              <a:spcBef>
                <a:spcPct val="0"/>
              </a:spcBef>
              <a:buFont typeface="Arial" pitchFamily="34" charset="0"/>
              <a:buChar char="•"/>
            </a:pPr>
            <a:r>
              <a:rPr lang="en-US" sz="1400" dirty="0" smtClean="0">
                <a:latin typeface="Arial" charset="0"/>
              </a:rPr>
              <a:t>Departments </a:t>
            </a:r>
            <a:r>
              <a:rPr lang="en-US" sz="1400" dirty="0">
                <a:latin typeface="Arial" charset="0"/>
              </a:rPr>
              <a:t>of:</a:t>
            </a:r>
          </a:p>
          <a:p>
            <a:pPr marL="346075" lvl="2" indent="-173038" algn="l" eaLnBrk="1" hangingPunct="1">
              <a:lnSpc>
                <a:spcPct val="85000"/>
              </a:lnSpc>
              <a:spcBef>
                <a:spcPct val="0"/>
              </a:spcBef>
              <a:buFont typeface="Arial" pitchFamily="34" charset="0"/>
              <a:buChar char="•"/>
            </a:pPr>
            <a:r>
              <a:rPr lang="en-US" sz="1400" dirty="0" smtClean="0">
                <a:latin typeface="Arial" charset="0"/>
              </a:rPr>
              <a:t>Army</a:t>
            </a:r>
            <a:endParaRPr lang="en-US" sz="1400" dirty="0">
              <a:latin typeface="Arial" charset="0"/>
            </a:endParaRPr>
          </a:p>
          <a:p>
            <a:pPr marL="346075" lvl="2" indent="-173038" algn="l" eaLnBrk="1" hangingPunct="1">
              <a:lnSpc>
                <a:spcPct val="85000"/>
              </a:lnSpc>
              <a:spcBef>
                <a:spcPct val="0"/>
              </a:spcBef>
              <a:buFont typeface="Arial" pitchFamily="34" charset="0"/>
              <a:buChar char="•"/>
            </a:pPr>
            <a:r>
              <a:rPr lang="en-US" sz="1400" dirty="0" smtClean="0">
                <a:latin typeface="Arial" charset="0"/>
              </a:rPr>
              <a:t>Navy</a:t>
            </a:r>
            <a:endParaRPr lang="en-US" sz="1400" dirty="0">
              <a:latin typeface="Arial" charset="0"/>
            </a:endParaRPr>
          </a:p>
          <a:p>
            <a:pPr marL="346075" lvl="2" indent="-173038" algn="l" eaLnBrk="1" hangingPunct="1">
              <a:lnSpc>
                <a:spcPct val="85000"/>
              </a:lnSpc>
              <a:spcBef>
                <a:spcPct val="0"/>
              </a:spcBef>
              <a:buFont typeface="Arial" pitchFamily="34" charset="0"/>
              <a:buChar char="•"/>
            </a:pPr>
            <a:r>
              <a:rPr lang="en-US" sz="1400" dirty="0" smtClean="0">
                <a:latin typeface="Arial" charset="0"/>
              </a:rPr>
              <a:t>Air </a:t>
            </a:r>
            <a:r>
              <a:rPr lang="en-US" sz="1400" dirty="0">
                <a:latin typeface="Arial" charset="0"/>
              </a:rPr>
              <a:t>Force</a:t>
            </a:r>
          </a:p>
          <a:p>
            <a:pPr marL="346075" lvl="2" indent="-173038" algn="l" eaLnBrk="1" hangingPunct="1">
              <a:lnSpc>
                <a:spcPct val="85000"/>
              </a:lnSpc>
              <a:spcBef>
                <a:spcPct val="0"/>
              </a:spcBef>
              <a:buFont typeface="Arial" pitchFamily="34" charset="0"/>
              <a:buChar char="•"/>
            </a:pPr>
            <a:r>
              <a:rPr lang="en-US" sz="1400" dirty="0" smtClean="0">
                <a:latin typeface="Arial" charset="0"/>
              </a:rPr>
              <a:t>Marine </a:t>
            </a:r>
            <a:r>
              <a:rPr lang="en-US" sz="1400" dirty="0">
                <a:latin typeface="Arial" charset="0"/>
              </a:rPr>
              <a:t>Corps</a:t>
            </a:r>
          </a:p>
          <a:p>
            <a:pPr marL="173038" lvl="1" indent="-173038" algn="l" eaLnBrk="1" hangingPunct="1">
              <a:lnSpc>
                <a:spcPct val="85000"/>
              </a:lnSpc>
              <a:spcBef>
                <a:spcPct val="0"/>
              </a:spcBef>
              <a:buFont typeface="Arial" pitchFamily="34" charset="0"/>
              <a:buChar char="•"/>
            </a:pPr>
            <a:endParaRPr lang="en-US" sz="800" dirty="0">
              <a:latin typeface="Arial" charset="0"/>
            </a:endParaRPr>
          </a:p>
          <a:p>
            <a:pPr marL="173038" indent="-173038" algn="l" eaLnBrk="1" hangingPunct="1">
              <a:lnSpc>
                <a:spcPct val="85000"/>
              </a:lnSpc>
              <a:spcBef>
                <a:spcPct val="0"/>
              </a:spcBef>
              <a:buFont typeface="Arial" pitchFamily="34" charset="0"/>
              <a:buChar char="•"/>
            </a:pPr>
            <a:r>
              <a:rPr lang="en-US" sz="1400" dirty="0" smtClean="0">
                <a:latin typeface="Arial" charset="0"/>
              </a:rPr>
              <a:t>USTRANSCOM</a:t>
            </a:r>
          </a:p>
          <a:p>
            <a:pPr marL="173038" indent="-173038" algn="l" eaLnBrk="1" hangingPunct="1">
              <a:lnSpc>
                <a:spcPct val="85000"/>
              </a:lnSpc>
              <a:spcBef>
                <a:spcPct val="0"/>
              </a:spcBef>
              <a:buFont typeface="Arial" pitchFamily="34" charset="0"/>
              <a:buChar char="•"/>
            </a:pPr>
            <a:r>
              <a:rPr lang="en-US" sz="1400" dirty="0" smtClean="0">
                <a:latin typeface="Arial" charset="0"/>
              </a:rPr>
              <a:t>Defense </a:t>
            </a:r>
            <a:r>
              <a:rPr lang="en-US" sz="1400" dirty="0">
                <a:latin typeface="Arial" charset="0"/>
              </a:rPr>
              <a:t>Agencies </a:t>
            </a:r>
          </a:p>
          <a:p>
            <a:pPr marL="173038" indent="-173038" algn="l" eaLnBrk="1" hangingPunct="1">
              <a:lnSpc>
                <a:spcPct val="85000"/>
              </a:lnSpc>
              <a:spcBef>
                <a:spcPct val="0"/>
              </a:spcBef>
              <a:buFont typeface="Arial" pitchFamily="34" charset="0"/>
              <a:buChar char="•"/>
            </a:pPr>
            <a:r>
              <a:rPr lang="en-US" sz="1400" dirty="0" smtClean="0">
                <a:latin typeface="Arial" charset="0"/>
              </a:rPr>
              <a:t>Intelligence </a:t>
            </a:r>
            <a:endParaRPr lang="en-US" sz="1400" dirty="0">
              <a:latin typeface="Arial" charset="0"/>
            </a:endParaRPr>
          </a:p>
          <a:p>
            <a:pPr marL="173038" indent="-173038" algn="l" eaLnBrk="1" hangingPunct="1">
              <a:lnSpc>
                <a:spcPct val="85000"/>
              </a:lnSpc>
              <a:spcBef>
                <a:spcPct val="0"/>
              </a:spcBef>
              <a:buFont typeface="Arial" pitchFamily="34" charset="0"/>
              <a:buChar char="•"/>
            </a:pPr>
            <a:r>
              <a:rPr lang="en-US" sz="1400" dirty="0" err="1" smtClean="0">
                <a:latin typeface="Arial" charset="0"/>
              </a:rPr>
              <a:t>DoD</a:t>
            </a:r>
            <a:r>
              <a:rPr lang="en-US" sz="1400" dirty="0" smtClean="0">
                <a:latin typeface="Arial" charset="0"/>
              </a:rPr>
              <a:t> Education Activity</a:t>
            </a:r>
            <a:endParaRPr lang="en-US" sz="1400" dirty="0">
              <a:latin typeface="Arial" charset="0"/>
            </a:endParaRPr>
          </a:p>
          <a:p>
            <a:pPr marL="173038" indent="-173038" algn="l" eaLnBrk="1" hangingPunct="1">
              <a:lnSpc>
                <a:spcPct val="85000"/>
              </a:lnSpc>
              <a:spcBef>
                <a:spcPct val="0"/>
              </a:spcBef>
              <a:buFont typeface="Arial" pitchFamily="34" charset="0"/>
              <a:buChar char="•"/>
            </a:pPr>
            <a:r>
              <a:rPr lang="en-US" sz="1400" dirty="0" smtClean="0">
                <a:latin typeface="Arial" charset="0"/>
              </a:rPr>
              <a:t>NATO </a:t>
            </a:r>
            <a:endParaRPr lang="en-US" sz="1400" dirty="0">
              <a:latin typeface="Arial" charset="0"/>
            </a:endParaRPr>
          </a:p>
          <a:p>
            <a:pPr marL="173038" indent="-173038" algn="l" eaLnBrk="1" hangingPunct="1">
              <a:lnSpc>
                <a:spcPct val="85000"/>
              </a:lnSpc>
              <a:spcBef>
                <a:spcPct val="0"/>
              </a:spcBef>
              <a:buFont typeface="Arial" pitchFamily="34" charset="0"/>
              <a:buChar char="•"/>
            </a:pPr>
            <a:r>
              <a:rPr lang="en-US" sz="1400" dirty="0" smtClean="0">
                <a:latin typeface="Arial" charset="0"/>
              </a:rPr>
              <a:t>FMS </a:t>
            </a:r>
            <a:r>
              <a:rPr lang="en-US" sz="1400" dirty="0">
                <a:latin typeface="Arial" charset="0"/>
              </a:rPr>
              <a:t>Countries</a:t>
            </a:r>
            <a:r>
              <a:rPr lang="en-US" sz="2000" dirty="0"/>
              <a:t>  </a:t>
            </a:r>
          </a:p>
        </p:txBody>
      </p:sp>
      <p:sp>
        <p:nvSpPr>
          <p:cNvPr id="44063" name="Rectangle 42"/>
          <p:cNvSpPr>
            <a:spLocks noChangeArrowheads="1"/>
          </p:cNvSpPr>
          <p:nvPr/>
        </p:nvSpPr>
        <p:spPr bwMode="auto">
          <a:xfrm>
            <a:off x="317500" y="2816225"/>
            <a:ext cx="265113" cy="357188"/>
          </a:xfrm>
          <a:prstGeom prst="rect">
            <a:avLst/>
          </a:prstGeom>
          <a:noFill/>
          <a:ln w="9525">
            <a:noFill/>
            <a:miter lim="800000"/>
            <a:headEnd/>
            <a:tailEnd/>
          </a:ln>
        </p:spPr>
        <p:txBody>
          <a:bodyPr wrap="none" anchor="ctr"/>
          <a:lstStyle/>
          <a:p>
            <a:endParaRPr lang="en-US"/>
          </a:p>
        </p:txBody>
      </p:sp>
      <p:sp>
        <p:nvSpPr>
          <p:cNvPr id="44065" name="Rectangle 44"/>
          <p:cNvSpPr>
            <a:spLocks noChangeArrowheads="1"/>
          </p:cNvSpPr>
          <p:nvPr/>
        </p:nvSpPr>
        <p:spPr bwMode="auto">
          <a:xfrm>
            <a:off x="519113" y="5240338"/>
            <a:ext cx="306387" cy="425450"/>
          </a:xfrm>
          <a:prstGeom prst="rect">
            <a:avLst/>
          </a:prstGeom>
          <a:noFill/>
          <a:ln w="9525">
            <a:noFill/>
            <a:miter lim="800000"/>
            <a:headEnd/>
            <a:tailEnd/>
          </a:ln>
        </p:spPr>
        <p:txBody>
          <a:bodyPr wrap="none" anchor="ctr"/>
          <a:lstStyle/>
          <a:p>
            <a:endParaRPr lang="en-US"/>
          </a:p>
        </p:txBody>
      </p:sp>
      <p:sp>
        <p:nvSpPr>
          <p:cNvPr id="44066" name="Rectangle 45"/>
          <p:cNvSpPr>
            <a:spLocks noChangeArrowheads="1"/>
          </p:cNvSpPr>
          <p:nvPr/>
        </p:nvSpPr>
        <p:spPr bwMode="auto">
          <a:xfrm>
            <a:off x="1108075" y="5610225"/>
            <a:ext cx="282575" cy="430213"/>
          </a:xfrm>
          <a:prstGeom prst="rect">
            <a:avLst/>
          </a:prstGeom>
          <a:noFill/>
          <a:ln w="9525">
            <a:noFill/>
            <a:miter lim="800000"/>
            <a:headEnd/>
            <a:tailEnd/>
          </a:ln>
        </p:spPr>
        <p:txBody>
          <a:bodyPr wrap="none" anchor="ctr"/>
          <a:lstStyle/>
          <a:p>
            <a:endParaRPr lang="en-US"/>
          </a:p>
        </p:txBody>
      </p:sp>
      <p:sp>
        <p:nvSpPr>
          <p:cNvPr id="44067" name="Rectangle 46"/>
          <p:cNvSpPr>
            <a:spLocks noChangeArrowheads="1"/>
          </p:cNvSpPr>
          <p:nvPr/>
        </p:nvSpPr>
        <p:spPr bwMode="auto">
          <a:xfrm>
            <a:off x="860425" y="6384925"/>
            <a:ext cx="885825" cy="211138"/>
          </a:xfrm>
          <a:prstGeom prst="rect">
            <a:avLst/>
          </a:prstGeom>
          <a:noFill/>
          <a:ln w="9525">
            <a:noFill/>
            <a:miter lim="800000"/>
            <a:headEnd/>
            <a:tailEnd/>
          </a:ln>
        </p:spPr>
        <p:txBody>
          <a:bodyPr wrap="none" anchor="ctr"/>
          <a:lstStyle/>
          <a:p>
            <a:endParaRPr lang="en-US"/>
          </a:p>
        </p:txBody>
      </p:sp>
      <p:sp>
        <p:nvSpPr>
          <p:cNvPr id="44068" name="Text Box 47"/>
          <p:cNvSpPr txBox="1">
            <a:spLocks noChangeArrowheads="1"/>
          </p:cNvSpPr>
          <p:nvPr/>
        </p:nvSpPr>
        <p:spPr bwMode="auto">
          <a:xfrm>
            <a:off x="1289050" y="5715000"/>
            <a:ext cx="1625600" cy="815975"/>
          </a:xfrm>
          <a:prstGeom prst="rect">
            <a:avLst/>
          </a:prstGeom>
          <a:noFill/>
          <a:ln w="12700">
            <a:noFill/>
            <a:miter lim="800000"/>
            <a:headEnd type="none" w="sm" len="sm"/>
            <a:tailEnd type="none" w="sm" len="sm"/>
          </a:ln>
        </p:spPr>
        <p:txBody>
          <a:bodyPr>
            <a:spAutoFit/>
          </a:bodyPr>
          <a:lstStyle/>
          <a:p>
            <a:pPr algn="l" eaLnBrk="1" hangingPunct="1">
              <a:lnSpc>
                <a:spcPct val="85000"/>
              </a:lnSpc>
              <a:spcBef>
                <a:spcPct val="0"/>
              </a:spcBef>
              <a:buFontTx/>
              <a:buChar char="•"/>
            </a:pPr>
            <a:r>
              <a:rPr lang="en-US" sz="1400" dirty="0">
                <a:latin typeface="Arial" charset="0"/>
              </a:rPr>
              <a:t> FEMA</a:t>
            </a:r>
          </a:p>
          <a:p>
            <a:pPr algn="l" eaLnBrk="1" hangingPunct="1">
              <a:lnSpc>
                <a:spcPct val="85000"/>
              </a:lnSpc>
              <a:spcBef>
                <a:spcPct val="0"/>
              </a:spcBef>
              <a:buFontTx/>
              <a:buChar char="•"/>
            </a:pPr>
            <a:r>
              <a:rPr lang="en-US" sz="1400" dirty="0">
                <a:latin typeface="Arial" charset="0"/>
              </a:rPr>
              <a:t> USPS</a:t>
            </a:r>
          </a:p>
          <a:p>
            <a:pPr algn="l" eaLnBrk="1" hangingPunct="1">
              <a:lnSpc>
                <a:spcPct val="85000"/>
              </a:lnSpc>
              <a:spcBef>
                <a:spcPct val="0"/>
              </a:spcBef>
              <a:buFontTx/>
              <a:buChar char="•"/>
            </a:pPr>
            <a:r>
              <a:rPr lang="en-US" sz="1400" dirty="0">
                <a:latin typeface="Arial" charset="0"/>
              </a:rPr>
              <a:t> GAO</a:t>
            </a:r>
          </a:p>
          <a:p>
            <a:pPr algn="l" eaLnBrk="1" hangingPunct="1">
              <a:lnSpc>
                <a:spcPct val="85000"/>
              </a:lnSpc>
              <a:spcBef>
                <a:spcPct val="0"/>
              </a:spcBef>
              <a:buFontTx/>
              <a:buChar char="•"/>
            </a:pPr>
            <a:r>
              <a:rPr lang="en-US" sz="1400" dirty="0">
                <a:latin typeface="Arial" charset="0"/>
              </a:rPr>
              <a:t> USCG</a:t>
            </a:r>
          </a:p>
        </p:txBody>
      </p:sp>
      <p:grpSp>
        <p:nvGrpSpPr>
          <p:cNvPr id="44070" name="Group 49"/>
          <p:cNvGrpSpPr>
            <a:grpSpLocks/>
          </p:cNvGrpSpPr>
          <p:nvPr/>
        </p:nvGrpSpPr>
        <p:grpSpPr bwMode="auto">
          <a:xfrm>
            <a:off x="6281739" y="2238376"/>
            <a:ext cx="2341563" cy="3535364"/>
            <a:chOff x="4005" y="1453"/>
            <a:chExt cx="1475" cy="2227"/>
          </a:xfrm>
        </p:grpSpPr>
        <p:sp>
          <p:nvSpPr>
            <p:cNvPr id="44083" name="Line 50"/>
            <p:cNvSpPr>
              <a:spLocks noChangeShapeType="1"/>
            </p:cNvSpPr>
            <p:nvPr/>
          </p:nvSpPr>
          <p:spPr bwMode="auto">
            <a:xfrm>
              <a:off x="4005" y="1884"/>
              <a:ext cx="391" cy="3"/>
            </a:xfrm>
            <a:prstGeom prst="line">
              <a:avLst/>
            </a:prstGeom>
            <a:noFill/>
            <a:ln w="50800">
              <a:solidFill>
                <a:srgbClr val="003300"/>
              </a:solidFill>
              <a:round/>
              <a:headEnd type="none" w="sm" len="sm"/>
              <a:tailEnd type="none" w="sm" len="sm"/>
            </a:ln>
          </p:spPr>
          <p:txBody>
            <a:bodyPr wrap="none" anchor="ctr"/>
            <a:lstStyle/>
            <a:p>
              <a:endParaRPr lang="en-US"/>
            </a:p>
          </p:txBody>
        </p:sp>
        <p:sp>
          <p:nvSpPr>
            <p:cNvPr id="44084" name="Line 51"/>
            <p:cNvSpPr>
              <a:spLocks noChangeShapeType="1"/>
            </p:cNvSpPr>
            <p:nvPr/>
          </p:nvSpPr>
          <p:spPr bwMode="auto">
            <a:xfrm>
              <a:off x="4011" y="1875"/>
              <a:ext cx="7" cy="1602"/>
            </a:xfrm>
            <a:prstGeom prst="line">
              <a:avLst/>
            </a:prstGeom>
            <a:noFill/>
            <a:ln w="50800">
              <a:solidFill>
                <a:srgbClr val="003300"/>
              </a:solidFill>
              <a:round/>
              <a:headEnd type="none" w="sm" len="sm"/>
              <a:tailEnd type="none" w="sm" len="sm"/>
            </a:ln>
          </p:spPr>
          <p:txBody>
            <a:bodyPr wrap="none" anchor="ctr"/>
            <a:lstStyle/>
            <a:p>
              <a:endParaRPr lang="en-US"/>
            </a:p>
          </p:txBody>
        </p:sp>
        <p:sp>
          <p:nvSpPr>
            <p:cNvPr id="44085" name="Line 52"/>
            <p:cNvSpPr>
              <a:spLocks noChangeShapeType="1"/>
            </p:cNvSpPr>
            <p:nvPr/>
          </p:nvSpPr>
          <p:spPr bwMode="auto">
            <a:xfrm>
              <a:off x="4012" y="3468"/>
              <a:ext cx="383" cy="3"/>
            </a:xfrm>
            <a:prstGeom prst="line">
              <a:avLst/>
            </a:prstGeom>
            <a:noFill/>
            <a:ln w="50800">
              <a:solidFill>
                <a:srgbClr val="003300"/>
              </a:solidFill>
              <a:round/>
              <a:headEnd type="none" w="sm" len="sm"/>
              <a:tailEnd type="none" w="sm" len="sm"/>
            </a:ln>
          </p:spPr>
          <p:txBody>
            <a:bodyPr wrap="none" anchor="ctr"/>
            <a:lstStyle/>
            <a:p>
              <a:endParaRPr lang="en-US"/>
            </a:p>
          </p:txBody>
        </p:sp>
        <p:sp>
          <p:nvSpPr>
            <p:cNvPr id="44086" name="Line 53"/>
            <p:cNvSpPr>
              <a:spLocks noChangeShapeType="1"/>
            </p:cNvSpPr>
            <p:nvPr/>
          </p:nvSpPr>
          <p:spPr bwMode="auto">
            <a:xfrm flipH="1">
              <a:off x="4023" y="2446"/>
              <a:ext cx="344" cy="0"/>
            </a:xfrm>
            <a:prstGeom prst="line">
              <a:avLst/>
            </a:prstGeom>
            <a:noFill/>
            <a:ln w="50800">
              <a:solidFill>
                <a:srgbClr val="003300"/>
              </a:solidFill>
              <a:round/>
              <a:headEnd type="none" w="sm" len="sm"/>
              <a:tailEnd type="none" w="sm" len="sm"/>
            </a:ln>
          </p:spPr>
          <p:txBody>
            <a:bodyPr wrap="none" anchor="ctr"/>
            <a:lstStyle/>
            <a:p>
              <a:endParaRPr lang="en-US"/>
            </a:p>
          </p:txBody>
        </p:sp>
        <p:sp>
          <p:nvSpPr>
            <p:cNvPr id="44087" name="Line 54"/>
            <p:cNvSpPr>
              <a:spLocks noChangeShapeType="1"/>
            </p:cNvSpPr>
            <p:nvPr/>
          </p:nvSpPr>
          <p:spPr bwMode="auto">
            <a:xfrm flipH="1" flipV="1">
              <a:off x="4025" y="2981"/>
              <a:ext cx="366" cy="3"/>
            </a:xfrm>
            <a:prstGeom prst="line">
              <a:avLst/>
            </a:prstGeom>
            <a:noFill/>
            <a:ln w="50800">
              <a:solidFill>
                <a:srgbClr val="003300"/>
              </a:solidFill>
              <a:round/>
              <a:headEnd type="none" w="sm" len="sm"/>
              <a:tailEnd type="none" w="sm" len="sm"/>
            </a:ln>
          </p:spPr>
          <p:txBody>
            <a:bodyPr wrap="none" anchor="ctr"/>
            <a:lstStyle/>
            <a:p>
              <a:endParaRPr lang="en-US"/>
            </a:p>
          </p:txBody>
        </p:sp>
        <p:sp>
          <p:nvSpPr>
            <p:cNvPr id="44088" name="Rectangle 55"/>
            <p:cNvSpPr>
              <a:spLocks noChangeArrowheads="1"/>
            </p:cNvSpPr>
            <p:nvPr/>
          </p:nvSpPr>
          <p:spPr bwMode="auto">
            <a:xfrm>
              <a:off x="4395" y="1453"/>
              <a:ext cx="1004" cy="272"/>
            </a:xfrm>
            <a:prstGeom prst="rect">
              <a:avLst/>
            </a:prstGeom>
            <a:noFill/>
            <a:ln w="9525">
              <a:noFill/>
              <a:miter lim="800000"/>
              <a:headEnd/>
              <a:tailEnd/>
            </a:ln>
          </p:spPr>
          <p:txBody>
            <a:bodyPr wrap="square" lIns="92075" tIns="46038" rIns="92075" bIns="46038" anchor="b">
              <a:spAutoFit/>
            </a:bodyPr>
            <a:lstStyle/>
            <a:p>
              <a:pPr algn="l" eaLnBrk="1" hangingPunct="1">
                <a:spcBef>
                  <a:spcPct val="30000"/>
                </a:spcBef>
              </a:pPr>
              <a:r>
                <a:rPr lang="en-US" sz="2200" dirty="0">
                  <a:latin typeface="Arial" charset="0"/>
                </a:rPr>
                <a:t>Suppliers</a:t>
              </a:r>
            </a:p>
          </p:txBody>
        </p:sp>
        <p:grpSp>
          <p:nvGrpSpPr>
            <p:cNvPr id="44089" name="Group 56"/>
            <p:cNvGrpSpPr>
              <a:grpSpLocks/>
            </p:cNvGrpSpPr>
            <p:nvPr/>
          </p:nvGrpSpPr>
          <p:grpSpPr bwMode="auto">
            <a:xfrm>
              <a:off x="4368" y="1728"/>
              <a:ext cx="1112" cy="409"/>
              <a:chOff x="4368" y="1569"/>
              <a:chExt cx="1112" cy="441"/>
            </a:xfrm>
          </p:grpSpPr>
          <p:sp>
            <p:nvSpPr>
              <p:cNvPr id="44103" name="Rectangle 57"/>
              <p:cNvSpPr>
                <a:spLocks noChangeArrowheads="1"/>
              </p:cNvSpPr>
              <p:nvPr/>
            </p:nvSpPr>
            <p:spPr bwMode="auto">
              <a:xfrm>
                <a:off x="4385" y="1570"/>
                <a:ext cx="1058" cy="440"/>
              </a:xfrm>
              <a:prstGeom prst="rect">
                <a:avLst/>
              </a:prstGeom>
              <a:gradFill rotWithShape="0">
                <a:gsLst>
                  <a:gs pos="0">
                    <a:schemeClr val="accent6">
                      <a:lumMod val="40000"/>
                      <a:lumOff val="60000"/>
                    </a:schemeClr>
                  </a:gs>
                  <a:gs pos="50000">
                    <a:srgbClr val="F8C259"/>
                  </a:gs>
                  <a:gs pos="100000">
                    <a:srgbClr val="735A29"/>
                  </a:gs>
                </a:gsLst>
                <a:lin ang="5400000" scaled="1"/>
              </a:gradFill>
              <a:ln w="9525">
                <a:miter lim="800000"/>
                <a:headEnd/>
                <a:tailEnd/>
              </a:ln>
              <a:scene3d>
                <a:camera prst="legacyPerspectiveBottom"/>
                <a:lightRig rig="legacyFlat3" dir="t"/>
              </a:scene3d>
              <a:sp3d extrusionH="887400" prstMaterial="legacyMatte">
                <a:bevelT w="13500" h="13500" prst="angle"/>
                <a:bevelB w="13500" h="13500" prst="angle"/>
                <a:extrusionClr>
                  <a:srgbClr val="F8C259"/>
                </a:extrusionClr>
              </a:sp3d>
            </p:spPr>
            <p:txBody>
              <a:bodyPr wrap="none" anchor="ctr">
                <a:flatTx/>
              </a:bodyPr>
              <a:lstStyle/>
              <a:p>
                <a:endParaRPr lang="en-US"/>
              </a:p>
            </p:txBody>
          </p:sp>
          <p:sp>
            <p:nvSpPr>
              <p:cNvPr id="44104" name="Rectangle 58"/>
              <p:cNvSpPr>
                <a:spLocks noChangeArrowheads="1"/>
              </p:cNvSpPr>
              <p:nvPr/>
            </p:nvSpPr>
            <p:spPr bwMode="auto">
              <a:xfrm>
                <a:off x="4368" y="1569"/>
                <a:ext cx="1112" cy="356"/>
              </a:xfrm>
              <a:prstGeom prst="rect">
                <a:avLst/>
              </a:prstGeom>
              <a:noFill/>
              <a:ln w="9525">
                <a:noFill/>
                <a:miter lim="800000"/>
                <a:headEnd/>
                <a:tailEnd/>
              </a:ln>
            </p:spPr>
            <p:txBody>
              <a:bodyPr wrap="none" lIns="92075" tIns="46038" rIns="92075" bIns="46038" anchor="b">
                <a:spAutoFit/>
              </a:bodyPr>
              <a:lstStyle/>
              <a:p>
                <a:pPr algn="just" eaLnBrk="1" hangingPunct="1">
                  <a:spcBef>
                    <a:spcPts val="0"/>
                  </a:spcBef>
                </a:pPr>
                <a:r>
                  <a:rPr lang="en-US" sz="1400" dirty="0" smtClean="0">
                    <a:solidFill>
                      <a:srgbClr val="000000"/>
                    </a:solidFill>
                    <a:latin typeface="Arial" charset="0"/>
                  </a:rPr>
                  <a:t>Defense Logistics </a:t>
                </a:r>
              </a:p>
              <a:p>
                <a:pPr algn="just" eaLnBrk="1" hangingPunct="1">
                  <a:spcBef>
                    <a:spcPts val="0"/>
                  </a:spcBef>
                </a:pPr>
                <a:r>
                  <a:rPr lang="en-US" sz="1400" dirty="0" smtClean="0">
                    <a:solidFill>
                      <a:srgbClr val="000000"/>
                    </a:solidFill>
                    <a:latin typeface="Arial" charset="0"/>
                  </a:rPr>
                  <a:t>Agency</a:t>
                </a:r>
                <a:endParaRPr lang="en-US" sz="1400" dirty="0">
                  <a:solidFill>
                    <a:srgbClr val="000000"/>
                  </a:solidFill>
                  <a:latin typeface="Arial" charset="0"/>
                </a:endParaRPr>
              </a:p>
            </p:txBody>
          </p:sp>
        </p:grpSp>
        <p:grpSp>
          <p:nvGrpSpPr>
            <p:cNvPr id="44090" name="Group 61"/>
            <p:cNvGrpSpPr>
              <a:grpSpLocks/>
            </p:cNvGrpSpPr>
            <p:nvPr/>
          </p:nvGrpSpPr>
          <p:grpSpPr bwMode="auto">
            <a:xfrm>
              <a:off x="4372" y="2219"/>
              <a:ext cx="1026" cy="391"/>
              <a:chOff x="4372" y="2106"/>
              <a:chExt cx="1026" cy="423"/>
            </a:xfrm>
          </p:grpSpPr>
          <p:sp>
            <p:nvSpPr>
              <p:cNvPr id="44100" name="Rectangle 62"/>
              <p:cNvSpPr>
                <a:spLocks noChangeArrowheads="1"/>
              </p:cNvSpPr>
              <p:nvPr/>
            </p:nvSpPr>
            <p:spPr bwMode="auto">
              <a:xfrm>
                <a:off x="4372" y="2152"/>
                <a:ext cx="1026" cy="377"/>
              </a:xfrm>
              <a:prstGeom prst="rect">
                <a:avLst/>
              </a:prstGeom>
              <a:gradFill rotWithShape="0">
                <a:gsLst>
                  <a:gs pos="0">
                    <a:schemeClr val="accent6">
                      <a:lumMod val="40000"/>
                      <a:lumOff val="60000"/>
                    </a:schemeClr>
                  </a:gs>
                  <a:gs pos="50000">
                    <a:srgbClr val="F8C259"/>
                  </a:gs>
                  <a:gs pos="100000">
                    <a:srgbClr val="735A29"/>
                  </a:gs>
                </a:gsLst>
                <a:lin ang="5400000" scaled="1"/>
              </a:gradFill>
              <a:ln w="9525">
                <a:miter lim="800000"/>
                <a:headEnd/>
                <a:tailEnd/>
              </a:ln>
              <a:scene3d>
                <a:camera prst="legacyPerspectiveBottom"/>
                <a:lightRig rig="legacyFlat3" dir="t"/>
              </a:scene3d>
              <a:sp3d extrusionH="887400" prstMaterial="legacyMatte">
                <a:bevelT w="13500" h="13500" prst="angle"/>
                <a:bevelB w="13500" h="13500" prst="angle"/>
                <a:extrusionClr>
                  <a:srgbClr val="F8C259"/>
                </a:extrusionClr>
              </a:sp3d>
            </p:spPr>
            <p:txBody>
              <a:bodyPr wrap="none" anchor="ctr">
                <a:flatTx/>
              </a:bodyPr>
              <a:lstStyle/>
              <a:p>
                <a:endParaRPr lang="en-US"/>
              </a:p>
            </p:txBody>
          </p:sp>
          <p:sp>
            <p:nvSpPr>
              <p:cNvPr id="44101" name="Rectangle 63"/>
              <p:cNvSpPr>
                <a:spLocks noChangeArrowheads="1"/>
              </p:cNvSpPr>
              <p:nvPr/>
            </p:nvSpPr>
            <p:spPr bwMode="auto">
              <a:xfrm>
                <a:off x="4372" y="2106"/>
                <a:ext cx="989" cy="398"/>
              </a:xfrm>
              <a:prstGeom prst="rect">
                <a:avLst/>
              </a:prstGeom>
              <a:noFill/>
              <a:ln w="9525">
                <a:noFill/>
                <a:miter lim="800000"/>
                <a:headEnd/>
                <a:tailEnd/>
              </a:ln>
            </p:spPr>
            <p:txBody>
              <a:bodyPr wrap="square" lIns="92075" tIns="46038" rIns="92075" bIns="46038" anchor="b">
                <a:spAutoFit/>
              </a:bodyPr>
              <a:lstStyle/>
              <a:p>
                <a:pPr algn="just" eaLnBrk="1" hangingPunct="1">
                  <a:spcBef>
                    <a:spcPct val="30000"/>
                  </a:spcBef>
                </a:pPr>
                <a:r>
                  <a:rPr lang="en-US" dirty="0" smtClean="0">
                    <a:solidFill>
                      <a:srgbClr val="000000"/>
                    </a:solidFill>
                    <a:latin typeface="Arial" charset="0"/>
                  </a:rPr>
                  <a:t>Military Services</a:t>
                </a:r>
                <a:endParaRPr lang="en-US" dirty="0">
                  <a:solidFill>
                    <a:srgbClr val="000000"/>
                  </a:solidFill>
                  <a:latin typeface="Arial" charset="0"/>
                </a:endParaRPr>
              </a:p>
            </p:txBody>
          </p:sp>
        </p:grpSp>
        <p:grpSp>
          <p:nvGrpSpPr>
            <p:cNvPr id="44091" name="Group 65"/>
            <p:cNvGrpSpPr>
              <a:grpSpLocks/>
            </p:cNvGrpSpPr>
            <p:nvPr/>
          </p:nvGrpSpPr>
          <p:grpSpPr bwMode="auto">
            <a:xfrm>
              <a:off x="4368" y="2788"/>
              <a:ext cx="1075" cy="353"/>
              <a:chOff x="4368" y="2707"/>
              <a:chExt cx="1075" cy="380"/>
            </a:xfrm>
          </p:grpSpPr>
          <p:sp>
            <p:nvSpPr>
              <p:cNvPr id="44096" name="Rectangle 66"/>
              <p:cNvSpPr>
                <a:spLocks noChangeArrowheads="1"/>
              </p:cNvSpPr>
              <p:nvPr/>
            </p:nvSpPr>
            <p:spPr bwMode="auto">
              <a:xfrm>
                <a:off x="4392" y="2710"/>
                <a:ext cx="1026" cy="377"/>
              </a:xfrm>
              <a:prstGeom prst="rect">
                <a:avLst/>
              </a:prstGeom>
              <a:gradFill rotWithShape="0">
                <a:gsLst>
                  <a:gs pos="0">
                    <a:schemeClr val="accent6">
                      <a:lumMod val="40000"/>
                      <a:lumOff val="60000"/>
                    </a:schemeClr>
                  </a:gs>
                  <a:gs pos="50000">
                    <a:srgbClr val="F8C259"/>
                  </a:gs>
                  <a:gs pos="100000">
                    <a:srgbClr val="735A29"/>
                  </a:gs>
                </a:gsLst>
                <a:lin ang="5400000" scaled="1"/>
              </a:gradFill>
              <a:ln w="9525">
                <a:miter lim="800000"/>
                <a:headEnd/>
                <a:tailEnd/>
              </a:ln>
              <a:scene3d>
                <a:camera prst="legacyPerspectiveBottom"/>
                <a:lightRig rig="legacyFlat3" dir="t"/>
              </a:scene3d>
              <a:sp3d extrusionH="887400" prstMaterial="legacyMatte">
                <a:bevelT w="13500" h="13500" prst="angle"/>
                <a:bevelB w="13500" h="13500" prst="angle"/>
                <a:extrusionClr>
                  <a:srgbClr val="F8C259"/>
                </a:extrusionClr>
              </a:sp3d>
            </p:spPr>
            <p:txBody>
              <a:bodyPr wrap="none" anchor="ctr">
                <a:flatTx/>
              </a:bodyPr>
              <a:lstStyle/>
              <a:p>
                <a:endParaRPr lang="en-US"/>
              </a:p>
            </p:txBody>
          </p:sp>
          <p:sp>
            <p:nvSpPr>
              <p:cNvPr id="44098" name="Rectangle 68"/>
              <p:cNvSpPr>
                <a:spLocks noChangeArrowheads="1"/>
              </p:cNvSpPr>
              <p:nvPr/>
            </p:nvSpPr>
            <p:spPr bwMode="auto">
              <a:xfrm>
                <a:off x="4368" y="2707"/>
                <a:ext cx="1075" cy="356"/>
              </a:xfrm>
              <a:prstGeom prst="rect">
                <a:avLst/>
              </a:prstGeom>
              <a:noFill/>
              <a:ln w="9525">
                <a:noFill/>
                <a:miter lim="800000"/>
                <a:headEnd/>
                <a:tailEnd/>
              </a:ln>
            </p:spPr>
            <p:txBody>
              <a:bodyPr wrap="square" lIns="92075" tIns="46038" rIns="92075" bIns="46038" anchor="b">
                <a:spAutoFit/>
              </a:bodyPr>
              <a:lstStyle/>
              <a:p>
                <a:pPr algn="just" eaLnBrk="1" hangingPunct="1">
                  <a:spcBef>
                    <a:spcPts val="0"/>
                  </a:spcBef>
                </a:pPr>
                <a:r>
                  <a:rPr lang="en-US" sz="1400" dirty="0" smtClean="0">
                    <a:solidFill>
                      <a:srgbClr val="000000"/>
                    </a:solidFill>
                    <a:latin typeface="Arial" pitchFamily="34" charset="0"/>
                    <a:cs typeface="Arial" pitchFamily="34" charset="0"/>
                  </a:rPr>
                  <a:t>General Services</a:t>
                </a:r>
              </a:p>
              <a:p>
                <a:pPr algn="just" eaLnBrk="1" hangingPunct="1">
                  <a:spcBef>
                    <a:spcPts val="0"/>
                  </a:spcBef>
                </a:pPr>
                <a:r>
                  <a:rPr lang="en-US" sz="1400" dirty="0" smtClean="0">
                    <a:solidFill>
                      <a:srgbClr val="000000"/>
                    </a:solidFill>
                    <a:latin typeface="Arial" pitchFamily="34" charset="0"/>
                    <a:cs typeface="Arial" pitchFamily="34" charset="0"/>
                  </a:rPr>
                  <a:t>Admin.</a:t>
                </a:r>
                <a:endParaRPr lang="en-US" sz="1400" dirty="0">
                  <a:solidFill>
                    <a:srgbClr val="000000"/>
                  </a:solidFill>
                  <a:latin typeface="Arial" pitchFamily="34" charset="0"/>
                  <a:cs typeface="Arial" pitchFamily="34" charset="0"/>
                </a:endParaRPr>
              </a:p>
            </p:txBody>
          </p:sp>
        </p:grpSp>
        <p:grpSp>
          <p:nvGrpSpPr>
            <p:cNvPr id="44092" name="Group 70"/>
            <p:cNvGrpSpPr>
              <a:grpSpLocks/>
            </p:cNvGrpSpPr>
            <p:nvPr/>
          </p:nvGrpSpPr>
          <p:grpSpPr bwMode="auto">
            <a:xfrm>
              <a:off x="4401" y="3310"/>
              <a:ext cx="1027" cy="370"/>
              <a:chOff x="4401" y="3268"/>
              <a:chExt cx="1027" cy="398"/>
            </a:xfrm>
          </p:grpSpPr>
          <p:sp>
            <p:nvSpPr>
              <p:cNvPr id="44093" name="Rectangle 71"/>
              <p:cNvSpPr>
                <a:spLocks noChangeArrowheads="1"/>
              </p:cNvSpPr>
              <p:nvPr/>
            </p:nvSpPr>
            <p:spPr bwMode="auto">
              <a:xfrm>
                <a:off x="4401" y="3277"/>
                <a:ext cx="1027" cy="378"/>
              </a:xfrm>
              <a:prstGeom prst="rect">
                <a:avLst/>
              </a:prstGeom>
              <a:gradFill rotWithShape="0">
                <a:gsLst>
                  <a:gs pos="0">
                    <a:schemeClr val="accent6">
                      <a:lumMod val="40000"/>
                      <a:lumOff val="60000"/>
                    </a:schemeClr>
                  </a:gs>
                  <a:gs pos="50000">
                    <a:srgbClr val="F8C259"/>
                  </a:gs>
                  <a:gs pos="100000">
                    <a:srgbClr val="735A29"/>
                  </a:gs>
                </a:gsLst>
                <a:lin ang="5400000" scaled="1"/>
              </a:gradFill>
              <a:ln w="9525">
                <a:miter lim="800000"/>
                <a:headEnd/>
                <a:tailEnd/>
              </a:ln>
              <a:scene3d>
                <a:camera prst="legacyPerspectiveBottom"/>
                <a:lightRig rig="legacyFlat3" dir="t"/>
              </a:scene3d>
              <a:sp3d extrusionH="887400" prstMaterial="legacyMatte">
                <a:bevelT w="13500" h="13500" prst="angle"/>
                <a:bevelB w="13500" h="13500" prst="angle"/>
                <a:extrusionClr>
                  <a:srgbClr val="F8C259"/>
                </a:extrusionClr>
              </a:sp3d>
            </p:spPr>
            <p:txBody>
              <a:bodyPr wrap="none" anchor="ctr">
                <a:flatTx/>
              </a:bodyPr>
              <a:lstStyle/>
              <a:p>
                <a:endParaRPr lang="en-US"/>
              </a:p>
            </p:txBody>
          </p:sp>
          <p:sp>
            <p:nvSpPr>
              <p:cNvPr id="44094" name="Rectangle 72"/>
              <p:cNvSpPr>
                <a:spLocks noChangeArrowheads="1"/>
              </p:cNvSpPr>
              <p:nvPr/>
            </p:nvSpPr>
            <p:spPr bwMode="auto">
              <a:xfrm>
                <a:off x="4401" y="3268"/>
                <a:ext cx="1023" cy="398"/>
              </a:xfrm>
              <a:prstGeom prst="rect">
                <a:avLst/>
              </a:prstGeom>
              <a:noFill/>
              <a:ln w="9525">
                <a:noFill/>
                <a:miter lim="800000"/>
                <a:headEnd/>
                <a:tailEnd/>
              </a:ln>
            </p:spPr>
            <p:txBody>
              <a:bodyPr wrap="square" lIns="92075" tIns="46038" rIns="92075" bIns="46038" anchor="b">
                <a:spAutoFit/>
              </a:bodyPr>
              <a:lstStyle/>
              <a:p>
                <a:pPr algn="just" eaLnBrk="1" hangingPunct="1">
                  <a:spcBef>
                    <a:spcPts val="0"/>
                  </a:spcBef>
                </a:pPr>
                <a:r>
                  <a:rPr lang="en-US" dirty="0" smtClean="0">
                    <a:solidFill>
                      <a:srgbClr val="000000"/>
                    </a:solidFill>
                    <a:latin typeface="Arial" charset="0"/>
                  </a:rPr>
                  <a:t>Commercial</a:t>
                </a:r>
              </a:p>
              <a:p>
                <a:pPr algn="just" eaLnBrk="1" hangingPunct="1">
                  <a:spcBef>
                    <a:spcPts val="0"/>
                  </a:spcBef>
                </a:pPr>
                <a:r>
                  <a:rPr lang="en-US" dirty="0" smtClean="0">
                    <a:solidFill>
                      <a:srgbClr val="000000"/>
                    </a:solidFill>
                    <a:latin typeface="Arial" charset="0"/>
                  </a:rPr>
                  <a:t>Suppliers</a:t>
                </a:r>
                <a:endParaRPr lang="en-US" dirty="0">
                  <a:solidFill>
                    <a:srgbClr val="000000"/>
                  </a:solidFill>
                  <a:latin typeface="Arial" charset="0"/>
                </a:endParaRPr>
              </a:p>
            </p:txBody>
          </p:sp>
        </p:grpSp>
      </p:grpSp>
      <p:sp>
        <p:nvSpPr>
          <p:cNvPr id="44071" name="Text Box 74"/>
          <p:cNvSpPr txBox="1">
            <a:spLocks noChangeArrowheads="1"/>
          </p:cNvSpPr>
          <p:nvPr/>
        </p:nvSpPr>
        <p:spPr bwMode="auto">
          <a:xfrm>
            <a:off x="2209800" y="5029200"/>
            <a:ext cx="1143000" cy="438150"/>
          </a:xfrm>
          <a:prstGeom prst="rect">
            <a:avLst/>
          </a:prstGeom>
          <a:solidFill>
            <a:srgbClr val="FFFFFF"/>
          </a:solidFill>
          <a:ln w="25400">
            <a:solidFill>
              <a:srgbClr val="000000"/>
            </a:solidFill>
            <a:miter lim="800000"/>
            <a:headEnd/>
            <a:tailEnd/>
          </a:ln>
        </p:spPr>
        <p:txBody>
          <a:bodyPr>
            <a:spAutoFit/>
          </a:bodyPr>
          <a:lstStyle/>
          <a:p>
            <a:pPr eaLnBrk="1" hangingPunct="1">
              <a:lnSpc>
                <a:spcPct val="75000"/>
              </a:lnSpc>
            </a:pPr>
            <a:r>
              <a:rPr lang="en-US" sz="1400" dirty="0">
                <a:solidFill>
                  <a:srgbClr val="000000"/>
                </a:solidFill>
                <a:latin typeface="Arial" charset="0"/>
              </a:rPr>
              <a:t>2% of  workload</a:t>
            </a:r>
          </a:p>
        </p:txBody>
      </p:sp>
      <p:sp>
        <p:nvSpPr>
          <p:cNvPr id="44072" name="Text Box 83"/>
          <p:cNvSpPr txBox="1">
            <a:spLocks noChangeArrowheads="1"/>
          </p:cNvSpPr>
          <p:nvPr/>
        </p:nvSpPr>
        <p:spPr bwMode="auto">
          <a:xfrm>
            <a:off x="1981200" y="2282825"/>
            <a:ext cx="1371600" cy="438150"/>
          </a:xfrm>
          <a:prstGeom prst="rect">
            <a:avLst/>
          </a:prstGeom>
          <a:solidFill>
            <a:srgbClr val="FFFFFF"/>
          </a:solidFill>
          <a:ln w="25400">
            <a:solidFill>
              <a:srgbClr val="000000"/>
            </a:solidFill>
            <a:miter lim="800000"/>
            <a:headEnd/>
            <a:tailEnd/>
          </a:ln>
        </p:spPr>
        <p:txBody>
          <a:bodyPr>
            <a:spAutoFit/>
          </a:bodyPr>
          <a:lstStyle/>
          <a:p>
            <a:pPr eaLnBrk="1" hangingPunct="1">
              <a:lnSpc>
                <a:spcPct val="75000"/>
              </a:lnSpc>
            </a:pPr>
            <a:r>
              <a:rPr lang="en-US" sz="1400" dirty="0">
                <a:solidFill>
                  <a:srgbClr val="000000"/>
                </a:solidFill>
                <a:latin typeface="Arial" charset="0"/>
              </a:rPr>
              <a:t>98% of workload</a:t>
            </a:r>
          </a:p>
        </p:txBody>
      </p:sp>
      <p:grpSp>
        <p:nvGrpSpPr>
          <p:cNvPr id="44073" name="Group 84"/>
          <p:cNvGrpSpPr>
            <a:grpSpLocks/>
          </p:cNvGrpSpPr>
          <p:nvPr/>
        </p:nvGrpSpPr>
        <p:grpSpPr bwMode="auto">
          <a:xfrm>
            <a:off x="2633663" y="3367088"/>
            <a:ext cx="1404937" cy="1041400"/>
            <a:chOff x="2760" y="685"/>
            <a:chExt cx="1029" cy="896"/>
          </a:xfrm>
        </p:grpSpPr>
        <p:pic>
          <p:nvPicPr>
            <p:cNvPr id="44081" name="Picture 85" descr="BURST"/>
            <p:cNvPicPr>
              <a:picLocks noChangeAspect="1" noChangeArrowheads="1"/>
            </p:cNvPicPr>
            <p:nvPr/>
          </p:nvPicPr>
          <p:blipFill>
            <a:blip r:embed="rId3" cstate="print"/>
            <a:srcRect/>
            <a:stretch>
              <a:fillRect/>
            </a:stretch>
          </p:blipFill>
          <p:spPr bwMode="auto">
            <a:xfrm>
              <a:off x="2760" y="685"/>
              <a:ext cx="1029" cy="896"/>
            </a:xfrm>
            <a:prstGeom prst="rect">
              <a:avLst/>
            </a:prstGeom>
            <a:noFill/>
            <a:ln w="9525">
              <a:noFill/>
              <a:miter lim="800000"/>
              <a:headEnd/>
              <a:tailEnd/>
            </a:ln>
          </p:spPr>
        </p:pic>
        <p:sp>
          <p:nvSpPr>
            <p:cNvPr id="44082" name="Text Box 86"/>
            <p:cNvSpPr txBox="1">
              <a:spLocks noChangeArrowheads="1"/>
            </p:cNvSpPr>
            <p:nvPr/>
          </p:nvSpPr>
          <p:spPr bwMode="auto">
            <a:xfrm>
              <a:off x="2841" y="867"/>
              <a:ext cx="920" cy="244"/>
            </a:xfrm>
            <a:prstGeom prst="rect">
              <a:avLst/>
            </a:prstGeom>
            <a:noFill/>
            <a:ln w="9525">
              <a:noFill/>
              <a:miter lim="800000"/>
              <a:headEnd/>
              <a:tailEnd/>
            </a:ln>
          </p:spPr>
          <p:txBody>
            <a:bodyPr>
              <a:spAutoFit/>
            </a:bodyPr>
            <a:lstStyle/>
            <a:p>
              <a:pPr eaLnBrk="1" hangingPunct="1">
                <a:lnSpc>
                  <a:spcPct val="90000"/>
                </a:lnSpc>
                <a:spcBef>
                  <a:spcPct val="0"/>
                </a:spcBef>
              </a:pPr>
              <a:endParaRPr lang="en-US" sz="1400">
                <a:solidFill>
                  <a:srgbClr val="333300"/>
                </a:solidFill>
                <a:latin typeface="Arial Narrow" pitchFamily="34" charset="0"/>
              </a:endParaRPr>
            </a:p>
          </p:txBody>
        </p:sp>
      </p:grpSp>
      <p:sp>
        <p:nvSpPr>
          <p:cNvPr id="44074" name="Text Box 87"/>
          <p:cNvSpPr txBox="1">
            <a:spLocks noChangeArrowheads="1"/>
          </p:cNvSpPr>
          <p:nvPr/>
        </p:nvSpPr>
        <p:spPr bwMode="auto">
          <a:xfrm>
            <a:off x="2900363" y="3646488"/>
            <a:ext cx="914400" cy="549275"/>
          </a:xfrm>
          <a:prstGeom prst="rect">
            <a:avLst/>
          </a:prstGeom>
          <a:noFill/>
          <a:ln w="9525">
            <a:noFill/>
            <a:miter lim="800000"/>
            <a:headEnd/>
            <a:tailEnd/>
          </a:ln>
        </p:spPr>
        <p:txBody>
          <a:bodyPr>
            <a:spAutoFit/>
          </a:bodyPr>
          <a:lstStyle/>
          <a:p>
            <a:pPr eaLnBrk="1" hangingPunct="1"/>
            <a:r>
              <a:rPr lang="en-US" sz="1000" dirty="0">
                <a:solidFill>
                  <a:srgbClr val="000000"/>
                </a:solidFill>
                <a:latin typeface="Arial" charset="0"/>
              </a:rPr>
              <a:t>Mapping &amp; Translation Services</a:t>
            </a:r>
          </a:p>
        </p:txBody>
      </p:sp>
      <p:grpSp>
        <p:nvGrpSpPr>
          <p:cNvPr id="44075" name="Group 88"/>
          <p:cNvGrpSpPr>
            <a:grpSpLocks/>
          </p:cNvGrpSpPr>
          <p:nvPr/>
        </p:nvGrpSpPr>
        <p:grpSpPr bwMode="auto">
          <a:xfrm>
            <a:off x="5453063" y="3414713"/>
            <a:ext cx="1404937" cy="1041400"/>
            <a:chOff x="2760" y="685"/>
            <a:chExt cx="1029" cy="896"/>
          </a:xfrm>
        </p:grpSpPr>
        <p:pic>
          <p:nvPicPr>
            <p:cNvPr id="44079" name="Picture 89" descr="BURST"/>
            <p:cNvPicPr>
              <a:picLocks noChangeAspect="1" noChangeArrowheads="1"/>
            </p:cNvPicPr>
            <p:nvPr/>
          </p:nvPicPr>
          <p:blipFill>
            <a:blip r:embed="rId3" cstate="print"/>
            <a:srcRect/>
            <a:stretch>
              <a:fillRect/>
            </a:stretch>
          </p:blipFill>
          <p:spPr bwMode="auto">
            <a:xfrm>
              <a:off x="2760" y="685"/>
              <a:ext cx="1029" cy="896"/>
            </a:xfrm>
            <a:prstGeom prst="rect">
              <a:avLst/>
            </a:prstGeom>
            <a:noFill/>
            <a:ln w="9525">
              <a:noFill/>
              <a:miter lim="800000"/>
              <a:headEnd/>
              <a:tailEnd/>
            </a:ln>
          </p:spPr>
        </p:pic>
        <p:sp>
          <p:nvSpPr>
            <p:cNvPr id="44080" name="Text Box 90"/>
            <p:cNvSpPr txBox="1">
              <a:spLocks noChangeArrowheads="1"/>
            </p:cNvSpPr>
            <p:nvPr/>
          </p:nvSpPr>
          <p:spPr bwMode="auto">
            <a:xfrm>
              <a:off x="2841" y="867"/>
              <a:ext cx="920" cy="244"/>
            </a:xfrm>
            <a:prstGeom prst="rect">
              <a:avLst/>
            </a:prstGeom>
            <a:noFill/>
            <a:ln w="9525">
              <a:noFill/>
              <a:miter lim="800000"/>
              <a:headEnd/>
              <a:tailEnd/>
            </a:ln>
          </p:spPr>
          <p:txBody>
            <a:bodyPr>
              <a:spAutoFit/>
            </a:bodyPr>
            <a:lstStyle/>
            <a:p>
              <a:pPr eaLnBrk="1" hangingPunct="1">
                <a:lnSpc>
                  <a:spcPct val="90000"/>
                </a:lnSpc>
                <a:spcBef>
                  <a:spcPct val="0"/>
                </a:spcBef>
              </a:pPr>
              <a:endParaRPr lang="en-US" sz="1400">
                <a:solidFill>
                  <a:srgbClr val="333300"/>
                </a:solidFill>
                <a:latin typeface="Arial Narrow" pitchFamily="34" charset="0"/>
              </a:endParaRPr>
            </a:p>
          </p:txBody>
        </p:sp>
      </p:grpSp>
      <p:sp>
        <p:nvSpPr>
          <p:cNvPr id="44076" name="Text Box 91"/>
          <p:cNvSpPr txBox="1">
            <a:spLocks noChangeArrowheads="1"/>
          </p:cNvSpPr>
          <p:nvPr/>
        </p:nvSpPr>
        <p:spPr bwMode="auto">
          <a:xfrm>
            <a:off x="5638800" y="3694113"/>
            <a:ext cx="1066800" cy="549275"/>
          </a:xfrm>
          <a:prstGeom prst="rect">
            <a:avLst/>
          </a:prstGeom>
          <a:noFill/>
          <a:ln w="9525">
            <a:noFill/>
            <a:miter lim="800000"/>
            <a:headEnd/>
            <a:tailEnd/>
          </a:ln>
        </p:spPr>
        <p:txBody>
          <a:bodyPr>
            <a:spAutoFit/>
          </a:bodyPr>
          <a:lstStyle/>
          <a:p>
            <a:pPr eaLnBrk="1" hangingPunct="1"/>
            <a:r>
              <a:rPr lang="en-US" sz="1000" dirty="0">
                <a:solidFill>
                  <a:srgbClr val="000000"/>
                </a:solidFill>
                <a:latin typeface="Arial" charset="0"/>
              </a:rPr>
              <a:t>Routing and Transmission Services</a:t>
            </a:r>
          </a:p>
        </p:txBody>
      </p:sp>
      <p:sp>
        <p:nvSpPr>
          <p:cNvPr id="44077" name="Rectangle 93"/>
          <p:cNvSpPr>
            <a:spLocks noChangeArrowheads="1"/>
          </p:cNvSpPr>
          <p:nvPr/>
        </p:nvSpPr>
        <p:spPr bwMode="auto">
          <a:xfrm>
            <a:off x="4945063" y="6413500"/>
            <a:ext cx="361950" cy="274638"/>
          </a:xfrm>
          <a:prstGeom prst="rect">
            <a:avLst/>
          </a:prstGeom>
          <a:noFill/>
          <a:ln w="9525">
            <a:noFill/>
            <a:miter lim="800000"/>
            <a:headEnd/>
            <a:tailEnd/>
          </a:ln>
        </p:spPr>
        <p:txBody>
          <a:bodyPr wrap="none" anchor="ctr"/>
          <a:lstStyle/>
          <a:p>
            <a:endParaRPr lang="en-US"/>
          </a:p>
        </p:txBody>
      </p:sp>
      <p:sp>
        <p:nvSpPr>
          <p:cNvPr id="44078" name="Text Box 95"/>
          <p:cNvSpPr txBox="1">
            <a:spLocks noChangeArrowheads="1"/>
          </p:cNvSpPr>
          <p:nvPr/>
        </p:nvSpPr>
        <p:spPr bwMode="auto">
          <a:xfrm>
            <a:off x="381000" y="685800"/>
            <a:ext cx="8534400" cy="824841"/>
          </a:xfrm>
          <a:prstGeom prst="rect">
            <a:avLst/>
          </a:prstGeom>
          <a:noFill/>
          <a:ln w="9525">
            <a:noFill/>
            <a:miter lim="800000"/>
            <a:headEnd/>
            <a:tailEnd/>
          </a:ln>
        </p:spPr>
        <p:txBody>
          <a:bodyPr>
            <a:spAutoFit/>
          </a:bodyPr>
          <a:lstStyle/>
          <a:p>
            <a:pPr algn="l" eaLnBrk="1" hangingPunct="1">
              <a:lnSpc>
                <a:spcPct val="85000"/>
              </a:lnSpc>
            </a:pPr>
            <a:r>
              <a:rPr lang="en-US" sz="1400" i="1" dirty="0" smtClean="0">
                <a:latin typeface="+mn-lt"/>
              </a:rPr>
              <a:t>DAAS </a:t>
            </a:r>
            <a:r>
              <a:rPr lang="en-US" sz="1400" i="1" dirty="0">
                <a:latin typeface="+mn-lt"/>
              </a:rPr>
              <a:t>delivers the ability to receive and transmit logistics data across various networks, supporting numerous protocols and formats.  This communications interoperability minimizes the number of interfaces that the DoD Components must maintain for the exchange of logistics data. </a:t>
            </a:r>
            <a:r>
              <a:rPr lang="en-US" sz="1400" i="1" dirty="0" smtClean="0">
                <a:latin typeface="+mn-lt"/>
              </a:rPr>
              <a:t> DAAS </a:t>
            </a:r>
            <a:r>
              <a:rPr lang="en-US" sz="1400" i="1" dirty="0">
                <a:latin typeface="+mn-lt"/>
              </a:rPr>
              <a:t>maintains a history of all transactions processed/routed to support supply chain analysis.</a:t>
            </a:r>
            <a:endParaRPr lang="en-US" sz="1400" dirty="0">
              <a:latin typeface="+mn-lt"/>
            </a:endParaRPr>
          </a:p>
        </p:txBody>
      </p:sp>
      <p:sp>
        <p:nvSpPr>
          <p:cNvPr id="80" name="TextBox 79"/>
          <p:cNvSpPr txBox="1"/>
          <p:nvPr/>
        </p:nvSpPr>
        <p:spPr bwMode="auto">
          <a:xfrm>
            <a:off x="360363" y="4599325"/>
            <a:ext cx="1958583" cy="1200329"/>
          </a:xfrm>
          <a:prstGeom prst="rect">
            <a:avLst/>
          </a:prstGeom>
          <a:noFill/>
          <a:ln w="9525" algn="ctr">
            <a:noFill/>
            <a:miter lim="800000"/>
            <a:headEnd/>
            <a:tailEnd/>
          </a:ln>
        </p:spPr>
        <p:txBody>
          <a:bodyPr wrap="square" rtlCol="0">
            <a:spAutoFit/>
          </a:bodyPr>
          <a:lstStyle/>
          <a:p>
            <a:pPr algn="l">
              <a:spcBef>
                <a:spcPts val="0"/>
              </a:spcBef>
            </a:pPr>
            <a:r>
              <a:rPr lang="en-US" u="sng" dirty="0" smtClean="0">
                <a:latin typeface="Arial" charset="0"/>
              </a:rPr>
              <a:t>Civilian</a:t>
            </a:r>
          </a:p>
          <a:p>
            <a:pPr marL="171450" indent="-171450" algn="l">
              <a:spcBef>
                <a:spcPts val="0"/>
              </a:spcBef>
              <a:buFont typeface="Arial" pitchFamily="34" charset="0"/>
              <a:buChar char="•"/>
            </a:pPr>
            <a:r>
              <a:rPr lang="en-US" sz="1400" dirty="0" smtClean="0">
                <a:latin typeface="Arial" charset="0"/>
              </a:rPr>
              <a:t>Departments </a:t>
            </a:r>
            <a:r>
              <a:rPr lang="en-US" sz="1400" dirty="0">
                <a:latin typeface="Arial" charset="0"/>
              </a:rPr>
              <a:t>of</a:t>
            </a:r>
            <a:r>
              <a:rPr lang="en-US" sz="1400" dirty="0" smtClean="0">
                <a:latin typeface="Arial" charset="0"/>
              </a:rPr>
              <a:t>:</a:t>
            </a:r>
          </a:p>
          <a:p>
            <a:pPr marL="346075" lvl="1" indent="-173038" algn="l" eaLnBrk="1" hangingPunct="1">
              <a:lnSpc>
                <a:spcPct val="75000"/>
              </a:lnSpc>
              <a:spcBef>
                <a:spcPct val="0"/>
              </a:spcBef>
              <a:buFont typeface="Arial" pitchFamily="34" charset="0"/>
              <a:buChar char="-"/>
            </a:pPr>
            <a:r>
              <a:rPr lang="en-US" sz="1400" dirty="0" smtClean="0">
                <a:latin typeface="Arial" charset="0"/>
              </a:rPr>
              <a:t>Commerce</a:t>
            </a:r>
            <a:endParaRPr lang="en-US" sz="1400" dirty="0">
              <a:latin typeface="Arial" charset="0"/>
            </a:endParaRPr>
          </a:p>
          <a:p>
            <a:pPr marL="346075" lvl="1" indent="-173038" algn="l" eaLnBrk="1" hangingPunct="1">
              <a:lnSpc>
                <a:spcPct val="75000"/>
              </a:lnSpc>
              <a:spcBef>
                <a:spcPct val="0"/>
              </a:spcBef>
              <a:buFont typeface="Arial" pitchFamily="34" charset="0"/>
              <a:buChar char="-"/>
            </a:pPr>
            <a:r>
              <a:rPr lang="en-US" sz="1400" dirty="0" smtClean="0">
                <a:latin typeface="Arial" charset="0"/>
              </a:rPr>
              <a:t>State</a:t>
            </a:r>
            <a:endParaRPr lang="en-US" sz="1400" dirty="0">
              <a:latin typeface="Arial" charset="0"/>
            </a:endParaRPr>
          </a:p>
          <a:p>
            <a:pPr marL="346075" lvl="1" indent="-173038" algn="l" eaLnBrk="1" hangingPunct="1">
              <a:lnSpc>
                <a:spcPct val="75000"/>
              </a:lnSpc>
              <a:spcBef>
                <a:spcPct val="0"/>
              </a:spcBef>
              <a:buFont typeface="Arial" pitchFamily="34" charset="0"/>
              <a:buChar char="-"/>
            </a:pPr>
            <a:r>
              <a:rPr lang="en-US" sz="1400" dirty="0" smtClean="0">
                <a:latin typeface="Arial" charset="0"/>
              </a:rPr>
              <a:t>Justice</a:t>
            </a:r>
            <a:endParaRPr lang="en-US" sz="1400" dirty="0">
              <a:latin typeface="Arial" charset="0"/>
            </a:endParaRPr>
          </a:p>
          <a:p>
            <a:pPr marL="346075" lvl="1" indent="-173038" algn="l" eaLnBrk="1" hangingPunct="1">
              <a:lnSpc>
                <a:spcPct val="75000"/>
              </a:lnSpc>
              <a:spcBef>
                <a:spcPct val="0"/>
              </a:spcBef>
              <a:buFont typeface="Arial" pitchFamily="34" charset="0"/>
              <a:buChar char="-"/>
            </a:pPr>
            <a:r>
              <a:rPr lang="en-US" sz="1400" dirty="0" smtClean="0">
                <a:latin typeface="Arial" charset="0"/>
              </a:rPr>
              <a:t>Transportation</a:t>
            </a:r>
            <a:endParaRPr lang="en-US" sz="1400" u="sng" dirty="0">
              <a:latin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457200"/>
            <a:ext cx="7772400" cy="914400"/>
          </a:xfrm>
        </p:spPr>
        <p:txBody>
          <a:bodyPr/>
          <a:lstStyle/>
          <a:p>
            <a:r>
              <a:rPr lang="en-US" sz="4000" dirty="0" smtClean="0"/>
              <a:t>Course Objectives</a:t>
            </a:r>
            <a:br>
              <a:rPr lang="en-US" sz="4000" dirty="0" smtClean="0"/>
            </a:br>
            <a:endParaRPr lang="en-US" sz="2800" dirty="0" smtClean="0">
              <a:solidFill>
                <a:srgbClr val="FF3300"/>
              </a:solidFill>
            </a:endParaRPr>
          </a:p>
        </p:txBody>
      </p:sp>
      <p:sp>
        <p:nvSpPr>
          <p:cNvPr id="432139" name="Rectangle 2059"/>
          <p:cNvSpPr>
            <a:spLocks noGrp="1" noChangeArrowheads="1"/>
          </p:cNvSpPr>
          <p:nvPr>
            <p:ph idx="1"/>
          </p:nvPr>
        </p:nvSpPr>
        <p:spPr>
          <a:xfrm>
            <a:off x="419100" y="1295400"/>
            <a:ext cx="8305800" cy="4876800"/>
          </a:xfrm>
        </p:spPr>
        <p:txBody>
          <a:bodyPr/>
          <a:lstStyle/>
          <a:p>
            <a:pPr>
              <a:lnSpc>
                <a:spcPct val="80000"/>
              </a:lnSpc>
              <a:buClr>
                <a:srgbClr val="FF0000"/>
              </a:buClr>
              <a:buSzPct val="70000"/>
              <a:buFont typeface="Wingdings" pitchFamily="2" charset="2"/>
              <a:buNone/>
              <a:defRPr/>
            </a:pPr>
            <a:r>
              <a:rPr lang="en-US" sz="2800" dirty="0" smtClean="0">
                <a:solidFill>
                  <a:schemeClr val="tx1"/>
                </a:solidFill>
              </a:rPr>
              <a:t>Students will gain basic understanding of the: </a:t>
            </a:r>
          </a:p>
          <a:p>
            <a:pPr>
              <a:lnSpc>
                <a:spcPct val="80000"/>
              </a:lnSpc>
              <a:buClr>
                <a:srgbClr val="FF0000"/>
              </a:buClr>
              <a:buSzPct val="70000"/>
              <a:buFont typeface="Wingdings" pitchFamily="2" charset="2"/>
              <a:buNone/>
              <a:defRPr/>
            </a:pPr>
            <a:endParaRPr lang="en-US" sz="1000" dirty="0" smtClean="0">
              <a:solidFill>
                <a:schemeClr val="tx1"/>
              </a:solidFill>
            </a:endParaRPr>
          </a:p>
          <a:p>
            <a:pPr>
              <a:lnSpc>
                <a:spcPct val="80000"/>
              </a:lnSpc>
              <a:buSzPct val="70000"/>
              <a:buFont typeface="Wingdings" pitchFamily="2" charset="2"/>
              <a:buChar char="l"/>
              <a:defRPr/>
            </a:pPr>
            <a:r>
              <a:rPr lang="en-US" sz="2400" dirty="0" smtClean="0">
                <a:solidFill>
                  <a:schemeClr val="tx1"/>
                </a:solidFill>
              </a:rPr>
              <a:t>DLMS purpose, definition, concepts, infrastructure, and policies </a:t>
            </a:r>
          </a:p>
          <a:p>
            <a:pPr>
              <a:lnSpc>
                <a:spcPct val="80000"/>
              </a:lnSpc>
              <a:spcBef>
                <a:spcPct val="50000"/>
              </a:spcBef>
              <a:buSzPct val="70000"/>
              <a:buFont typeface="Wingdings" pitchFamily="2" charset="2"/>
              <a:buChar char="l"/>
              <a:defRPr/>
            </a:pPr>
            <a:r>
              <a:rPr lang="en-US" sz="2400" dirty="0" smtClean="0">
                <a:solidFill>
                  <a:schemeClr val="tx1"/>
                </a:solidFill>
              </a:rPr>
              <a:t>Background and basics of electronic data interchange (EDI)</a:t>
            </a:r>
          </a:p>
          <a:p>
            <a:pPr>
              <a:lnSpc>
                <a:spcPct val="80000"/>
              </a:lnSpc>
              <a:spcBef>
                <a:spcPct val="50000"/>
              </a:spcBef>
              <a:buSzPct val="70000"/>
              <a:buFont typeface="Wingdings" pitchFamily="2" charset="2"/>
              <a:buChar char="l"/>
              <a:defRPr/>
            </a:pPr>
            <a:r>
              <a:rPr lang="en-US" sz="2400" dirty="0" smtClean="0">
                <a:solidFill>
                  <a:schemeClr val="tx1"/>
                </a:solidFill>
              </a:rPr>
              <a:t>The strategy and roadmap to implement the DLMS</a:t>
            </a:r>
          </a:p>
          <a:p>
            <a:pPr>
              <a:lnSpc>
                <a:spcPct val="80000"/>
              </a:lnSpc>
              <a:spcBef>
                <a:spcPct val="50000"/>
              </a:spcBef>
              <a:buSzPct val="70000"/>
              <a:buFont typeface="Wingdings" pitchFamily="2" charset="2"/>
              <a:buChar char="l"/>
              <a:defRPr/>
            </a:pPr>
            <a:r>
              <a:rPr lang="en-US" sz="2400" dirty="0" smtClean="0">
                <a:solidFill>
                  <a:schemeClr val="tx1"/>
                </a:solidFill>
              </a:rPr>
              <a:t>Accredited Standards Committee (ASC) X12 EDI definitions and basic structure</a:t>
            </a:r>
          </a:p>
          <a:p>
            <a:pPr>
              <a:lnSpc>
                <a:spcPct val="80000"/>
              </a:lnSpc>
              <a:spcBef>
                <a:spcPct val="50000"/>
              </a:spcBef>
              <a:buSzPct val="70000"/>
              <a:buFont typeface="Wingdings" pitchFamily="2" charset="2"/>
              <a:buChar char="l"/>
              <a:defRPr/>
            </a:pPr>
            <a:r>
              <a:rPr lang="en-US" sz="2400" dirty="0" smtClean="0">
                <a:solidFill>
                  <a:schemeClr val="tx1"/>
                </a:solidFill>
              </a:rPr>
              <a:t>ASC X12 applied in DOD: the Federal implementation conventions (ICs) &amp; DLMS supplements 	</a:t>
            </a:r>
          </a:p>
          <a:p>
            <a:pPr>
              <a:lnSpc>
                <a:spcPct val="80000"/>
              </a:lnSpc>
              <a:spcBef>
                <a:spcPct val="50000"/>
              </a:spcBef>
              <a:buSzPct val="70000"/>
              <a:buFont typeface="Wingdings" pitchFamily="2" charset="2"/>
              <a:buChar char="l"/>
              <a:defRPr/>
            </a:pPr>
            <a:r>
              <a:rPr lang="en-US" sz="2400" dirty="0" smtClean="0">
                <a:solidFill>
                  <a:schemeClr val="tx1"/>
                </a:solidFill>
              </a:rPr>
              <a:t>DLMS XML and emerging technologies/initiatives</a:t>
            </a:r>
          </a:p>
          <a:p>
            <a:pPr>
              <a:lnSpc>
                <a:spcPct val="80000"/>
              </a:lnSpc>
              <a:spcBef>
                <a:spcPct val="50000"/>
              </a:spcBef>
              <a:buSzPct val="70000"/>
              <a:buFont typeface="Wingdings" pitchFamily="2" charset="2"/>
              <a:buChar char="l"/>
              <a:defRPr/>
            </a:pPr>
            <a:r>
              <a:rPr lang="en-US" sz="2400" dirty="0" smtClean="0">
                <a:solidFill>
                  <a:schemeClr val="tx1"/>
                </a:solidFill>
              </a:rPr>
              <a:t>How to prepare and submit proposed DLMS changes</a:t>
            </a:r>
          </a:p>
          <a:p>
            <a:pPr>
              <a:lnSpc>
                <a:spcPct val="80000"/>
              </a:lnSpc>
              <a:defRPr/>
            </a:pPr>
            <a:endParaRPr lang="en-US" sz="2800" dirty="0" smtClean="0">
              <a:solidFill>
                <a:schemeClr val="tx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659076" y="405182"/>
            <a:ext cx="8180124" cy="585418"/>
          </a:xfrm>
          <a:prstGeom prst="rect">
            <a:avLst/>
          </a:prstGeom>
          <a:noFill/>
          <a:ln w="9525">
            <a:noFill/>
            <a:miter lim="800000"/>
            <a:headEnd/>
            <a:tailEnd/>
          </a:ln>
        </p:spPr>
        <p:txBody>
          <a:bodyPr wrap="none" lIns="92075" tIns="46038" rIns="92075" bIns="46038">
            <a:spAutoFit/>
          </a:bodyPr>
          <a:lstStyle/>
          <a:p>
            <a:pPr>
              <a:spcBef>
                <a:spcPct val="0"/>
              </a:spcBef>
            </a:pPr>
            <a:r>
              <a:rPr lang="en-US" sz="3200" dirty="0" smtClean="0">
                <a:solidFill>
                  <a:srgbClr val="2D2DB9"/>
                </a:solidFill>
                <a:latin typeface="Arial" pitchFamily="34" charset="0"/>
                <a:cs typeface="Arial" pitchFamily="34" charset="0"/>
              </a:rPr>
              <a:t>DAAS  </a:t>
            </a:r>
            <a:r>
              <a:rPr lang="en-US" sz="3200" dirty="0">
                <a:solidFill>
                  <a:srgbClr val="2D2DB9"/>
                </a:solidFill>
                <a:latin typeface="Arial" pitchFamily="34" charset="0"/>
                <a:cs typeface="Arial" pitchFamily="34" charset="0"/>
              </a:rPr>
              <a:t>Support to DLMS Implementation </a:t>
            </a:r>
          </a:p>
        </p:txBody>
      </p:sp>
      <p:sp>
        <p:nvSpPr>
          <p:cNvPr id="18435" name="Text Box 3"/>
          <p:cNvSpPr txBox="1">
            <a:spLocks noChangeArrowheads="1"/>
          </p:cNvSpPr>
          <p:nvPr/>
        </p:nvSpPr>
        <p:spPr bwMode="auto">
          <a:xfrm>
            <a:off x="63843" y="990600"/>
            <a:ext cx="9156357" cy="5661550"/>
          </a:xfrm>
          <a:prstGeom prst="rect">
            <a:avLst/>
          </a:prstGeom>
          <a:noFill/>
          <a:ln w="9525" algn="ctr">
            <a:noFill/>
            <a:miter lim="800000"/>
            <a:headEnd/>
            <a:tailEnd/>
          </a:ln>
        </p:spPr>
        <p:txBody>
          <a:bodyPr wrap="square">
            <a:spAutoFit/>
          </a:bodyPr>
          <a:lstStyle/>
          <a:p>
            <a:pPr algn="l" eaLnBrk="1" hangingPunct="1">
              <a:spcBef>
                <a:spcPct val="0"/>
              </a:spcBef>
              <a:buClr>
                <a:srgbClr val="1F497D"/>
              </a:buClr>
            </a:pPr>
            <a:r>
              <a:rPr lang="en-US" sz="2400" u="sng" dirty="0" smtClean="0">
                <a:latin typeface="Arial" pitchFamily="34" charset="0"/>
                <a:cs typeface="Arial" pitchFamily="34" charset="0"/>
              </a:rPr>
              <a:t>DLMS </a:t>
            </a:r>
            <a:r>
              <a:rPr lang="en-US" sz="2400" u="sng" dirty="0" err="1">
                <a:latin typeface="Arial" pitchFamily="34" charset="0"/>
                <a:cs typeface="Arial" pitchFamily="34" charset="0"/>
              </a:rPr>
              <a:t>eBusiness</a:t>
            </a:r>
            <a:r>
              <a:rPr lang="en-US" sz="2400" u="sng" dirty="0">
                <a:latin typeface="Arial" pitchFamily="34" charset="0"/>
                <a:cs typeface="Arial" pitchFamily="34" charset="0"/>
              </a:rPr>
              <a:t> Program Management POCs</a:t>
            </a:r>
            <a:r>
              <a:rPr lang="en-US" sz="2400" dirty="0">
                <a:latin typeface="Arial" pitchFamily="34" charset="0"/>
                <a:cs typeface="Arial" pitchFamily="34" charset="0"/>
              </a:rPr>
              <a:t>:</a:t>
            </a: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Clarissa </a:t>
            </a:r>
            <a:r>
              <a:rPr lang="en-US" sz="1800" dirty="0">
                <a:latin typeface="Arial" pitchFamily="34" charset="0"/>
                <a:cs typeface="Arial" pitchFamily="34" charset="0"/>
              </a:rPr>
              <a:t>Elmore (937) 656-3770/DSN 986-3770   </a:t>
            </a:r>
            <a:r>
              <a:rPr lang="en-US" sz="1800" dirty="0">
                <a:latin typeface="Arial" pitchFamily="34" charset="0"/>
                <a:cs typeface="Arial" pitchFamily="34" charset="0"/>
                <a:hlinkClick r:id="rId3"/>
              </a:rPr>
              <a:t>Clarissa.Elmore@dla.mil</a:t>
            </a:r>
            <a:r>
              <a:rPr lang="en-US" sz="1800" dirty="0">
                <a:latin typeface="Arial" pitchFamily="34" charset="0"/>
                <a:cs typeface="Arial" pitchFamily="34" charset="0"/>
              </a:rPr>
              <a:t> </a:t>
            </a:r>
          </a:p>
          <a:p>
            <a:pPr marL="233363" indent="-233363" algn="l" eaLnBrk="1" hangingPunct="1">
              <a:spcBef>
                <a:spcPct val="0"/>
              </a:spcBef>
              <a:buClr>
                <a:srgbClr val="1F497D"/>
              </a:buClr>
              <a:buFontTx/>
              <a:buChar char="•"/>
            </a:pPr>
            <a:r>
              <a:rPr lang="en-US" sz="1800" dirty="0" smtClean="0">
                <a:latin typeface="Arial" pitchFamily="34" charset="0"/>
                <a:cs typeface="Arial" pitchFamily="34" charset="0"/>
              </a:rPr>
              <a:t>Jennifer </a:t>
            </a:r>
            <a:r>
              <a:rPr lang="en-US" sz="1800" dirty="0">
                <a:latin typeface="Arial" pitchFamily="34" charset="0"/>
                <a:cs typeface="Arial" pitchFamily="34" charset="0"/>
              </a:rPr>
              <a:t>Taulbee (937) 656-3400/DSN 986-3400  </a:t>
            </a:r>
            <a:r>
              <a:rPr lang="en-US" sz="1800" dirty="0">
                <a:latin typeface="Arial" pitchFamily="34" charset="0"/>
                <a:cs typeface="Arial" pitchFamily="34" charset="0"/>
                <a:hlinkClick r:id="rId4"/>
              </a:rPr>
              <a:t>jennifer.taulbee@dla.mil</a:t>
            </a:r>
            <a:r>
              <a:rPr lang="en-US" sz="1800" dirty="0">
                <a:latin typeface="Arial" pitchFamily="34" charset="0"/>
                <a:cs typeface="Arial" pitchFamily="34" charset="0"/>
              </a:rPr>
              <a:t> </a:t>
            </a:r>
          </a:p>
          <a:p>
            <a:pPr algn="l">
              <a:buClr>
                <a:srgbClr val="1F497D"/>
              </a:buClr>
            </a:pPr>
            <a:r>
              <a:rPr lang="en-US" sz="2400" u="sng" dirty="0">
                <a:latin typeface="Arial" pitchFamily="34" charset="0"/>
                <a:cs typeface="Arial" pitchFamily="34" charset="0"/>
              </a:rPr>
              <a:t>Functional Support </a:t>
            </a:r>
            <a:r>
              <a:rPr lang="en-US" sz="2400" u="sng" dirty="0" smtClean="0">
                <a:latin typeface="Arial" pitchFamily="34" charset="0"/>
                <a:cs typeface="Arial" pitchFamily="34" charset="0"/>
              </a:rPr>
              <a:t>POCs</a:t>
            </a:r>
            <a:r>
              <a:rPr lang="en-US" sz="2400" dirty="0" smtClean="0">
                <a:latin typeface="Arial" pitchFamily="34" charset="0"/>
                <a:cs typeface="Arial" pitchFamily="34" charset="0"/>
              </a:rPr>
              <a:t>/</a:t>
            </a:r>
            <a:r>
              <a:rPr lang="en-US" sz="2400" u="sng" dirty="0" smtClean="0">
                <a:latin typeface="Arial" pitchFamily="34" charset="0"/>
                <a:cs typeface="Arial" pitchFamily="34" charset="0"/>
              </a:rPr>
              <a:t>Logistics </a:t>
            </a:r>
            <a:r>
              <a:rPr lang="en-US" sz="2400" u="sng" dirty="0">
                <a:latin typeface="Arial" pitchFamily="34" charset="0"/>
                <a:cs typeface="Arial" pitchFamily="34" charset="0"/>
              </a:rPr>
              <a:t>Division</a:t>
            </a:r>
            <a:r>
              <a:rPr lang="en-US" sz="2400" dirty="0">
                <a:latin typeface="Arial" pitchFamily="34" charset="0"/>
                <a:cs typeface="Arial" pitchFamily="34" charset="0"/>
              </a:rPr>
              <a:t>: </a:t>
            </a:r>
          </a:p>
          <a:p>
            <a:pPr marL="233363" indent="-233363" algn="l" defTabSz="628650">
              <a:lnSpc>
                <a:spcPct val="70000"/>
              </a:lnSpc>
              <a:buClr>
                <a:srgbClr val="1F497D"/>
              </a:buClr>
              <a:buFontTx/>
              <a:buChar char="•"/>
            </a:pPr>
            <a:r>
              <a:rPr lang="en-US" sz="1800" dirty="0" smtClean="0">
                <a:latin typeface="+mn-lt"/>
                <a:cs typeface="Arial" pitchFamily="34" charset="0"/>
              </a:rPr>
              <a:t>Army/DLA/GSA:  </a:t>
            </a:r>
            <a:r>
              <a:rPr lang="en-US" dirty="0" smtClean="0">
                <a:latin typeface="+mn-lt"/>
                <a:cs typeface="Arial" pitchFamily="34" charset="0"/>
              </a:rPr>
              <a:t>						</a:t>
            </a:r>
          </a:p>
          <a:p>
            <a:pPr marL="742950" lvl="1" indent="-285750" algn="l" defTabSz="628650">
              <a:lnSpc>
                <a:spcPct val="70000"/>
              </a:lnSpc>
              <a:buClr>
                <a:srgbClr val="1F497D"/>
              </a:buClr>
              <a:buFont typeface="Arial" pitchFamily="34" charset="0"/>
              <a:buChar char="‒"/>
            </a:pPr>
            <a:r>
              <a:rPr lang="en-US" dirty="0" smtClean="0">
                <a:latin typeface="+mn-lt"/>
                <a:cs typeface="Arial" pitchFamily="34" charset="0"/>
              </a:rPr>
              <a:t>Allen Coleman (937</a:t>
            </a:r>
            <a:r>
              <a:rPr lang="en-US" dirty="0">
                <a:latin typeface="+mn-lt"/>
                <a:cs typeface="Arial" pitchFamily="34" charset="0"/>
              </a:rPr>
              <a:t>) </a:t>
            </a:r>
            <a:r>
              <a:rPr lang="en-US" dirty="0" smtClean="0">
                <a:latin typeface="+mn-lt"/>
                <a:cs typeface="Arial" pitchFamily="34" charset="0"/>
              </a:rPr>
              <a:t>656-3708/DSN 986-3708  </a:t>
            </a:r>
            <a:r>
              <a:rPr lang="en-US" dirty="0" smtClean="0">
                <a:latin typeface="+mn-lt"/>
                <a:cs typeface="Arial" pitchFamily="34" charset="0"/>
                <a:hlinkClick r:id="rId5"/>
              </a:rPr>
              <a:t>allen.coleman@dla.mil</a:t>
            </a:r>
            <a:r>
              <a:rPr lang="en-US" dirty="0" smtClean="0">
                <a:latin typeface="+mn-lt"/>
                <a:cs typeface="Arial" pitchFamily="34" charset="0"/>
              </a:rPr>
              <a:t>  </a:t>
            </a:r>
            <a:endParaRPr lang="en-US" dirty="0">
              <a:latin typeface="+mn-lt"/>
              <a:cs typeface="Arial" pitchFamily="34" charset="0"/>
            </a:endParaRPr>
          </a:p>
          <a:p>
            <a:pPr marL="233363" indent="-233363" algn="l">
              <a:lnSpc>
                <a:spcPct val="70000"/>
              </a:lnSpc>
              <a:buClr>
                <a:srgbClr val="1F497D"/>
              </a:buClr>
              <a:buFontTx/>
              <a:buChar char="•"/>
            </a:pPr>
            <a:r>
              <a:rPr lang="fr-FR" sz="1800" dirty="0">
                <a:latin typeface="+mn-lt"/>
              </a:rPr>
              <a:t>Air Force: </a:t>
            </a:r>
            <a:r>
              <a:rPr lang="fr-FR" dirty="0">
                <a:latin typeface="+mn-lt"/>
              </a:rPr>
              <a:t>Bernace Collier (937) 656-3766/DSN 986-3766 </a:t>
            </a:r>
            <a:r>
              <a:rPr lang="fr-FR" u="sng" dirty="0">
                <a:latin typeface="+mn-lt"/>
                <a:hlinkClick r:id="rId6"/>
              </a:rPr>
              <a:t>bernace.collier@dla.mil</a:t>
            </a:r>
            <a:r>
              <a:rPr lang="fr-FR" dirty="0">
                <a:latin typeface="+mn-lt"/>
                <a:hlinkClick r:id="rId6"/>
              </a:rPr>
              <a:t> </a:t>
            </a:r>
            <a:r>
              <a:rPr lang="fr-FR" dirty="0">
                <a:latin typeface="+mn-lt"/>
              </a:rPr>
              <a:t>    </a:t>
            </a:r>
          </a:p>
          <a:p>
            <a:pPr marL="233363" indent="-233363" algn="l">
              <a:lnSpc>
                <a:spcPct val="70000"/>
              </a:lnSpc>
              <a:buClr>
                <a:srgbClr val="1F497D"/>
              </a:buClr>
              <a:buFontTx/>
              <a:buChar char="•"/>
            </a:pPr>
            <a:r>
              <a:rPr lang="en-US" sz="1800" dirty="0" smtClean="0">
                <a:latin typeface="+mn-lt"/>
                <a:cs typeface="Arial" pitchFamily="34" charset="0"/>
              </a:rPr>
              <a:t>Navy/Marines/Coast </a:t>
            </a:r>
            <a:r>
              <a:rPr lang="en-US" sz="1800" dirty="0">
                <a:latin typeface="+mn-lt"/>
                <a:cs typeface="Arial" pitchFamily="34" charset="0"/>
              </a:rPr>
              <a:t>Guard: </a:t>
            </a:r>
            <a:endParaRPr lang="en-US" sz="1800" dirty="0" smtClean="0">
              <a:latin typeface="+mn-lt"/>
              <a:cs typeface="Arial" pitchFamily="34" charset="0"/>
            </a:endParaRPr>
          </a:p>
          <a:p>
            <a:pPr marL="742950" lvl="1" indent="-285750" algn="l">
              <a:lnSpc>
                <a:spcPct val="70000"/>
              </a:lnSpc>
              <a:buClr>
                <a:srgbClr val="1F497D"/>
              </a:buClr>
              <a:buFont typeface="Arial" pitchFamily="34" charset="0"/>
              <a:buChar char="‒"/>
            </a:pPr>
            <a:r>
              <a:rPr lang="en-US" dirty="0" smtClean="0">
                <a:latin typeface="+mn-lt"/>
                <a:cs typeface="Arial" pitchFamily="34" charset="0"/>
              </a:rPr>
              <a:t>Edward “Nolan” Davis (</a:t>
            </a:r>
            <a:r>
              <a:rPr lang="en-US" dirty="0">
                <a:latin typeface="+mn-lt"/>
                <a:cs typeface="Arial" pitchFamily="34" charset="0"/>
              </a:rPr>
              <a:t>937) </a:t>
            </a:r>
            <a:r>
              <a:rPr lang="en-US" dirty="0" smtClean="0">
                <a:latin typeface="+mn-lt"/>
                <a:cs typeface="Arial" pitchFamily="34" charset="0"/>
              </a:rPr>
              <a:t>656-3255/DSN 986-3255 </a:t>
            </a:r>
            <a:r>
              <a:rPr lang="en-US" dirty="0" smtClean="0">
                <a:latin typeface="+mn-lt"/>
                <a:cs typeface="Arial" pitchFamily="34" charset="0"/>
                <a:hlinkClick r:id="rId7"/>
              </a:rPr>
              <a:t>edward.davis@dla.mil</a:t>
            </a:r>
            <a:r>
              <a:rPr lang="en-US" dirty="0" smtClean="0">
                <a:latin typeface="+mn-lt"/>
                <a:cs typeface="Arial" pitchFamily="34" charset="0"/>
              </a:rPr>
              <a:t>    </a:t>
            </a:r>
            <a:r>
              <a:rPr lang="en-US" sz="1800" dirty="0" smtClean="0">
                <a:latin typeface="Arial" pitchFamily="34" charset="0"/>
                <a:cs typeface="Arial" pitchFamily="34" charset="0"/>
              </a:rPr>
              <a:t> </a:t>
            </a:r>
            <a:endParaRPr lang="en-US" sz="1800" dirty="0">
              <a:latin typeface="Arial" pitchFamily="34" charset="0"/>
              <a:cs typeface="Arial" pitchFamily="34" charset="0"/>
            </a:endParaRPr>
          </a:p>
          <a:p>
            <a:pPr algn="l">
              <a:buClr>
                <a:srgbClr val="1F497D"/>
              </a:buClr>
            </a:pPr>
            <a:r>
              <a:rPr lang="en-US" sz="2400" u="sng" dirty="0" smtClean="0">
                <a:latin typeface="Arial" pitchFamily="34" charset="0"/>
                <a:cs typeface="Arial" pitchFamily="34" charset="0"/>
              </a:rPr>
              <a:t>Mapping </a:t>
            </a:r>
            <a:r>
              <a:rPr lang="en-US" sz="2400" u="sng" dirty="0">
                <a:latin typeface="Arial" pitchFamily="34" charset="0"/>
                <a:cs typeface="Arial" pitchFamily="34" charset="0"/>
              </a:rPr>
              <a:t>Support POCs</a:t>
            </a:r>
            <a:r>
              <a:rPr lang="en-US" sz="2400" dirty="0">
                <a:latin typeface="Arial" pitchFamily="34" charset="0"/>
                <a:cs typeface="Arial" pitchFamily="34" charset="0"/>
              </a:rPr>
              <a:t>: </a:t>
            </a:r>
          </a:p>
          <a:p>
            <a:pPr marL="233363" indent="-233363" algn="l">
              <a:lnSpc>
                <a:spcPct val="65000"/>
              </a:lnSpc>
              <a:buClr>
                <a:srgbClr val="1F497D"/>
              </a:buClr>
              <a:buFontTx/>
              <a:buChar char="•"/>
            </a:pPr>
            <a:r>
              <a:rPr lang="en-US" sz="1800" dirty="0" smtClean="0">
                <a:latin typeface="Arial" pitchFamily="34" charset="0"/>
                <a:cs typeface="Arial" pitchFamily="34" charset="0"/>
              </a:rPr>
              <a:t>Doug </a:t>
            </a:r>
            <a:r>
              <a:rPr lang="en-US" sz="1800" dirty="0">
                <a:latin typeface="Arial" pitchFamily="34" charset="0"/>
                <a:cs typeface="Arial" pitchFamily="34" charset="0"/>
              </a:rPr>
              <a:t>Mummert (937) 431-8000  </a:t>
            </a:r>
            <a:r>
              <a:rPr lang="en-US" sz="1800" dirty="0">
                <a:latin typeface="Arial" pitchFamily="34" charset="0"/>
                <a:cs typeface="Arial" pitchFamily="34" charset="0"/>
                <a:hlinkClick r:id="rId8"/>
              </a:rPr>
              <a:t>doug.mummert.ctr@dla.mil</a:t>
            </a:r>
            <a:r>
              <a:rPr lang="en-US" sz="1800" dirty="0">
                <a:latin typeface="Arial" pitchFamily="34" charset="0"/>
                <a:cs typeface="Arial" pitchFamily="34" charset="0"/>
              </a:rPr>
              <a:t> </a:t>
            </a:r>
          </a:p>
          <a:p>
            <a:pPr marL="233363" indent="-233363" algn="l">
              <a:lnSpc>
                <a:spcPct val="65000"/>
              </a:lnSpc>
              <a:buClr>
                <a:srgbClr val="1F497D"/>
              </a:buClr>
              <a:buFontTx/>
              <a:buChar char="•"/>
            </a:pPr>
            <a:r>
              <a:rPr lang="en-US" sz="1800" dirty="0" smtClean="0">
                <a:latin typeface="Arial" pitchFamily="34" charset="0"/>
                <a:cs typeface="Arial" pitchFamily="34" charset="0"/>
              </a:rPr>
              <a:t>Bill </a:t>
            </a:r>
            <a:r>
              <a:rPr lang="en-US" sz="1800" dirty="0">
                <a:latin typeface="Arial" pitchFamily="34" charset="0"/>
                <a:cs typeface="Arial" pitchFamily="34" charset="0"/>
              </a:rPr>
              <a:t>Strickler (937) 431-8000  </a:t>
            </a:r>
            <a:r>
              <a:rPr lang="en-US" sz="1800" dirty="0" err="1" smtClean="0">
                <a:latin typeface="Arial" pitchFamily="34" charset="0"/>
                <a:cs typeface="Arial" pitchFamily="34" charset="0"/>
                <a:hlinkClick r:id="rId9"/>
              </a:rPr>
              <a:t>william.strickler.ctr@dla.mi</a:t>
            </a:r>
            <a:endParaRPr lang="en-US" sz="1800" dirty="0" smtClean="0">
              <a:latin typeface="Arial" pitchFamily="34" charset="0"/>
              <a:cs typeface="Arial" pitchFamily="34" charset="0"/>
              <a:hlinkClick r:id="rId9"/>
            </a:endParaRPr>
          </a:p>
          <a:p>
            <a:pPr marL="233363" indent="-233363" algn="l">
              <a:lnSpc>
                <a:spcPct val="65000"/>
              </a:lnSpc>
              <a:buClr>
                <a:srgbClr val="1F497D"/>
              </a:buClr>
              <a:buFontTx/>
              <a:buChar char="•"/>
            </a:pPr>
            <a:endParaRPr lang="en-US" sz="1000" dirty="0" smtClean="0">
              <a:latin typeface="Arial" pitchFamily="34" charset="0"/>
              <a:cs typeface="Arial" pitchFamily="34" charset="0"/>
              <a:hlinkClick r:id="rId9"/>
            </a:endParaRPr>
          </a:p>
          <a:p>
            <a:pPr algn="l">
              <a:lnSpc>
                <a:spcPct val="65000"/>
              </a:lnSpc>
              <a:buClr>
                <a:srgbClr val="1F497D"/>
              </a:buClr>
            </a:pPr>
            <a:r>
              <a:rPr lang="en-US" sz="2400" u="sng" dirty="0" err="1" smtClean="0">
                <a:latin typeface="Arial" pitchFamily="34" charset="0"/>
                <a:cs typeface="Arial" pitchFamily="34" charset="0"/>
              </a:rPr>
              <a:t>eBusiness</a:t>
            </a:r>
            <a:r>
              <a:rPr lang="en-US" sz="2400" u="sng" dirty="0" smtClean="0">
                <a:latin typeface="Arial" pitchFamily="34" charset="0"/>
                <a:cs typeface="Arial" pitchFamily="34" charset="0"/>
              </a:rPr>
              <a:t> </a:t>
            </a:r>
            <a:r>
              <a:rPr lang="en-US" sz="2400" u="sng" dirty="0">
                <a:latin typeface="Arial" pitchFamily="34" charset="0"/>
                <a:cs typeface="Arial" pitchFamily="34" charset="0"/>
              </a:rPr>
              <a:t>Group</a:t>
            </a:r>
            <a:r>
              <a:rPr lang="en-US" sz="2400" dirty="0">
                <a:latin typeface="Arial" pitchFamily="34" charset="0"/>
                <a:cs typeface="Arial" pitchFamily="34" charset="0"/>
              </a:rPr>
              <a:t> (account set-up):</a:t>
            </a:r>
            <a:endParaRPr lang="en-US" sz="2400" u="sng" dirty="0">
              <a:latin typeface="Arial" pitchFamily="34" charset="0"/>
              <a:cs typeface="Arial" pitchFamily="34" charset="0"/>
            </a:endParaRPr>
          </a:p>
          <a:p>
            <a:pPr marL="233363" indent="-233363" algn="l">
              <a:lnSpc>
                <a:spcPct val="65000"/>
              </a:lnSpc>
              <a:buClr>
                <a:srgbClr val="1F497D"/>
              </a:buClr>
              <a:buFontTx/>
              <a:buChar char="•"/>
            </a:pPr>
            <a:r>
              <a:rPr lang="en-US" sz="1800" dirty="0" smtClean="0">
                <a:latin typeface="Arial" pitchFamily="34" charset="0"/>
                <a:cs typeface="Arial" pitchFamily="34" charset="0"/>
              </a:rPr>
              <a:t>Jordan </a:t>
            </a:r>
            <a:r>
              <a:rPr lang="en-US" sz="1800" dirty="0">
                <a:latin typeface="Arial" pitchFamily="34" charset="0"/>
                <a:cs typeface="Arial" pitchFamily="34" charset="0"/>
              </a:rPr>
              <a:t>Henderson (937)656-3804/DSN 986-3804  </a:t>
            </a:r>
            <a:r>
              <a:rPr lang="en-US" sz="1800" dirty="0">
                <a:latin typeface="Arial" pitchFamily="34" charset="0"/>
                <a:cs typeface="Arial" pitchFamily="34" charset="0"/>
                <a:hlinkClick r:id="rId10"/>
              </a:rPr>
              <a:t>jordan.henderson.ctr@dla.mil</a:t>
            </a:r>
            <a:r>
              <a:rPr lang="en-US" sz="1800" dirty="0">
                <a:latin typeface="Arial" pitchFamily="34" charset="0"/>
                <a:cs typeface="Arial" pitchFamily="34" charset="0"/>
              </a:rPr>
              <a:t> </a:t>
            </a:r>
          </a:p>
          <a:p>
            <a:pPr marL="233363" indent="-233363" algn="l">
              <a:lnSpc>
                <a:spcPct val="65000"/>
              </a:lnSpc>
              <a:buClr>
                <a:srgbClr val="1F497D"/>
              </a:buClr>
              <a:buFontTx/>
              <a:buChar char="•"/>
            </a:pPr>
            <a:r>
              <a:rPr lang="en-US" sz="1800" dirty="0" smtClean="0">
                <a:latin typeface="Arial" pitchFamily="34" charset="0"/>
                <a:cs typeface="Arial" pitchFamily="34" charset="0"/>
              </a:rPr>
              <a:t>Andy </a:t>
            </a:r>
            <a:r>
              <a:rPr lang="en-US" sz="1800" dirty="0">
                <a:latin typeface="Arial" pitchFamily="34" charset="0"/>
                <a:cs typeface="Arial" pitchFamily="34" charset="0"/>
              </a:rPr>
              <a:t>Rohrer (937) 656-3805/DSN 986-3805  </a:t>
            </a:r>
            <a:r>
              <a:rPr lang="en-US" sz="1800" dirty="0">
                <a:latin typeface="Arial" pitchFamily="34" charset="0"/>
                <a:cs typeface="Arial" pitchFamily="34" charset="0"/>
                <a:hlinkClick r:id="rId11"/>
              </a:rPr>
              <a:t>andrew.rohrer.ctr@dla.mil</a:t>
            </a:r>
            <a:r>
              <a:rPr lang="en-US" sz="1800" dirty="0">
                <a:latin typeface="Arial" pitchFamily="34" charset="0"/>
                <a:cs typeface="Arial" pitchFamily="34" charset="0"/>
              </a:rPr>
              <a:t> </a:t>
            </a:r>
          </a:p>
        </p:txBody>
      </p:sp>
    </p:spTree>
    <p:extLst>
      <p:ext uri="{BB962C8B-B14F-4D97-AF65-F5344CB8AC3E}">
        <p14:creationId xmlns:p14="http://schemas.microsoft.com/office/powerpoint/2010/main" val="34449943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title"/>
          </p:nvPr>
        </p:nvSpPr>
        <p:spPr>
          <a:xfrm>
            <a:off x="1885950" y="2117712"/>
            <a:ext cx="5410200" cy="1771650"/>
          </a:xfrm>
        </p:spPr>
        <p:txBody>
          <a:bodyPr/>
          <a:lstStyle/>
          <a:p>
            <a:r>
              <a:rPr lang="en-US" sz="4000" dirty="0" smtClean="0"/>
              <a:t>DLA Logistics Information Service</a:t>
            </a:r>
            <a:br>
              <a:rPr lang="en-US" sz="4000" dirty="0" smtClean="0"/>
            </a:br>
            <a:r>
              <a:rPr lang="en-US" sz="2800" dirty="0" smtClean="0"/>
              <a:t>(Formerly DLIS)</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228600" y="381000"/>
            <a:ext cx="8686800" cy="762000"/>
          </a:xfrm>
        </p:spPr>
        <p:txBody>
          <a:bodyPr/>
          <a:lstStyle/>
          <a:p>
            <a:r>
              <a:rPr lang="en-US" sz="4000" dirty="0" smtClean="0"/>
              <a:t>DLA Logistics Information Service</a:t>
            </a:r>
          </a:p>
        </p:txBody>
      </p:sp>
      <p:sp>
        <p:nvSpPr>
          <p:cNvPr id="49155" name="Rectangle 3"/>
          <p:cNvSpPr>
            <a:spLocks noGrp="1" noChangeArrowheads="1"/>
          </p:cNvSpPr>
          <p:nvPr>
            <p:ph idx="1"/>
          </p:nvPr>
        </p:nvSpPr>
        <p:spPr>
          <a:xfrm>
            <a:off x="457200" y="1219200"/>
            <a:ext cx="7772400" cy="5029200"/>
          </a:xfrm>
        </p:spPr>
        <p:txBody>
          <a:bodyPr/>
          <a:lstStyle/>
          <a:p>
            <a:pPr>
              <a:lnSpc>
                <a:spcPct val="90000"/>
              </a:lnSpc>
            </a:pPr>
            <a:r>
              <a:rPr lang="en-US" sz="2800" dirty="0" smtClean="0"/>
              <a:t>Mission:</a:t>
            </a:r>
          </a:p>
          <a:p>
            <a:pPr marL="908050" lvl="1" indent="-444500">
              <a:lnSpc>
                <a:spcPct val="90000"/>
              </a:lnSpc>
            </a:pPr>
            <a:r>
              <a:rPr lang="en-US" sz="2400" dirty="0" smtClean="0"/>
              <a:t>Create, obtain, manage, and integrate logistics data from a variety of sources for  	  	dissemination as user-friendly information 	  to meet or exceed the needs of DOD, 	  	  Federal and international logisticians</a:t>
            </a:r>
          </a:p>
          <a:p>
            <a:pPr marL="1374775" lvl="2" indent="-460375">
              <a:lnSpc>
                <a:spcPct val="90000"/>
              </a:lnSpc>
              <a:spcBef>
                <a:spcPts val="1200"/>
              </a:spcBef>
            </a:pPr>
            <a:r>
              <a:rPr lang="en-US" sz="2000" b="0" dirty="0" smtClean="0"/>
              <a:t>Provide cataloging services for 7.5 million active national stock numbered items. </a:t>
            </a:r>
          </a:p>
          <a:p>
            <a:pPr marL="1374775" lvl="2" indent="-460375">
              <a:lnSpc>
                <a:spcPct val="90000"/>
              </a:lnSpc>
              <a:spcBef>
                <a:spcPts val="1200"/>
              </a:spcBef>
            </a:pPr>
            <a:r>
              <a:rPr lang="en-US" sz="2000" b="0" dirty="0" smtClean="0"/>
              <a:t>Implement cataloging policies, procedures and metrics to monitor performance</a:t>
            </a:r>
          </a:p>
          <a:p>
            <a:pPr marL="1374775" lvl="2" indent="-460375">
              <a:lnSpc>
                <a:spcPct val="90000"/>
              </a:lnSpc>
              <a:spcBef>
                <a:spcPts val="1200"/>
              </a:spcBef>
            </a:pPr>
            <a:r>
              <a:rPr lang="en-US" sz="2000" b="0" dirty="0" smtClean="0"/>
              <a:t>Deliver State-of-the-art logistics support</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Text Box 4"/>
          <p:cNvSpPr txBox="1">
            <a:spLocks noChangeArrowheads="1"/>
          </p:cNvSpPr>
          <p:nvPr/>
        </p:nvSpPr>
        <p:spPr bwMode="auto">
          <a:xfrm>
            <a:off x="457200" y="1447800"/>
            <a:ext cx="8458200" cy="4139595"/>
          </a:xfrm>
          <a:prstGeom prst="rect">
            <a:avLst/>
          </a:prstGeom>
          <a:noFill/>
          <a:ln w="9525">
            <a:noFill/>
            <a:miter lim="800000"/>
            <a:headEnd/>
            <a:tailEnd/>
          </a:ln>
        </p:spPr>
        <p:txBody>
          <a:bodyPr wrap="square">
            <a:spAutoFit/>
          </a:bodyPr>
          <a:lstStyle/>
          <a:p>
            <a:pPr algn="l">
              <a:buClr>
                <a:schemeClr val="tx2"/>
              </a:buClr>
              <a:buSzPct val="70000"/>
              <a:buFont typeface="Arial" charset="0"/>
              <a:buChar char="●"/>
            </a:pPr>
            <a:r>
              <a:rPr lang="en-US" sz="3200" dirty="0">
                <a:latin typeface="Arial" charset="0"/>
              </a:rPr>
              <a:t> Enterprise Reference Repositories</a:t>
            </a:r>
          </a:p>
          <a:p>
            <a:pPr marL="914400" lvl="1" indent="-457200" algn="l">
              <a:lnSpc>
                <a:spcPct val="75000"/>
              </a:lnSpc>
              <a:buClr>
                <a:schemeClr val="tx2"/>
              </a:buClr>
              <a:buFont typeface="Wingdings" pitchFamily="2" charset="2"/>
              <a:buChar char="ü"/>
            </a:pPr>
            <a:r>
              <a:rPr lang="en-US" sz="2800" b="0" dirty="0" smtClean="0">
                <a:latin typeface="Arial" charset="0"/>
              </a:rPr>
              <a:t>Federal </a:t>
            </a:r>
            <a:r>
              <a:rPr lang="en-US" sz="2800" b="0" dirty="0">
                <a:latin typeface="Arial" charset="0"/>
              </a:rPr>
              <a:t>Logistics Information System </a:t>
            </a:r>
            <a:r>
              <a:rPr lang="en-US" sz="2800" b="0" dirty="0" smtClean="0">
                <a:latin typeface="Arial" charset="0"/>
              </a:rPr>
              <a:t>(</a:t>
            </a:r>
            <a:r>
              <a:rPr lang="en-US" sz="2800" b="0" dirty="0">
                <a:latin typeface="Arial" charset="0"/>
              </a:rPr>
              <a:t>FLIS)</a:t>
            </a:r>
          </a:p>
          <a:p>
            <a:pPr marL="914400" lvl="1" indent="-457200" algn="l">
              <a:lnSpc>
                <a:spcPct val="75000"/>
              </a:lnSpc>
              <a:buClr>
                <a:schemeClr val="tx2"/>
              </a:buClr>
              <a:buFont typeface="Wingdings" pitchFamily="2" charset="2"/>
              <a:buChar char="ü"/>
            </a:pPr>
            <a:r>
              <a:rPr lang="en-US" sz="2800" b="0" dirty="0" smtClean="0">
                <a:latin typeface="Arial" charset="0"/>
              </a:rPr>
              <a:t>IUID </a:t>
            </a:r>
            <a:r>
              <a:rPr lang="en-US" sz="2800" b="0" dirty="0">
                <a:latin typeface="Arial" charset="0"/>
              </a:rPr>
              <a:t>Registry</a:t>
            </a:r>
          </a:p>
          <a:p>
            <a:pPr marL="914400" lvl="1" indent="-457200" algn="l">
              <a:lnSpc>
                <a:spcPct val="75000"/>
              </a:lnSpc>
              <a:buClr>
                <a:schemeClr val="tx2"/>
              </a:buClr>
              <a:buFont typeface="Wingdings" pitchFamily="2" charset="2"/>
              <a:buChar char="ü"/>
            </a:pPr>
            <a:r>
              <a:rPr lang="en-US" sz="2800" b="0" dirty="0" smtClean="0">
                <a:latin typeface="Arial" charset="0"/>
              </a:rPr>
              <a:t>System for Award Management (SAM):</a:t>
            </a:r>
          </a:p>
          <a:p>
            <a:pPr marL="1371600" lvl="2" indent="-457200" algn="l">
              <a:lnSpc>
                <a:spcPct val="75000"/>
              </a:lnSpc>
              <a:buClr>
                <a:schemeClr val="tx2"/>
              </a:buClr>
              <a:buFont typeface="Arial" pitchFamily="34" charset="0"/>
              <a:buChar char="‒"/>
            </a:pPr>
            <a:r>
              <a:rPr lang="en-US" sz="2800" b="0" dirty="0" smtClean="0">
                <a:latin typeface="Arial" charset="0"/>
              </a:rPr>
              <a:t>Federal </a:t>
            </a:r>
            <a:r>
              <a:rPr lang="en-US" sz="2800" b="0" dirty="0">
                <a:latin typeface="Arial" charset="0"/>
              </a:rPr>
              <a:t>Registration Registry (FedReg)</a:t>
            </a:r>
          </a:p>
          <a:p>
            <a:pPr marL="1371600" lvl="2" indent="-457200" algn="l">
              <a:lnSpc>
                <a:spcPct val="75000"/>
              </a:lnSpc>
              <a:buClr>
                <a:schemeClr val="tx2"/>
              </a:buClr>
              <a:buFont typeface="Arial" pitchFamily="34" charset="0"/>
              <a:buChar char="‒"/>
            </a:pPr>
            <a:r>
              <a:rPr lang="en-US" sz="2800" b="0" dirty="0" smtClean="0">
                <a:latin typeface="Arial" charset="0"/>
              </a:rPr>
              <a:t>Central </a:t>
            </a:r>
            <a:r>
              <a:rPr lang="en-US" sz="2800" b="0" dirty="0">
                <a:latin typeface="Arial" charset="0"/>
              </a:rPr>
              <a:t>Contractor Registry (CCR)</a:t>
            </a:r>
          </a:p>
          <a:p>
            <a:pPr marL="1371600" lvl="2" indent="-457200" algn="l">
              <a:lnSpc>
                <a:spcPct val="75000"/>
              </a:lnSpc>
              <a:buClr>
                <a:schemeClr val="tx2"/>
              </a:buClr>
              <a:buFont typeface="Arial" pitchFamily="34" charset="0"/>
              <a:buChar char="‒"/>
            </a:pPr>
            <a:r>
              <a:rPr lang="en-US" sz="2800" b="0" dirty="0" smtClean="0">
                <a:latin typeface="Arial" charset="0"/>
              </a:rPr>
              <a:t>Commercial </a:t>
            </a:r>
            <a:r>
              <a:rPr lang="en-US" sz="2800" b="0" dirty="0">
                <a:latin typeface="Arial" charset="0"/>
              </a:rPr>
              <a:t>and Government Entity </a:t>
            </a:r>
            <a:r>
              <a:rPr lang="en-US" sz="2800" b="0" dirty="0" smtClean="0">
                <a:latin typeface="Arial" charset="0"/>
              </a:rPr>
              <a:t>(</a:t>
            </a:r>
            <a:r>
              <a:rPr lang="en-US" sz="2800" b="0" dirty="0">
                <a:latin typeface="Arial" charset="0"/>
              </a:rPr>
              <a:t>CAGE) Registry</a:t>
            </a:r>
          </a:p>
        </p:txBody>
      </p:sp>
      <p:sp>
        <p:nvSpPr>
          <p:cNvPr id="5" name="Title 4"/>
          <p:cNvSpPr>
            <a:spLocks noGrp="1"/>
          </p:cNvSpPr>
          <p:nvPr>
            <p:ph type="title"/>
          </p:nvPr>
        </p:nvSpPr>
        <p:spPr>
          <a:xfrm>
            <a:off x="228600" y="457200"/>
            <a:ext cx="8991600" cy="685800"/>
          </a:xfrm>
        </p:spPr>
        <p:txBody>
          <a:bodyPr/>
          <a:lstStyle/>
          <a:p>
            <a:pPr lvl="0"/>
            <a:r>
              <a:rPr lang="en-US" sz="4000" dirty="0" smtClean="0"/>
              <a:t>DLA Logistics Information Service</a:t>
            </a:r>
            <a:endParaRPr lang="en-US" sz="4000"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524000"/>
            <a:ext cx="7772400" cy="1447800"/>
          </a:xfrm>
        </p:spPr>
        <p:txBody>
          <a:bodyPr/>
          <a:lstStyle/>
          <a:p>
            <a:r>
              <a:rPr lang="en-US" dirty="0" smtClean="0"/>
              <a:t>Policy and Guidance</a:t>
            </a:r>
          </a:p>
        </p:txBody>
      </p:sp>
      <p:pic>
        <p:nvPicPr>
          <p:cNvPr id="51204" name="Picture 9" descr="USPLICY"/>
          <p:cNvPicPr>
            <a:picLocks noChangeAspect="1" noChangeArrowheads="1"/>
          </p:cNvPicPr>
          <p:nvPr/>
        </p:nvPicPr>
        <p:blipFill>
          <a:blip r:embed="rId3" cstate="print"/>
          <a:srcRect/>
          <a:stretch>
            <a:fillRect/>
          </a:stretch>
        </p:blipFill>
        <p:spPr bwMode="auto">
          <a:xfrm>
            <a:off x="5578475" y="3276600"/>
            <a:ext cx="2898775" cy="3124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title"/>
          </p:nvPr>
        </p:nvSpPr>
        <p:spPr>
          <a:xfrm>
            <a:off x="685800" y="381000"/>
            <a:ext cx="7772400" cy="1143000"/>
          </a:xfrm>
        </p:spPr>
        <p:txBody>
          <a:bodyPr/>
          <a:lstStyle/>
          <a:p>
            <a:r>
              <a:rPr lang="en-US" dirty="0" smtClean="0"/>
              <a:t>DoD Policy and Guidance</a:t>
            </a:r>
          </a:p>
        </p:txBody>
      </p:sp>
      <p:sp>
        <p:nvSpPr>
          <p:cNvPr id="53251" name="Rectangle 6"/>
          <p:cNvSpPr>
            <a:spLocks noGrp="1" noChangeArrowheads="1"/>
          </p:cNvSpPr>
          <p:nvPr>
            <p:ph idx="1"/>
          </p:nvPr>
        </p:nvSpPr>
        <p:spPr>
          <a:xfrm>
            <a:off x="228600" y="1600200"/>
            <a:ext cx="8534400" cy="4495800"/>
          </a:xfrm>
        </p:spPr>
        <p:txBody>
          <a:bodyPr/>
          <a:lstStyle/>
          <a:p>
            <a:pPr marL="920750" lvl="1" indent="-457200">
              <a:lnSpc>
                <a:spcPct val="150000"/>
              </a:lnSpc>
              <a:spcBef>
                <a:spcPts val="1200"/>
              </a:spcBef>
              <a:tabLst>
                <a:tab pos="1257300" algn="l"/>
              </a:tabLst>
            </a:pPr>
            <a:r>
              <a:rPr lang="en-US" b="0" dirty="0" smtClean="0"/>
              <a:t>DoD Directive 8190.1</a:t>
            </a:r>
          </a:p>
          <a:p>
            <a:pPr marL="914400" lvl="1" indent="-450850">
              <a:spcBef>
                <a:spcPts val="1200"/>
              </a:spcBef>
              <a:tabLst>
                <a:tab pos="1257300" algn="l"/>
              </a:tabLst>
            </a:pPr>
            <a:r>
              <a:rPr lang="en-US" b="0" dirty="0" smtClean="0"/>
              <a:t>DoD Instruction 4140.01</a:t>
            </a:r>
          </a:p>
          <a:p>
            <a:pPr marL="914400" lvl="1" indent="-450850">
              <a:spcBef>
                <a:spcPts val="1200"/>
              </a:spcBef>
              <a:tabLst>
                <a:tab pos="1257300" algn="l"/>
              </a:tabLst>
            </a:pPr>
            <a:r>
              <a:rPr lang="en-US" b="0" dirty="0" smtClean="0"/>
              <a:t>DoD Regulation 4140.1-R (changing to an eleven volume manual)</a:t>
            </a:r>
          </a:p>
          <a:p>
            <a:pPr marL="914400" lvl="1" indent="-450850">
              <a:spcBef>
                <a:spcPts val="1200"/>
              </a:spcBef>
              <a:tabLst>
                <a:tab pos="1257300" algn="l"/>
              </a:tabLst>
            </a:pPr>
            <a:r>
              <a:rPr lang="en-US" b="0" dirty="0" smtClean="0"/>
              <a:t>DLM 4000.25 series of manuals</a:t>
            </a:r>
          </a:p>
          <a:p>
            <a:pPr marL="914400" lvl="1" indent="-450850">
              <a:spcBef>
                <a:spcPts val="1200"/>
              </a:spcBef>
              <a:tabLst>
                <a:tab pos="1257300" algn="l"/>
              </a:tabLst>
            </a:pPr>
            <a:r>
              <a:rPr lang="en-US" b="0" dirty="0" smtClean="0"/>
              <a:t>Business Enterprise Architecture (BEA)</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02608"/>
            <a:ext cx="7772400" cy="1143000"/>
          </a:xfrm>
        </p:spPr>
        <p:txBody>
          <a:bodyPr/>
          <a:lstStyle/>
          <a:p>
            <a:r>
              <a:rPr lang="en-US" sz="4000" dirty="0" smtClean="0"/>
              <a:t>DoD Policy and Guidance</a:t>
            </a:r>
            <a:endParaRPr lang="en-US" sz="3600" dirty="0" smtClean="0"/>
          </a:p>
        </p:txBody>
      </p:sp>
      <p:sp>
        <p:nvSpPr>
          <p:cNvPr id="56323" name="Rectangle 3"/>
          <p:cNvSpPr>
            <a:spLocks noGrp="1" noChangeArrowheads="1"/>
          </p:cNvSpPr>
          <p:nvPr>
            <p:ph idx="1"/>
          </p:nvPr>
        </p:nvSpPr>
        <p:spPr>
          <a:xfrm>
            <a:off x="381000" y="2057400"/>
            <a:ext cx="8458200" cy="3962400"/>
          </a:xfrm>
        </p:spPr>
        <p:txBody>
          <a:bodyPr/>
          <a:lstStyle/>
          <a:p>
            <a:pPr>
              <a:lnSpc>
                <a:spcPct val="90000"/>
              </a:lnSpc>
            </a:pPr>
            <a:endParaRPr lang="en-US" sz="2400" dirty="0" smtClean="0"/>
          </a:p>
          <a:p>
            <a:pPr algn="ctr">
              <a:lnSpc>
                <a:spcPct val="90000"/>
              </a:lnSpc>
              <a:buClr>
                <a:srgbClr val="FF0000"/>
              </a:buClr>
              <a:buSzPct val="70000"/>
              <a:buFont typeface="Wingdings" pitchFamily="2" charset="2"/>
              <a:buNone/>
            </a:pPr>
            <a:r>
              <a:rPr lang="en-US" sz="3600" dirty="0" smtClean="0"/>
              <a:t>DoD Directive 8190.1,</a:t>
            </a:r>
          </a:p>
          <a:p>
            <a:pPr algn="ctr">
              <a:lnSpc>
                <a:spcPct val="90000"/>
              </a:lnSpc>
              <a:buClr>
                <a:srgbClr val="FF0000"/>
              </a:buClr>
              <a:buSzPct val="70000"/>
              <a:buFont typeface="Wingdings" pitchFamily="2" charset="2"/>
              <a:buNone/>
            </a:pPr>
            <a:r>
              <a:rPr lang="en-US" sz="3600" dirty="0" smtClean="0"/>
              <a:t> DoD Logistics Use of Electronic Data Interchange (EDI) Standards</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375312"/>
            <a:ext cx="8153400" cy="914400"/>
          </a:xfrm>
        </p:spPr>
        <p:txBody>
          <a:bodyPr/>
          <a:lstStyle/>
          <a:p>
            <a:r>
              <a:rPr lang="en-US" sz="4000" dirty="0" smtClean="0"/>
              <a:t>DoD Directive 8190.1 </a:t>
            </a:r>
            <a:r>
              <a:rPr lang="en-US" sz="3200" dirty="0" smtClean="0"/>
              <a:t>… continued</a:t>
            </a:r>
          </a:p>
        </p:txBody>
      </p:sp>
      <p:sp>
        <p:nvSpPr>
          <p:cNvPr id="57347" name="Rectangle 3"/>
          <p:cNvSpPr>
            <a:spLocks noGrp="1" noChangeArrowheads="1"/>
          </p:cNvSpPr>
          <p:nvPr>
            <p:ph idx="1"/>
          </p:nvPr>
        </p:nvSpPr>
        <p:spPr>
          <a:xfrm>
            <a:off x="533400" y="1371600"/>
            <a:ext cx="8153400" cy="4648200"/>
          </a:xfrm>
        </p:spPr>
        <p:txBody>
          <a:bodyPr/>
          <a:lstStyle/>
          <a:p>
            <a:pPr algn="ctr">
              <a:lnSpc>
                <a:spcPct val="80000"/>
              </a:lnSpc>
              <a:spcBef>
                <a:spcPct val="0"/>
              </a:spcBef>
              <a:buClr>
                <a:srgbClr val="FFFF00"/>
              </a:buClr>
              <a:buFontTx/>
              <a:buChar char="•"/>
            </a:pPr>
            <a:endParaRPr lang="en-US" sz="900" dirty="0" smtClean="0"/>
          </a:p>
          <a:p>
            <a:pPr>
              <a:lnSpc>
                <a:spcPct val="80000"/>
              </a:lnSpc>
              <a:spcBef>
                <a:spcPct val="50000"/>
              </a:spcBef>
              <a:buSzPct val="70000"/>
              <a:buFont typeface="Wingdings" pitchFamily="2" charset="2"/>
              <a:buChar char="l"/>
            </a:pPr>
            <a:r>
              <a:rPr lang="en-US" sz="2800" dirty="0" smtClean="0"/>
              <a:t>ANSI ASC X12 is the baseline logistics data exchange standard upon which the DLMS shall be based.</a:t>
            </a:r>
          </a:p>
          <a:p>
            <a:pPr>
              <a:lnSpc>
                <a:spcPct val="80000"/>
              </a:lnSpc>
              <a:spcBef>
                <a:spcPct val="50000"/>
              </a:spcBef>
              <a:buSzPct val="70000"/>
              <a:buFont typeface="Wingdings" pitchFamily="2" charset="2"/>
              <a:buChar char="l"/>
            </a:pPr>
            <a:r>
              <a:rPr lang="en-US" sz="2800" dirty="0" smtClean="0"/>
              <a:t>Develop and apply DoD corporate services and processes to minimize duplication and ensure interoperability</a:t>
            </a:r>
          </a:p>
          <a:p>
            <a:pPr>
              <a:lnSpc>
                <a:spcPct val="80000"/>
              </a:lnSpc>
              <a:spcBef>
                <a:spcPct val="50000"/>
              </a:spcBef>
              <a:buSzPct val="70000"/>
              <a:buFont typeface="Wingdings" pitchFamily="2" charset="2"/>
              <a:buChar char="l"/>
            </a:pPr>
            <a:r>
              <a:rPr lang="en-US" sz="2800" dirty="0" smtClean="0"/>
              <a:t>Use DLMS as process improvement enabler</a:t>
            </a:r>
          </a:p>
          <a:p>
            <a:pPr lvl="1">
              <a:lnSpc>
                <a:spcPct val="80000"/>
              </a:lnSpc>
              <a:spcBef>
                <a:spcPct val="40000"/>
              </a:spcBef>
              <a:buSzTx/>
              <a:buFont typeface="Wingdings" pitchFamily="2" charset="2"/>
              <a:buChar char="ü"/>
            </a:pPr>
            <a:r>
              <a:rPr lang="en-US" sz="2000" b="0" dirty="0" smtClean="0"/>
              <a:t>The DOD Components shall use the DLMS in new, replacement and major modifications of logistics business systems</a:t>
            </a:r>
          </a:p>
          <a:p>
            <a:pPr lvl="1">
              <a:lnSpc>
                <a:spcPct val="80000"/>
              </a:lnSpc>
              <a:spcBef>
                <a:spcPct val="40000"/>
              </a:spcBef>
              <a:buSzTx/>
              <a:buFont typeface="Wingdings" pitchFamily="2" charset="2"/>
              <a:buChar char="ü"/>
            </a:pPr>
            <a:r>
              <a:rPr lang="en-US" sz="2000" b="0" dirty="0" smtClean="0"/>
              <a:t>Use as part of ongoing and planned modernization programs</a:t>
            </a:r>
            <a:endParaRPr lang="en-US" sz="2800" dirty="0" smtClean="0"/>
          </a:p>
          <a:p>
            <a:pPr>
              <a:lnSpc>
                <a:spcPct val="80000"/>
              </a:lnSpc>
              <a:spcBef>
                <a:spcPct val="50000"/>
              </a:spcBef>
              <a:buClr>
                <a:srgbClr val="FFFF00"/>
              </a:buClr>
              <a:buSzPct val="70000"/>
              <a:buFont typeface="Wingdings" pitchFamily="2" charset="2"/>
              <a:buChar char="l"/>
            </a:pPr>
            <a:endParaRPr lang="en-US" sz="2800" dirty="0" smtClean="0"/>
          </a:p>
          <a:p>
            <a:pPr>
              <a:lnSpc>
                <a:spcPct val="80000"/>
              </a:lnSpc>
              <a:spcBef>
                <a:spcPct val="50000"/>
              </a:spcBef>
              <a:buClr>
                <a:srgbClr val="FFFF00"/>
              </a:buClr>
              <a:buSzPct val="70000"/>
              <a:buFont typeface="Wingdings" pitchFamily="2" charset="2"/>
              <a:buChar char="l"/>
            </a:pPr>
            <a:endParaRPr lang="en-US" sz="2800" dirty="0" smtClean="0"/>
          </a:p>
          <a:p>
            <a:pPr>
              <a:lnSpc>
                <a:spcPct val="80000"/>
              </a:lnSpc>
              <a:spcBef>
                <a:spcPct val="50000"/>
              </a:spcBef>
              <a:buClr>
                <a:srgbClr val="FFFF00"/>
              </a:buClr>
              <a:buSzPct val="70000"/>
              <a:buFont typeface="Wingdings" pitchFamily="2" charset="2"/>
              <a:buNone/>
            </a:pPr>
            <a:endParaRPr lang="en-US" sz="1600" b="0" dirty="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04800"/>
            <a:ext cx="7772400" cy="920088"/>
          </a:xfrm>
        </p:spPr>
        <p:txBody>
          <a:bodyPr/>
          <a:lstStyle/>
          <a:p>
            <a:r>
              <a:rPr lang="en-US" sz="4000" dirty="0" smtClean="0"/>
              <a:t>DoD Policy and Guidance</a:t>
            </a:r>
            <a:endParaRPr lang="en-US" sz="3600" dirty="0" smtClean="0"/>
          </a:p>
        </p:txBody>
      </p:sp>
      <p:sp>
        <p:nvSpPr>
          <p:cNvPr id="59395" name="Rectangle 3"/>
          <p:cNvSpPr>
            <a:spLocks noGrp="1" noChangeArrowheads="1"/>
          </p:cNvSpPr>
          <p:nvPr>
            <p:ph idx="1"/>
          </p:nvPr>
        </p:nvSpPr>
        <p:spPr>
          <a:xfrm>
            <a:off x="304800" y="990600"/>
            <a:ext cx="8534400" cy="5486400"/>
          </a:xfrm>
        </p:spPr>
        <p:txBody>
          <a:bodyPr/>
          <a:lstStyle/>
          <a:p>
            <a:pPr>
              <a:lnSpc>
                <a:spcPct val="80000"/>
              </a:lnSpc>
            </a:pPr>
            <a:endParaRPr lang="en-US" sz="1800" b="0" dirty="0" smtClean="0"/>
          </a:p>
          <a:p>
            <a:pPr algn="ctr">
              <a:lnSpc>
                <a:spcPct val="80000"/>
              </a:lnSpc>
              <a:buClr>
                <a:srgbClr val="FF0000"/>
              </a:buClr>
              <a:buSzPct val="70000"/>
              <a:buFont typeface="Wingdings" pitchFamily="2" charset="2"/>
              <a:buNone/>
            </a:pPr>
            <a:r>
              <a:rPr lang="en-US" sz="2800" dirty="0" smtClean="0"/>
              <a:t>DoD Instruction 4140.01 </a:t>
            </a:r>
          </a:p>
          <a:p>
            <a:pPr algn="ctr">
              <a:lnSpc>
                <a:spcPct val="80000"/>
              </a:lnSpc>
              <a:buClr>
                <a:srgbClr val="FF0000"/>
              </a:buClr>
              <a:buSzPct val="70000"/>
              <a:buFont typeface="Wingdings" pitchFamily="2" charset="2"/>
              <a:buNone/>
            </a:pPr>
            <a:r>
              <a:rPr lang="en-US" sz="2800" dirty="0" smtClean="0"/>
              <a:t>DoD Supply Chain Materiel Management Policy (December 14, 2011)</a:t>
            </a:r>
            <a:endParaRPr lang="en-US" sz="1800" dirty="0" smtClean="0"/>
          </a:p>
          <a:p>
            <a:pPr marL="465138" indent="-465138">
              <a:lnSpc>
                <a:spcPct val="80000"/>
              </a:lnSpc>
              <a:spcBef>
                <a:spcPct val="50000"/>
              </a:spcBef>
              <a:buSzPct val="70000"/>
              <a:buFont typeface="Wingdings" pitchFamily="2" charset="2"/>
              <a:buChar char="l"/>
            </a:pPr>
            <a:r>
              <a:rPr lang="en-US" sz="2800" dirty="0" smtClean="0"/>
              <a:t>Materiel management functions shall be implemented with DoD standard systems</a:t>
            </a:r>
          </a:p>
          <a:p>
            <a:pPr marL="465138" indent="-465138">
              <a:lnSpc>
                <a:spcPct val="80000"/>
              </a:lnSpc>
              <a:spcBef>
                <a:spcPct val="50000"/>
              </a:spcBef>
              <a:buSzPct val="70000"/>
              <a:buFont typeface="Wingdings" pitchFamily="2" charset="2"/>
              <a:buChar char="l"/>
            </a:pPr>
            <a:r>
              <a:rPr lang="en-US" sz="2800" dirty="0" smtClean="0"/>
              <a:t>Authorizes publication of:</a:t>
            </a:r>
          </a:p>
          <a:p>
            <a:pPr marL="908050" lvl="1" indent="-444500">
              <a:lnSpc>
                <a:spcPct val="80000"/>
              </a:lnSpc>
              <a:spcBef>
                <a:spcPct val="50000"/>
              </a:spcBef>
              <a:buSzTx/>
              <a:buFont typeface="Wingdings" pitchFamily="2" charset="2"/>
              <a:buChar char="ü"/>
            </a:pPr>
            <a:r>
              <a:rPr lang="en-US" sz="2400" b="0" dirty="0" smtClean="0"/>
              <a:t>DoD 4140.1-R, “DoD Supply Chain Management   Regulation” (changing to an eleven volume manual)</a:t>
            </a:r>
          </a:p>
          <a:p>
            <a:pPr marL="908050" lvl="1" indent="-444500">
              <a:lnSpc>
                <a:spcPct val="80000"/>
              </a:lnSpc>
              <a:buSzTx/>
              <a:buFont typeface="Wingdings" pitchFamily="2" charset="2"/>
              <a:buChar char="ü"/>
            </a:pPr>
            <a:r>
              <a:rPr lang="en-US" sz="2400" b="0" dirty="0" smtClean="0"/>
              <a:t>DLM 4000.25 series of manuals:</a:t>
            </a:r>
          </a:p>
          <a:p>
            <a:pPr marL="1308100" lvl="2" indent="-444500">
              <a:lnSpc>
                <a:spcPct val="80000"/>
              </a:lnSpc>
              <a:spcBef>
                <a:spcPts val="600"/>
              </a:spcBef>
            </a:pPr>
            <a:r>
              <a:rPr lang="en-US" sz="2000" b="0" dirty="0" smtClean="0"/>
              <a:t>DLM 4000.25 (Defense Logistics Management System)</a:t>
            </a:r>
          </a:p>
          <a:p>
            <a:pPr marL="1308100" lvl="2" indent="-444500">
              <a:lnSpc>
                <a:spcPct val="80000"/>
              </a:lnSpc>
              <a:spcBef>
                <a:spcPts val="600"/>
              </a:spcBef>
            </a:pPr>
            <a:r>
              <a:rPr lang="en-US" sz="2000" b="0" dirty="0" smtClean="0"/>
              <a:t>DLM 4000.25-1 (MILSTRIP)</a:t>
            </a:r>
          </a:p>
          <a:p>
            <a:pPr marL="1308100" lvl="2" indent="-444500">
              <a:lnSpc>
                <a:spcPct val="80000"/>
              </a:lnSpc>
              <a:spcBef>
                <a:spcPts val="600"/>
              </a:spcBef>
            </a:pPr>
            <a:r>
              <a:rPr lang="en-US" sz="2000" b="0" dirty="0" smtClean="0"/>
              <a:t>DLM 4000.25-2 (MILSTRAP)</a:t>
            </a:r>
          </a:p>
          <a:p>
            <a:pPr marL="1308100" lvl="2" indent="-444500">
              <a:lnSpc>
                <a:spcPct val="80000"/>
              </a:lnSpc>
              <a:spcBef>
                <a:spcPts val="600"/>
              </a:spcBef>
            </a:pPr>
            <a:r>
              <a:rPr lang="en-US" sz="2000" b="0" dirty="0" smtClean="0"/>
              <a:t>DLM 4000.25-4 (DAAS) </a:t>
            </a:r>
            <a:endParaRPr lang="en-US" sz="1200" dirty="0" smtClean="0"/>
          </a:p>
          <a:p>
            <a:pPr>
              <a:lnSpc>
                <a:spcPct val="80000"/>
              </a:lnSpc>
              <a:buClr>
                <a:srgbClr val="FF0000"/>
              </a:buClr>
              <a:buSzPct val="70000"/>
              <a:buFont typeface="Wingdings" pitchFamily="2" charset="2"/>
              <a:buChar char="l"/>
            </a:pPr>
            <a:endParaRPr lang="en-US" sz="1800" dirty="0"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375312"/>
            <a:ext cx="7772400" cy="1143000"/>
          </a:xfrm>
        </p:spPr>
        <p:txBody>
          <a:bodyPr/>
          <a:lstStyle/>
          <a:p>
            <a:r>
              <a:rPr lang="en-US" sz="4000" dirty="0" smtClean="0"/>
              <a:t>DoD Policy and Guidance</a:t>
            </a:r>
          </a:p>
        </p:txBody>
      </p:sp>
      <p:sp>
        <p:nvSpPr>
          <p:cNvPr id="60419" name="Rectangle 3"/>
          <p:cNvSpPr>
            <a:spLocks noGrp="1" noChangeArrowheads="1"/>
          </p:cNvSpPr>
          <p:nvPr>
            <p:ph idx="1"/>
          </p:nvPr>
        </p:nvSpPr>
        <p:spPr>
          <a:xfrm>
            <a:off x="685800" y="1600200"/>
            <a:ext cx="7772400" cy="4114800"/>
          </a:xfrm>
        </p:spPr>
        <p:txBody>
          <a:bodyPr/>
          <a:lstStyle/>
          <a:p>
            <a:pPr algn="ctr"/>
            <a:r>
              <a:rPr lang="en-US" dirty="0" smtClean="0"/>
              <a:t>DoD 4140.1-R</a:t>
            </a:r>
          </a:p>
          <a:p>
            <a:pPr algn="ctr"/>
            <a:r>
              <a:rPr lang="en-US" dirty="0" smtClean="0"/>
              <a:t>DoD Supply Chain Material</a:t>
            </a:r>
          </a:p>
          <a:p>
            <a:pPr algn="ctr"/>
            <a:r>
              <a:rPr lang="en-US" dirty="0"/>
              <a:t>Management Regulation</a:t>
            </a:r>
          </a:p>
          <a:p>
            <a:pPr algn="ctr"/>
            <a:r>
              <a:rPr lang="en-US" dirty="0" smtClean="0"/>
              <a:t>(</a:t>
            </a:r>
            <a:r>
              <a:rPr lang="en-US" dirty="0"/>
              <a:t>May 23, 2003)</a:t>
            </a:r>
          </a:p>
          <a:p>
            <a:pPr algn="ctr"/>
            <a:r>
              <a:rPr lang="en-US" sz="1400" dirty="0" smtClean="0"/>
              <a:t> </a:t>
            </a:r>
          </a:p>
          <a:p>
            <a:pPr algn="ctr"/>
            <a:r>
              <a:rPr lang="en-US" sz="2800" dirty="0" smtClean="0"/>
              <a:t>(</a:t>
            </a:r>
            <a:r>
              <a:rPr lang="en-US" sz="2800" dirty="0"/>
              <a:t>W</a:t>
            </a:r>
            <a:r>
              <a:rPr lang="en-US" sz="2800" dirty="0" smtClean="0"/>
              <a:t>ill be </a:t>
            </a:r>
            <a:r>
              <a:rPr lang="en-US" sz="2800" smtClean="0"/>
              <a:t>replaced 2013 </a:t>
            </a:r>
            <a:r>
              <a:rPr lang="en-US" sz="2800" dirty="0" smtClean="0"/>
              <a:t>by </a:t>
            </a:r>
          </a:p>
          <a:p>
            <a:pPr algn="ctr"/>
            <a:r>
              <a:rPr lang="en-US" sz="2800" dirty="0" err="1" smtClean="0"/>
              <a:t>DoDM</a:t>
            </a:r>
            <a:r>
              <a:rPr lang="en-US" sz="2800" dirty="0" smtClean="0"/>
              <a:t> 4140.01, Eleven Volumes)</a:t>
            </a:r>
          </a:p>
          <a:p>
            <a:pPr algn="ctr"/>
            <a:r>
              <a:rPr lang="en-US" sz="2800" dirty="0" smtClean="0"/>
              <a:t>Policy on DLMS Remains Unchanged</a:t>
            </a:r>
          </a:p>
          <a:p>
            <a:pPr algn="ctr"/>
            <a:r>
              <a:rPr lang="en-US" sz="2800" dirty="0" smtClean="0"/>
              <a:t> </a:t>
            </a:r>
          </a:p>
          <a:p>
            <a:pPr algn="ctr"/>
            <a:endParaRPr lang="en-US"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375312"/>
            <a:ext cx="7772400" cy="1143000"/>
          </a:xfrm>
        </p:spPr>
        <p:txBody>
          <a:bodyPr/>
          <a:lstStyle/>
          <a:p>
            <a:r>
              <a:rPr lang="en-US" sz="4000" dirty="0" smtClean="0"/>
              <a:t>Module Structure</a:t>
            </a:r>
            <a:endParaRPr lang="en-US" dirty="0" smtClean="0"/>
          </a:p>
        </p:txBody>
      </p:sp>
      <p:sp>
        <p:nvSpPr>
          <p:cNvPr id="9219" name="Rectangle 3"/>
          <p:cNvSpPr>
            <a:spLocks noGrp="1" noChangeArrowheads="1"/>
          </p:cNvSpPr>
          <p:nvPr>
            <p:ph idx="1"/>
          </p:nvPr>
        </p:nvSpPr>
        <p:spPr>
          <a:xfrm>
            <a:off x="609600" y="1828800"/>
            <a:ext cx="8305800" cy="914400"/>
          </a:xfrm>
        </p:spPr>
        <p:txBody>
          <a:bodyPr/>
          <a:lstStyle/>
          <a:p>
            <a:pPr>
              <a:buClr>
                <a:srgbClr val="FF0000"/>
              </a:buClr>
              <a:buSzPct val="70000"/>
              <a:buFont typeface="Wingdings" pitchFamily="2" charset="2"/>
              <a:buNone/>
            </a:pPr>
            <a:r>
              <a:rPr lang="en-US" dirty="0" smtClean="0">
                <a:solidFill>
                  <a:schemeClr val="tx2"/>
                </a:solidFill>
              </a:rPr>
              <a:t>Module 1 – Introduction to the DLMS</a:t>
            </a:r>
          </a:p>
        </p:txBody>
      </p:sp>
      <p:sp>
        <p:nvSpPr>
          <p:cNvPr id="322565" name="Text Box 5"/>
          <p:cNvSpPr txBox="1">
            <a:spLocks noChangeArrowheads="1"/>
          </p:cNvSpPr>
          <p:nvPr/>
        </p:nvSpPr>
        <p:spPr bwMode="auto">
          <a:xfrm>
            <a:off x="838200" y="2514600"/>
            <a:ext cx="8077200" cy="3265509"/>
          </a:xfrm>
          <a:prstGeom prst="rect">
            <a:avLst/>
          </a:prstGeom>
          <a:noFill/>
          <a:ln w="9525">
            <a:noFill/>
            <a:miter lim="800000"/>
            <a:headEnd/>
            <a:tailEnd/>
          </a:ln>
          <a:effectLst/>
        </p:spPr>
        <p:txBody>
          <a:bodyPr>
            <a:spAutoFit/>
          </a:bodyPr>
          <a:lstStyle/>
          <a:p>
            <a:pPr marL="457200" indent="-457200" algn="l">
              <a:spcBef>
                <a:spcPct val="35000"/>
              </a:spcBef>
              <a:buSzPct val="100000"/>
              <a:buFont typeface="Arial" pitchFamily="34" charset="0"/>
              <a:buChar char="•"/>
              <a:defRPr/>
            </a:pPr>
            <a:r>
              <a:rPr lang="en-US" sz="2800" dirty="0" smtClean="0">
                <a:latin typeface="Arial" charset="0"/>
              </a:rPr>
              <a:t>Background</a:t>
            </a:r>
            <a:endParaRPr lang="en-US" sz="2800" dirty="0">
              <a:latin typeface="Arial" charset="0"/>
            </a:endParaRPr>
          </a:p>
          <a:p>
            <a:pPr marL="457200" indent="-457200" algn="l">
              <a:spcBef>
                <a:spcPct val="35000"/>
              </a:spcBef>
              <a:buSzPct val="100000"/>
              <a:buFont typeface="Arial" pitchFamily="34" charset="0"/>
              <a:buChar char="•"/>
              <a:defRPr/>
            </a:pPr>
            <a:r>
              <a:rPr lang="en-US" sz="2800" dirty="0" smtClean="0">
                <a:latin typeface="Arial" charset="0"/>
              </a:rPr>
              <a:t>Corporate Infrastructure</a:t>
            </a:r>
          </a:p>
          <a:p>
            <a:pPr marL="914400" lvl="1" indent="-457200" algn="l">
              <a:spcBef>
                <a:spcPct val="35000"/>
              </a:spcBef>
              <a:buSzPct val="100000"/>
              <a:buFont typeface="Arial" pitchFamily="34" charset="0"/>
              <a:buChar char="•"/>
              <a:defRPr/>
            </a:pPr>
            <a:r>
              <a:rPr lang="en-US" sz="2400" dirty="0" smtClean="0">
                <a:latin typeface="+mn-lt"/>
              </a:rPr>
              <a:t>Enterprise Support Services</a:t>
            </a:r>
          </a:p>
          <a:p>
            <a:pPr marL="914400" lvl="1" indent="-457200" algn="l">
              <a:spcBef>
                <a:spcPct val="35000"/>
              </a:spcBef>
              <a:buSzPct val="100000"/>
              <a:buFont typeface="Arial" pitchFamily="34" charset="0"/>
              <a:buChar char="•"/>
              <a:defRPr/>
            </a:pPr>
            <a:r>
              <a:rPr lang="en-US" sz="2400" dirty="0" smtClean="0">
                <a:latin typeface="+mn-lt"/>
              </a:rPr>
              <a:t>Where to </a:t>
            </a:r>
            <a:r>
              <a:rPr lang="en-US" sz="2400" dirty="0">
                <a:latin typeface="+mn-lt"/>
              </a:rPr>
              <a:t>G</a:t>
            </a:r>
            <a:r>
              <a:rPr lang="en-US" sz="2400" dirty="0" smtClean="0">
                <a:latin typeface="+mn-lt"/>
              </a:rPr>
              <a:t>et Help</a:t>
            </a:r>
            <a:endParaRPr lang="en-US" sz="2400" dirty="0">
              <a:latin typeface="+mn-lt"/>
            </a:endParaRPr>
          </a:p>
          <a:p>
            <a:pPr marL="457200" indent="-457200" algn="l">
              <a:spcBef>
                <a:spcPct val="35000"/>
              </a:spcBef>
              <a:buSzPct val="100000"/>
              <a:buFont typeface="Arial" pitchFamily="34" charset="0"/>
              <a:buChar char="•"/>
              <a:defRPr/>
            </a:pPr>
            <a:r>
              <a:rPr lang="en-US" sz="2800" dirty="0" smtClean="0">
                <a:latin typeface="Arial" charset="0"/>
              </a:rPr>
              <a:t>Policy </a:t>
            </a:r>
            <a:r>
              <a:rPr lang="en-US" sz="2800" dirty="0">
                <a:latin typeface="Arial" charset="0"/>
              </a:rPr>
              <a:t>and </a:t>
            </a:r>
            <a:r>
              <a:rPr lang="en-US" sz="2800" dirty="0" smtClean="0">
                <a:latin typeface="Arial" charset="0"/>
              </a:rPr>
              <a:t>Guidance</a:t>
            </a:r>
          </a:p>
          <a:p>
            <a:pPr marL="457200" indent="-457200" algn="l">
              <a:spcBef>
                <a:spcPct val="35000"/>
              </a:spcBef>
              <a:buSzPct val="100000"/>
              <a:buFont typeface="Arial" pitchFamily="34" charset="0"/>
              <a:buChar char="•"/>
              <a:defRPr/>
            </a:pPr>
            <a:r>
              <a:rPr lang="en-US" sz="2800" dirty="0" smtClean="0">
                <a:latin typeface="Arial" charset="0"/>
              </a:rPr>
              <a:t>Ten Steps to Successful Implementation </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28600"/>
            <a:ext cx="7772400" cy="914400"/>
          </a:xfrm>
        </p:spPr>
        <p:txBody>
          <a:bodyPr/>
          <a:lstStyle/>
          <a:p>
            <a:r>
              <a:rPr lang="en-US" sz="4000" dirty="0" smtClean="0"/>
              <a:t>DoD 4140.1-R</a:t>
            </a:r>
            <a:r>
              <a:rPr lang="en-US" dirty="0" smtClean="0"/>
              <a:t> </a:t>
            </a:r>
            <a:r>
              <a:rPr lang="en-US" sz="2800" dirty="0" smtClean="0"/>
              <a:t>… continued</a:t>
            </a:r>
          </a:p>
        </p:txBody>
      </p:sp>
      <p:sp>
        <p:nvSpPr>
          <p:cNvPr id="61443" name="Rectangle 3"/>
          <p:cNvSpPr>
            <a:spLocks noGrp="1" noChangeArrowheads="1"/>
          </p:cNvSpPr>
          <p:nvPr>
            <p:ph idx="1"/>
          </p:nvPr>
        </p:nvSpPr>
        <p:spPr>
          <a:xfrm>
            <a:off x="381000" y="1371600"/>
            <a:ext cx="8534400" cy="5562600"/>
          </a:xfrm>
        </p:spPr>
        <p:txBody>
          <a:bodyPr/>
          <a:lstStyle/>
          <a:p>
            <a:pPr>
              <a:lnSpc>
                <a:spcPct val="80000"/>
              </a:lnSpc>
              <a:buClr>
                <a:schemeClr val="tx2"/>
              </a:buClr>
              <a:buSzPct val="70000"/>
              <a:buFont typeface="Wingdings" pitchFamily="2" charset="2"/>
              <a:buChar char="l"/>
            </a:pPr>
            <a:r>
              <a:rPr lang="en-US" sz="2800" dirty="0" smtClean="0"/>
              <a:t>DoD Components shall support and maintain DLMS for all covered functions</a:t>
            </a:r>
          </a:p>
          <a:p>
            <a:pPr>
              <a:lnSpc>
                <a:spcPct val="80000"/>
              </a:lnSpc>
              <a:buClr>
                <a:schemeClr val="tx2"/>
              </a:buClr>
              <a:buSzPct val="70000"/>
              <a:buFont typeface="Wingdings" pitchFamily="2" charset="2"/>
              <a:buNone/>
            </a:pPr>
            <a:endParaRPr lang="en-US" sz="800" dirty="0" smtClean="0"/>
          </a:p>
          <a:p>
            <a:pPr lvl="1">
              <a:lnSpc>
                <a:spcPct val="80000"/>
              </a:lnSpc>
              <a:buFont typeface="Wingdings" pitchFamily="2" charset="2"/>
              <a:buChar char="ü"/>
            </a:pPr>
            <a:r>
              <a:rPr lang="en-US" sz="2400" b="0" dirty="0" smtClean="0"/>
              <a:t>DLMS shall be the primary system governing logistics functional business management standards and practices </a:t>
            </a:r>
          </a:p>
          <a:p>
            <a:pPr lvl="1">
              <a:lnSpc>
                <a:spcPct val="80000"/>
              </a:lnSpc>
              <a:buFont typeface="Wingdings" pitchFamily="2" charset="2"/>
              <a:buChar char="ü"/>
            </a:pPr>
            <a:r>
              <a:rPr lang="en-US" sz="2400" b="0" dirty="0" smtClean="0"/>
              <a:t>DLMS shall use ASC X12 EDI transactional interfaces </a:t>
            </a:r>
          </a:p>
          <a:p>
            <a:pPr lvl="1">
              <a:lnSpc>
                <a:spcPct val="80000"/>
              </a:lnSpc>
              <a:buFont typeface="Wingdings" pitchFamily="2" charset="2"/>
              <a:buChar char="ü"/>
            </a:pPr>
            <a:r>
              <a:rPr lang="en-US" sz="2400" b="0" dirty="0" smtClean="0"/>
              <a:t>DLMS office shall provide configuration management for DLMS </a:t>
            </a:r>
          </a:p>
          <a:p>
            <a:pPr lvl="1">
              <a:lnSpc>
                <a:spcPct val="80000"/>
              </a:lnSpc>
              <a:buFont typeface="Wingdings" pitchFamily="2" charset="2"/>
              <a:buChar char="ü"/>
            </a:pPr>
            <a:r>
              <a:rPr lang="en-US" sz="2400" b="0" dirty="0" smtClean="0"/>
              <a:t>DLSS shall be deactivated upon DoD-wide 	  implementation of DLMS</a:t>
            </a:r>
          </a:p>
          <a:p>
            <a:pPr lvl="1">
              <a:lnSpc>
                <a:spcPct val="80000"/>
              </a:lnSpc>
              <a:buFont typeface="Wingdings" pitchFamily="2" charset="2"/>
              <a:buChar char="ü"/>
            </a:pPr>
            <a:r>
              <a:rPr lang="en-US" sz="2400" b="0" dirty="0" smtClean="0"/>
              <a:t>DLMS shall be the basis for new, replacement and major modifications to logistics business processes/systems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457200"/>
            <a:ext cx="7772400" cy="685800"/>
          </a:xfrm>
        </p:spPr>
        <p:txBody>
          <a:bodyPr/>
          <a:lstStyle/>
          <a:p>
            <a:r>
              <a:rPr lang="en-US" sz="4000" dirty="0" smtClean="0"/>
              <a:t>DoD 4140.1-R</a:t>
            </a:r>
            <a:r>
              <a:rPr lang="en-US" dirty="0" smtClean="0"/>
              <a:t> </a:t>
            </a:r>
            <a:r>
              <a:rPr lang="en-US" sz="2800" dirty="0" smtClean="0"/>
              <a:t>… continued</a:t>
            </a:r>
          </a:p>
        </p:txBody>
      </p:sp>
      <p:sp>
        <p:nvSpPr>
          <p:cNvPr id="62467" name="Rectangle 3"/>
          <p:cNvSpPr>
            <a:spLocks noGrp="1" noChangeArrowheads="1"/>
          </p:cNvSpPr>
          <p:nvPr>
            <p:ph idx="1"/>
          </p:nvPr>
        </p:nvSpPr>
        <p:spPr>
          <a:xfrm>
            <a:off x="685800" y="1295400"/>
            <a:ext cx="8077200" cy="5105400"/>
          </a:xfrm>
        </p:spPr>
        <p:txBody>
          <a:bodyPr/>
          <a:lstStyle/>
          <a:p>
            <a:pPr>
              <a:buClr>
                <a:schemeClr val="tx2"/>
              </a:buClr>
              <a:buSzPct val="70000"/>
              <a:buFont typeface="Wingdings" pitchFamily="2" charset="2"/>
              <a:buChar char="l"/>
            </a:pPr>
            <a:r>
              <a:rPr lang="en-US" sz="2800" dirty="0" smtClean="0"/>
              <a:t>DAAS shall be:</a:t>
            </a:r>
          </a:p>
          <a:p>
            <a:pPr marL="914400" lvl="1" indent="-457200">
              <a:buClr>
                <a:schemeClr val="tx2"/>
              </a:buClr>
              <a:buFont typeface="Wingdings" pitchFamily="2" charset="2"/>
              <a:buChar char="ü"/>
            </a:pPr>
            <a:r>
              <a:rPr lang="en-US" sz="2400" b="0" dirty="0" smtClean="0"/>
              <a:t>Designated as the corporate community service  provider for DLMS</a:t>
            </a:r>
          </a:p>
          <a:p>
            <a:pPr marL="914400" lvl="1" indent="-457200">
              <a:buClr>
                <a:schemeClr val="tx2"/>
              </a:buClr>
              <a:buFont typeface="Wingdings" pitchFamily="2" charset="2"/>
              <a:buChar char="ü"/>
            </a:pPr>
            <a:r>
              <a:rPr lang="en-US" sz="2400" b="0" dirty="0" smtClean="0"/>
              <a:t>The logistics community’s authoritative repository for end-to-end performance metrics</a:t>
            </a:r>
          </a:p>
          <a:p>
            <a:pPr marL="914400" lvl="1" indent="-457200">
              <a:buClr>
                <a:schemeClr val="tx2"/>
              </a:buClr>
              <a:buFont typeface="Wingdings" pitchFamily="2" charset="2"/>
              <a:buChar char="ü"/>
            </a:pPr>
            <a:r>
              <a:rPr lang="en-US" sz="2400" b="0" dirty="0" smtClean="0"/>
              <a:t>Designated as the source for conversion services (DLSS-DLMS)</a:t>
            </a:r>
          </a:p>
          <a:p>
            <a:pPr>
              <a:buClr>
                <a:schemeClr val="tx2"/>
              </a:buClr>
              <a:buSzPct val="70000"/>
              <a:buFont typeface="Wingdings" pitchFamily="2" charset="2"/>
              <a:buChar char="l"/>
            </a:pPr>
            <a:r>
              <a:rPr lang="en-US" sz="2800" dirty="0" smtClean="0"/>
              <a:t>DoD Components shall:</a:t>
            </a:r>
          </a:p>
          <a:p>
            <a:pPr marL="914400" lvl="1" indent="-457200">
              <a:buClr>
                <a:schemeClr val="tx2"/>
              </a:buClr>
              <a:buFont typeface="Wingdings" pitchFamily="2" charset="2"/>
              <a:buChar char="ü"/>
            </a:pPr>
            <a:r>
              <a:rPr lang="en-US" sz="2400" b="0" dirty="0" smtClean="0"/>
              <a:t>Route all DLSS/DLMS transactions to DAAS</a:t>
            </a:r>
          </a:p>
          <a:p>
            <a:pPr marL="914400" lvl="1" indent="-457200">
              <a:buClr>
                <a:schemeClr val="tx2"/>
              </a:buClr>
              <a:buFont typeface="Wingdings" pitchFamily="2" charset="2"/>
              <a:buChar char="ü"/>
            </a:pPr>
            <a:r>
              <a:rPr lang="en-US" sz="2400" b="0" dirty="0" smtClean="0"/>
              <a:t>Use DAAS DLSS/DLMS conversion services </a:t>
            </a:r>
          </a:p>
          <a:p>
            <a:pPr marL="914400" lvl="1" indent="-457200">
              <a:buClr>
                <a:schemeClr val="tx2"/>
              </a:buClr>
              <a:buFont typeface="Wingdings" pitchFamily="2" charset="2"/>
              <a:buChar char="ü"/>
            </a:pPr>
            <a:r>
              <a:rPr lang="en-US" sz="2400" b="0" dirty="0" smtClean="0"/>
              <a:t>Uniformly implement DLMS</a:t>
            </a:r>
          </a:p>
          <a:p>
            <a:pPr>
              <a:buClr>
                <a:schemeClr val="tx2"/>
              </a:buClr>
              <a:buFont typeface="Wingdings" pitchFamily="2" charset="2"/>
              <a:buChar char="ü"/>
            </a:pPr>
            <a:endParaRPr lang="en-US" sz="2400" b="0" dirty="0"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361664"/>
            <a:ext cx="7772400" cy="1143000"/>
          </a:xfrm>
        </p:spPr>
        <p:txBody>
          <a:bodyPr/>
          <a:lstStyle/>
          <a:p>
            <a:r>
              <a:rPr lang="en-US" sz="4000" dirty="0" smtClean="0"/>
              <a:t>DoD Policy and Guidance</a:t>
            </a:r>
          </a:p>
        </p:txBody>
      </p:sp>
      <p:sp>
        <p:nvSpPr>
          <p:cNvPr id="60419" name="Rectangle 3"/>
          <p:cNvSpPr>
            <a:spLocks noGrp="1" noChangeArrowheads="1"/>
          </p:cNvSpPr>
          <p:nvPr>
            <p:ph idx="1"/>
          </p:nvPr>
        </p:nvSpPr>
        <p:spPr>
          <a:xfrm>
            <a:off x="381000" y="1676400"/>
            <a:ext cx="8305800" cy="4419600"/>
          </a:xfrm>
        </p:spPr>
        <p:txBody>
          <a:bodyPr/>
          <a:lstStyle/>
          <a:p>
            <a:pPr algn="ctr"/>
            <a:r>
              <a:rPr lang="en-US" dirty="0" smtClean="0"/>
              <a:t>DLM 4000.25</a:t>
            </a:r>
          </a:p>
          <a:p>
            <a:pPr algn="ctr"/>
            <a:r>
              <a:rPr lang="en-US" dirty="0" smtClean="0"/>
              <a:t>DEFENSE LOGISTICS MANAGEMENT SYSTEM MANUAL</a:t>
            </a:r>
            <a:r>
              <a:rPr lang="en-US" dirty="0"/>
              <a:t> </a:t>
            </a:r>
            <a:r>
              <a:rPr lang="en-US" dirty="0" smtClean="0"/>
              <a:t>(2012)</a:t>
            </a:r>
          </a:p>
          <a:p>
            <a:pPr algn="ctr"/>
            <a:endParaRPr lang="en-US" sz="800" dirty="0" smtClean="0"/>
          </a:p>
          <a:p>
            <a:pPr>
              <a:buFont typeface="Arial" pitchFamily="34" charset="0"/>
              <a:buChar char="•"/>
            </a:pPr>
            <a:r>
              <a:rPr lang="en-US" sz="2000" dirty="0" smtClean="0"/>
              <a:t>DLM 4000.25 will subsume DLM 4000.25-1 </a:t>
            </a:r>
            <a:r>
              <a:rPr lang="en-US" sz="2000" dirty="0"/>
              <a:t>and </a:t>
            </a:r>
            <a:r>
              <a:rPr lang="en-US" sz="2000" dirty="0" smtClean="0"/>
              <a:t>4000.25-2    (</a:t>
            </a:r>
            <a:r>
              <a:rPr lang="en-US" sz="2000" smtClean="0"/>
              <a:t>target December </a:t>
            </a:r>
            <a:r>
              <a:rPr lang="en-US" sz="2000" dirty="0" smtClean="0"/>
              <a:t>2013)</a:t>
            </a:r>
          </a:p>
          <a:p>
            <a:pPr algn="ctr"/>
            <a:endParaRPr lang="en-US" sz="1400" dirty="0" smtClean="0"/>
          </a:p>
          <a:p>
            <a:pPr>
              <a:buFont typeface="Arial" pitchFamily="34" charset="0"/>
              <a:buChar char="•"/>
            </a:pPr>
            <a:r>
              <a:rPr lang="en-US" sz="2000" dirty="0" smtClean="0"/>
              <a:t>Documents the detailed business processes and rules, information exchange formats, data standards and codes</a:t>
            </a:r>
          </a:p>
          <a:p>
            <a:pPr>
              <a:buFont typeface="Arial" pitchFamily="34" charset="0"/>
              <a:buChar char="•"/>
            </a:pPr>
            <a:endParaRPr lang="en-US" sz="1400" dirty="0" smtClean="0"/>
          </a:p>
          <a:p>
            <a:pPr>
              <a:buFont typeface="Arial" pitchFamily="34" charset="0"/>
              <a:buChar char="•"/>
            </a:pPr>
            <a:r>
              <a:rPr lang="en-US" sz="2000" dirty="0" smtClean="0"/>
              <a:t>Developed using the DLMS Process Review Committee (PRC) collaborative model</a:t>
            </a:r>
          </a:p>
          <a:p>
            <a:endParaRPr lang="en-US" sz="2000" dirty="0" smtClean="0"/>
          </a:p>
          <a:p>
            <a:pPr>
              <a:buFont typeface="Arial" pitchFamily="34" charset="0"/>
              <a:buChar char="•"/>
            </a:pPr>
            <a:endParaRPr lang="en-US" sz="2000" dirty="0"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28600" y="381000"/>
            <a:ext cx="8686800" cy="1295400"/>
          </a:xfrm>
          <a:noFill/>
        </p:spPr>
        <p:txBody>
          <a:bodyPr/>
          <a:lstStyle/>
          <a:p>
            <a:pPr marL="463550" indent="-463550">
              <a:spcBef>
                <a:spcPts val="600"/>
              </a:spcBef>
            </a:pPr>
            <a:r>
              <a:rPr lang="en-US" dirty="0" smtClean="0">
                <a:cs typeface="Arial" pitchFamily="34" charset="0"/>
              </a:rPr>
              <a:t>DLMS is a Business Transformation Initiative</a:t>
            </a:r>
          </a:p>
        </p:txBody>
      </p:sp>
      <p:sp>
        <p:nvSpPr>
          <p:cNvPr id="63491" name="Rectangle 8"/>
          <p:cNvSpPr>
            <a:spLocks noChangeArrowheads="1"/>
          </p:cNvSpPr>
          <p:nvPr/>
        </p:nvSpPr>
        <p:spPr bwMode="auto">
          <a:xfrm>
            <a:off x="965200" y="5067300"/>
            <a:ext cx="7327900" cy="800100"/>
          </a:xfrm>
          <a:prstGeom prst="rect">
            <a:avLst/>
          </a:prstGeom>
          <a:noFill/>
          <a:ln w="9525" algn="ctr">
            <a:noFill/>
            <a:miter lim="800000"/>
            <a:headEnd/>
            <a:tailEnd/>
          </a:ln>
        </p:spPr>
        <p:txBody>
          <a:bodyPr wrap="none" anchor="ctr"/>
          <a:lstStyle/>
          <a:p>
            <a:endParaRPr lang="en-US"/>
          </a:p>
        </p:txBody>
      </p:sp>
      <p:sp>
        <p:nvSpPr>
          <p:cNvPr id="63492" name="Text Box 12"/>
          <p:cNvSpPr txBox="1">
            <a:spLocks noChangeArrowheads="1"/>
          </p:cNvSpPr>
          <p:nvPr/>
        </p:nvSpPr>
        <p:spPr bwMode="auto">
          <a:xfrm>
            <a:off x="152400" y="2263676"/>
            <a:ext cx="8839200" cy="1089529"/>
          </a:xfrm>
          <a:prstGeom prst="rect">
            <a:avLst/>
          </a:prstGeom>
          <a:noFill/>
          <a:ln w="9525">
            <a:noFill/>
            <a:miter lim="800000"/>
            <a:headEnd/>
            <a:tailEnd/>
          </a:ln>
        </p:spPr>
        <p:txBody>
          <a:bodyPr wrap="square">
            <a:spAutoFit/>
          </a:bodyPr>
          <a:lstStyle/>
          <a:p>
            <a:pPr marL="463550" indent="-463550" algn="l">
              <a:lnSpc>
                <a:spcPct val="70000"/>
              </a:lnSpc>
              <a:buClr>
                <a:schemeClr val="tx2"/>
              </a:buClr>
              <a:buFontTx/>
              <a:buChar char="•"/>
            </a:pPr>
            <a:r>
              <a:rPr lang="en-US" sz="3600" b="0" dirty="0" smtClean="0">
                <a:latin typeface="+mn-lt"/>
              </a:rPr>
              <a:t>DLMS are mandated in the Business Enterprise Architecture (BEA)</a:t>
            </a:r>
          </a:p>
          <a:p>
            <a:pPr algn="l">
              <a:lnSpc>
                <a:spcPct val="70000"/>
              </a:lnSpc>
              <a:buClr>
                <a:schemeClr val="tx2"/>
              </a:buClr>
            </a:pPr>
            <a:endParaRPr lang="en-US" sz="1200" b="0" dirty="0" smtClean="0">
              <a:latin typeface="+mn-lt"/>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title"/>
          </p:nvPr>
        </p:nvSpPr>
        <p:spPr>
          <a:xfrm>
            <a:off x="533400" y="165100"/>
            <a:ext cx="8610600" cy="1143000"/>
          </a:xfrm>
          <a:noFill/>
        </p:spPr>
        <p:txBody>
          <a:bodyPr/>
          <a:lstStyle/>
          <a:p>
            <a:r>
              <a:rPr lang="en-US" sz="4000" dirty="0" smtClean="0"/>
              <a:t>DLMS Migration Metric Projection</a:t>
            </a:r>
          </a:p>
        </p:txBody>
      </p:sp>
      <p:sp>
        <p:nvSpPr>
          <p:cNvPr id="65539" name="Rectangle 4"/>
          <p:cNvSpPr>
            <a:spLocks noGrp="1" noChangeArrowheads="1"/>
          </p:cNvSpPr>
          <p:nvPr>
            <p:ph type="body" sz="half" idx="1"/>
          </p:nvPr>
        </p:nvSpPr>
        <p:spPr>
          <a:xfrm>
            <a:off x="190500" y="5410200"/>
            <a:ext cx="8991600" cy="1447800"/>
          </a:xfrm>
        </p:spPr>
        <p:txBody>
          <a:bodyPr/>
          <a:lstStyle/>
          <a:p>
            <a:pPr marL="0" indent="0"/>
            <a:endParaRPr lang="en-US" sz="1400" dirty="0" smtClean="0">
              <a:latin typeface="Times New Roman" pitchFamily="18" charset="0"/>
            </a:endParaRPr>
          </a:p>
          <a:p>
            <a:pPr marL="0" indent="0"/>
            <a:r>
              <a:rPr lang="en-US" sz="1600" b="0" dirty="0" smtClean="0"/>
              <a:t>Metric measuring progress is the Percentage of DLMS Transactions versus DLSS Transactions</a:t>
            </a:r>
          </a:p>
          <a:p>
            <a:pPr marL="0" indent="0"/>
            <a:r>
              <a:rPr lang="en-US" sz="1600" b="0" dirty="0" smtClean="0"/>
              <a:t>Percentages for 2013 through 2017 are estimates based on system implementation dates.</a:t>
            </a:r>
          </a:p>
        </p:txBody>
      </p:sp>
      <p:graphicFrame>
        <p:nvGraphicFramePr>
          <p:cNvPr id="65541" name="Object 6"/>
          <p:cNvGraphicFramePr>
            <a:graphicFrameLocks noGrp="1" noChangeAspect="1"/>
          </p:cNvGraphicFramePr>
          <p:nvPr>
            <p:ph type="chart" sz="half" idx="2"/>
            <p:extLst>
              <p:ext uri="{D42A27DB-BD31-4B8C-83A1-F6EECF244321}">
                <p14:modId xmlns:p14="http://schemas.microsoft.com/office/powerpoint/2010/main" val="2270853560"/>
              </p:ext>
            </p:extLst>
          </p:nvPr>
        </p:nvGraphicFramePr>
        <p:xfrm>
          <a:off x="-619125" y="744538"/>
          <a:ext cx="8858250" cy="4970462"/>
        </p:xfrm>
        <a:graphic>
          <a:graphicData uri="http://schemas.openxmlformats.org/presentationml/2006/ole">
            <mc:AlternateContent xmlns:mc="http://schemas.openxmlformats.org/markup-compatibility/2006">
              <mc:Choice xmlns:v="urn:schemas-microsoft-com:vml" Requires="v">
                <p:oleObj spid="_x0000_s65652" name="Worksheet" r:id="rId4" imgW="8572500" imgH="4810030" progId="Excel.Sheet.8">
                  <p:embed/>
                </p:oleObj>
              </mc:Choice>
              <mc:Fallback>
                <p:oleObj name="Worksheet" r:id="rId4" imgW="8572500" imgH="4810030" progId="Excel.Sheet.8">
                  <p:embed/>
                  <p:pic>
                    <p:nvPicPr>
                      <p:cNvPr id="0" name="Picture 99"/>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9125" y="744538"/>
                        <a:ext cx="8858250" cy="49704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5540" name="Rectangle 5"/>
          <p:cNvSpPr>
            <a:spLocks noChangeArrowheads="1"/>
          </p:cNvSpPr>
          <p:nvPr/>
        </p:nvSpPr>
        <p:spPr bwMode="auto">
          <a:xfrm>
            <a:off x="0" y="1828800"/>
            <a:ext cx="9144000" cy="0"/>
          </a:xfrm>
          <a:prstGeom prst="rect">
            <a:avLst/>
          </a:prstGeom>
          <a:noFill/>
          <a:ln w="9525" algn="ctr">
            <a:noFill/>
            <a:miter lim="800000"/>
            <a:headEnd/>
            <a:tailEnd/>
          </a:ln>
        </p:spPr>
        <p:txBody>
          <a:bodyPr wrap="none" anchor="ctr">
            <a:spAutoFit/>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title"/>
          </p:nvPr>
        </p:nvSpPr>
        <p:spPr>
          <a:xfrm>
            <a:off x="685800" y="228600"/>
            <a:ext cx="7772400" cy="989013"/>
          </a:xfrm>
        </p:spPr>
        <p:txBody>
          <a:bodyPr/>
          <a:lstStyle/>
          <a:p>
            <a:r>
              <a:rPr lang="en-US" dirty="0" smtClean="0"/>
              <a:t>Ten Steps to Success</a:t>
            </a:r>
            <a:r>
              <a:rPr lang="en-US" b="0" dirty="0" smtClean="0"/>
              <a:t> </a:t>
            </a:r>
          </a:p>
        </p:txBody>
      </p:sp>
      <p:sp>
        <p:nvSpPr>
          <p:cNvPr id="8195" name="Text Box 2"/>
          <p:cNvSpPr>
            <a:spLocks noGrp="1" noChangeArrowheads="1"/>
          </p:cNvSpPr>
          <p:nvPr>
            <p:ph idx="1"/>
          </p:nvPr>
        </p:nvSpPr>
        <p:spPr>
          <a:xfrm>
            <a:off x="0" y="1066800"/>
            <a:ext cx="9144000" cy="6096000"/>
          </a:xfrm>
        </p:spPr>
        <p:txBody>
          <a:bodyPr/>
          <a:lstStyle/>
          <a:p>
            <a:pPr marL="609600" indent="-609600" algn="ctr">
              <a:spcBef>
                <a:spcPct val="0"/>
              </a:spcBef>
            </a:pPr>
            <a:r>
              <a:rPr lang="en-US" sz="2000" dirty="0" smtClean="0"/>
              <a:t>Jump Start Project Management Plan (PMP) (pg5)</a:t>
            </a:r>
          </a:p>
          <a:p>
            <a:pPr marL="609600" indent="-609600" algn="ctr">
              <a:spcBef>
                <a:spcPct val="0"/>
              </a:spcBef>
            </a:pPr>
            <a:r>
              <a:rPr lang="en-US" sz="2000" b="0" dirty="0" smtClean="0"/>
              <a:t>    </a:t>
            </a:r>
            <a:r>
              <a:rPr lang="en-US" sz="2000" dirty="0" smtClean="0">
                <a:hlinkClick r:id="rId3"/>
              </a:rPr>
              <a:t>http://www.dla.mil/j-6/dlmso/Programs/DLMS/jumpstart.asp</a:t>
            </a:r>
            <a:endParaRPr lang="en-US" sz="2000" dirty="0" smtClean="0"/>
          </a:p>
          <a:p>
            <a:pPr marL="609600" indent="-609600">
              <a:spcBef>
                <a:spcPct val="0"/>
              </a:spcBef>
            </a:pPr>
            <a:endParaRPr lang="en-US" sz="1000" b="0" dirty="0" smtClean="0">
              <a:latin typeface="Arial Narrow" pitchFamily="34" charset="0"/>
            </a:endParaRPr>
          </a:p>
          <a:p>
            <a:pPr marL="457200" indent="-457200">
              <a:spcBef>
                <a:spcPct val="0"/>
              </a:spcBef>
              <a:buFont typeface="Wingdings" pitchFamily="2" charset="2"/>
              <a:buAutoNum type="arabicPeriod"/>
            </a:pPr>
            <a:r>
              <a:rPr lang="en-US" sz="2000" dirty="0" smtClean="0"/>
              <a:t>Assemble Team of functional and technical experts on the system to be migrated</a:t>
            </a:r>
          </a:p>
          <a:p>
            <a:pPr marL="457200" indent="-457200">
              <a:spcBef>
                <a:spcPct val="0"/>
              </a:spcBef>
            </a:pPr>
            <a:r>
              <a:rPr lang="en-US" sz="800" dirty="0" smtClean="0"/>
              <a:t> </a:t>
            </a:r>
          </a:p>
          <a:p>
            <a:pPr marL="457200" indent="-457200">
              <a:spcBef>
                <a:spcPct val="0"/>
              </a:spcBef>
              <a:buFont typeface="Wingdings" pitchFamily="2" charset="2"/>
              <a:buAutoNum type="arabicPeriod" startAt="2"/>
            </a:pPr>
            <a:r>
              <a:rPr lang="en-US" sz="2000" dirty="0" smtClean="0"/>
              <a:t>Initiate early contact with DAAS/other trading partners (e.g., DFAS, MOCAS, WAWF);  DAAS POC is Clarissa Elmore, (937) 656-3770 DSN 986-3770, email </a:t>
            </a:r>
            <a:r>
              <a:rPr lang="en-US" sz="2000" dirty="0" smtClean="0">
                <a:hlinkClick r:id="rId4"/>
              </a:rPr>
              <a:t>Clarissa.Elmore@dla.mil</a:t>
            </a:r>
            <a:endParaRPr lang="en-US" sz="2000" dirty="0" smtClean="0"/>
          </a:p>
          <a:p>
            <a:pPr marL="609600" indent="-609600">
              <a:spcBef>
                <a:spcPct val="0"/>
              </a:spcBef>
              <a:buFont typeface="Wingdings" pitchFamily="2" charset="2"/>
              <a:buNone/>
            </a:pPr>
            <a:r>
              <a:rPr lang="en-US" sz="800" dirty="0" smtClean="0">
                <a:latin typeface="Arial Narrow" pitchFamily="34" charset="0"/>
              </a:rPr>
              <a:t> </a:t>
            </a:r>
          </a:p>
          <a:p>
            <a:pPr marL="914400" lvl="1" indent="-457200">
              <a:spcBef>
                <a:spcPct val="0"/>
              </a:spcBef>
              <a:buFont typeface="Wingdings" pitchFamily="2" charset="2"/>
              <a:buChar char="§"/>
            </a:pPr>
            <a:r>
              <a:rPr lang="en-US" sz="1800" dirty="0" smtClean="0"/>
              <a:t>Develop a Performance Based Agreement (PBA) with trading partners and Authority To Operate (ATO)</a:t>
            </a:r>
          </a:p>
          <a:p>
            <a:pPr marL="914400" lvl="1" indent="-457200">
              <a:spcBef>
                <a:spcPct val="0"/>
              </a:spcBef>
              <a:buFont typeface="Wingdings" pitchFamily="2" charset="2"/>
              <a:buChar char="§"/>
            </a:pPr>
            <a:r>
              <a:rPr lang="en-US" sz="1800" dirty="0" smtClean="0"/>
              <a:t>Acquire DAAS DLSS to DLMS X12 data maps for the transactions to be migrated</a:t>
            </a:r>
          </a:p>
          <a:p>
            <a:pPr marL="914400" lvl="1" indent="-457200">
              <a:spcBef>
                <a:spcPct val="0"/>
              </a:spcBef>
              <a:buFont typeface="Wingdings" pitchFamily="2" charset="2"/>
              <a:buChar char="§"/>
            </a:pPr>
            <a:r>
              <a:rPr lang="en-US" sz="1800" dirty="0" smtClean="0"/>
              <a:t>Establish communications mechanisms with DAAS and determine what addressing will be used with DAAS</a:t>
            </a:r>
          </a:p>
          <a:p>
            <a:pPr marL="914400" lvl="1" indent="-457200">
              <a:spcBef>
                <a:spcPct val="0"/>
              </a:spcBef>
              <a:buFont typeface="Wingdings" pitchFamily="2" charset="2"/>
              <a:buChar char="§"/>
            </a:pPr>
            <a:endParaRPr lang="en-US" sz="800" dirty="0" smtClean="0"/>
          </a:p>
          <a:p>
            <a:pPr marL="457200" indent="-400050">
              <a:spcBef>
                <a:spcPct val="0"/>
              </a:spcBef>
              <a:buFont typeface="+mj-lt"/>
              <a:buAutoNum type="arabicPeriod" startAt="3"/>
            </a:pPr>
            <a:r>
              <a:rPr lang="en-US" sz="2000" dirty="0"/>
              <a:t>Schedule training with DLMS office and acquire training</a:t>
            </a:r>
          </a:p>
          <a:p>
            <a:pPr marL="914400" lvl="1" indent="-457200">
              <a:spcBef>
                <a:spcPct val="0"/>
              </a:spcBef>
              <a:buFont typeface="Wingdings" pitchFamily="2" charset="2"/>
              <a:buChar char="§"/>
            </a:pPr>
            <a:r>
              <a:rPr lang="en-US" sz="1800" dirty="0"/>
              <a:t>Training courses can be requested by contacting DLMS office</a:t>
            </a:r>
          </a:p>
          <a:p>
            <a:pPr marL="914400" lvl="1" indent="-457200">
              <a:spcBef>
                <a:spcPct val="0"/>
              </a:spcBef>
              <a:buFont typeface="Wingdings" pitchFamily="2" charset="2"/>
              <a:buChar char="§"/>
            </a:pPr>
            <a:r>
              <a:rPr lang="en-US" sz="1800" dirty="0"/>
              <a:t>Heidi Daverede 703-767-5111, DSN 427-5111,  Heidi.Daverede@dla.mil</a:t>
            </a:r>
          </a:p>
          <a:p>
            <a:pPr marL="514350" indent="-457200">
              <a:spcBef>
                <a:spcPct val="0"/>
              </a:spcBef>
              <a:buFont typeface="Wingdings" pitchFamily="2" charset="2"/>
              <a:buChar char="§"/>
            </a:pPr>
            <a:endParaRPr lang="en-US" sz="2200" dirty="0" smtClean="0"/>
          </a:p>
        </p:txBody>
      </p:sp>
    </p:spTree>
    <p:extLst>
      <p:ext uri="{BB962C8B-B14F-4D97-AF65-F5344CB8AC3E}">
        <p14:creationId xmlns:p14="http://schemas.microsoft.com/office/powerpoint/2010/main" val="21494483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title"/>
          </p:nvPr>
        </p:nvSpPr>
        <p:spPr>
          <a:xfrm>
            <a:off x="685800" y="304800"/>
            <a:ext cx="7772400" cy="838200"/>
          </a:xfrm>
        </p:spPr>
        <p:txBody>
          <a:bodyPr/>
          <a:lstStyle/>
          <a:p>
            <a:r>
              <a:rPr lang="en-US" sz="4000" dirty="0" smtClean="0">
                <a:latin typeface="+mn-lt"/>
              </a:rPr>
              <a:t>Ten Steps to Success (</a:t>
            </a:r>
            <a:r>
              <a:rPr lang="en-US" sz="4000" dirty="0" err="1" smtClean="0">
                <a:latin typeface="+mn-lt"/>
              </a:rPr>
              <a:t>con’t</a:t>
            </a:r>
            <a:r>
              <a:rPr lang="en-US" sz="4000" dirty="0" smtClean="0">
                <a:latin typeface="+mn-lt"/>
              </a:rPr>
              <a:t>)</a:t>
            </a:r>
            <a:r>
              <a:rPr lang="en-US" sz="4000" b="0" dirty="0" smtClean="0">
                <a:latin typeface="+mn-lt"/>
              </a:rPr>
              <a:t> </a:t>
            </a:r>
          </a:p>
        </p:txBody>
      </p:sp>
      <p:sp>
        <p:nvSpPr>
          <p:cNvPr id="2" name="Text Box 2"/>
          <p:cNvSpPr>
            <a:spLocks noGrp="1" noChangeArrowheads="1"/>
          </p:cNvSpPr>
          <p:nvPr>
            <p:ph idx="1"/>
          </p:nvPr>
        </p:nvSpPr>
        <p:spPr>
          <a:xfrm>
            <a:off x="0" y="1143000"/>
            <a:ext cx="9194800" cy="5257800"/>
          </a:xfrm>
        </p:spPr>
        <p:txBody>
          <a:bodyPr/>
          <a:lstStyle/>
          <a:p>
            <a:pPr marL="457200" indent="-457200">
              <a:lnSpc>
                <a:spcPct val="90000"/>
              </a:lnSpc>
              <a:spcBef>
                <a:spcPct val="0"/>
              </a:spcBef>
              <a:buClr>
                <a:schemeClr val="tx1"/>
              </a:buClr>
              <a:buFont typeface="+mj-lt"/>
              <a:buAutoNum type="arabicPeriod" startAt="4"/>
              <a:defRPr/>
            </a:pPr>
            <a:r>
              <a:rPr lang="en-US" sz="2000" dirty="0" smtClean="0"/>
              <a:t>Select, acquire or develop an EDI or XML translator/parser</a:t>
            </a:r>
          </a:p>
          <a:p>
            <a:pPr marL="457200" indent="-457200">
              <a:lnSpc>
                <a:spcPct val="90000"/>
              </a:lnSpc>
              <a:spcBef>
                <a:spcPct val="0"/>
              </a:spcBef>
              <a:buClr>
                <a:schemeClr val="tx1"/>
              </a:buClr>
              <a:buFont typeface="+mj-lt"/>
              <a:buAutoNum type="arabicPeriod" startAt="4"/>
              <a:defRPr/>
            </a:pPr>
            <a:endParaRPr lang="en-US" sz="800" dirty="0" smtClean="0"/>
          </a:p>
          <a:p>
            <a:pPr marL="457200" indent="-457200">
              <a:lnSpc>
                <a:spcPct val="90000"/>
              </a:lnSpc>
              <a:spcBef>
                <a:spcPct val="0"/>
              </a:spcBef>
              <a:buClr>
                <a:schemeClr val="tx1"/>
              </a:buClr>
              <a:buFont typeface="+mj-lt"/>
              <a:buAutoNum type="arabicPeriod" startAt="4"/>
              <a:defRPr/>
            </a:pPr>
            <a:r>
              <a:rPr lang="en-US" sz="2000" dirty="0" smtClean="0"/>
              <a:t>Develop phased migration plan/schedule</a:t>
            </a:r>
          </a:p>
          <a:p>
            <a:pPr marL="457200" indent="-457200">
              <a:lnSpc>
                <a:spcPct val="90000"/>
              </a:lnSpc>
              <a:spcBef>
                <a:spcPct val="0"/>
              </a:spcBef>
              <a:buClr>
                <a:schemeClr val="tx1"/>
              </a:buClr>
              <a:buFont typeface="+mj-lt"/>
              <a:buAutoNum type="arabicPeriod" startAt="4"/>
              <a:defRPr/>
            </a:pPr>
            <a:endParaRPr lang="en-US" sz="800" dirty="0" smtClean="0"/>
          </a:p>
          <a:p>
            <a:pPr marL="457200" indent="-457200">
              <a:lnSpc>
                <a:spcPct val="90000"/>
              </a:lnSpc>
              <a:spcBef>
                <a:spcPct val="0"/>
              </a:spcBef>
              <a:buClr>
                <a:schemeClr val="tx1"/>
              </a:buClr>
              <a:buFont typeface="+mj-lt"/>
              <a:buAutoNum type="arabicPeriod" startAt="4"/>
              <a:defRPr/>
            </a:pPr>
            <a:r>
              <a:rPr lang="en-US" sz="2000" dirty="0" smtClean="0"/>
              <a:t>Pick a simple transaction first and do one at a time, reusing as much as possible for the next transaction</a:t>
            </a:r>
          </a:p>
          <a:p>
            <a:pPr marL="457200" indent="-457200">
              <a:lnSpc>
                <a:spcPct val="90000"/>
              </a:lnSpc>
              <a:spcBef>
                <a:spcPct val="0"/>
              </a:spcBef>
              <a:buClr>
                <a:schemeClr val="tx1"/>
              </a:buClr>
              <a:buFont typeface="+mj-lt"/>
              <a:buAutoNum type="arabicPeriod" startAt="4"/>
              <a:defRPr/>
            </a:pPr>
            <a:endParaRPr lang="en-US" sz="800" dirty="0" smtClean="0"/>
          </a:p>
          <a:p>
            <a:pPr marL="457200" indent="-457200">
              <a:lnSpc>
                <a:spcPct val="90000"/>
              </a:lnSpc>
              <a:spcBef>
                <a:spcPct val="0"/>
              </a:spcBef>
              <a:buClr>
                <a:schemeClr val="tx1"/>
              </a:buClr>
              <a:buFont typeface="+mj-lt"/>
              <a:buAutoNum type="arabicPeriod" startAt="4"/>
              <a:defRPr/>
            </a:pPr>
            <a:r>
              <a:rPr lang="en-US" sz="2000" dirty="0" smtClean="0"/>
              <a:t>Use EDI or XML translation software and DAAS logical data maps to map/parse data for incoming/outgoing DLMS transactions to or from legacy database or flat files</a:t>
            </a:r>
          </a:p>
          <a:p>
            <a:pPr marL="457200" indent="-457200">
              <a:lnSpc>
                <a:spcPct val="90000"/>
              </a:lnSpc>
              <a:spcBef>
                <a:spcPct val="0"/>
              </a:spcBef>
              <a:buClr>
                <a:schemeClr val="tx1"/>
              </a:buClr>
              <a:buFont typeface="+mj-lt"/>
              <a:buAutoNum type="arabicPeriod" startAt="4"/>
              <a:defRPr/>
            </a:pPr>
            <a:endParaRPr lang="en-US" sz="800" dirty="0" smtClean="0"/>
          </a:p>
          <a:p>
            <a:pPr marL="457200" indent="-457200">
              <a:lnSpc>
                <a:spcPct val="90000"/>
              </a:lnSpc>
              <a:spcBef>
                <a:spcPct val="0"/>
              </a:spcBef>
              <a:buClr>
                <a:schemeClr val="tx1"/>
              </a:buClr>
              <a:buFont typeface="+mj-lt"/>
              <a:buAutoNum type="arabicPeriod" startAt="4"/>
              <a:defRPr/>
            </a:pPr>
            <a:r>
              <a:rPr lang="en-US" sz="2000" dirty="0"/>
              <a:t>Establish table driven DLSS or DLMS on/off switching mechanism to establish positive control, allow for phasing and fail safe fall </a:t>
            </a:r>
            <a:r>
              <a:rPr lang="en-US" sz="2000" dirty="0" smtClean="0"/>
              <a:t>back</a:t>
            </a:r>
          </a:p>
          <a:p>
            <a:pPr marL="457200" indent="-457200">
              <a:lnSpc>
                <a:spcPct val="90000"/>
              </a:lnSpc>
              <a:spcBef>
                <a:spcPct val="0"/>
              </a:spcBef>
              <a:buClr>
                <a:schemeClr val="tx1"/>
              </a:buClr>
              <a:buFont typeface="+mj-lt"/>
              <a:buAutoNum type="arabicPeriod" startAt="4"/>
              <a:defRPr/>
            </a:pPr>
            <a:endParaRPr lang="en-US" sz="800" dirty="0"/>
          </a:p>
          <a:p>
            <a:pPr marL="457200" indent="-457200">
              <a:lnSpc>
                <a:spcPct val="90000"/>
              </a:lnSpc>
              <a:spcBef>
                <a:spcPct val="0"/>
              </a:spcBef>
              <a:buClr>
                <a:schemeClr val="tx1"/>
              </a:buClr>
              <a:buFont typeface="+mj-lt"/>
              <a:buAutoNum type="arabicPeriod" startAt="4"/>
              <a:defRPr/>
            </a:pPr>
            <a:r>
              <a:rPr lang="en-US" sz="2000" dirty="0"/>
              <a:t>Test, Test, </a:t>
            </a:r>
            <a:r>
              <a:rPr lang="en-US" sz="2000" dirty="0" smtClean="0"/>
              <a:t>Test</a:t>
            </a:r>
          </a:p>
          <a:p>
            <a:pPr marL="690563" lvl="1" indent="-233363">
              <a:lnSpc>
                <a:spcPct val="90000"/>
              </a:lnSpc>
              <a:spcBef>
                <a:spcPct val="0"/>
              </a:spcBef>
              <a:buClr>
                <a:schemeClr val="tx1"/>
              </a:buClr>
              <a:buFont typeface="Wingdings" pitchFamily="2" charset="2"/>
              <a:buChar char="§"/>
              <a:defRPr/>
            </a:pPr>
            <a:r>
              <a:rPr lang="en-US" sz="1800" dirty="0" smtClean="0"/>
              <a:t>Establish </a:t>
            </a:r>
            <a:r>
              <a:rPr lang="en-US" sz="1800" dirty="0"/>
              <a:t>loop back testing arrangement with DAAS.  System sends DLMS to DAAS &amp; DAAS returns same document in DLSS format and/or vice versa for validation/verification.</a:t>
            </a:r>
          </a:p>
          <a:p>
            <a:pPr marL="690563" lvl="1" indent="-233363">
              <a:lnSpc>
                <a:spcPct val="90000"/>
              </a:lnSpc>
              <a:spcBef>
                <a:spcPct val="0"/>
              </a:spcBef>
              <a:buClr>
                <a:schemeClr val="tx1"/>
              </a:buClr>
              <a:buFont typeface="Wingdings" pitchFamily="2" charset="2"/>
              <a:buChar char="§"/>
              <a:defRPr/>
            </a:pPr>
            <a:r>
              <a:rPr lang="en-US" sz="1800" dirty="0"/>
              <a:t>Conduct unit code testing on each transaction (test all conditions)</a:t>
            </a:r>
          </a:p>
          <a:p>
            <a:pPr marL="690563" lvl="1" indent="-233363">
              <a:lnSpc>
                <a:spcPct val="90000"/>
              </a:lnSpc>
              <a:spcBef>
                <a:spcPct val="0"/>
              </a:spcBef>
              <a:buClr>
                <a:schemeClr val="tx1"/>
              </a:buClr>
              <a:buFont typeface="Wingdings" pitchFamily="2" charset="2"/>
              <a:buChar char="§"/>
              <a:defRPr/>
            </a:pPr>
            <a:r>
              <a:rPr lang="en-US" sz="1800" dirty="0"/>
              <a:t>Schedule and conduct integration testing with DAAS &amp; Trading </a:t>
            </a:r>
            <a:r>
              <a:rPr lang="en-US" sz="1800" dirty="0" smtClean="0"/>
              <a:t>Partners</a:t>
            </a:r>
            <a:endParaRPr lang="en-US" sz="1800" dirty="0"/>
          </a:p>
          <a:p>
            <a:pPr marL="457200" indent="-457200">
              <a:lnSpc>
                <a:spcPct val="90000"/>
              </a:lnSpc>
              <a:spcBef>
                <a:spcPct val="0"/>
              </a:spcBef>
              <a:buClr>
                <a:schemeClr val="tx1"/>
              </a:buClr>
              <a:buFont typeface="+mj-lt"/>
              <a:buAutoNum type="arabicPeriod" startAt="4"/>
              <a:defRPr/>
            </a:pPr>
            <a:endParaRPr lang="en-US" sz="800" dirty="0"/>
          </a:p>
          <a:p>
            <a:pPr marL="457200" indent="-457200">
              <a:lnSpc>
                <a:spcPct val="90000"/>
              </a:lnSpc>
              <a:spcBef>
                <a:spcPct val="0"/>
              </a:spcBef>
              <a:buClr>
                <a:schemeClr val="tx1"/>
              </a:buClr>
              <a:buFont typeface="+mj-lt"/>
              <a:buAutoNum type="arabicPeriod" startAt="4"/>
              <a:defRPr/>
            </a:pPr>
            <a:r>
              <a:rPr lang="en-US" sz="2000" dirty="0"/>
              <a:t>Schedule live cut over in increments, implementing few transactions at a time coordinating closely with DAAS</a:t>
            </a:r>
          </a:p>
          <a:p>
            <a:pPr marL="514350" indent="-514350">
              <a:lnSpc>
                <a:spcPct val="90000"/>
              </a:lnSpc>
              <a:spcBef>
                <a:spcPct val="0"/>
              </a:spcBef>
              <a:buClr>
                <a:schemeClr val="tx1"/>
              </a:buClr>
              <a:buFont typeface="+mj-lt"/>
              <a:buAutoNum type="arabicPeriod" startAt="4"/>
              <a:defRPr/>
            </a:pPr>
            <a:endParaRPr lang="en-US" sz="2000" dirty="0" smtClean="0"/>
          </a:p>
          <a:p>
            <a:pPr marL="514350" indent="-514350">
              <a:lnSpc>
                <a:spcPct val="90000"/>
              </a:lnSpc>
              <a:spcBef>
                <a:spcPct val="0"/>
              </a:spcBef>
              <a:buClr>
                <a:schemeClr val="tx1"/>
              </a:buClr>
              <a:buFont typeface="+mj-lt"/>
              <a:buAutoNum type="arabicPeriod" startAt="4"/>
              <a:defRPr/>
            </a:pPr>
            <a:endParaRPr lang="en-US" sz="2000" dirty="0" smtClean="0"/>
          </a:p>
          <a:p>
            <a:pPr marL="609600" indent="-609600">
              <a:lnSpc>
                <a:spcPct val="90000"/>
              </a:lnSpc>
              <a:spcBef>
                <a:spcPct val="0"/>
              </a:spcBef>
              <a:buFont typeface="Wingdings" pitchFamily="2" charset="2"/>
              <a:buNone/>
              <a:defRPr/>
            </a:pPr>
            <a:endParaRPr lang="en-US" sz="1000" dirty="0" smtClean="0">
              <a:latin typeface="Arial Narrow" pitchFamily="34" charset="0"/>
            </a:endParaRPr>
          </a:p>
        </p:txBody>
      </p:sp>
    </p:spTree>
    <p:extLst>
      <p:ext uri="{BB962C8B-B14F-4D97-AF65-F5344CB8AC3E}">
        <p14:creationId xmlns:p14="http://schemas.microsoft.com/office/powerpoint/2010/main" val="209017843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85800" y="388960"/>
            <a:ext cx="7772400" cy="838200"/>
          </a:xfrm>
        </p:spPr>
        <p:txBody>
          <a:bodyPr/>
          <a:lstStyle/>
          <a:p>
            <a:r>
              <a:rPr lang="en-US" sz="4000" dirty="0" smtClean="0"/>
              <a:t>Summary</a:t>
            </a:r>
          </a:p>
        </p:txBody>
      </p:sp>
      <p:sp>
        <p:nvSpPr>
          <p:cNvPr id="68611" name="Rectangle 3"/>
          <p:cNvSpPr>
            <a:spLocks noGrp="1" noChangeArrowheads="1"/>
          </p:cNvSpPr>
          <p:nvPr>
            <p:ph idx="1"/>
          </p:nvPr>
        </p:nvSpPr>
        <p:spPr>
          <a:xfrm>
            <a:off x="152400" y="1436424"/>
            <a:ext cx="8991600" cy="4648200"/>
          </a:xfrm>
        </p:spPr>
        <p:txBody>
          <a:bodyPr/>
          <a:lstStyle/>
          <a:p>
            <a:pPr>
              <a:lnSpc>
                <a:spcPct val="80000"/>
              </a:lnSpc>
              <a:buClr>
                <a:schemeClr val="tx2"/>
              </a:buClr>
              <a:buFont typeface="Arial" charset="0"/>
              <a:buChar char="●"/>
            </a:pPr>
            <a:r>
              <a:rPr lang="en-US" sz="2400" dirty="0" smtClean="0"/>
              <a:t>DoD Directives mandate moving from DoD-unique logistics data exchange standards to the DLMS</a:t>
            </a:r>
          </a:p>
          <a:p>
            <a:pPr>
              <a:lnSpc>
                <a:spcPct val="80000"/>
              </a:lnSpc>
              <a:buClr>
                <a:schemeClr val="tx2"/>
              </a:buClr>
              <a:buFont typeface="Arial" charset="0"/>
              <a:buChar char="●"/>
            </a:pPr>
            <a:endParaRPr lang="en-US" sz="800" dirty="0" smtClean="0"/>
          </a:p>
          <a:p>
            <a:pPr>
              <a:lnSpc>
                <a:spcPct val="80000"/>
              </a:lnSpc>
              <a:buClr>
                <a:schemeClr val="tx2"/>
              </a:buClr>
              <a:buFont typeface="Arial" charset="0"/>
              <a:buChar char="●"/>
            </a:pPr>
            <a:r>
              <a:rPr lang="en-US" sz="2400" dirty="0" smtClean="0"/>
              <a:t>The Defense Logistics Management System (DLMS) is a broad base of DoD-approved business rules, standards, objects and processes designed to ensure interoperability</a:t>
            </a:r>
          </a:p>
          <a:p>
            <a:pPr>
              <a:lnSpc>
                <a:spcPct val="80000"/>
              </a:lnSpc>
              <a:buClr>
                <a:schemeClr val="tx2"/>
              </a:buClr>
            </a:pPr>
            <a:r>
              <a:rPr lang="en-US" sz="800" dirty="0" smtClean="0"/>
              <a:t> </a:t>
            </a:r>
          </a:p>
          <a:p>
            <a:pPr>
              <a:lnSpc>
                <a:spcPct val="80000"/>
              </a:lnSpc>
              <a:buClr>
                <a:schemeClr val="tx2"/>
              </a:buClr>
              <a:buFont typeface="Arial" charset="0"/>
              <a:buChar char="●"/>
            </a:pPr>
            <a:r>
              <a:rPr lang="en-US" sz="2400" dirty="0" smtClean="0"/>
              <a:t>The strategy to implement DLMS makes use of a managed, phased transformation process with a structured collaboration model</a:t>
            </a:r>
          </a:p>
          <a:p>
            <a:pPr>
              <a:lnSpc>
                <a:spcPct val="80000"/>
              </a:lnSpc>
              <a:buClr>
                <a:schemeClr val="tx2"/>
              </a:buClr>
              <a:buFont typeface="Arial" charset="0"/>
              <a:buChar char="●"/>
            </a:pPr>
            <a:endParaRPr lang="en-US" sz="800" dirty="0" smtClean="0"/>
          </a:p>
          <a:p>
            <a:pPr>
              <a:lnSpc>
                <a:spcPct val="80000"/>
              </a:lnSpc>
              <a:buClr>
                <a:schemeClr val="tx2"/>
              </a:buClr>
              <a:buFont typeface="Arial" charset="0"/>
              <a:buChar char="●"/>
            </a:pPr>
            <a:r>
              <a:rPr lang="en-US" sz="2400" dirty="0" smtClean="0"/>
              <a:t>DAAS ensures global network interoperability during the transition 	from the DLSS to the DLMS</a:t>
            </a:r>
          </a:p>
          <a:p>
            <a:pPr>
              <a:lnSpc>
                <a:spcPct val="80000"/>
              </a:lnSpc>
              <a:buClr>
                <a:schemeClr val="tx2"/>
              </a:buClr>
              <a:buFont typeface="Arial" charset="0"/>
              <a:buChar char="●"/>
            </a:pPr>
            <a:endParaRPr lang="en-US" sz="800" dirty="0" smtClean="0"/>
          </a:p>
          <a:p>
            <a:pPr>
              <a:lnSpc>
                <a:spcPct val="80000"/>
              </a:lnSpc>
              <a:buClr>
                <a:schemeClr val="tx2"/>
              </a:buClr>
              <a:buFont typeface="Arial" charset="0"/>
              <a:buChar char="●"/>
            </a:pPr>
            <a:r>
              <a:rPr lang="en-US" sz="2400" dirty="0" smtClean="0"/>
              <a:t>The DLMS is the new standard for all new or replacement logistics systems, or in major modifications made to existing systems</a:t>
            </a:r>
          </a:p>
          <a:p>
            <a:pPr>
              <a:lnSpc>
                <a:spcPct val="80000"/>
              </a:lnSpc>
              <a:buFontTx/>
              <a:buChar char="•"/>
            </a:pPr>
            <a:endParaRPr lang="en-US" sz="1800" dirty="0"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752600" y="76200"/>
            <a:ext cx="5562600" cy="1143000"/>
          </a:xfrm>
        </p:spPr>
        <p:txBody>
          <a:bodyPr/>
          <a:lstStyle/>
          <a:p>
            <a:r>
              <a:rPr lang="en-US" dirty="0" smtClean="0"/>
              <a:t>Module 1 Quiz</a:t>
            </a:r>
          </a:p>
        </p:txBody>
      </p:sp>
      <p:sp>
        <p:nvSpPr>
          <p:cNvPr id="873477" name="Text Box 5"/>
          <p:cNvSpPr txBox="1">
            <a:spLocks noChangeArrowheads="1"/>
          </p:cNvSpPr>
          <p:nvPr/>
        </p:nvSpPr>
        <p:spPr bwMode="auto">
          <a:xfrm>
            <a:off x="152400" y="1241619"/>
            <a:ext cx="8991600" cy="5236818"/>
          </a:xfrm>
          <a:prstGeom prst="rect">
            <a:avLst/>
          </a:prstGeom>
          <a:noFill/>
          <a:ln w="9525">
            <a:noFill/>
            <a:miter lim="800000"/>
            <a:headEnd/>
            <a:tailEnd/>
          </a:ln>
        </p:spPr>
        <p:txBody>
          <a:bodyPr>
            <a:spAutoFit/>
          </a:bodyPr>
          <a:lstStyle/>
          <a:p>
            <a:pPr marL="457200" indent="-457200" algn="l">
              <a:lnSpc>
                <a:spcPct val="75000"/>
              </a:lnSpc>
            </a:pPr>
            <a:r>
              <a:rPr lang="en-US" sz="2000" dirty="0">
                <a:solidFill>
                  <a:schemeClr val="tx2"/>
                </a:solidFill>
                <a:latin typeface="+mn-lt"/>
              </a:rPr>
              <a:t>Question 1:</a:t>
            </a:r>
            <a:r>
              <a:rPr lang="en-US" sz="2000" dirty="0">
                <a:latin typeface="+mn-lt"/>
              </a:rPr>
              <a:t>  Which document </a:t>
            </a:r>
            <a:r>
              <a:rPr lang="en-US" sz="2000" dirty="0" smtClean="0">
                <a:latin typeface="+mn-lt"/>
              </a:rPr>
              <a:t>requires </a:t>
            </a:r>
            <a:r>
              <a:rPr lang="en-US" sz="2000" dirty="0">
                <a:latin typeface="+mn-lt"/>
              </a:rPr>
              <a:t>DOD Components </a:t>
            </a:r>
            <a:r>
              <a:rPr lang="en-US" sz="2000" dirty="0" smtClean="0">
                <a:latin typeface="+mn-lt"/>
              </a:rPr>
              <a:t>to replace </a:t>
            </a:r>
            <a:r>
              <a:rPr lang="en-US" sz="2000" dirty="0">
                <a:latin typeface="+mn-lt"/>
              </a:rPr>
              <a:t>DOD-unique logistics data exchange standards with the </a:t>
            </a:r>
            <a:r>
              <a:rPr lang="en-US" sz="2000" dirty="0" smtClean="0">
                <a:latin typeface="+mn-lt"/>
              </a:rPr>
              <a:t>DLMS?</a:t>
            </a:r>
          </a:p>
          <a:p>
            <a:pPr marL="457200" indent="-457200" algn="l">
              <a:lnSpc>
                <a:spcPct val="75000"/>
              </a:lnSpc>
            </a:pPr>
            <a:r>
              <a:rPr lang="en-US" sz="2000" dirty="0">
                <a:latin typeface="+mn-lt"/>
              </a:rPr>
              <a:t>	</a:t>
            </a:r>
            <a:r>
              <a:rPr lang="en-US" sz="1800" dirty="0" smtClean="0">
                <a:latin typeface="+mn-lt"/>
              </a:rPr>
              <a:t>	a)  The </a:t>
            </a:r>
            <a:r>
              <a:rPr lang="en-US" sz="1800" dirty="0">
                <a:latin typeface="+mn-lt"/>
              </a:rPr>
              <a:t>DOD Directive </a:t>
            </a:r>
            <a:r>
              <a:rPr lang="en-US" sz="1800" dirty="0" smtClean="0">
                <a:latin typeface="+mn-lt"/>
              </a:rPr>
              <a:t>8190.1	c)  The Constitution			b)   DoD 4140.1-R</a:t>
            </a:r>
            <a:r>
              <a:rPr lang="en-US" sz="1800" dirty="0">
                <a:latin typeface="+mn-lt"/>
              </a:rPr>
              <a:t>	</a:t>
            </a:r>
            <a:r>
              <a:rPr lang="en-US" sz="1800" dirty="0" smtClean="0">
                <a:latin typeface="+mn-lt"/>
              </a:rPr>
              <a:t>	d)  Both </a:t>
            </a:r>
            <a:r>
              <a:rPr lang="en-US" sz="1800" dirty="0">
                <a:latin typeface="+mn-lt"/>
              </a:rPr>
              <a:t>a &amp; b</a:t>
            </a:r>
          </a:p>
          <a:p>
            <a:pPr marL="457200" indent="-457200" algn="l">
              <a:lnSpc>
                <a:spcPct val="75000"/>
              </a:lnSpc>
            </a:pPr>
            <a:r>
              <a:rPr lang="en-US" sz="2000" dirty="0" smtClean="0">
                <a:solidFill>
                  <a:schemeClr val="tx2"/>
                </a:solidFill>
                <a:latin typeface="+mn-lt"/>
              </a:rPr>
              <a:t>Question </a:t>
            </a:r>
            <a:r>
              <a:rPr lang="en-US" sz="2000" dirty="0">
                <a:solidFill>
                  <a:schemeClr val="tx2"/>
                </a:solidFill>
                <a:latin typeface="+mn-lt"/>
              </a:rPr>
              <a:t>2:</a:t>
            </a:r>
            <a:r>
              <a:rPr lang="en-US" sz="2000" dirty="0">
                <a:latin typeface="+mn-lt"/>
              </a:rPr>
              <a:t>  Two part question:  1) </a:t>
            </a:r>
            <a:r>
              <a:rPr lang="en-US" sz="2000" dirty="0" smtClean="0">
                <a:latin typeface="+mn-lt"/>
              </a:rPr>
              <a:t>Office responsible for standard business process </a:t>
            </a:r>
            <a:r>
              <a:rPr lang="en-US" sz="2000" dirty="0">
                <a:latin typeface="+mn-lt"/>
              </a:rPr>
              <a:t>and </a:t>
            </a:r>
            <a:r>
              <a:rPr lang="en-US" sz="2000" dirty="0" smtClean="0">
                <a:latin typeface="+mn-lt"/>
              </a:rPr>
              <a:t>transactions standards </a:t>
            </a:r>
            <a:r>
              <a:rPr lang="en-US" sz="2000" dirty="0">
                <a:latin typeface="+mn-lt"/>
              </a:rPr>
              <a:t>supporting Supply?  2) </a:t>
            </a:r>
            <a:r>
              <a:rPr lang="en-US" sz="2000" dirty="0" smtClean="0">
                <a:latin typeface="+mn-lt"/>
              </a:rPr>
              <a:t>Transportation</a:t>
            </a:r>
            <a:r>
              <a:rPr lang="en-US" sz="2000" dirty="0">
                <a:latin typeface="+mn-lt"/>
              </a:rPr>
              <a:t>?</a:t>
            </a:r>
          </a:p>
          <a:p>
            <a:pPr marL="1371600" lvl="1" indent="-457200" algn="l">
              <a:lnSpc>
                <a:spcPct val="70000"/>
              </a:lnSpc>
              <a:spcBef>
                <a:spcPts val="600"/>
              </a:spcBef>
              <a:buFontTx/>
              <a:buAutoNum type="alphaLcParenR"/>
            </a:pPr>
            <a:r>
              <a:rPr lang="en-US" sz="1800" dirty="0">
                <a:latin typeface="+mn-lt"/>
              </a:rPr>
              <a:t>DLMS office			c)  OSD</a:t>
            </a:r>
          </a:p>
          <a:p>
            <a:pPr marL="1371600" lvl="1" indent="-457200" algn="l">
              <a:lnSpc>
                <a:spcPct val="70000"/>
              </a:lnSpc>
              <a:spcBef>
                <a:spcPts val="600"/>
              </a:spcBef>
              <a:buFontTx/>
              <a:buAutoNum type="alphaLcParenR"/>
            </a:pPr>
            <a:r>
              <a:rPr lang="en-US" sz="1800" dirty="0">
                <a:latin typeface="+mn-lt"/>
              </a:rPr>
              <a:t>DTEB			d)  Secret Service</a:t>
            </a:r>
          </a:p>
          <a:p>
            <a:pPr marL="457200" indent="-457200" algn="l">
              <a:lnSpc>
                <a:spcPct val="85000"/>
              </a:lnSpc>
            </a:pPr>
            <a:r>
              <a:rPr lang="en-US" sz="2000" dirty="0">
                <a:solidFill>
                  <a:schemeClr val="tx2"/>
                </a:solidFill>
                <a:latin typeface="+mn-lt"/>
              </a:rPr>
              <a:t>Question 3:  </a:t>
            </a:r>
            <a:r>
              <a:rPr lang="en-AU" sz="2000" dirty="0">
                <a:latin typeface="+mn-lt"/>
              </a:rPr>
              <a:t>Why does DOD policy mandate </a:t>
            </a:r>
            <a:r>
              <a:rPr lang="en-AU" sz="2000" dirty="0" smtClean="0">
                <a:latin typeface="+mn-lt"/>
              </a:rPr>
              <a:t>the routing of </a:t>
            </a:r>
            <a:r>
              <a:rPr lang="en-AU" sz="2000" dirty="0">
                <a:latin typeface="+mn-lt"/>
              </a:rPr>
              <a:t>all logistics </a:t>
            </a:r>
            <a:r>
              <a:rPr lang="en-AU" sz="2000" dirty="0" smtClean="0">
                <a:latin typeface="+mn-lt"/>
              </a:rPr>
              <a:t>transactions </a:t>
            </a:r>
            <a:r>
              <a:rPr lang="en-AU" sz="2000" dirty="0">
                <a:latin typeface="+mn-lt"/>
              </a:rPr>
              <a:t>through</a:t>
            </a:r>
            <a:r>
              <a:rPr lang="en-US" sz="2000" dirty="0">
                <a:latin typeface="+mn-lt"/>
              </a:rPr>
              <a:t> DAAS and </a:t>
            </a:r>
            <a:r>
              <a:rPr lang="en-US" sz="2000" dirty="0" smtClean="0">
                <a:latin typeface="+mn-lt"/>
              </a:rPr>
              <a:t>the use </a:t>
            </a:r>
            <a:r>
              <a:rPr lang="en-US" sz="2000" dirty="0">
                <a:latin typeface="+mn-lt"/>
              </a:rPr>
              <a:t>of </a:t>
            </a:r>
            <a:r>
              <a:rPr lang="en-US" sz="2000" dirty="0" smtClean="0">
                <a:latin typeface="+mn-lt"/>
              </a:rPr>
              <a:t>DAAS </a:t>
            </a:r>
            <a:r>
              <a:rPr lang="en-US" sz="2000" dirty="0">
                <a:latin typeface="+mn-lt"/>
              </a:rPr>
              <a:t>conversion  services</a:t>
            </a:r>
            <a:r>
              <a:rPr lang="en-AU" sz="2000" dirty="0">
                <a:latin typeface="+mn-lt"/>
              </a:rPr>
              <a:t> when translations among message formats are required?</a:t>
            </a:r>
            <a:endParaRPr lang="en-US" sz="2000" dirty="0">
              <a:latin typeface="+mn-lt"/>
            </a:endParaRPr>
          </a:p>
          <a:p>
            <a:pPr marL="1371600" lvl="1" indent="-457200" algn="l">
              <a:lnSpc>
                <a:spcPct val="70000"/>
              </a:lnSpc>
              <a:spcBef>
                <a:spcPts val="600"/>
              </a:spcBef>
              <a:buFontTx/>
              <a:buAutoNum type="alphaLcParenR"/>
            </a:pPr>
            <a:r>
              <a:rPr lang="en-AU" sz="1800" dirty="0">
                <a:latin typeface="+mn-lt"/>
              </a:rPr>
              <a:t>Save money			</a:t>
            </a:r>
            <a:r>
              <a:rPr lang="en-AU" sz="1800" dirty="0" smtClean="0">
                <a:latin typeface="+mn-lt"/>
              </a:rPr>
              <a:t>d</a:t>
            </a:r>
            <a:r>
              <a:rPr lang="en-AU" sz="1800" dirty="0">
                <a:latin typeface="+mn-lt"/>
              </a:rPr>
              <a:t>) S</a:t>
            </a:r>
            <a:r>
              <a:rPr lang="en-AU" sz="1800" dirty="0" smtClean="0">
                <a:latin typeface="+mn-lt"/>
              </a:rPr>
              <a:t>ingle trading partner </a:t>
            </a:r>
            <a:endParaRPr lang="en-US" sz="1800" dirty="0">
              <a:latin typeface="+mn-lt"/>
            </a:endParaRPr>
          </a:p>
          <a:p>
            <a:pPr marL="1371600" lvl="1" indent="-457200" algn="l">
              <a:lnSpc>
                <a:spcPct val="70000"/>
              </a:lnSpc>
              <a:spcBef>
                <a:spcPts val="600"/>
              </a:spcBef>
              <a:buFontTx/>
              <a:buAutoNum type="alphaLcParenR"/>
            </a:pPr>
            <a:r>
              <a:rPr lang="en-AU" sz="1800" dirty="0">
                <a:latin typeface="+mn-lt"/>
              </a:rPr>
              <a:t>Ensure Interoperability	</a:t>
            </a:r>
            <a:r>
              <a:rPr lang="en-AU" sz="1800" dirty="0" smtClean="0">
                <a:latin typeface="+mn-lt"/>
              </a:rPr>
              <a:t>e</a:t>
            </a:r>
            <a:r>
              <a:rPr lang="en-AU" sz="1800" dirty="0">
                <a:latin typeface="+mn-lt"/>
              </a:rPr>
              <a:t>) All of the above</a:t>
            </a:r>
            <a:endParaRPr lang="en-US" sz="1800" dirty="0">
              <a:latin typeface="+mn-lt"/>
            </a:endParaRPr>
          </a:p>
          <a:p>
            <a:pPr marL="1371600" lvl="1" indent="-457200" algn="l">
              <a:lnSpc>
                <a:spcPct val="70000"/>
              </a:lnSpc>
              <a:spcBef>
                <a:spcPts val="600"/>
              </a:spcBef>
              <a:buFontTx/>
              <a:buAutoNum type="alphaLcParenR"/>
            </a:pPr>
            <a:r>
              <a:rPr lang="en-AU" sz="1800" dirty="0" smtClean="0">
                <a:latin typeface="+mn-lt"/>
              </a:rPr>
              <a:t>Provide Pipeline </a:t>
            </a:r>
            <a:r>
              <a:rPr lang="en-AU" sz="1800" dirty="0">
                <a:latin typeface="+mn-lt"/>
              </a:rPr>
              <a:t>metrics 	</a:t>
            </a:r>
            <a:r>
              <a:rPr lang="en-AU" sz="1800" dirty="0" smtClean="0">
                <a:latin typeface="+mn-lt"/>
              </a:rPr>
              <a:t> f</a:t>
            </a:r>
            <a:r>
              <a:rPr lang="en-AU" sz="1800" dirty="0">
                <a:latin typeface="+mn-lt"/>
              </a:rPr>
              <a:t>)  None of the above</a:t>
            </a:r>
          </a:p>
          <a:p>
            <a:pPr marL="457200" indent="-457200" algn="l">
              <a:lnSpc>
                <a:spcPct val="75000"/>
              </a:lnSpc>
            </a:pPr>
            <a:r>
              <a:rPr lang="en-US" sz="2000" dirty="0" smtClean="0">
                <a:solidFill>
                  <a:schemeClr val="tx2"/>
                </a:solidFill>
                <a:latin typeface="+mn-lt"/>
              </a:rPr>
              <a:t>Question 4:</a:t>
            </a:r>
            <a:r>
              <a:rPr lang="en-US" sz="2000" dirty="0" smtClean="0">
                <a:latin typeface="+mn-lt"/>
              </a:rPr>
              <a:t> </a:t>
            </a:r>
            <a:r>
              <a:rPr lang="en-US" sz="2000" dirty="0">
                <a:latin typeface="+mn-lt"/>
              </a:rPr>
              <a:t>Which </a:t>
            </a:r>
            <a:r>
              <a:rPr lang="en-US" sz="2000" dirty="0" smtClean="0">
                <a:latin typeface="+mn-lt"/>
              </a:rPr>
              <a:t>of </a:t>
            </a:r>
            <a:r>
              <a:rPr lang="en-US" sz="2000" dirty="0">
                <a:latin typeface="+mn-lt"/>
              </a:rPr>
              <a:t>the following is also called the “DLMS Manual”?</a:t>
            </a:r>
          </a:p>
          <a:p>
            <a:pPr marL="1257300" lvl="1" indent="-342900" algn="l">
              <a:lnSpc>
                <a:spcPct val="70000"/>
              </a:lnSpc>
              <a:spcBef>
                <a:spcPts val="600"/>
              </a:spcBef>
              <a:buFont typeface="+mj-lt"/>
              <a:buAutoNum type="alphaLcParenR"/>
            </a:pPr>
            <a:r>
              <a:rPr lang="en-US" sz="1800" dirty="0">
                <a:latin typeface="+mn-lt"/>
              </a:rPr>
              <a:t>DOD Directive </a:t>
            </a:r>
            <a:r>
              <a:rPr lang="en-US" sz="1800" dirty="0" smtClean="0">
                <a:latin typeface="+mn-lt"/>
              </a:rPr>
              <a:t>8190.1</a:t>
            </a:r>
            <a:r>
              <a:rPr lang="en-US" sz="1800" dirty="0">
                <a:latin typeface="+mn-lt"/>
              </a:rPr>
              <a:t>	</a:t>
            </a:r>
            <a:r>
              <a:rPr lang="en-US" sz="1800" dirty="0" smtClean="0">
                <a:latin typeface="+mn-lt"/>
              </a:rPr>
              <a:t>	c</a:t>
            </a:r>
            <a:r>
              <a:rPr lang="en-US" sz="1800" dirty="0">
                <a:latin typeface="+mn-lt"/>
              </a:rPr>
              <a:t>)  DLM </a:t>
            </a:r>
            <a:r>
              <a:rPr lang="en-US" sz="1800" dirty="0" smtClean="0">
                <a:latin typeface="+mn-lt"/>
              </a:rPr>
              <a:t>4000.25</a:t>
            </a:r>
          </a:p>
          <a:p>
            <a:pPr marL="1257300" lvl="1" indent="-342900" algn="l">
              <a:lnSpc>
                <a:spcPct val="70000"/>
              </a:lnSpc>
              <a:spcBef>
                <a:spcPts val="600"/>
              </a:spcBef>
              <a:buFont typeface="+mj-lt"/>
              <a:buAutoNum type="alphaLcParenR"/>
            </a:pPr>
            <a:r>
              <a:rPr lang="en-US" sz="1800" dirty="0" smtClean="0">
                <a:latin typeface="+mn-lt"/>
              </a:rPr>
              <a:t>DOD </a:t>
            </a:r>
            <a:r>
              <a:rPr lang="en-US" sz="1800" dirty="0">
                <a:latin typeface="+mn-lt"/>
              </a:rPr>
              <a:t>4140.1-R	</a:t>
            </a:r>
            <a:r>
              <a:rPr lang="en-US" sz="1800" dirty="0" smtClean="0">
                <a:latin typeface="+mn-lt"/>
              </a:rPr>
              <a:t>	d)  </a:t>
            </a:r>
            <a:r>
              <a:rPr lang="en-US" sz="1800" dirty="0">
                <a:latin typeface="+mn-lt"/>
              </a:rPr>
              <a:t>Declaration of Independence</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752600" y="2057400"/>
            <a:ext cx="5562600" cy="1143000"/>
          </a:xfrm>
        </p:spPr>
        <p:txBody>
          <a:bodyPr/>
          <a:lstStyle/>
          <a:p>
            <a:r>
              <a:rPr lang="en-US" dirty="0" smtClean="0"/>
              <a:t>End of Module 1</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4000" dirty="0" smtClean="0"/>
              <a:t>Module 1 Objectives</a:t>
            </a:r>
            <a:endParaRPr lang="en-US" dirty="0" smtClean="0"/>
          </a:p>
        </p:txBody>
      </p:sp>
      <p:sp>
        <p:nvSpPr>
          <p:cNvPr id="10245" name="Rectangle 8"/>
          <p:cNvSpPr>
            <a:spLocks noChangeArrowheads="1"/>
          </p:cNvSpPr>
          <p:nvPr/>
        </p:nvSpPr>
        <p:spPr bwMode="auto">
          <a:xfrm>
            <a:off x="609600" y="1866900"/>
            <a:ext cx="8610600" cy="4305300"/>
          </a:xfrm>
          <a:prstGeom prst="rect">
            <a:avLst/>
          </a:prstGeom>
          <a:noFill/>
          <a:ln w="9525">
            <a:noFill/>
            <a:miter lim="800000"/>
            <a:headEnd/>
            <a:tailEnd/>
          </a:ln>
        </p:spPr>
        <p:txBody>
          <a:bodyPr/>
          <a:lstStyle/>
          <a:p>
            <a:pPr marL="342900" indent="-342900" algn="l">
              <a:lnSpc>
                <a:spcPct val="90000"/>
              </a:lnSpc>
              <a:spcBef>
                <a:spcPct val="20000"/>
              </a:spcBef>
              <a:buClr>
                <a:srgbClr val="FF0000"/>
              </a:buClr>
              <a:buSzPct val="70000"/>
              <a:buFont typeface="Wingdings" pitchFamily="2" charset="2"/>
              <a:buNone/>
            </a:pPr>
            <a:r>
              <a:rPr lang="en-US" sz="2800" dirty="0">
                <a:latin typeface="Arial" charset="0"/>
              </a:rPr>
              <a:t>Students will gain basic understanding of: </a:t>
            </a:r>
          </a:p>
          <a:p>
            <a:pPr marL="342900" indent="-342900" algn="l">
              <a:lnSpc>
                <a:spcPct val="90000"/>
              </a:lnSpc>
              <a:spcBef>
                <a:spcPct val="20000"/>
              </a:spcBef>
              <a:buClr>
                <a:srgbClr val="FF0000"/>
              </a:buClr>
              <a:buSzPct val="70000"/>
              <a:buFont typeface="Wingdings" pitchFamily="2" charset="2"/>
              <a:buNone/>
            </a:pPr>
            <a:endParaRPr lang="en-US" dirty="0">
              <a:latin typeface="Arial" charset="0"/>
            </a:endParaRPr>
          </a:p>
          <a:p>
            <a:pPr marL="342900" indent="-342900" algn="l">
              <a:spcBef>
                <a:spcPct val="20000"/>
              </a:spcBef>
              <a:buSzPct val="100000"/>
              <a:buFont typeface="Arial" pitchFamily="34" charset="0"/>
              <a:buChar char="•"/>
            </a:pPr>
            <a:r>
              <a:rPr lang="en-US" sz="2400" dirty="0">
                <a:latin typeface="Arial" charset="0"/>
              </a:rPr>
              <a:t>What is the DLMS</a:t>
            </a:r>
          </a:p>
          <a:p>
            <a:pPr marL="342900" indent="-342900" algn="l">
              <a:spcBef>
                <a:spcPct val="20000"/>
              </a:spcBef>
              <a:buSzPct val="100000"/>
              <a:buFont typeface="Arial" pitchFamily="34" charset="0"/>
              <a:buChar char="•"/>
            </a:pPr>
            <a:r>
              <a:rPr lang="en-US" sz="2400" dirty="0">
                <a:latin typeface="Arial" charset="0"/>
              </a:rPr>
              <a:t>Why they are important</a:t>
            </a:r>
          </a:p>
          <a:p>
            <a:pPr marL="342900" indent="-342900" algn="l">
              <a:spcBef>
                <a:spcPct val="20000"/>
              </a:spcBef>
              <a:buSzPct val="100000"/>
              <a:buFont typeface="Arial" pitchFamily="34" charset="0"/>
              <a:buChar char="•"/>
            </a:pPr>
            <a:r>
              <a:rPr lang="en-US" sz="2400" dirty="0">
                <a:latin typeface="Arial" charset="0"/>
              </a:rPr>
              <a:t>How they are developed and maintained</a:t>
            </a:r>
          </a:p>
          <a:p>
            <a:pPr marL="342900" indent="-342900" algn="l">
              <a:spcBef>
                <a:spcPct val="20000"/>
              </a:spcBef>
              <a:buSzPct val="100000"/>
              <a:buFont typeface="Arial" pitchFamily="34" charset="0"/>
              <a:buChar char="•"/>
            </a:pPr>
            <a:r>
              <a:rPr lang="en-US" sz="2400" dirty="0">
                <a:latin typeface="Arial" charset="0"/>
              </a:rPr>
              <a:t>How EDI fits into the DLMS</a:t>
            </a:r>
          </a:p>
          <a:p>
            <a:pPr marL="342900" indent="-342900" algn="l">
              <a:spcBef>
                <a:spcPct val="20000"/>
              </a:spcBef>
              <a:buSzPct val="100000"/>
              <a:buFont typeface="Arial" pitchFamily="34" charset="0"/>
              <a:buChar char="•"/>
            </a:pPr>
            <a:r>
              <a:rPr lang="en-US" sz="2400" dirty="0">
                <a:latin typeface="Arial" charset="0"/>
              </a:rPr>
              <a:t>What enterprise services support the DLMS</a:t>
            </a:r>
          </a:p>
          <a:p>
            <a:pPr marL="342900" indent="-342900" algn="l">
              <a:spcBef>
                <a:spcPct val="20000"/>
              </a:spcBef>
              <a:buSzPct val="100000"/>
              <a:buFont typeface="Arial" pitchFamily="34" charset="0"/>
              <a:buChar char="•"/>
            </a:pPr>
            <a:r>
              <a:rPr lang="en-US" sz="2400" dirty="0">
                <a:latin typeface="Arial" charset="0"/>
              </a:rPr>
              <a:t>DLMS concepts &amp; implementation strategy</a:t>
            </a:r>
          </a:p>
          <a:p>
            <a:pPr marL="342900" indent="-342900" algn="l">
              <a:spcBef>
                <a:spcPct val="20000"/>
              </a:spcBef>
              <a:buSzPct val="100000"/>
              <a:buFont typeface="Arial" pitchFamily="34" charset="0"/>
              <a:buChar char="•"/>
            </a:pPr>
            <a:r>
              <a:rPr lang="en-US" sz="2400" dirty="0">
                <a:latin typeface="Arial" charset="0"/>
              </a:rPr>
              <a:t>The policies governing the </a:t>
            </a:r>
            <a:r>
              <a:rPr lang="en-US" sz="2400" dirty="0" smtClean="0">
                <a:latin typeface="Arial" charset="0"/>
              </a:rPr>
              <a:t>DLMS</a:t>
            </a:r>
          </a:p>
          <a:p>
            <a:pPr marL="342900" indent="-342900" algn="l">
              <a:spcBef>
                <a:spcPct val="20000"/>
              </a:spcBef>
              <a:buSzPct val="100000"/>
              <a:buFont typeface="Arial" pitchFamily="34" charset="0"/>
              <a:buChar char="•"/>
            </a:pPr>
            <a:r>
              <a:rPr lang="en-US" sz="2400" dirty="0" smtClean="0">
                <a:latin typeface="Arial" charset="0"/>
              </a:rPr>
              <a:t>Ten Steps to a successful DLMS implementation</a:t>
            </a:r>
            <a:endParaRPr lang="en-US" sz="2400" dirty="0">
              <a:latin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838200" y="1219200"/>
            <a:ext cx="7239000" cy="2743200"/>
          </a:xfrm>
        </p:spPr>
        <p:txBody>
          <a:bodyPr/>
          <a:lstStyle/>
          <a:p>
            <a:r>
              <a:rPr lang="en-US" sz="4000" dirty="0" smtClean="0"/>
              <a:t>Defense Logistics Management System</a:t>
            </a:r>
            <a:br>
              <a:rPr lang="en-US" sz="4000" dirty="0" smtClean="0"/>
            </a:br>
            <a:r>
              <a:rPr lang="en-US" sz="4000" dirty="0" smtClean="0"/>
              <a:t>(DLMS)</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10"/>
          <p:cNvSpPr txBox="1">
            <a:spLocks noChangeArrowheads="1"/>
          </p:cNvSpPr>
          <p:nvPr/>
        </p:nvSpPr>
        <p:spPr bwMode="auto">
          <a:xfrm rot="-949709">
            <a:off x="5029200" y="1214333"/>
            <a:ext cx="3978275" cy="461665"/>
          </a:xfrm>
          <a:prstGeom prst="rect">
            <a:avLst/>
          </a:prstGeom>
          <a:noFill/>
          <a:ln w="9525" algn="ctr">
            <a:noFill/>
            <a:miter lim="800000"/>
            <a:headEnd/>
            <a:tailEnd/>
          </a:ln>
        </p:spPr>
        <p:txBody>
          <a:bodyPr>
            <a:spAutoFit/>
          </a:bodyPr>
          <a:lstStyle/>
          <a:p>
            <a:pPr marL="114300" indent="-114300"/>
            <a:r>
              <a:rPr lang="en-US" sz="2400" dirty="0">
                <a:solidFill>
                  <a:schemeClr val="tx2"/>
                </a:solidFill>
                <a:latin typeface="+mj-lt"/>
              </a:rPr>
              <a:t>Process Reengineering</a:t>
            </a:r>
          </a:p>
        </p:txBody>
      </p:sp>
      <p:sp>
        <p:nvSpPr>
          <p:cNvPr id="7183" name="AutoShape 17"/>
          <p:cNvSpPr>
            <a:spLocks noChangeArrowheads="1"/>
          </p:cNvSpPr>
          <p:nvPr/>
        </p:nvSpPr>
        <p:spPr bwMode="auto">
          <a:xfrm rot="21594873" flipH="1">
            <a:off x="323850" y="2500309"/>
            <a:ext cx="8569325" cy="2978150"/>
          </a:xfrm>
          <a:prstGeom prst="wave">
            <a:avLst>
              <a:gd name="adj1" fmla="val 13005"/>
              <a:gd name="adj2" fmla="val 93"/>
            </a:avLst>
          </a:prstGeom>
          <a:solidFill>
            <a:srgbClr val="66CCFF">
              <a:alpha val="79999"/>
            </a:srgbClr>
          </a:solidFill>
          <a:ln w="38100">
            <a:solidFill>
              <a:schemeClr val="tx1"/>
            </a:solidFill>
            <a:round/>
            <a:headEnd/>
            <a:tailEnd/>
          </a:ln>
        </p:spPr>
        <p:txBody>
          <a:bodyPr wrap="none" anchor="ctr"/>
          <a:lstStyle/>
          <a:p>
            <a:pPr algn="ctr"/>
            <a:endParaRPr lang="en-US" sz="4000" dirty="0">
              <a:latin typeface="Arial" charset="0"/>
            </a:endParaRPr>
          </a:p>
        </p:txBody>
      </p:sp>
      <p:sp>
        <p:nvSpPr>
          <p:cNvPr id="8209" name="Text Box 20"/>
          <p:cNvSpPr txBox="1">
            <a:spLocks noChangeArrowheads="1"/>
          </p:cNvSpPr>
          <p:nvPr/>
        </p:nvSpPr>
        <p:spPr bwMode="auto">
          <a:xfrm>
            <a:off x="914400" y="282714"/>
            <a:ext cx="7924800" cy="769441"/>
          </a:xfrm>
          <a:prstGeom prst="rect">
            <a:avLst/>
          </a:prstGeom>
          <a:noFill/>
          <a:ln w="9525" algn="ctr">
            <a:noFill/>
            <a:miter lim="800000"/>
            <a:headEnd/>
            <a:tailEnd/>
          </a:ln>
        </p:spPr>
        <p:txBody>
          <a:bodyPr wrap="square">
            <a:spAutoFit/>
          </a:bodyPr>
          <a:lstStyle/>
          <a:p>
            <a:pPr>
              <a:defRPr/>
            </a:pPr>
            <a:r>
              <a:rPr lang="en-US" sz="4400" dirty="0">
                <a:solidFill>
                  <a:srgbClr val="2D2DB9"/>
                </a:solidFill>
                <a:latin typeface="+mj-lt"/>
              </a:rPr>
              <a:t>DLMS Mission &amp; Purpose</a:t>
            </a:r>
          </a:p>
        </p:txBody>
      </p:sp>
      <p:sp>
        <p:nvSpPr>
          <p:cNvPr id="7170" name="Text Box 2"/>
          <p:cNvSpPr txBox="1">
            <a:spLocks noChangeArrowheads="1"/>
          </p:cNvSpPr>
          <p:nvPr/>
        </p:nvSpPr>
        <p:spPr bwMode="auto">
          <a:xfrm rot="-371660">
            <a:off x="533400" y="2873958"/>
            <a:ext cx="8382000" cy="332399"/>
          </a:xfrm>
          <a:prstGeom prst="rect">
            <a:avLst/>
          </a:prstGeom>
          <a:noFill/>
          <a:ln w="9525">
            <a:noFill/>
            <a:miter lim="800000"/>
            <a:headEnd/>
            <a:tailEnd/>
          </a:ln>
        </p:spPr>
        <p:txBody>
          <a:bodyPr>
            <a:spAutoFit/>
          </a:bodyPr>
          <a:lstStyle/>
          <a:p>
            <a:pPr>
              <a:lnSpc>
                <a:spcPct val="65000"/>
              </a:lnSpc>
            </a:pPr>
            <a:r>
              <a:rPr lang="en-US" sz="2400" dirty="0">
                <a:solidFill>
                  <a:schemeClr val="tx2"/>
                </a:solidFill>
                <a:latin typeface="Arial" charset="0"/>
              </a:rPr>
              <a:t>Standard Financial Information Structure</a:t>
            </a:r>
          </a:p>
        </p:txBody>
      </p:sp>
      <p:sp>
        <p:nvSpPr>
          <p:cNvPr id="7171" name="Text Box 3"/>
          <p:cNvSpPr txBox="1">
            <a:spLocks noChangeArrowheads="1"/>
          </p:cNvSpPr>
          <p:nvPr/>
        </p:nvSpPr>
        <p:spPr bwMode="auto">
          <a:xfrm rot="20017169">
            <a:off x="7748863" y="5958684"/>
            <a:ext cx="902811" cy="523220"/>
          </a:xfrm>
          <a:prstGeom prst="rect">
            <a:avLst/>
          </a:prstGeom>
          <a:noFill/>
          <a:ln w="9525">
            <a:noFill/>
            <a:miter lim="800000"/>
            <a:headEnd/>
            <a:tailEnd/>
          </a:ln>
        </p:spPr>
        <p:txBody>
          <a:bodyPr wrap="none">
            <a:spAutoFit/>
          </a:bodyPr>
          <a:lstStyle/>
          <a:p>
            <a:r>
              <a:rPr lang="en-US" sz="2800" dirty="0" smtClean="0">
                <a:solidFill>
                  <a:schemeClr val="tx2"/>
                </a:solidFill>
                <a:latin typeface="Arial" charset="0"/>
              </a:rPr>
              <a:t>IUID</a:t>
            </a:r>
            <a:endParaRPr lang="en-US" sz="2800" dirty="0">
              <a:solidFill>
                <a:schemeClr val="tx2"/>
              </a:solidFill>
              <a:latin typeface="Arial" charset="0"/>
            </a:endParaRPr>
          </a:p>
        </p:txBody>
      </p:sp>
      <p:sp>
        <p:nvSpPr>
          <p:cNvPr id="7172" name="Text Box 4"/>
          <p:cNvSpPr txBox="1">
            <a:spLocks noChangeArrowheads="1"/>
          </p:cNvSpPr>
          <p:nvPr/>
        </p:nvSpPr>
        <p:spPr bwMode="auto">
          <a:xfrm rot="-634875">
            <a:off x="4148467" y="1910392"/>
            <a:ext cx="5251895" cy="461665"/>
          </a:xfrm>
          <a:prstGeom prst="rect">
            <a:avLst/>
          </a:prstGeom>
          <a:noFill/>
          <a:ln w="9525" algn="ctr">
            <a:noFill/>
            <a:miter lim="800000"/>
            <a:headEnd/>
            <a:tailEnd/>
          </a:ln>
        </p:spPr>
        <p:txBody>
          <a:bodyPr wrap="square">
            <a:spAutoFit/>
          </a:bodyPr>
          <a:lstStyle/>
          <a:p>
            <a:pPr marL="114300" indent="-114300"/>
            <a:r>
              <a:rPr lang="en-US" sz="2400" dirty="0" smtClean="0">
                <a:solidFill>
                  <a:schemeClr val="tx2"/>
                </a:solidFill>
                <a:latin typeface="+mj-lt"/>
              </a:rPr>
              <a:t>Business Enterprise Architecture</a:t>
            </a:r>
            <a:endParaRPr lang="en-US" sz="2400" dirty="0">
              <a:solidFill>
                <a:schemeClr val="tx2"/>
              </a:solidFill>
              <a:latin typeface="+mj-lt"/>
            </a:endParaRPr>
          </a:p>
        </p:txBody>
      </p:sp>
      <p:sp>
        <p:nvSpPr>
          <p:cNvPr id="7173" name="Text Box 7"/>
          <p:cNvSpPr txBox="1">
            <a:spLocks noChangeArrowheads="1"/>
          </p:cNvSpPr>
          <p:nvPr/>
        </p:nvSpPr>
        <p:spPr bwMode="auto">
          <a:xfrm rot="329545">
            <a:off x="-213704" y="1246941"/>
            <a:ext cx="5702300" cy="461665"/>
          </a:xfrm>
          <a:prstGeom prst="rect">
            <a:avLst/>
          </a:prstGeom>
          <a:noFill/>
          <a:ln w="9525" algn="ctr">
            <a:noFill/>
            <a:miter lim="800000"/>
            <a:headEnd/>
            <a:tailEnd/>
          </a:ln>
        </p:spPr>
        <p:txBody>
          <a:bodyPr>
            <a:spAutoFit/>
          </a:bodyPr>
          <a:lstStyle/>
          <a:p>
            <a:pPr marL="114300" indent="-114300"/>
            <a:r>
              <a:rPr lang="en-US" sz="2400" dirty="0" smtClean="0">
                <a:solidFill>
                  <a:schemeClr val="tx2"/>
                </a:solidFill>
                <a:latin typeface="+mj-lt"/>
              </a:rPr>
              <a:t>Strategic Network Optimization</a:t>
            </a:r>
            <a:endParaRPr lang="en-US" sz="2400" dirty="0">
              <a:solidFill>
                <a:schemeClr val="tx2"/>
              </a:solidFill>
              <a:latin typeface="+mj-lt"/>
            </a:endParaRPr>
          </a:p>
        </p:txBody>
      </p:sp>
      <p:sp>
        <p:nvSpPr>
          <p:cNvPr id="7174" name="Text Box 8"/>
          <p:cNvSpPr txBox="1">
            <a:spLocks noChangeArrowheads="1"/>
          </p:cNvSpPr>
          <p:nvPr/>
        </p:nvSpPr>
        <p:spPr bwMode="auto">
          <a:xfrm rot="-1515213">
            <a:off x="-92926" y="4879283"/>
            <a:ext cx="4690759" cy="461665"/>
          </a:xfrm>
          <a:prstGeom prst="rect">
            <a:avLst/>
          </a:prstGeom>
          <a:noFill/>
          <a:ln w="9525" algn="ctr">
            <a:noFill/>
            <a:miter lim="800000"/>
            <a:headEnd/>
            <a:tailEnd/>
          </a:ln>
        </p:spPr>
        <p:txBody>
          <a:bodyPr wrap="square">
            <a:spAutoFit/>
          </a:bodyPr>
          <a:lstStyle/>
          <a:p>
            <a:pPr marL="114300" indent="-114300"/>
            <a:r>
              <a:rPr lang="en-US" sz="2400" dirty="0">
                <a:solidFill>
                  <a:schemeClr val="tx2"/>
                </a:solidFill>
                <a:latin typeface="+mj-lt"/>
              </a:rPr>
              <a:t>Best Business Practices</a:t>
            </a:r>
          </a:p>
        </p:txBody>
      </p:sp>
      <p:sp>
        <p:nvSpPr>
          <p:cNvPr id="7175" name="Text Box 9"/>
          <p:cNvSpPr txBox="1">
            <a:spLocks noChangeArrowheads="1"/>
          </p:cNvSpPr>
          <p:nvPr/>
        </p:nvSpPr>
        <p:spPr bwMode="auto">
          <a:xfrm>
            <a:off x="-18710" y="1813115"/>
            <a:ext cx="5428910" cy="461665"/>
          </a:xfrm>
          <a:prstGeom prst="rect">
            <a:avLst/>
          </a:prstGeom>
          <a:noFill/>
          <a:ln w="9525" algn="ctr">
            <a:noFill/>
            <a:miter lim="800000"/>
            <a:headEnd/>
            <a:tailEnd/>
          </a:ln>
        </p:spPr>
        <p:txBody>
          <a:bodyPr wrap="square">
            <a:spAutoFit/>
          </a:bodyPr>
          <a:lstStyle/>
          <a:p>
            <a:pPr marL="114300" indent="-114300"/>
            <a:r>
              <a:rPr lang="en-US" sz="2400" dirty="0">
                <a:solidFill>
                  <a:schemeClr val="tx2"/>
                </a:solidFill>
                <a:latin typeface="+mj-lt"/>
              </a:rPr>
              <a:t>Service Oriented </a:t>
            </a:r>
            <a:r>
              <a:rPr lang="en-US" sz="2400" dirty="0" smtClean="0">
                <a:solidFill>
                  <a:schemeClr val="tx2"/>
                </a:solidFill>
                <a:latin typeface="+mj-lt"/>
              </a:rPr>
              <a:t>Architecture</a:t>
            </a:r>
            <a:endParaRPr lang="en-US" sz="2400" dirty="0">
              <a:solidFill>
                <a:schemeClr val="tx2"/>
              </a:solidFill>
              <a:latin typeface="+mj-lt"/>
            </a:endParaRPr>
          </a:p>
        </p:txBody>
      </p:sp>
      <p:sp>
        <p:nvSpPr>
          <p:cNvPr id="7177" name="Text Box 11"/>
          <p:cNvSpPr txBox="1">
            <a:spLocks noChangeArrowheads="1"/>
          </p:cNvSpPr>
          <p:nvPr/>
        </p:nvSpPr>
        <p:spPr bwMode="auto">
          <a:xfrm rot="20799058">
            <a:off x="3091003" y="5253610"/>
            <a:ext cx="1768254" cy="523220"/>
          </a:xfrm>
          <a:prstGeom prst="rect">
            <a:avLst/>
          </a:prstGeom>
          <a:noFill/>
          <a:ln w="9525" algn="ctr">
            <a:noFill/>
            <a:miter lim="800000"/>
            <a:headEnd/>
            <a:tailEnd/>
          </a:ln>
        </p:spPr>
        <p:txBody>
          <a:bodyPr wrap="square">
            <a:spAutoFit/>
          </a:bodyPr>
          <a:lstStyle/>
          <a:p>
            <a:pPr marL="114300" indent="-114300"/>
            <a:r>
              <a:rPr lang="en-US" sz="2800" dirty="0" smtClean="0">
                <a:solidFill>
                  <a:schemeClr val="tx2"/>
                </a:solidFill>
                <a:latin typeface="+mj-lt"/>
              </a:rPr>
              <a:t>BRAC</a:t>
            </a:r>
            <a:endParaRPr lang="en-US" sz="2800" dirty="0">
              <a:solidFill>
                <a:schemeClr val="tx2"/>
              </a:solidFill>
              <a:latin typeface="+mj-lt"/>
            </a:endParaRPr>
          </a:p>
        </p:txBody>
      </p:sp>
      <p:sp>
        <p:nvSpPr>
          <p:cNvPr id="7179" name="Text Box 13"/>
          <p:cNvSpPr txBox="1">
            <a:spLocks noChangeArrowheads="1"/>
          </p:cNvSpPr>
          <p:nvPr/>
        </p:nvSpPr>
        <p:spPr bwMode="auto">
          <a:xfrm rot="-130936">
            <a:off x="538155" y="5958790"/>
            <a:ext cx="4262581" cy="461665"/>
          </a:xfrm>
          <a:prstGeom prst="rect">
            <a:avLst/>
          </a:prstGeom>
          <a:noFill/>
          <a:ln w="9525" algn="ctr">
            <a:noFill/>
            <a:miter lim="800000"/>
            <a:headEnd/>
            <a:tailEnd/>
          </a:ln>
        </p:spPr>
        <p:txBody>
          <a:bodyPr wrap="square">
            <a:spAutoFit/>
          </a:bodyPr>
          <a:lstStyle/>
          <a:p>
            <a:pPr marL="114300" indent="-114300"/>
            <a:r>
              <a:rPr lang="en-US" sz="2400" dirty="0">
                <a:solidFill>
                  <a:schemeClr val="tx2"/>
                </a:solidFill>
                <a:latin typeface="+mj-lt"/>
              </a:rPr>
              <a:t>Information Superiority</a:t>
            </a:r>
          </a:p>
        </p:txBody>
      </p:sp>
      <p:sp>
        <p:nvSpPr>
          <p:cNvPr id="7180" name="Text Box 14"/>
          <p:cNvSpPr txBox="1">
            <a:spLocks noChangeArrowheads="1"/>
          </p:cNvSpPr>
          <p:nvPr/>
        </p:nvSpPr>
        <p:spPr bwMode="auto">
          <a:xfrm rot="288674">
            <a:off x="-293499" y="2415843"/>
            <a:ext cx="4575281" cy="461665"/>
          </a:xfrm>
          <a:prstGeom prst="rect">
            <a:avLst/>
          </a:prstGeom>
          <a:noFill/>
          <a:ln w="9525" algn="ctr">
            <a:noFill/>
            <a:miter lim="800000"/>
            <a:headEnd/>
            <a:tailEnd/>
          </a:ln>
        </p:spPr>
        <p:txBody>
          <a:bodyPr wrap="square">
            <a:spAutoFit/>
          </a:bodyPr>
          <a:lstStyle/>
          <a:p>
            <a:pPr marL="114300" indent="-114300"/>
            <a:r>
              <a:rPr lang="en-US" sz="2400" dirty="0">
                <a:solidFill>
                  <a:schemeClr val="tx2"/>
                </a:solidFill>
                <a:latin typeface="+mj-lt"/>
              </a:rPr>
              <a:t>Net-Centric Operations</a:t>
            </a:r>
          </a:p>
        </p:txBody>
      </p:sp>
      <p:sp>
        <p:nvSpPr>
          <p:cNvPr id="7181" name="Text Box 15"/>
          <p:cNvSpPr txBox="1">
            <a:spLocks noChangeArrowheads="1"/>
          </p:cNvSpPr>
          <p:nvPr/>
        </p:nvSpPr>
        <p:spPr bwMode="auto">
          <a:xfrm rot="438752">
            <a:off x="4580703" y="5274925"/>
            <a:ext cx="4699482" cy="387798"/>
          </a:xfrm>
          <a:prstGeom prst="rect">
            <a:avLst/>
          </a:prstGeom>
          <a:noFill/>
          <a:ln w="9525" algn="ctr">
            <a:noFill/>
            <a:miter lim="800000"/>
            <a:headEnd/>
            <a:tailEnd/>
          </a:ln>
        </p:spPr>
        <p:txBody>
          <a:bodyPr wrap="square">
            <a:spAutoFit/>
          </a:bodyPr>
          <a:lstStyle/>
          <a:p>
            <a:pPr marL="114300" indent="-114300" algn="ctr">
              <a:lnSpc>
                <a:spcPct val="80000"/>
              </a:lnSpc>
            </a:pPr>
            <a:r>
              <a:rPr lang="en-US" sz="2400" dirty="0" smtClean="0">
                <a:solidFill>
                  <a:schemeClr val="tx2"/>
                </a:solidFill>
                <a:latin typeface="+mj-lt"/>
              </a:rPr>
              <a:t>Performance Based </a:t>
            </a:r>
            <a:r>
              <a:rPr lang="en-US" sz="2400" dirty="0">
                <a:solidFill>
                  <a:schemeClr val="tx2"/>
                </a:solidFill>
                <a:latin typeface="+mj-lt"/>
              </a:rPr>
              <a:t>Logistics</a:t>
            </a:r>
          </a:p>
        </p:txBody>
      </p:sp>
      <p:sp>
        <p:nvSpPr>
          <p:cNvPr id="7182" name="Text Box 16"/>
          <p:cNvSpPr txBox="1">
            <a:spLocks noChangeArrowheads="1"/>
          </p:cNvSpPr>
          <p:nvPr/>
        </p:nvSpPr>
        <p:spPr bwMode="auto">
          <a:xfrm rot="-1515213">
            <a:off x="-119063" y="4143375"/>
            <a:ext cx="5702301" cy="457200"/>
          </a:xfrm>
          <a:prstGeom prst="rect">
            <a:avLst/>
          </a:prstGeom>
          <a:noFill/>
          <a:ln w="9525" algn="ctr">
            <a:noFill/>
            <a:miter lim="800000"/>
            <a:headEnd/>
            <a:tailEnd/>
          </a:ln>
        </p:spPr>
        <p:txBody>
          <a:bodyPr>
            <a:spAutoFit/>
          </a:bodyPr>
          <a:lstStyle/>
          <a:p>
            <a:pPr marL="114300" indent="-114300"/>
            <a:endParaRPr lang="en-US" sz="2400" dirty="0">
              <a:latin typeface="Arial Narrow" pitchFamily="34" charset="0"/>
            </a:endParaRPr>
          </a:p>
        </p:txBody>
      </p:sp>
      <p:sp>
        <p:nvSpPr>
          <p:cNvPr id="18" name="Text Box 11"/>
          <p:cNvSpPr txBox="1">
            <a:spLocks noChangeArrowheads="1"/>
          </p:cNvSpPr>
          <p:nvPr/>
        </p:nvSpPr>
        <p:spPr bwMode="auto">
          <a:xfrm rot="1040640">
            <a:off x="4541968" y="5688701"/>
            <a:ext cx="1768254" cy="523220"/>
          </a:xfrm>
          <a:prstGeom prst="rect">
            <a:avLst/>
          </a:prstGeom>
          <a:noFill/>
          <a:ln w="9525" algn="ctr">
            <a:noFill/>
            <a:miter lim="800000"/>
            <a:headEnd/>
            <a:tailEnd/>
          </a:ln>
        </p:spPr>
        <p:txBody>
          <a:bodyPr wrap="square">
            <a:spAutoFit/>
          </a:bodyPr>
          <a:lstStyle/>
          <a:p>
            <a:pPr marL="114300" indent="-114300"/>
            <a:r>
              <a:rPr lang="en-US" sz="2800" dirty="0" smtClean="0">
                <a:solidFill>
                  <a:schemeClr val="tx2"/>
                </a:solidFill>
                <a:latin typeface="+mn-lt"/>
              </a:rPr>
              <a:t>NWRM</a:t>
            </a:r>
            <a:endParaRPr lang="en-US" sz="2800" dirty="0">
              <a:solidFill>
                <a:schemeClr val="tx2"/>
              </a:solidFill>
              <a:latin typeface="+mn-lt"/>
            </a:endParaRPr>
          </a:p>
        </p:txBody>
      </p:sp>
      <p:sp>
        <p:nvSpPr>
          <p:cNvPr id="20" name="Text Box 3"/>
          <p:cNvSpPr txBox="1">
            <a:spLocks noChangeArrowheads="1"/>
          </p:cNvSpPr>
          <p:nvPr/>
        </p:nvSpPr>
        <p:spPr bwMode="auto">
          <a:xfrm>
            <a:off x="6383911" y="5867400"/>
            <a:ext cx="1023037" cy="523220"/>
          </a:xfrm>
          <a:prstGeom prst="rect">
            <a:avLst/>
          </a:prstGeom>
          <a:noFill/>
          <a:ln w="9525">
            <a:noFill/>
            <a:miter lim="800000"/>
            <a:headEnd/>
            <a:tailEnd/>
          </a:ln>
        </p:spPr>
        <p:txBody>
          <a:bodyPr wrap="none">
            <a:spAutoFit/>
          </a:bodyPr>
          <a:lstStyle/>
          <a:p>
            <a:r>
              <a:rPr lang="en-US" sz="2800" dirty="0" smtClean="0">
                <a:solidFill>
                  <a:schemeClr val="tx2"/>
                </a:solidFill>
                <a:latin typeface="Arial" charset="0"/>
              </a:rPr>
              <a:t>RFID</a:t>
            </a:r>
            <a:endParaRPr lang="en-US" sz="2800" dirty="0">
              <a:solidFill>
                <a:schemeClr val="tx2"/>
              </a:solidFill>
              <a:latin typeface="Arial" charset="0"/>
            </a:endParaRPr>
          </a:p>
        </p:txBody>
      </p:sp>
      <p:sp>
        <p:nvSpPr>
          <p:cNvPr id="7184" name="WordArt 18"/>
          <p:cNvSpPr>
            <a:spLocks noChangeArrowheads="1" noChangeShapeType="1" noTextEdit="1"/>
          </p:cNvSpPr>
          <p:nvPr/>
        </p:nvSpPr>
        <p:spPr bwMode="auto">
          <a:xfrm>
            <a:off x="654050" y="3452808"/>
            <a:ext cx="7848600" cy="1066800"/>
          </a:xfrm>
          <a:prstGeom prst="rect">
            <a:avLst/>
          </a:prstGeom>
        </p:spPr>
        <p:txBody>
          <a:bodyPr wrap="none" fromWordArt="1">
            <a:prstTxWarp prst="textPlain">
              <a:avLst>
                <a:gd name="adj" fmla="val 50000"/>
              </a:avLst>
            </a:prstTxWarp>
          </a:bodyPr>
          <a:lstStyle/>
          <a:p>
            <a:pPr algn="ctr"/>
            <a:r>
              <a:rPr lang="en-US" sz="3600" kern="10" dirty="0">
                <a:ln w="19050">
                  <a:solidFill>
                    <a:srgbClr val="99CCFF"/>
                  </a:solidFill>
                  <a:round/>
                  <a:headEnd/>
                  <a:tailEnd/>
                </a:ln>
                <a:solidFill>
                  <a:srgbClr val="FF0000"/>
                </a:solidFill>
                <a:effectLst>
                  <a:outerShdw dist="35921" dir="2700000" algn="ctr" rotWithShape="0">
                    <a:srgbClr val="990000"/>
                  </a:outerShdw>
                </a:effectLst>
                <a:latin typeface="Arial" pitchFamily="34" charset="0"/>
                <a:cs typeface="Arial" pitchFamily="34" charset="0"/>
              </a:rPr>
              <a:t>SUPPLY </a:t>
            </a:r>
            <a:r>
              <a:rPr lang="en-US" sz="3600" kern="10" dirty="0" smtClean="0">
                <a:ln w="19050">
                  <a:solidFill>
                    <a:srgbClr val="99CCFF"/>
                  </a:solidFill>
                  <a:round/>
                  <a:headEnd/>
                  <a:tailEnd/>
                </a:ln>
                <a:solidFill>
                  <a:srgbClr val="FF0000"/>
                </a:solidFill>
                <a:effectLst>
                  <a:outerShdw dist="35921" dir="2700000" algn="ctr" rotWithShape="0">
                    <a:srgbClr val="990000"/>
                  </a:outerShdw>
                </a:effectLst>
                <a:latin typeface="Arial" pitchFamily="34" charset="0"/>
                <a:cs typeface="Arial" pitchFamily="34" charset="0"/>
              </a:rPr>
              <a:t> CHAIN  INTEROPERABILITY</a:t>
            </a:r>
            <a:endParaRPr lang="en-US" sz="3600" kern="10" dirty="0">
              <a:ln w="19050">
                <a:solidFill>
                  <a:srgbClr val="99CCFF"/>
                </a:solidFill>
                <a:round/>
                <a:headEnd/>
                <a:tailEnd/>
              </a:ln>
              <a:solidFill>
                <a:srgbClr val="FF0000"/>
              </a:solidFill>
              <a:effectLst>
                <a:outerShdw dist="35921" dir="2700000" algn="ctr" rotWithShape="0">
                  <a:srgbClr val="990000"/>
                </a:outerShdw>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471170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195" name="Rectangle 3"/>
          <p:cNvSpPr>
            <a:spLocks noChangeArrowheads="1"/>
          </p:cNvSpPr>
          <p:nvPr/>
        </p:nvSpPr>
        <p:spPr bwMode="auto">
          <a:xfrm>
            <a:off x="400050" y="455930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196" name="Rectangle 4"/>
          <p:cNvSpPr>
            <a:spLocks noChangeArrowheads="1"/>
          </p:cNvSpPr>
          <p:nvPr/>
        </p:nvSpPr>
        <p:spPr bwMode="auto">
          <a:xfrm>
            <a:off x="457200" y="387350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197" name="Rectangle 5"/>
          <p:cNvSpPr>
            <a:spLocks noChangeArrowheads="1"/>
          </p:cNvSpPr>
          <p:nvPr/>
        </p:nvSpPr>
        <p:spPr bwMode="auto">
          <a:xfrm>
            <a:off x="400050" y="3692525"/>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198" name="Rectangle 6"/>
          <p:cNvSpPr>
            <a:spLocks noChangeArrowheads="1"/>
          </p:cNvSpPr>
          <p:nvPr/>
        </p:nvSpPr>
        <p:spPr bwMode="auto">
          <a:xfrm>
            <a:off x="342900" y="3578225"/>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199" name="Rectangle 7"/>
          <p:cNvSpPr>
            <a:spLocks noChangeArrowheads="1"/>
          </p:cNvSpPr>
          <p:nvPr/>
        </p:nvSpPr>
        <p:spPr bwMode="auto">
          <a:xfrm>
            <a:off x="457200" y="286385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200" name="Rectangle 8"/>
          <p:cNvSpPr>
            <a:spLocks noChangeArrowheads="1"/>
          </p:cNvSpPr>
          <p:nvPr/>
        </p:nvSpPr>
        <p:spPr bwMode="auto">
          <a:xfrm>
            <a:off x="400050" y="271145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201" name="Rectangle 9"/>
          <p:cNvSpPr>
            <a:spLocks noChangeArrowheads="1"/>
          </p:cNvSpPr>
          <p:nvPr/>
        </p:nvSpPr>
        <p:spPr bwMode="auto">
          <a:xfrm>
            <a:off x="342900" y="255905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endParaRPr lang="en-GB" sz="2400" dirty="0">
              <a:solidFill>
                <a:srgbClr val="FFFFCC"/>
              </a:solidFill>
              <a:latin typeface="Arial" charset="0"/>
            </a:endParaRPr>
          </a:p>
        </p:txBody>
      </p:sp>
      <p:sp>
        <p:nvSpPr>
          <p:cNvPr id="8202" name="Rectangle 10"/>
          <p:cNvSpPr>
            <a:spLocks noChangeArrowheads="1"/>
          </p:cNvSpPr>
          <p:nvPr/>
        </p:nvSpPr>
        <p:spPr bwMode="auto">
          <a:xfrm>
            <a:off x="304800" y="339725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pPr algn="l"/>
            <a:r>
              <a:rPr lang="en-US" sz="2400" dirty="0">
                <a:solidFill>
                  <a:srgbClr val="FFFFCC"/>
                </a:solidFill>
                <a:latin typeface="Arial" charset="0"/>
              </a:rPr>
              <a:t>Weapon Systems </a:t>
            </a:r>
            <a:endParaRPr lang="en-US" sz="2000" dirty="0">
              <a:solidFill>
                <a:srgbClr val="FFFFCC"/>
              </a:solidFill>
              <a:latin typeface="Arial" charset="0"/>
            </a:endParaRPr>
          </a:p>
        </p:txBody>
      </p:sp>
      <p:sp>
        <p:nvSpPr>
          <p:cNvPr id="8203" name="Rectangle 11"/>
          <p:cNvSpPr>
            <a:spLocks noChangeArrowheads="1"/>
          </p:cNvSpPr>
          <p:nvPr/>
        </p:nvSpPr>
        <p:spPr bwMode="auto">
          <a:xfrm>
            <a:off x="304800" y="240665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pPr algn="l"/>
            <a:r>
              <a:rPr lang="en-US" sz="2400" dirty="0">
                <a:solidFill>
                  <a:srgbClr val="FFFFCC"/>
                </a:solidFill>
                <a:latin typeface="Arial" charset="0"/>
              </a:rPr>
              <a:t>Commodities </a:t>
            </a:r>
          </a:p>
        </p:txBody>
      </p:sp>
      <p:sp>
        <p:nvSpPr>
          <p:cNvPr id="8204" name="Rectangle 12"/>
          <p:cNvSpPr>
            <a:spLocks noChangeArrowheads="1"/>
          </p:cNvSpPr>
          <p:nvPr/>
        </p:nvSpPr>
        <p:spPr bwMode="auto">
          <a:xfrm>
            <a:off x="304800" y="4387850"/>
            <a:ext cx="8362950" cy="438150"/>
          </a:xfrm>
          <a:prstGeom prst="rect">
            <a:avLst/>
          </a:prstGeom>
          <a:gradFill rotWithShape="1">
            <a:gsLst>
              <a:gs pos="0">
                <a:srgbClr val="762613"/>
              </a:gs>
              <a:gs pos="50000">
                <a:srgbClr val="FF5229"/>
              </a:gs>
              <a:gs pos="100000">
                <a:srgbClr val="762613"/>
              </a:gs>
            </a:gsLst>
            <a:lin ang="5400000" scaled="1"/>
          </a:gradFill>
          <a:ln w="9525">
            <a:solidFill>
              <a:schemeClr val="tx1"/>
            </a:solidFill>
            <a:miter lim="800000"/>
            <a:headEnd/>
            <a:tailEnd/>
          </a:ln>
        </p:spPr>
        <p:txBody>
          <a:bodyPr wrap="none" anchor="ctr"/>
          <a:lstStyle/>
          <a:p>
            <a:pPr algn="l"/>
            <a:r>
              <a:rPr lang="en-US" sz="2400" dirty="0">
                <a:solidFill>
                  <a:srgbClr val="FFFFCC"/>
                </a:solidFill>
                <a:latin typeface="Arial" charset="0"/>
              </a:rPr>
              <a:t>Others </a:t>
            </a:r>
            <a:endParaRPr lang="en-US" sz="2000" dirty="0">
              <a:solidFill>
                <a:srgbClr val="FFFFCC"/>
              </a:solidFill>
              <a:latin typeface="Arial" charset="0"/>
            </a:endParaRPr>
          </a:p>
        </p:txBody>
      </p:sp>
      <p:sp>
        <p:nvSpPr>
          <p:cNvPr id="8205" name="AutoShape 13"/>
          <p:cNvSpPr>
            <a:spLocks noChangeArrowheads="1"/>
          </p:cNvSpPr>
          <p:nvPr/>
        </p:nvSpPr>
        <p:spPr bwMode="auto">
          <a:xfrm>
            <a:off x="4724400" y="1603375"/>
            <a:ext cx="762000" cy="4184650"/>
          </a:xfrm>
          <a:prstGeom prst="upArrow">
            <a:avLst>
              <a:gd name="adj1" fmla="val 55000"/>
              <a:gd name="adj2" fmla="val 86672"/>
            </a:avLst>
          </a:prstGeom>
          <a:gradFill rotWithShape="0">
            <a:gsLst>
              <a:gs pos="0">
                <a:srgbClr val="182F5E"/>
              </a:gs>
              <a:gs pos="50000">
                <a:srgbClr val="3366CC"/>
              </a:gs>
              <a:gs pos="100000">
                <a:srgbClr val="182F5E"/>
              </a:gs>
            </a:gsLst>
            <a:lin ang="0" scaled="1"/>
          </a:gradFill>
          <a:ln w="9525">
            <a:solidFill>
              <a:schemeClr val="bg2"/>
            </a:solidFill>
            <a:miter lim="800000"/>
            <a:headEnd/>
            <a:tailEnd/>
          </a:ln>
        </p:spPr>
        <p:txBody>
          <a:bodyPr vert="eaVert" wrap="none" anchor="ctr"/>
          <a:lstStyle/>
          <a:p>
            <a:pPr algn="ctr">
              <a:lnSpc>
                <a:spcPct val="85000"/>
              </a:lnSpc>
            </a:pPr>
            <a:r>
              <a:rPr lang="en-US" sz="1800" dirty="0">
                <a:solidFill>
                  <a:srgbClr val="FFFFCC"/>
                </a:solidFill>
                <a:latin typeface="Arial" charset="0"/>
              </a:rPr>
              <a:t>                       </a:t>
            </a:r>
            <a:endParaRPr lang="en-US" sz="2400" dirty="0">
              <a:solidFill>
                <a:srgbClr val="FFFFCC"/>
              </a:solidFill>
              <a:latin typeface="Arial Narrow" pitchFamily="34" charset="0"/>
            </a:endParaRPr>
          </a:p>
        </p:txBody>
      </p:sp>
      <p:sp>
        <p:nvSpPr>
          <p:cNvPr id="8206" name="AutoShape 14"/>
          <p:cNvSpPr>
            <a:spLocks noChangeArrowheads="1"/>
          </p:cNvSpPr>
          <p:nvPr/>
        </p:nvSpPr>
        <p:spPr bwMode="auto">
          <a:xfrm>
            <a:off x="3810000" y="1654175"/>
            <a:ext cx="762000" cy="4133850"/>
          </a:xfrm>
          <a:prstGeom prst="downArrow">
            <a:avLst>
              <a:gd name="adj1" fmla="val 50000"/>
              <a:gd name="adj2" fmla="val 83133"/>
            </a:avLst>
          </a:prstGeom>
          <a:gradFill rotWithShape="0">
            <a:gsLst>
              <a:gs pos="0">
                <a:srgbClr val="182F5E"/>
              </a:gs>
              <a:gs pos="50000">
                <a:srgbClr val="3366CC"/>
              </a:gs>
              <a:gs pos="100000">
                <a:srgbClr val="182F5E"/>
              </a:gs>
            </a:gsLst>
            <a:lin ang="0" scaled="1"/>
          </a:gradFill>
          <a:ln w="9525">
            <a:solidFill>
              <a:schemeClr val="bg2"/>
            </a:solidFill>
            <a:miter lim="800000"/>
            <a:headEnd/>
            <a:tailEnd/>
          </a:ln>
        </p:spPr>
        <p:txBody>
          <a:bodyPr vert="eaVert" wrap="none" anchor="ctr"/>
          <a:lstStyle/>
          <a:p>
            <a:pPr algn="ctr"/>
            <a:endParaRPr lang="en-US" sz="1800" dirty="0">
              <a:solidFill>
                <a:srgbClr val="FFFFCC"/>
              </a:solidFill>
              <a:latin typeface="Arial" charset="0"/>
            </a:endParaRPr>
          </a:p>
        </p:txBody>
      </p:sp>
      <p:sp>
        <p:nvSpPr>
          <p:cNvPr id="8207" name="Text Box 15"/>
          <p:cNvSpPr txBox="1">
            <a:spLocks noChangeArrowheads="1"/>
          </p:cNvSpPr>
          <p:nvPr/>
        </p:nvSpPr>
        <p:spPr bwMode="auto">
          <a:xfrm>
            <a:off x="916517" y="1641739"/>
            <a:ext cx="2319866" cy="720197"/>
          </a:xfrm>
          <a:prstGeom prst="rect">
            <a:avLst/>
          </a:prstGeom>
          <a:noFill/>
          <a:ln w="9525">
            <a:noFill/>
            <a:miter lim="800000"/>
            <a:headEnd/>
            <a:tailEnd/>
          </a:ln>
        </p:spPr>
        <p:txBody>
          <a:bodyPr wrap="none" anchor="ctr">
            <a:spAutoFit/>
          </a:bodyPr>
          <a:lstStyle/>
          <a:p>
            <a:pPr algn="ctr">
              <a:lnSpc>
                <a:spcPct val="85000"/>
              </a:lnSpc>
              <a:spcBef>
                <a:spcPts val="0"/>
              </a:spcBef>
            </a:pPr>
            <a:r>
              <a:rPr lang="en-US" sz="2400" i="1" dirty="0">
                <a:solidFill>
                  <a:srgbClr val="000000"/>
                </a:solidFill>
                <a:latin typeface="Arial" charset="0"/>
              </a:rPr>
              <a:t>Life Cycle</a:t>
            </a:r>
          </a:p>
          <a:p>
            <a:pPr algn="ctr">
              <a:lnSpc>
                <a:spcPct val="85000"/>
              </a:lnSpc>
              <a:spcBef>
                <a:spcPts val="0"/>
              </a:spcBef>
            </a:pPr>
            <a:r>
              <a:rPr lang="en-US" sz="2400" i="1" dirty="0">
                <a:solidFill>
                  <a:srgbClr val="000000"/>
                </a:solidFill>
                <a:latin typeface="Arial" charset="0"/>
              </a:rPr>
              <a:t>Supply Chains</a:t>
            </a:r>
          </a:p>
        </p:txBody>
      </p:sp>
      <p:sp>
        <p:nvSpPr>
          <p:cNvPr id="896016" name="Freeform 16"/>
          <p:cNvSpPr>
            <a:spLocks/>
          </p:cNvSpPr>
          <p:nvPr/>
        </p:nvSpPr>
        <p:spPr bwMode="auto">
          <a:xfrm>
            <a:off x="647700" y="5068888"/>
            <a:ext cx="2667000" cy="700087"/>
          </a:xfrm>
          <a:custGeom>
            <a:avLst/>
            <a:gdLst/>
            <a:ahLst/>
            <a:cxnLst>
              <a:cxn ang="0">
                <a:pos x="1766" y="189"/>
              </a:cxn>
              <a:cxn ang="0">
                <a:pos x="1696" y="143"/>
              </a:cxn>
              <a:cxn ang="0">
                <a:pos x="1600" y="119"/>
              </a:cxn>
              <a:cxn ang="0">
                <a:pos x="1464" y="104"/>
              </a:cxn>
              <a:cxn ang="0">
                <a:pos x="1313" y="119"/>
              </a:cxn>
              <a:cxn ang="0">
                <a:pos x="1227" y="90"/>
              </a:cxn>
              <a:cxn ang="0">
                <a:pos x="1128" y="34"/>
              </a:cxn>
              <a:cxn ang="0">
                <a:pos x="965" y="2"/>
              </a:cxn>
              <a:cxn ang="0">
                <a:pos x="797" y="7"/>
              </a:cxn>
              <a:cxn ang="0">
                <a:pos x="640" y="51"/>
              </a:cxn>
              <a:cxn ang="0">
                <a:pos x="560" y="107"/>
              </a:cxn>
              <a:cxn ang="0">
                <a:pos x="491" y="128"/>
              </a:cxn>
              <a:cxn ang="0">
                <a:pos x="356" y="143"/>
              </a:cxn>
              <a:cxn ang="0">
                <a:pos x="266" y="198"/>
              </a:cxn>
              <a:cxn ang="0">
                <a:pos x="254" y="259"/>
              </a:cxn>
              <a:cxn ang="0">
                <a:pos x="174" y="261"/>
              </a:cxn>
              <a:cxn ang="0">
                <a:pos x="94" y="288"/>
              </a:cxn>
              <a:cxn ang="0">
                <a:pos x="50" y="315"/>
              </a:cxn>
              <a:cxn ang="0">
                <a:pos x="15" y="358"/>
              </a:cxn>
              <a:cxn ang="0">
                <a:pos x="19" y="397"/>
              </a:cxn>
              <a:cxn ang="0">
                <a:pos x="15" y="445"/>
              </a:cxn>
              <a:cxn ang="0">
                <a:pos x="2" y="494"/>
              </a:cxn>
              <a:cxn ang="0">
                <a:pos x="21" y="542"/>
              </a:cxn>
              <a:cxn ang="0">
                <a:pos x="13" y="593"/>
              </a:cxn>
              <a:cxn ang="0">
                <a:pos x="0" y="639"/>
              </a:cxn>
              <a:cxn ang="0">
                <a:pos x="25" y="700"/>
              </a:cxn>
              <a:cxn ang="0">
                <a:pos x="88" y="741"/>
              </a:cxn>
              <a:cxn ang="0">
                <a:pos x="218" y="770"/>
              </a:cxn>
              <a:cxn ang="0">
                <a:pos x="319" y="753"/>
              </a:cxn>
              <a:cxn ang="0">
                <a:pos x="375" y="791"/>
              </a:cxn>
              <a:cxn ang="0">
                <a:pos x="449" y="816"/>
              </a:cxn>
              <a:cxn ang="0">
                <a:pos x="554" y="833"/>
              </a:cxn>
              <a:cxn ang="0">
                <a:pos x="675" y="823"/>
              </a:cxn>
              <a:cxn ang="0">
                <a:pos x="761" y="835"/>
              </a:cxn>
              <a:cxn ang="0">
                <a:pos x="828" y="867"/>
              </a:cxn>
              <a:cxn ang="0">
                <a:pos x="923" y="883"/>
              </a:cxn>
              <a:cxn ang="0">
                <a:pos x="1013" y="879"/>
              </a:cxn>
              <a:cxn ang="0">
                <a:pos x="1099" y="847"/>
              </a:cxn>
              <a:cxn ang="0">
                <a:pos x="1160" y="879"/>
              </a:cxn>
              <a:cxn ang="0">
                <a:pos x="1252" y="896"/>
              </a:cxn>
              <a:cxn ang="0">
                <a:pos x="1367" y="886"/>
              </a:cxn>
              <a:cxn ang="0">
                <a:pos x="1451" y="847"/>
              </a:cxn>
              <a:cxn ang="0">
                <a:pos x="1520" y="830"/>
              </a:cxn>
              <a:cxn ang="0">
                <a:pos x="1631" y="835"/>
              </a:cxn>
              <a:cxn ang="0">
                <a:pos x="1724" y="808"/>
              </a:cxn>
              <a:cxn ang="0">
                <a:pos x="1784" y="767"/>
              </a:cxn>
              <a:cxn ang="0">
                <a:pos x="1820" y="748"/>
              </a:cxn>
              <a:cxn ang="0">
                <a:pos x="1923" y="741"/>
              </a:cxn>
              <a:cxn ang="0">
                <a:pos x="2015" y="702"/>
              </a:cxn>
              <a:cxn ang="0">
                <a:pos x="2065" y="639"/>
              </a:cxn>
              <a:cxn ang="0">
                <a:pos x="2070" y="569"/>
              </a:cxn>
              <a:cxn ang="0">
                <a:pos x="2091" y="503"/>
              </a:cxn>
              <a:cxn ang="0">
                <a:pos x="2120" y="438"/>
              </a:cxn>
              <a:cxn ang="0">
                <a:pos x="2107" y="365"/>
              </a:cxn>
              <a:cxn ang="0">
                <a:pos x="2040" y="307"/>
              </a:cxn>
              <a:cxn ang="0">
                <a:pos x="1944" y="261"/>
              </a:cxn>
              <a:cxn ang="0">
                <a:pos x="1814" y="240"/>
              </a:cxn>
              <a:cxn ang="0">
                <a:pos x="1782" y="213"/>
              </a:cxn>
            </a:cxnLst>
            <a:rect l="0" t="0" r="r" b="b"/>
            <a:pathLst>
              <a:path w="2121" h="897">
                <a:moveTo>
                  <a:pt x="1782" y="213"/>
                </a:moveTo>
                <a:lnTo>
                  <a:pt x="1766" y="189"/>
                </a:lnTo>
                <a:lnTo>
                  <a:pt x="1738" y="162"/>
                </a:lnTo>
                <a:lnTo>
                  <a:pt x="1696" y="143"/>
                </a:lnTo>
                <a:lnTo>
                  <a:pt x="1644" y="126"/>
                </a:lnTo>
                <a:lnTo>
                  <a:pt x="1600" y="119"/>
                </a:lnTo>
                <a:lnTo>
                  <a:pt x="1545" y="109"/>
                </a:lnTo>
                <a:lnTo>
                  <a:pt x="1464" y="104"/>
                </a:lnTo>
                <a:lnTo>
                  <a:pt x="1386" y="109"/>
                </a:lnTo>
                <a:lnTo>
                  <a:pt x="1313" y="119"/>
                </a:lnTo>
                <a:lnTo>
                  <a:pt x="1258" y="131"/>
                </a:lnTo>
                <a:lnTo>
                  <a:pt x="1227" y="90"/>
                </a:lnTo>
                <a:lnTo>
                  <a:pt x="1185" y="58"/>
                </a:lnTo>
                <a:lnTo>
                  <a:pt x="1128" y="34"/>
                </a:lnTo>
                <a:lnTo>
                  <a:pt x="1055" y="15"/>
                </a:lnTo>
                <a:lnTo>
                  <a:pt x="965" y="2"/>
                </a:lnTo>
                <a:lnTo>
                  <a:pt x="876" y="0"/>
                </a:lnTo>
                <a:lnTo>
                  <a:pt x="797" y="7"/>
                </a:lnTo>
                <a:lnTo>
                  <a:pt x="707" y="24"/>
                </a:lnTo>
                <a:lnTo>
                  <a:pt x="640" y="51"/>
                </a:lnTo>
                <a:lnTo>
                  <a:pt x="591" y="80"/>
                </a:lnTo>
                <a:lnTo>
                  <a:pt x="560" y="107"/>
                </a:lnTo>
                <a:lnTo>
                  <a:pt x="554" y="140"/>
                </a:lnTo>
                <a:lnTo>
                  <a:pt x="491" y="128"/>
                </a:lnTo>
                <a:lnTo>
                  <a:pt x="417" y="133"/>
                </a:lnTo>
                <a:lnTo>
                  <a:pt x="356" y="143"/>
                </a:lnTo>
                <a:lnTo>
                  <a:pt x="304" y="167"/>
                </a:lnTo>
                <a:lnTo>
                  <a:pt x="266" y="198"/>
                </a:lnTo>
                <a:lnTo>
                  <a:pt x="252" y="232"/>
                </a:lnTo>
                <a:lnTo>
                  <a:pt x="254" y="259"/>
                </a:lnTo>
                <a:lnTo>
                  <a:pt x="218" y="257"/>
                </a:lnTo>
                <a:lnTo>
                  <a:pt x="174" y="261"/>
                </a:lnTo>
                <a:lnTo>
                  <a:pt x="130" y="274"/>
                </a:lnTo>
                <a:lnTo>
                  <a:pt x="94" y="288"/>
                </a:lnTo>
                <a:lnTo>
                  <a:pt x="71" y="300"/>
                </a:lnTo>
                <a:lnTo>
                  <a:pt x="50" y="315"/>
                </a:lnTo>
                <a:lnTo>
                  <a:pt x="27" y="334"/>
                </a:lnTo>
                <a:lnTo>
                  <a:pt x="15" y="358"/>
                </a:lnTo>
                <a:lnTo>
                  <a:pt x="13" y="378"/>
                </a:lnTo>
                <a:lnTo>
                  <a:pt x="19" y="397"/>
                </a:lnTo>
                <a:lnTo>
                  <a:pt x="34" y="421"/>
                </a:lnTo>
                <a:lnTo>
                  <a:pt x="15" y="445"/>
                </a:lnTo>
                <a:lnTo>
                  <a:pt x="6" y="467"/>
                </a:lnTo>
                <a:lnTo>
                  <a:pt x="2" y="494"/>
                </a:lnTo>
                <a:lnTo>
                  <a:pt x="13" y="523"/>
                </a:lnTo>
                <a:lnTo>
                  <a:pt x="21" y="542"/>
                </a:lnTo>
                <a:lnTo>
                  <a:pt x="44" y="564"/>
                </a:lnTo>
                <a:lnTo>
                  <a:pt x="13" y="593"/>
                </a:lnTo>
                <a:lnTo>
                  <a:pt x="2" y="612"/>
                </a:lnTo>
                <a:lnTo>
                  <a:pt x="0" y="639"/>
                </a:lnTo>
                <a:lnTo>
                  <a:pt x="6" y="668"/>
                </a:lnTo>
                <a:lnTo>
                  <a:pt x="25" y="700"/>
                </a:lnTo>
                <a:lnTo>
                  <a:pt x="50" y="721"/>
                </a:lnTo>
                <a:lnTo>
                  <a:pt x="88" y="741"/>
                </a:lnTo>
                <a:lnTo>
                  <a:pt x="151" y="762"/>
                </a:lnTo>
                <a:lnTo>
                  <a:pt x="218" y="770"/>
                </a:lnTo>
                <a:lnTo>
                  <a:pt x="279" y="762"/>
                </a:lnTo>
                <a:lnTo>
                  <a:pt x="319" y="753"/>
                </a:lnTo>
                <a:lnTo>
                  <a:pt x="346" y="775"/>
                </a:lnTo>
                <a:lnTo>
                  <a:pt x="375" y="791"/>
                </a:lnTo>
                <a:lnTo>
                  <a:pt x="400" y="801"/>
                </a:lnTo>
                <a:lnTo>
                  <a:pt x="449" y="816"/>
                </a:lnTo>
                <a:lnTo>
                  <a:pt x="491" y="825"/>
                </a:lnTo>
                <a:lnTo>
                  <a:pt x="554" y="833"/>
                </a:lnTo>
                <a:lnTo>
                  <a:pt x="614" y="833"/>
                </a:lnTo>
                <a:lnTo>
                  <a:pt x="675" y="823"/>
                </a:lnTo>
                <a:lnTo>
                  <a:pt x="730" y="806"/>
                </a:lnTo>
                <a:lnTo>
                  <a:pt x="761" y="835"/>
                </a:lnTo>
                <a:lnTo>
                  <a:pt x="791" y="852"/>
                </a:lnTo>
                <a:lnTo>
                  <a:pt x="828" y="867"/>
                </a:lnTo>
                <a:lnTo>
                  <a:pt x="872" y="879"/>
                </a:lnTo>
                <a:lnTo>
                  <a:pt x="923" y="883"/>
                </a:lnTo>
                <a:lnTo>
                  <a:pt x="969" y="883"/>
                </a:lnTo>
                <a:lnTo>
                  <a:pt x="1013" y="879"/>
                </a:lnTo>
                <a:lnTo>
                  <a:pt x="1067" y="862"/>
                </a:lnTo>
                <a:lnTo>
                  <a:pt x="1099" y="847"/>
                </a:lnTo>
                <a:lnTo>
                  <a:pt x="1128" y="867"/>
                </a:lnTo>
                <a:lnTo>
                  <a:pt x="1160" y="879"/>
                </a:lnTo>
                <a:lnTo>
                  <a:pt x="1197" y="888"/>
                </a:lnTo>
                <a:lnTo>
                  <a:pt x="1252" y="896"/>
                </a:lnTo>
                <a:lnTo>
                  <a:pt x="1308" y="893"/>
                </a:lnTo>
                <a:lnTo>
                  <a:pt x="1367" y="886"/>
                </a:lnTo>
                <a:lnTo>
                  <a:pt x="1409" y="871"/>
                </a:lnTo>
                <a:lnTo>
                  <a:pt x="1451" y="847"/>
                </a:lnTo>
                <a:lnTo>
                  <a:pt x="1476" y="823"/>
                </a:lnTo>
                <a:lnTo>
                  <a:pt x="1520" y="830"/>
                </a:lnTo>
                <a:lnTo>
                  <a:pt x="1571" y="837"/>
                </a:lnTo>
                <a:lnTo>
                  <a:pt x="1631" y="835"/>
                </a:lnTo>
                <a:lnTo>
                  <a:pt x="1684" y="823"/>
                </a:lnTo>
                <a:lnTo>
                  <a:pt x="1724" y="808"/>
                </a:lnTo>
                <a:lnTo>
                  <a:pt x="1757" y="791"/>
                </a:lnTo>
                <a:lnTo>
                  <a:pt x="1784" y="767"/>
                </a:lnTo>
                <a:lnTo>
                  <a:pt x="1791" y="741"/>
                </a:lnTo>
                <a:lnTo>
                  <a:pt x="1820" y="748"/>
                </a:lnTo>
                <a:lnTo>
                  <a:pt x="1868" y="748"/>
                </a:lnTo>
                <a:lnTo>
                  <a:pt x="1923" y="741"/>
                </a:lnTo>
                <a:lnTo>
                  <a:pt x="1977" y="724"/>
                </a:lnTo>
                <a:lnTo>
                  <a:pt x="2015" y="702"/>
                </a:lnTo>
                <a:lnTo>
                  <a:pt x="2047" y="670"/>
                </a:lnTo>
                <a:lnTo>
                  <a:pt x="2065" y="639"/>
                </a:lnTo>
                <a:lnTo>
                  <a:pt x="2072" y="598"/>
                </a:lnTo>
                <a:lnTo>
                  <a:pt x="2070" y="569"/>
                </a:lnTo>
                <a:lnTo>
                  <a:pt x="2053" y="528"/>
                </a:lnTo>
                <a:lnTo>
                  <a:pt x="2091" y="503"/>
                </a:lnTo>
                <a:lnTo>
                  <a:pt x="2109" y="472"/>
                </a:lnTo>
                <a:lnTo>
                  <a:pt x="2120" y="438"/>
                </a:lnTo>
                <a:lnTo>
                  <a:pt x="2120" y="402"/>
                </a:lnTo>
                <a:lnTo>
                  <a:pt x="2107" y="365"/>
                </a:lnTo>
                <a:lnTo>
                  <a:pt x="2082" y="336"/>
                </a:lnTo>
                <a:lnTo>
                  <a:pt x="2040" y="307"/>
                </a:lnTo>
                <a:lnTo>
                  <a:pt x="1996" y="283"/>
                </a:lnTo>
                <a:lnTo>
                  <a:pt x="1944" y="261"/>
                </a:lnTo>
                <a:lnTo>
                  <a:pt x="1877" y="247"/>
                </a:lnTo>
                <a:lnTo>
                  <a:pt x="1814" y="240"/>
                </a:lnTo>
                <a:lnTo>
                  <a:pt x="1784" y="235"/>
                </a:lnTo>
                <a:lnTo>
                  <a:pt x="1782" y="213"/>
                </a:lnTo>
              </a:path>
            </a:pathLst>
          </a:custGeom>
          <a:gradFill rotWithShape="0">
            <a:gsLst>
              <a:gs pos="0">
                <a:srgbClr val="FFFFFF"/>
              </a:gs>
              <a:gs pos="100000">
                <a:srgbClr val="33CCFF"/>
              </a:gs>
            </a:gsLst>
            <a:path path="rect">
              <a:fillToRect l="50000" t="50000" r="50000" b="50000"/>
            </a:path>
          </a:gradFill>
          <a:ln w="12700" cap="rnd" cmpd="sng">
            <a:solidFill>
              <a:schemeClr val="tx1"/>
            </a:solidFill>
            <a:prstDash val="solid"/>
            <a:round/>
            <a:headEnd type="none" w="med" len="med"/>
            <a:tailEnd type="none" w="med" len="med"/>
          </a:ln>
          <a:effectLst>
            <a:outerShdw dist="107763" dir="2700000" algn="ctr" rotWithShape="0">
              <a:schemeClr val="bg2"/>
            </a:outerShdw>
          </a:effectLst>
        </p:spPr>
        <p:txBody>
          <a:bodyPr/>
          <a:lstStyle/>
          <a:p>
            <a:pPr algn="ctr" eaLnBrk="0" hangingPunct="0">
              <a:spcBef>
                <a:spcPct val="50000"/>
              </a:spcBef>
              <a:defRPr/>
            </a:pPr>
            <a:endParaRPr lang="en-US" dirty="0"/>
          </a:p>
        </p:txBody>
      </p:sp>
      <p:sp>
        <p:nvSpPr>
          <p:cNvPr id="8209" name="Text Box 17"/>
          <p:cNvSpPr txBox="1">
            <a:spLocks noChangeArrowheads="1"/>
          </p:cNvSpPr>
          <p:nvPr/>
        </p:nvSpPr>
        <p:spPr bwMode="auto">
          <a:xfrm>
            <a:off x="1066800" y="5151438"/>
            <a:ext cx="1752600" cy="582162"/>
          </a:xfrm>
          <a:prstGeom prst="rect">
            <a:avLst/>
          </a:prstGeom>
          <a:noFill/>
          <a:ln w="9525">
            <a:noFill/>
            <a:miter lim="800000"/>
            <a:headEnd/>
            <a:tailEnd/>
          </a:ln>
        </p:spPr>
        <p:txBody>
          <a:bodyPr wrap="square" lIns="90441" tIns="44426" rIns="90441" bIns="44426">
            <a:spAutoFit/>
          </a:bodyPr>
          <a:lstStyle/>
          <a:p>
            <a:pPr eaLnBrk="0" hangingPunct="0"/>
            <a:r>
              <a:rPr lang="en-US" sz="3200" dirty="0">
                <a:solidFill>
                  <a:srgbClr val="000000"/>
                </a:solidFill>
                <a:latin typeface="Arial" charset="0"/>
              </a:rPr>
              <a:t>24 x 7</a:t>
            </a:r>
          </a:p>
        </p:txBody>
      </p:sp>
      <p:sp>
        <p:nvSpPr>
          <p:cNvPr id="8210" name="AutoShape 18"/>
          <p:cNvSpPr>
            <a:spLocks noChangeArrowheads="1"/>
          </p:cNvSpPr>
          <p:nvPr/>
        </p:nvSpPr>
        <p:spPr bwMode="auto">
          <a:xfrm>
            <a:off x="6477000" y="1568450"/>
            <a:ext cx="762000" cy="4133850"/>
          </a:xfrm>
          <a:prstGeom prst="upArrow">
            <a:avLst>
              <a:gd name="adj1" fmla="val 55000"/>
              <a:gd name="adj2" fmla="val 85620"/>
            </a:avLst>
          </a:prstGeom>
          <a:gradFill rotWithShape="0">
            <a:gsLst>
              <a:gs pos="0">
                <a:srgbClr val="182F5E"/>
              </a:gs>
              <a:gs pos="50000">
                <a:srgbClr val="3366CC"/>
              </a:gs>
              <a:gs pos="100000">
                <a:srgbClr val="182F5E"/>
              </a:gs>
            </a:gsLst>
            <a:lin ang="0" scaled="1"/>
          </a:gradFill>
          <a:ln w="9525">
            <a:solidFill>
              <a:schemeClr val="bg2"/>
            </a:solidFill>
            <a:miter lim="800000"/>
            <a:headEnd/>
            <a:tailEnd/>
          </a:ln>
        </p:spPr>
        <p:txBody>
          <a:bodyPr vert="eaVert" wrap="none" tIns="0"/>
          <a:lstStyle/>
          <a:p>
            <a:pPr algn="ctr">
              <a:lnSpc>
                <a:spcPct val="85000"/>
              </a:lnSpc>
            </a:pPr>
            <a:endParaRPr lang="en-US" sz="1800" dirty="0">
              <a:solidFill>
                <a:srgbClr val="FFFFCC"/>
              </a:solidFill>
              <a:latin typeface="Arial Narrow" pitchFamily="34" charset="0"/>
            </a:endParaRPr>
          </a:p>
        </p:txBody>
      </p:sp>
      <p:sp>
        <p:nvSpPr>
          <p:cNvPr id="8211" name="Text Box 19"/>
          <p:cNvSpPr txBox="1">
            <a:spLocks noChangeArrowheads="1"/>
          </p:cNvSpPr>
          <p:nvPr/>
        </p:nvSpPr>
        <p:spPr bwMode="auto">
          <a:xfrm>
            <a:off x="4800600" y="882650"/>
            <a:ext cx="4591050" cy="720197"/>
          </a:xfrm>
          <a:prstGeom prst="rect">
            <a:avLst/>
          </a:prstGeom>
          <a:noFill/>
          <a:ln w="9525">
            <a:noFill/>
            <a:miter lim="800000"/>
            <a:headEnd/>
            <a:tailEnd/>
          </a:ln>
        </p:spPr>
        <p:txBody>
          <a:bodyPr>
            <a:spAutoFit/>
          </a:bodyPr>
          <a:lstStyle/>
          <a:p>
            <a:pPr algn="ctr">
              <a:lnSpc>
                <a:spcPct val="85000"/>
              </a:lnSpc>
              <a:spcBef>
                <a:spcPts val="0"/>
              </a:spcBef>
            </a:pPr>
            <a:r>
              <a:rPr lang="en-US" sz="2400" i="1" dirty="0">
                <a:solidFill>
                  <a:srgbClr val="000000"/>
                </a:solidFill>
                <a:latin typeface="Arial" charset="0"/>
              </a:rPr>
              <a:t>Enterprise Services</a:t>
            </a:r>
          </a:p>
          <a:p>
            <a:pPr algn="ctr">
              <a:lnSpc>
                <a:spcPct val="85000"/>
              </a:lnSpc>
              <a:spcBef>
                <a:spcPts val="0"/>
              </a:spcBef>
            </a:pPr>
            <a:r>
              <a:rPr lang="en-US" sz="2400" i="1" dirty="0">
                <a:solidFill>
                  <a:srgbClr val="000000"/>
                </a:solidFill>
                <a:latin typeface="Arial" charset="0"/>
              </a:rPr>
              <a:t> Providers</a:t>
            </a:r>
            <a:endParaRPr lang="en-US" sz="2400" dirty="0">
              <a:solidFill>
                <a:srgbClr val="000000"/>
              </a:solidFill>
              <a:latin typeface="Arial" charset="0"/>
            </a:endParaRPr>
          </a:p>
        </p:txBody>
      </p:sp>
      <p:sp>
        <p:nvSpPr>
          <p:cNvPr id="8212" name="AutoShape 20"/>
          <p:cNvSpPr>
            <a:spLocks noChangeArrowheads="1"/>
          </p:cNvSpPr>
          <p:nvPr/>
        </p:nvSpPr>
        <p:spPr bwMode="auto">
          <a:xfrm>
            <a:off x="7315200" y="1568450"/>
            <a:ext cx="762000" cy="4133850"/>
          </a:xfrm>
          <a:prstGeom prst="downArrow">
            <a:avLst>
              <a:gd name="adj1" fmla="val 55000"/>
              <a:gd name="adj2" fmla="val 83133"/>
            </a:avLst>
          </a:prstGeom>
          <a:gradFill rotWithShape="0">
            <a:gsLst>
              <a:gs pos="0">
                <a:srgbClr val="182F5E"/>
              </a:gs>
              <a:gs pos="50000">
                <a:srgbClr val="3366CC"/>
              </a:gs>
              <a:gs pos="100000">
                <a:srgbClr val="182F5E"/>
              </a:gs>
            </a:gsLst>
            <a:lin ang="0" scaled="1"/>
          </a:gradFill>
          <a:ln w="9525">
            <a:solidFill>
              <a:schemeClr val="bg2"/>
            </a:solidFill>
            <a:miter lim="800000"/>
            <a:headEnd/>
            <a:tailEnd/>
          </a:ln>
        </p:spPr>
        <p:txBody>
          <a:bodyPr vert="eaVert" wrap="none" tIns="502920"/>
          <a:lstStyle/>
          <a:p>
            <a:pPr algn="ctr"/>
            <a:endParaRPr lang="en-US" sz="1800" dirty="0">
              <a:solidFill>
                <a:srgbClr val="FFFFCC"/>
              </a:solidFill>
              <a:latin typeface="Arial" charset="0"/>
            </a:endParaRPr>
          </a:p>
        </p:txBody>
      </p:sp>
      <p:sp>
        <p:nvSpPr>
          <p:cNvPr id="8213" name="Text Box 21"/>
          <p:cNvSpPr txBox="1">
            <a:spLocks noChangeArrowheads="1"/>
          </p:cNvSpPr>
          <p:nvPr/>
        </p:nvSpPr>
        <p:spPr bwMode="auto">
          <a:xfrm>
            <a:off x="247650" y="5870575"/>
            <a:ext cx="8896350" cy="714375"/>
          </a:xfrm>
          <a:prstGeom prst="rect">
            <a:avLst/>
          </a:prstGeom>
          <a:noFill/>
          <a:ln w="9525">
            <a:noFill/>
            <a:miter lim="800000"/>
            <a:headEnd/>
            <a:tailEnd/>
          </a:ln>
        </p:spPr>
        <p:txBody>
          <a:bodyPr>
            <a:spAutoFit/>
          </a:bodyPr>
          <a:lstStyle/>
          <a:p>
            <a:pPr>
              <a:lnSpc>
                <a:spcPct val="85000"/>
              </a:lnSpc>
            </a:pPr>
            <a:r>
              <a:rPr lang="en-US" sz="2400" i="1" dirty="0">
                <a:solidFill>
                  <a:srgbClr val="000000"/>
                </a:solidFill>
                <a:latin typeface="Arial" charset="0"/>
              </a:rPr>
              <a:t>Challenge: To Connect Life Cycle Supply Chains &amp; 			Enterprise Services Providers</a:t>
            </a:r>
            <a:r>
              <a:rPr lang="en-US" sz="2400" dirty="0">
                <a:solidFill>
                  <a:srgbClr val="000000"/>
                </a:solidFill>
                <a:latin typeface="Arial" charset="0"/>
              </a:rPr>
              <a:t> DoD-wide</a:t>
            </a:r>
          </a:p>
        </p:txBody>
      </p:sp>
      <p:sp>
        <p:nvSpPr>
          <p:cNvPr id="8214" name="Rectangle 22"/>
          <p:cNvSpPr>
            <a:spLocks noChangeArrowheads="1"/>
          </p:cNvSpPr>
          <p:nvPr/>
        </p:nvSpPr>
        <p:spPr bwMode="auto">
          <a:xfrm rot="5400000">
            <a:off x="3451502" y="3400702"/>
            <a:ext cx="1566863" cy="369332"/>
          </a:xfrm>
          <a:prstGeom prst="rect">
            <a:avLst/>
          </a:prstGeom>
          <a:noFill/>
          <a:ln w="9525">
            <a:noFill/>
            <a:miter lim="800000"/>
            <a:headEnd/>
            <a:tailEnd/>
          </a:ln>
        </p:spPr>
        <p:txBody>
          <a:bodyPr wrap="square">
            <a:spAutoFit/>
          </a:bodyPr>
          <a:lstStyle/>
          <a:p>
            <a:pPr algn="l"/>
            <a:r>
              <a:rPr lang="en-US" sz="1800" dirty="0" smtClean="0">
                <a:solidFill>
                  <a:srgbClr val="FFFFCC"/>
                </a:solidFill>
                <a:latin typeface="+mj-lt"/>
              </a:rPr>
              <a:t>Acquisition</a:t>
            </a:r>
            <a:endParaRPr lang="en-US" sz="1800" dirty="0">
              <a:solidFill>
                <a:srgbClr val="FFFFCC"/>
              </a:solidFill>
              <a:latin typeface="+mj-lt"/>
            </a:endParaRPr>
          </a:p>
        </p:txBody>
      </p:sp>
      <p:sp>
        <p:nvSpPr>
          <p:cNvPr id="8215" name="Rectangle 23"/>
          <p:cNvSpPr>
            <a:spLocks noChangeArrowheads="1"/>
          </p:cNvSpPr>
          <p:nvPr/>
        </p:nvSpPr>
        <p:spPr bwMode="auto">
          <a:xfrm rot="5400000">
            <a:off x="3701256" y="4706144"/>
            <a:ext cx="1041402" cy="366713"/>
          </a:xfrm>
          <a:prstGeom prst="rect">
            <a:avLst/>
          </a:prstGeom>
          <a:noFill/>
          <a:ln w="9525">
            <a:noFill/>
            <a:miter lim="800000"/>
            <a:headEnd/>
            <a:tailEnd/>
          </a:ln>
        </p:spPr>
        <p:txBody>
          <a:bodyPr wrap="square">
            <a:spAutoFit/>
          </a:bodyPr>
          <a:lstStyle/>
          <a:p>
            <a:pPr algn="l"/>
            <a:r>
              <a:rPr lang="en-US" sz="1800" dirty="0">
                <a:solidFill>
                  <a:srgbClr val="FFFFCC"/>
                </a:solidFill>
                <a:latin typeface="+mj-lt"/>
              </a:rPr>
              <a:t>DCMA</a:t>
            </a:r>
          </a:p>
        </p:txBody>
      </p:sp>
      <p:sp>
        <p:nvSpPr>
          <p:cNvPr id="8216" name="Rectangle 24"/>
          <p:cNvSpPr>
            <a:spLocks noChangeArrowheads="1"/>
          </p:cNvSpPr>
          <p:nvPr/>
        </p:nvSpPr>
        <p:spPr bwMode="auto">
          <a:xfrm rot="5400000">
            <a:off x="6243637" y="3041928"/>
            <a:ext cx="2970213" cy="369332"/>
          </a:xfrm>
          <a:prstGeom prst="rect">
            <a:avLst/>
          </a:prstGeom>
          <a:noFill/>
          <a:ln w="9525">
            <a:noFill/>
            <a:miter lim="800000"/>
            <a:headEnd/>
            <a:tailEnd/>
          </a:ln>
        </p:spPr>
        <p:txBody>
          <a:bodyPr wrap="square">
            <a:spAutoFit/>
          </a:bodyPr>
          <a:lstStyle/>
          <a:p>
            <a:pPr algn="l"/>
            <a:r>
              <a:rPr lang="en-US" sz="1800" dirty="0">
                <a:solidFill>
                  <a:srgbClr val="FFFFCC"/>
                </a:solidFill>
                <a:latin typeface="+mj-lt"/>
              </a:rPr>
              <a:t>Finance            DFAS</a:t>
            </a:r>
          </a:p>
        </p:txBody>
      </p:sp>
      <p:sp>
        <p:nvSpPr>
          <p:cNvPr id="8217" name="Rectangle 25"/>
          <p:cNvSpPr>
            <a:spLocks noChangeArrowheads="1"/>
          </p:cNvSpPr>
          <p:nvPr/>
        </p:nvSpPr>
        <p:spPr bwMode="auto">
          <a:xfrm rot="5400000">
            <a:off x="3521868" y="4257159"/>
            <a:ext cx="3155951" cy="369332"/>
          </a:xfrm>
          <a:prstGeom prst="rect">
            <a:avLst/>
          </a:prstGeom>
          <a:noFill/>
          <a:ln w="9525">
            <a:noFill/>
            <a:miter lim="800000"/>
            <a:headEnd/>
            <a:tailEnd/>
          </a:ln>
        </p:spPr>
        <p:txBody>
          <a:bodyPr wrap="square">
            <a:spAutoFit/>
          </a:bodyPr>
          <a:lstStyle/>
          <a:p>
            <a:pPr algn="l"/>
            <a:r>
              <a:rPr lang="en-US" sz="1800" dirty="0">
                <a:solidFill>
                  <a:srgbClr val="FFFFCC"/>
                </a:solidFill>
                <a:latin typeface="+mj-lt"/>
              </a:rPr>
              <a:t>Distribution     DLA -DDC</a:t>
            </a:r>
          </a:p>
        </p:txBody>
      </p:sp>
      <p:sp>
        <p:nvSpPr>
          <p:cNvPr id="8218" name="Text Box 26"/>
          <p:cNvSpPr txBox="1">
            <a:spLocks noChangeArrowheads="1"/>
          </p:cNvSpPr>
          <p:nvPr/>
        </p:nvSpPr>
        <p:spPr bwMode="auto">
          <a:xfrm rot="5400000">
            <a:off x="4842668" y="3704708"/>
            <a:ext cx="4108451" cy="369332"/>
          </a:xfrm>
          <a:prstGeom prst="rect">
            <a:avLst/>
          </a:prstGeom>
          <a:noFill/>
          <a:ln w="9525" algn="ctr">
            <a:noFill/>
            <a:miter lim="800000"/>
            <a:headEnd/>
            <a:tailEnd/>
          </a:ln>
        </p:spPr>
        <p:txBody>
          <a:bodyPr wrap="square">
            <a:spAutoFit/>
          </a:bodyPr>
          <a:lstStyle/>
          <a:p>
            <a:pPr algn="l"/>
            <a:r>
              <a:rPr lang="en-US" sz="1800" dirty="0">
                <a:solidFill>
                  <a:srgbClr val="FFFFCC"/>
                </a:solidFill>
                <a:latin typeface="+mj-lt"/>
              </a:rPr>
              <a:t>Disposal                       </a:t>
            </a:r>
            <a:r>
              <a:rPr lang="en-US" sz="1800" dirty="0" smtClean="0">
                <a:solidFill>
                  <a:srgbClr val="FFFFCC"/>
                </a:solidFill>
                <a:latin typeface="+mj-lt"/>
              </a:rPr>
              <a:t>DLA </a:t>
            </a:r>
            <a:r>
              <a:rPr lang="en-US" sz="1800" dirty="0">
                <a:solidFill>
                  <a:srgbClr val="FFFFCC"/>
                </a:solidFill>
                <a:latin typeface="+mj-lt"/>
              </a:rPr>
              <a:t>- DRMS</a:t>
            </a:r>
          </a:p>
        </p:txBody>
      </p:sp>
      <p:sp>
        <p:nvSpPr>
          <p:cNvPr id="8219" name="AutoShape 27"/>
          <p:cNvSpPr>
            <a:spLocks noChangeArrowheads="1"/>
          </p:cNvSpPr>
          <p:nvPr/>
        </p:nvSpPr>
        <p:spPr bwMode="auto">
          <a:xfrm rot="10800000">
            <a:off x="5715000" y="1416050"/>
            <a:ext cx="685800" cy="4283075"/>
          </a:xfrm>
          <a:prstGeom prst="upArrow">
            <a:avLst>
              <a:gd name="adj1" fmla="val 55000"/>
              <a:gd name="adj2" fmla="val 98567"/>
            </a:avLst>
          </a:prstGeom>
          <a:gradFill rotWithShape="0">
            <a:gsLst>
              <a:gs pos="0">
                <a:srgbClr val="182F5E"/>
              </a:gs>
              <a:gs pos="50000">
                <a:srgbClr val="3366CC"/>
              </a:gs>
              <a:gs pos="100000">
                <a:srgbClr val="182F5E"/>
              </a:gs>
            </a:gsLst>
            <a:lin ang="0" scaled="1"/>
          </a:gradFill>
          <a:ln w="9525">
            <a:solidFill>
              <a:schemeClr val="bg2"/>
            </a:solidFill>
            <a:miter lim="800000"/>
            <a:headEnd/>
            <a:tailEnd/>
          </a:ln>
        </p:spPr>
        <p:txBody>
          <a:bodyPr vert="eaVert" wrap="none" anchor="ctr"/>
          <a:lstStyle/>
          <a:p>
            <a:pPr algn="ctr">
              <a:lnSpc>
                <a:spcPct val="85000"/>
              </a:lnSpc>
            </a:pPr>
            <a:r>
              <a:rPr lang="en-US" sz="1800" dirty="0">
                <a:solidFill>
                  <a:srgbClr val="FFFFCC"/>
                </a:solidFill>
                <a:latin typeface="Arial" charset="0"/>
              </a:rPr>
              <a:t>                       </a:t>
            </a:r>
            <a:endParaRPr lang="en-US" sz="2400" dirty="0">
              <a:solidFill>
                <a:srgbClr val="FFFFCC"/>
              </a:solidFill>
              <a:latin typeface="Arial Narrow" pitchFamily="34" charset="0"/>
            </a:endParaRPr>
          </a:p>
        </p:txBody>
      </p:sp>
      <p:sp>
        <p:nvSpPr>
          <p:cNvPr id="8220" name="Text Box 28"/>
          <p:cNvSpPr txBox="1">
            <a:spLocks noChangeArrowheads="1"/>
          </p:cNvSpPr>
          <p:nvPr/>
        </p:nvSpPr>
        <p:spPr bwMode="auto">
          <a:xfrm rot="5400000">
            <a:off x="3683000" y="3675340"/>
            <a:ext cx="4735513" cy="369332"/>
          </a:xfrm>
          <a:prstGeom prst="rect">
            <a:avLst/>
          </a:prstGeom>
          <a:noFill/>
          <a:ln w="9525">
            <a:noFill/>
            <a:miter lim="800000"/>
            <a:headEnd/>
            <a:tailEnd/>
          </a:ln>
        </p:spPr>
        <p:txBody>
          <a:bodyPr wrap="square">
            <a:spAutoFit/>
          </a:bodyPr>
          <a:lstStyle/>
          <a:p>
            <a:pPr algn="l" eaLnBrk="0" hangingPunct="0">
              <a:spcBef>
                <a:spcPct val="50000"/>
              </a:spcBef>
            </a:pPr>
            <a:r>
              <a:rPr lang="en-US" sz="1800" dirty="0">
                <a:solidFill>
                  <a:schemeClr val="bg1"/>
                </a:solidFill>
                <a:latin typeface="+mj-lt"/>
              </a:rPr>
              <a:t>Transport               </a:t>
            </a:r>
            <a:r>
              <a:rPr lang="en-US" sz="1800" dirty="0" smtClean="0">
                <a:solidFill>
                  <a:schemeClr val="bg1"/>
                </a:solidFill>
                <a:latin typeface="+mj-lt"/>
              </a:rPr>
              <a:t>   USTRANSCOM </a:t>
            </a:r>
            <a:endParaRPr lang="en-US" sz="1800" dirty="0">
              <a:solidFill>
                <a:schemeClr val="bg1"/>
              </a:solidFill>
              <a:latin typeface="+mj-lt"/>
            </a:endParaRPr>
          </a:p>
        </p:txBody>
      </p:sp>
      <p:sp>
        <p:nvSpPr>
          <p:cNvPr id="8221" name="AutoShape 29"/>
          <p:cNvSpPr>
            <a:spLocks noChangeArrowheads="1"/>
          </p:cNvSpPr>
          <p:nvPr/>
        </p:nvSpPr>
        <p:spPr bwMode="auto">
          <a:xfrm>
            <a:off x="8153400" y="1492250"/>
            <a:ext cx="762000" cy="4133850"/>
          </a:xfrm>
          <a:prstGeom prst="upArrow">
            <a:avLst>
              <a:gd name="adj1" fmla="val 55000"/>
              <a:gd name="adj2" fmla="val 85620"/>
            </a:avLst>
          </a:prstGeom>
          <a:gradFill rotWithShape="0">
            <a:gsLst>
              <a:gs pos="0">
                <a:srgbClr val="182F5E"/>
              </a:gs>
              <a:gs pos="50000">
                <a:srgbClr val="3366CC"/>
              </a:gs>
              <a:gs pos="100000">
                <a:srgbClr val="182F5E"/>
              </a:gs>
            </a:gsLst>
            <a:lin ang="0" scaled="1"/>
          </a:gradFill>
          <a:ln w="9525">
            <a:solidFill>
              <a:schemeClr val="bg2"/>
            </a:solidFill>
            <a:miter lim="800000"/>
            <a:headEnd/>
            <a:tailEnd/>
          </a:ln>
        </p:spPr>
        <p:txBody>
          <a:bodyPr vert="eaVert" wrap="none" tIns="0"/>
          <a:lstStyle/>
          <a:p>
            <a:pPr algn="ctr">
              <a:lnSpc>
                <a:spcPct val="85000"/>
              </a:lnSpc>
            </a:pPr>
            <a:endParaRPr lang="en-US" sz="1800" dirty="0">
              <a:solidFill>
                <a:srgbClr val="FFFFCC"/>
              </a:solidFill>
              <a:latin typeface="Arial Narrow" pitchFamily="34" charset="0"/>
            </a:endParaRPr>
          </a:p>
        </p:txBody>
      </p:sp>
      <p:sp>
        <p:nvSpPr>
          <p:cNvPr id="8222" name="Text Box 30"/>
          <p:cNvSpPr txBox="1">
            <a:spLocks noChangeArrowheads="1"/>
          </p:cNvSpPr>
          <p:nvPr/>
        </p:nvSpPr>
        <p:spPr bwMode="auto">
          <a:xfrm rot="5400000">
            <a:off x="6515894" y="3472934"/>
            <a:ext cx="4114799" cy="369332"/>
          </a:xfrm>
          <a:prstGeom prst="rect">
            <a:avLst/>
          </a:prstGeom>
          <a:noFill/>
          <a:ln w="9525" algn="ctr">
            <a:noFill/>
            <a:miter lim="800000"/>
            <a:headEnd/>
            <a:tailEnd/>
          </a:ln>
        </p:spPr>
        <p:txBody>
          <a:bodyPr wrap="square">
            <a:spAutoFit/>
          </a:bodyPr>
          <a:lstStyle/>
          <a:p>
            <a:pPr algn="l"/>
            <a:r>
              <a:rPr lang="en-US" sz="1800" dirty="0">
                <a:solidFill>
                  <a:srgbClr val="FFFFCC"/>
                </a:solidFill>
                <a:latin typeface="+mj-lt"/>
              </a:rPr>
              <a:t>International </a:t>
            </a:r>
            <a:r>
              <a:rPr lang="en-US" sz="1800" dirty="0" smtClean="0">
                <a:solidFill>
                  <a:srgbClr val="FFFFCC"/>
                </a:solidFill>
                <a:latin typeface="+mj-lt"/>
              </a:rPr>
              <a:t> Logistics  </a:t>
            </a:r>
            <a:r>
              <a:rPr lang="en-US" sz="1800" dirty="0">
                <a:solidFill>
                  <a:srgbClr val="FFFFCC"/>
                </a:solidFill>
                <a:latin typeface="+mj-lt"/>
              </a:rPr>
              <a:t>DSCA</a:t>
            </a:r>
          </a:p>
        </p:txBody>
      </p:sp>
      <p:sp>
        <p:nvSpPr>
          <p:cNvPr id="8223" name="AutoShape 31"/>
          <p:cNvSpPr>
            <a:spLocks noChangeArrowheads="1"/>
          </p:cNvSpPr>
          <p:nvPr/>
        </p:nvSpPr>
        <p:spPr bwMode="auto">
          <a:xfrm rot="2576187">
            <a:off x="2981325" y="2809875"/>
            <a:ext cx="7077075" cy="1533525"/>
          </a:xfrm>
          <a:prstGeom prst="leftRightArrow">
            <a:avLst>
              <a:gd name="adj1" fmla="val 50000"/>
              <a:gd name="adj2" fmla="val 52815"/>
            </a:avLst>
          </a:prstGeom>
          <a:gradFill rotWithShape="1">
            <a:gsLst>
              <a:gs pos="0">
                <a:srgbClr val="FFFF00">
                  <a:alpha val="39998"/>
                </a:srgbClr>
              </a:gs>
              <a:gs pos="100000">
                <a:srgbClr val="767600"/>
              </a:gs>
            </a:gsLst>
            <a:lin ang="5400000" scaled="1"/>
          </a:gradFill>
          <a:ln w="9525">
            <a:solidFill>
              <a:schemeClr val="tx1"/>
            </a:solidFill>
            <a:miter lim="800000"/>
            <a:headEnd/>
            <a:tailEnd/>
          </a:ln>
        </p:spPr>
        <p:txBody>
          <a:bodyPr wrap="none" anchor="ctr"/>
          <a:lstStyle/>
          <a:p>
            <a:pPr algn="ctr">
              <a:spcBef>
                <a:spcPts val="0"/>
              </a:spcBef>
            </a:pPr>
            <a:r>
              <a:rPr lang="en-US" dirty="0">
                <a:solidFill>
                  <a:srgbClr val="000000"/>
                </a:solidFill>
                <a:latin typeface="Arial" charset="0"/>
              </a:rPr>
              <a:t>DLMS delivers the business rules, transactions &amp; data standards</a:t>
            </a:r>
          </a:p>
          <a:p>
            <a:pPr algn="ctr">
              <a:spcBef>
                <a:spcPts val="0"/>
              </a:spcBef>
            </a:pPr>
            <a:r>
              <a:rPr lang="en-US" dirty="0">
                <a:solidFill>
                  <a:srgbClr val="000000"/>
                </a:solidFill>
                <a:latin typeface="Arial" charset="0"/>
              </a:rPr>
              <a:t>DAAS delivers the routing, translation, archiving</a:t>
            </a:r>
          </a:p>
          <a:p>
            <a:pPr algn="ctr">
              <a:spcBef>
                <a:spcPts val="0"/>
              </a:spcBef>
            </a:pPr>
            <a:r>
              <a:rPr lang="en-US" dirty="0" smtClean="0">
                <a:solidFill>
                  <a:srgbClr val="000000"/>
                </a:solidFill>
                <a:latin typeface="Arial" charset="0"/>
              </a:rPr>
              <a:t>DLA-DLIS </a:t>
            </a:r>
            <a:r>
              <a:rPr lang="en-US" dirty="0">
                <a:solidFill>
                  <a:srgbClr val="000000"/>
                </a:solidFill>
                <a:latin typeface="Arial" charset="0"/>
              </a:rPr>
              <a:t>delivers master data reference repository services</a:t>
            </a:r>
          </a:p>
        </p:txBody>
      </p:sp>
      <p:sp>
        <p:nvSpPr>
          <p:cNvPr id="8224" name="Text Box 34"/>
          <p:cNvSpPr>
            <a:spLocks noGrp="1" noChangeArrowheads="1"/>
          </p:cNvSpPr>
          <p:nvPr>
            <p:ph type="title"/>
          </p:nvPr>
        </p:nvSpPr>
        <p:spPr>
          <a:xfrm>
            <a:off x="685800" y="39996"/>
            <a:ext cx="7772400" cy="1143000"/>
          </a:xfrm>
        </p:spPr>
        <p:txBody>
          <a:bodyPr/>
          <a:lstStyle/>
          <a:p>
            <a:pPr eaLnBrk="1" hangingPunct="1"/>
            <a:r>
              <a:rPr lang="en-US" dirty="0" smtClean="0"/>
              <a:t>Interoperability of What?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tairs.png"/>
          <p:cNvPicPr>
            <a:picLocks noChangeAspect="1"/>
          </p:cNvPicPr>
          <p:nvPr/>
        </p:nvPicPr>
        <p:blipFill>
          <a:blip r:embed="rId3" cstate="print"/>
          <a:stretch>
            <a:fillRect/>
          </a:stretch>
        </p:blipFill>
        <p:spPr>
          <a:xfrm>
            <a:off x="-76200" y="1371600"/>
            <a:ext cx="3505200" cy="5105400"/>
          </a:xfrm>
          <a:prstGeom prst="rect">
            <a:avLst/>
          </a:prstGeom>
          <a:effectLst>
            <a:outerShdw blurRad="50800" dist="50800" dir="5400000" algn="ctr" rotWithShape="0">
              <a:srgbClr val="000000">
                <a:alpha val="6000"/>
              </a:srgbClr>
            </a:outerShdw>
          </a:effectLst>
        </p:spPr>
      </p:pic>
      <p:sp>
        <p:nvSpPr>
          <p:cNvPr id="19459" name="Rectangle 3"/>
          <p:cNvSpPr>
            <a:spLocks noGrp="1" noChangeArrowheads="1"/>
          </p:cNvSpPr>
          <p:nvPr>
            <p:ph type="title"/>
          </p:nvPr>
        </p:nvSpPr>
        <p:spPr>
          <a:xfrm>
            <a:off x="1104900" y="304800"/>
            <a:ext cx="6934200" cy="685800"/>
          </a:xfrm>
        </p:spPr>
        <p:txBody>
          <a:bodyPr/>
          <a:lstStyle/>
          <a:p>
            <a:r>
              <a:rPr lang="en-US" sz="4000" dirty="0" smtClean="0"/>
              <a:t>Interoperability Framework</a:t>
            </a:r>
          </a:p>
        </p:txBody>
      </p:sp>
      <p:sp>
        <p:nvSpPr>
          <p:cNvPr id="19460" name="Rectangle 4"/>
          <p:cNvSpPr>
            <a:spLocks noChangeArrowheads="1"/>
          </p:cNvSpPr>
          <p:nvPr/>
        </p:nvSpPr>
        <p:spPr bwMode="auto">
          <a:xfrm>
            <a:off x="0" y="974388"/>
            <a:ext cx="8991600" cy="430887"/>
          </a:xfrm>
          <a:prstGeom prst="rect">
            <a:avLst/>
          </a:prstGeom>
          <a:noFill/>
          <a:ln w="9525">
            <a:noFill/>
            <a:miter lim="800000"/>
            <a:headEnd/>
            <a:tailEnd/>
          </a:ln>
        </p:spPr>
        <p:txBody>
          <a:bodyPr wrap="square" anchor="ctr">
            <a:spAutoFit/>
          </a:bodyPr>
          <a:lstStyle/>
          <a:p>
            <a:pPr marL="341313" indent="-341313" eaLnBrk="0" hangingPunct="0">
              <a:buSzPct val="70000"/>
              <a:buFont typeface="Wingdings" pitchFamily="2" charset="2"/>
              <a:buChar char="l"/>
            </a:pPr>
            <a:r>
              <a:rPr lang="en-US" sz="2200" dirty="0">
                <a:solidFill>
                  <a:srgbClr val="000000"/>
                </a:solidFill>
                <a:latin typeface="+mj-lt"/>
              </a:rPr>
              <a:t>Business Policy:  A required outcome – </a:t>
            </a:r>
            <a:r>
              <a:rPr lang="en-US" sz="2200" i="1" dirty="0">
                <a:solidFill>
                  <a:srgbClr val="2D2DB9"/>
                </a:solidFill>
                <a:latin typeface="+mj-lt"/>
              </a:rPr>
              <a:t>Property stewardship</a:t>
            </a:r>
            <a:endParaRPr lang="en-US" sz="2200" dirty="0">
              <a:solidFill>
                <a:srgbClr val="2D2DB9"/>
              </a:solidFill>
              <a:latin typeface="+mj-lt"/>
            </a:endParaRPr>
          </a:p>
        </p:txBody>
      </p:sp>
      <p:sp>
        <p:nvSpPr>
          <p:cNvPr id="19462" name="TextBox 6"/>
          <p:cNvSpPr txBox="1">
            <a:spLocks noChangeArrowheads="1"/>
          </p:cNvSpPr>
          <p:nvPr/>
        </p:nvSpPr>
        <p:spPr bwMode="auto">
          <a:xfrm>
            <a:off x="2743200" y="4930775"/>
            <a:ext cx="6477000" cy="923330"/>
          </a:xfrm>
          <a:prstGeom prst="rect">
            <a:avLst/>
          </a:prstGeom>
          <a:noFill/>
          <a:ln w="9525">
            <a:noFill/>
            <a:miter lim="800000"/>
            <a:headEnd/>
            <a:tailEnd/>
          </a:ln>
        </p:spPr>
        <p:txBody>
          <a:bodyPr wrap="square">
            <a:spAutoFit/>
          </a:bodyPr>
          <a:lstStyle/>
          <a:p>
            <a:pPr marL="341313" indent="-341313" algn="l" eaLnBrk="0" hangingPunct="0">
              <a:buSzPct val="70000"/>
              <a:buFont typeface="Wingdings" pitchFamily="2" charset="2"/>
              <a:buChar char="l"/>
            </a:pPr>
            <a:r>
              <a:rPr lang="en-US" sz="1800" dirty="0" smtClean="0">
                <a:solidFill>
                  <a:srgbClr val="FF0000"/>
                </a:solidFill>
                <a:latin typeface="+mj-lt"/>
              </a:rPr>
              <a:t>Business Metadata: </a:t>
            </a:r>
            <a:r>
              <a:rPr lang="en-US" sz="1800" dirty="0">
                <a:solidFill>
                  <a:srgbClr val="FF0000"/>
                </a:solidFill>
                <a:latin typeface="+mj-lt"/>
              </a:rPr>
              <a:t>C</a:t>
            </a:r>
            <a:r>
              <a:rPr lang="en-US" sz="1800" dirty="0" smtClean="0">
                <a:solidFill>
                  <a:srgbClr val="FF0000"/>
                </a:solidFill>
                <a:latin typeface="+mj-lt"/>
              </a:rPr>
              <a:t>haracteristics of  a data element.  </a:t>
            </a:r>
            <a:r>
              <a:rPr lang="en-US" sz="1800" i="1" dirty="0" smtClean="0">
                <a:solidFill>
                  <a:srgbClr val="2D2DB9"/>
                </a:solidFill>
                <a:latin typeface="+mj-lt"/>
              </a:rPr>
              <a:t>Inventory </a:t>
            </a:r>
            <a:r>
              <a:rPr lang="en-US" sz="1800" i="1" dirty="0">
                <a:solidFill>
                  <a:srgbClr val="2D2DB9"/>
                </a:solidFill>
                <a:latin typeface="+mj-lt"/>
              </a:rPr>
              <a:t>Balance Date = 8 numeric characters (</a:t>
            </a:r>
            <a:r>
              <a:rPr lang="en-US" sz="1800" i="1" dirty="0" err="1">
                <a:solidFill>
                  <a:srgbClr val="2D2DB9"/>
                </a:solidFill>
                <a:latin typeface="+mj-lt"/>
              </a:rPr>
              <a:t>yyyymmdd</a:t>
            </a:r>
            <a:r>
              <a:rPr lang="en-US" sz="1800" i="1" dirty="0" smtClean="0">
                <a:solidFill>
                  <a:srgbClr val="2D2DB9"/>
                </a:solidFill>
                <a:latin typeface="+mj-lt"/>
              </a:rPr>
              <a:t>) </a:t>
            </a:r>
            <a:endParaRPr lang="en-US" sz="1800" i="1" dirty="0">
              <a:solidFill>
                <a:srgbClr val="2D2DB9"/>
              </a:solidFill>
              <a:latin typeface="+mj-lt"/>
            </a:endParaRPr>
          </a:p>
        </p:txBody>
      </p:sp>
      <p:sp>
        <p:nvSpPr>
          <p:cNvPr id="19463" name="TextBox 7"/>
          <p:cNvSpPr txBox="1">
            <a:spLocks noChangeArrowheads="1"/>
          </p:cNvSpPr>
          <p:nvPr/>
        </p:nvSpPr>
        <p:spPr bwMode="auto">
          <a:xfrm>
            <a:off x="2209800" y="3802063"/>
            <a:ext cx="7162800" cy="923330"/>
          </a:xfrm>
          <a:prstGeom prst="rect">
            <a:avLst/>
          </a:prstGeom>
          <a:noFill/>
          <a:ln w="9525">
            <a:noFill/>
            <a:miter lim="800000"/>
            <a:headEnd/>
            <a:tailEnd/>
          </a:ln>
        </p:spPr>
        <p:txBody>
          <a:bodyPr>
            <a:spAutoFit/>
          </a:bodyPr>
          <a:lstStyle/>
          <a:p>
            <a:pPr marL="341313" indent="-341313" algn="l" eaLnBrk="0" hangingPunct="0">
              <a:buSzPct val="70000"/>
              <a:buFont typeface="Wingdings" pitchFamily="2" charset="2"/>
              <a:buChar char="l"/>
            </a:pPr>
            <a:r>
              <a:rPr lang="en-US" sz="1800" dirty="0">
                <a:solidFill>
                  <a:srgbClr val="FF0000"/>
                </a:solidFill>
                <a:latin typeface="+mj-lt"/>
              </a:rPr>
              <a:t>Business Object:  A collection of data in a specified format that launches a </a:t>
            </a:r>
            <a:r>
              <a:rPr lang="en-US" sz="1800" dirty="0" smtClean="0">
                <a:solidFill>
                  <a:srgbClr val="FF0000"/>
                </a:solidFill>
                <a:latin typeface="+mj-lt"/>
              </a:rPr>
              <a:t>process </a:t>
            </a:r>
            <a:r>
              <a:rPr lang="en-US" sz="1800" dirty="0">
                <a:solidFill>
                  <a:srgbClr val="FF0000"/>
                </a:solidFill>
                <a:latin typeface="+mj-lt"/>
              </a:rPr>
              <a:t>or reports process </a:t>
            </a:r>
            <a:r>
              <a:rPr lang="en-US" sz="1800" dirty="0" smtClean="0">
                <a:solidFill>
                  <a:srgbClr val="FF0000"/>
                </a:solidFill>
                <a:latin typeface="+mj-lt"/>
              </a:rPr>
              <a:t>results. </a:t>
            </a:r>
            <a:endParaRPr lang="en-US" sz="1800" dirty="0">
              <a:solidFill>
                <a:srgbClr val="FF0000"/>
              </a:solidFill>
              <a:latin typeface="+mj-lt"/>
            </a:endParaRPr>
          </a:p>
          <a:p>
            <a:pPr marL="341313" indent="-341313" algn="l" eaLnBrk="0" hangingPunct="0">
              <a:spcBef>
                <a:spcPts val="0"/>
              </a:spcBef>
              <a:buSzPct val="70000"/>
            </a:pPr>
            <a:r>
              <a:rPr lang="en-US" sz="1800" dirty="0">
                <a:solidFill>
                  <a:srgbClr val="2D2DB9"/>
                </a:solidFill>
                <a:latin typeface="+mj-lt"/>
              </a:rPr>
              <a:t>	</a:t>
            </a:r>
            <a:r>
              <a:rPr lang="en-US" sz="1800" dirty="0" smtClean="0">
                <a:solidFill>
                  <a:srgbClr val="2D2DB9"/>
                </a:solidFill>
                <a:latin typeface="+mj-lt"/>
              </a:rPr>
              <a:t>A</a:t>
            </a:r>
            <a:r>
              <a:rPr lang="en-US" sz="1800" i="1" dirty="0" smtClean="0">
                <a:solidFill>
                  <a:srgbClr val="2D2DB9"/>
                </a:solidFill>
                <a:latin typeface="+mj-lt"/>
              </a:rPr>
              <a:t>n </a:t>
            </a:r>
            <a:r>
              <a:rPr lang="en-US" sz="1800" i="1" dirty="0">
                <a:solidFill>
                  <a:srgbClr val="2D2DB9"/>
                </a:solidFill>
                <a:latin typeface="+mj-lt"/>
              </a:rPr>
              <a:t>order, inventory adjustment, request for payment, etc.</a:t>
            </a:r>
          </a:p>
        </p:txBody>
      </p:sp>
      <p:sp>
        <p:nvSpPr>
          <p:cNvPr id="19464" name="TextBox 8"/>
          <p:cNvSpPr txBox="1">
            <a:spLocks noChangeArrowheads="1"/>
          </p:cNvSpPr>
          <p:nvPr/>
        </p:nvSpPr>
        <p:spPr bwMode="auto">
          <a:xfrm>
            <a:off x="1619250" y="2438400"/>
            <a:ext cx="7494588" cy="1200329"/>
          </a:xfrm>
          <a:prstGeom prst="rect">
            <a:avLst/>
          </a:prstGeom>
          <a:noFill/>
          <a:ln w="9525">
            <a:noFill/>
            <a:miter lim="800000"/>
            <a:headEnd/>
            <a:tailEnd/>
          </a:ln>
        </p:spPr>
        <p:txBody>
          <a:bodyPr>
            <a:spAutoFit/>
          </a:bodyPr>
          <a:lstStyle/>
          <a:p>
            <a:pPr marL="341313" indent="-341313" algn="l" eaLnBrk="0" hangingPunct="0">
              <a:buSzPct val="70000"/>
              <a:buFont typeface="Wingdings" pitchFamily="2" charset="2"/>
              <a:buChar char="l"/>
            </a:pPr>
            <a:r>
              <a:rPr lang="en-US" sz="1800" dirty="0">
                <a:solidFill>
                  <a:srgbClr val="FF0000"/>
                </a:solidFill>
                <a:latin typeface="+mj-lt"/>
              </a:rPr>
              <a:t>Business Rule: States what must or must not be </a:t>
            </a:r>
            <a:r>
              <a:rPr lang="en-US" sz="1800" dirty="0" smtClean="0">
                <a:solidFill>
                  <a:srgbClr val="FF0000"/>
                </a:solidFill>
                <a:latin typeface="+mj-lt"/>
              </a:rPr>
              <a:t>done.  </a:t>
            </a:r>
          </a:p>
          <a:p>
            <a:pPr marL="341313" indent="-341313" algn="l" eaLnBrk="0" hangingPunct="0">
              <a:spcBef>
                <a:spcPts val="0"/>
              </a:spcBef>
              <a:buSzPct val="70000"/>
            </a:pPr>
            <a:r>
              <a:rPr lang="en-US" sz="1800" dirty="0" smtClean="0">
                <a:solidFill>
                  <a:srgbClr val="FF0000"/>
                </a:solidFill>
                <a:latin typeface="+mj-lt"/>
              </a:rPr>
              <a:t>	</a:t>
            </a:r>
            <a:r>
              <a:rPr lang="en-US" sz="1800" dirty="0" smtClean="0">
                <a:solidFill>
                  <a:srgbClr val="2D2DB9"/>
                </a:solidFill>
                <a:latin typeface="+mj-lt"/>
              </a:rPr>
              <a:t>S</a:t>
            </a:r>
            <a:r>
              <a:rPr lang="en-US" sz="1800" i="1" dirty="0" smtClean="0">
                <a:solidFill>
                  <a:srgbClr val="2D2DB9"/>
                </a:solidFill>
                <a:latin typeface="+mj-lt"/>
              </a:rPr>
              <a:t>torage Activities must report the ending on-hand inventory balance to the item owner for all items having any balance effecting business activity that day.</a:t>
            </a:r>
            <a:endParaRPr lang="en-US" sz="1800" i="1" dirty="0">
              <a:solidFill>
                <a:srgbClr val="2D2DB9"/>
              </a:solidFill>
              <a:latin typeface="+mj-lt"/>
            </a:endParaRPr>
          </a:p>
        </p:txBody>
      </p:sp>
      <p:sp>
        <p:nvSpPr>
          <p:cNvPr id="19465" name="TextBox 9"/>
          <p:cNvSpPr txBox="1">
            <a:spLocks noChangeArrowheads="1"/>
          </p:cNvSpPr>
          <p:nvPr/>
        </p:nvSpPr>
        <p:spPr bwMode="auto">
          <a:xfrm>
            <a:off x="990600" y="1654175"/>
            <a:ext cx="7872413" cy="646331"/>
          </a:xfrm>
          <a:prstGeom prst="rect">
            <a:avLst/>
          </a:prstGeom>
          <a:noFill/>
          <a:ln w="9525">
            <a:noFill/>
            <a:miter lim="800000"/>
            <a:headEnd/>
            <a:tailEnd/>
          </a:ln>
        </p:spPr>
        <p:txBody>
          <a:bodyPr>
            <a:spAutoFit/>
          </a:bodyPr>
          <a:lstStyle/>
          <a:p>
            <a:pPr marL="341313" indent="-341313" algn="l" eaLnBrk="0" hangingPunct="0">
              <a:buSzPct val="70000"/>
              <a:buFont typeface="Wingdings" pitchFamily="2" charset="2"/>
              <a:buChar char="l"/>
            </a:pPr>
            <a:r>
              <a:rPr lang="en-US" sz="1800" dirty="0">
                <a:solidFill>
                  <a:srgbClr val="FF0000"/>
                </a:solidFill>
                <a:latin typeface="+mj-lt"/>
              </a:rPr>
              <a:t>Business Process:  An assemblage of business rules that collectively form a </a:t>
            </a:r>
            <a:r>
              <a:rPr lang="en-US" sz="1800" dirty="0" smtClean="0">
                <a:solidFill>
                  <a:srgbClr val="FF0000"/>
                </a:solidFill>
                <a:latin typeface="+mj-lt"/>
              </a:rPr>
              <a:t>process. </a:t>
            </a:r>
            <a:r>
              <a:rPr lang="en-US" sz="1800" dirty="0">
                <a:solidFill>
                  <a:srgbClr val="FF0000"/>
                </a:solidFill>
                <a:latin typeface="+mj-lt"/>
              </a:rPr>
              <a:t>-- </a:t>
            </a:r>
            <a:r>
              <a:rPr lang="en-US" sz="1800" i="1" dirty="0">
                <a:solidFill>
                  <a:srgbClr val="2D2DB9"/>
                </a:solidFill>
                <a:latin typeface="+mj-lt"/>
              </a:rPr>
              <a:t>Physical Inventory Management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1_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C0C0C0"/>
          </a:solidFill>
          <a:prstDash val="solid"/>
          <a:round/>
          <a:headEnd type="none" w="med" len="med"/>
          <a:tailEnd type="none" w="med" len="med"/>
        </a:ln>
        <a:effectLst>
          <a:outerShdw dist="35921" dir="2700000" algn="ctr" rotWithShape="0">
            <a:srgbClr val="808080"/>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rgbClr val="C0C0C0"/>
          </a:solidFill>
          <a:prstDash val="solid"/>
          <a:round/>
          <a:headEnd type="none" w="med" len="med"/>
          <a:tailEnd type="none" w="med" len="med"/>
        </a:ln>
        <a:effectLst>
          <a:outerShdw dist="35921" dir="2700000" algn="ctr" rotWithShape="0">
            <a:srgbClr val="808080"/>
          </a:outerShdw>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1" i="0" u="none" strike="noStrike" cap="none" normalizeH="0" baseline="0" smtClean="0">
            <a:ln>
              <a:noFill/>
            </a:ln>
            <a:solidFill>
              <a:schemeClr val="tx1"/>
            </a:solidFill>
            <a:effectLst/>
            <a:latin typeface="Times New Roman" pitchFamily="18" charset="0"/>
          </a:defRPr>
        </a:defPPr>
      </a:lstStyle>
    </a:lnDef>
    <a:txDef>
      <a:spPr bwMode="auto">
        <a:noFill/>
        <a:ln w="9525" algn="ctr">
          <a:noFill/>
          <a:miter lim="800000"/>
          <a:headEnd/>
          <a:tailEnd/>
        </a:ln>
      </a:spPr>
      <a:bodyPr wrap="square" rtlCol="0">
        <a:spAutoFit/>
      </a:bodyPr>
      <a:lstStyle>
        <a:defPPr algn="l">
          <a:spcBef>
            <a:spcPts val="0"/>
          </a:spcBef>
          <a:defRPr sz="2000" u="sng" dirty="0" smtClean="0">
            <a:latin typeface="Arial" charset="0"/>
          </a:defRPr>
        </a:defPPr>
      </a:lstStyle>
    </a:tx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17545</TotalTime>
  <Words>4397</Words>
  <Application>Microsoft Office PowerPoint</Application>
  <PresentationFormat>On-screen Show (4:3)</PresentationFormat>
  <Paragraphs>691</Paragraphs>
  <Slides>49</Slides>
  <Notes>42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2" baseType="lpstr">
      <vt:lpstr>11_Blank Presentation</vt:lpstr>
      <vt:lpstr>Clip</vt:lpstr>
      <vt:lpstr>Worksheet</vt:lpstr>
      <vt:lpstr>Defense Logistics Management System (DLMS) Introductory Training</vt:lpstr>
      <vt:lpstr>DLMS Training Catalog</vt:lpstr>
      <vt:lpstr>Course Objectives </vt:lpstr>
      <vt:lpstr>Module Structure</vt:lpstr>
      <vt:lpstr>Module 1 Objectives</vt:lpstr>
      <vt:lpstr>Defense Logistics Management System (DLMS)</vt:lpstr>
      <vt:lpstr>PowerPoint Presentation</vt:lpstr>
      <vt:lpstr>Interoperability of What?</vt:lpstr>
      <vt:lpstr>Interoperability Framework</vt:lpstr>
      <vt:lpstr>PowerPoint Presentation</vt:lpstr>
      <vt:lpstr>What is the DLMS?</vt:lpstr>
      <vt:lpstr>More about the DLMS:</vt:lpstr>
      <vt:lpstr>Types of DLMS Support</vt:lpstr>
      <vt:lpstr>Enterprise Service Enablers</vt:lpstr>
      <vt:lpstr>DLA Logistics Management Standards (formerly DLMSO)</vt:lpstr>
      <vt:lpstr>DLMS Purpose/Mission</vt:lpstr>
      <vt:lpstr>DoD Consensus Builder</vt:lpstr>
      <vt:lpstr>DLMS Process Review Committees (PRC) </vt:lpstr>
      <vt:lpstr>DLMS Governance Process</vt:lpstr>
      <vt:lpstr>DLMS Process Review Committees</vt:lpstr>
      <vt:lpstr>PowerPoint Presentation</vt:lpstr>
      <vt:lpstr>PowerPoint Presentation</vt:lpstr>
      <vt:lpstr>Defense Transportation Electronic Business (DTEB) Committee</vt:lpstr>
      <vt:lpstr>Defense Transportation Electronic Business (DTEB) Committee</vt:lpstr>
      <vt:lpstr>Defense Transportation Regulation (DTR 4500.9-R)</vt:lpstr>
      <vt:lpstr>DLA Transaction Services  Administers the Defense Automatic Address System (DAAS)     </vt:lpstr>
      <vt:lpstr>DAAS  Mission:</vt:lpstr>
      <vt:lpstr>PowerPoint Presentation</vt:lpstr>
      <vt:lpstr> Receive, Validate, Edit, Route, &amp; Transmit</vt:lpstr>
      <vt:lpstr>PowerPoint Presentation</vt:lpstr>
      <vt:lpstr>DLA Logistics Information Service (Formerly DLIS)</vt:lpstr>
      <vt:lpstr>DLA Logistics Information Service</vt:lpstr>
      <vt:lpstr>DLA Logistics Information Service</vt:lpstr>
      <vt:lpstr>Policy and Guidance</vt:lpstr>
      <vt:lpstr>DoD Policy and Guidance</vt:lpstr>
      <vt:lpstr>DoD Policy and Guidance</vt:lpstr>
      <vt:lpstr>DoD Directive 8190.1 … continued</vt:lpstr>
      <vt:lpstr>DoD Policy and Guidance</vt:lpstr>
      <vt:lpstr>DoD Policy and Guidance</vt:lpstr>
      <vt:lpstr>DoD 4140.1-R … continued</vt:lpstr>
      <vt:lpstr>DoD 4140.1-R … continued</vt:lpstr>
      <vt:lpstr>DoD Policy and Guidance</vt:lpstr>
      <vt:lpstr>DLMS is a Business Transformation Initiative</vt:lpstr>
      <vt:lpstr>DLMS Migration Metric Projection</vt:lpstr>
      <vt:lpstr>Ten Steps to Success </vt:lpstr>
      <vt:lpstr>Ten Steps to Success (con’t) </vt:lpstr>
      <vt:lpstr>Summary</vt:lpstr>
      <vt:lpstr>Module 1 Quiz</vt:lpstr>
      <vt:lpstr>End of Module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Defense Logistics Management System</dc:title>
  <dc:creator>Daverede, Heidi M DLA CIV INFORMATION OPERATIONS</dc:creator>
  <cp:lastModifiedBy>Tanner, Larry E DLA CTR INFORMATION OPERATIONS</cp:lastModifiedBy>
  <cp:revision>899</cp:revision>
  <cp:lastPrinted>2001-07-03T15:24:31Z</cp:lastPrinted>
  <dcterms:created xsi:type="dcterms:W3CDTF">2000-02-24T17:06:23Z</dcterms:created>
  <dcterms:modified xsi:type="dcterms:W3CDTF">2013-02-07T12:04:37Z</dcterms:modified>
</cp:coreProperties>
</file>