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66" r:id="rId4"/>
    <p:sldId id="267" r:id="rId5"/>
    <p:sldId id="268" r:id="rId6"/>
    <p:sldId id="269" r:id="rId7"/>
    <p:sldId id="260" r:id="rId8"/>
    <p:sldId id="256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ADFF"/>
    <a:srgbClr val="495EC2"/>
    <a:srgbClr val="A9A7ED"/>
    <a:srgbClr val="534F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F415C-D116-8F47-81CD-D630C358B284}" type="doc">
      <dgm:prSet loTypeId="urn:microsoft.com/office/officeart/2005/8/layout/radial3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8BBAE4F-037D-4F4A-80EF-77B3DE1B3D37}">
      <dgm:prSet phldrT="[Text]"/>
      <dgm:spPr/>
      <dgm:t>
        <a:bodyPr/>
        <a:lstStyle/>
        <a:p>
          <a:r>
            <a:rPr lang="en-US" dirty="0" smtClean="0"/>
            <a:t>Advanced Broadband Infrastructure</a:t>
          </a:r>
          <a:endParaRPr lang="en-US" dirty="0"/>
        </a:p>
      </dgm:t>
    </dgm:pt>
    <dgm:pt modelId="{DE3FD425-8E63-9E47-8199-2E0D4B47C989}" type="parTrans" cxnId="{AE0467F4-0950-1344-B4C7-584A3B01C9A9}">
      <dgm:prSet/>
      <dgm:spPr/>
      <dgm:t>
        <a:bodyPr/>
        <a:lstStyle/>
        <a:p>
          <a:endParaRPr lang="en-US"/>
        </a:p>
      </dgm:t>
    </dgm:pt>
    <dgm:pt modelId="{A7C26B7A-41E6-E44C-91B0-F16298EB2C50}" type="sibTrans" cxnId="{AE0467F4-0950-1344-B4C7-584A3B01C9A9}">
      <dgm:prSet/>
      <dgm:spPr/>
      <dgm:t>
        <a:bodyPr/>
        <a:lstStyle/>
        <a:p>
          <a:endParaRPr lang="en-US"/>
        </a:p>
      </dgm:t>
    </dgm:pt>
    <dgm:pt modelId="{3F8EBBF8-D232-E845-AFB1-7A2ED110C356}">
      <dgm:prSet phldrT="[Text]"/>
      <dgm:spPr/>
      <dgm:t>
        <a:bodyPr/>
        <a:lstStyle/>
        <a:p>
          <a:r>
            <a:rPr lang="en-US" dirty="0" smtClean="0"/>
            <a:t>Globally-Competitive Speeds</a:t>
          </a:r>
          <a:endParaRPr lang="en-US" dirty="0"/>
        </a:p>
      </dgm:t>
    </dgm:pt>
    <dgm:pt modelId="{C5B3837B-93DE-574D-8DBD-077F4830DC1E}" type="parTrans" cxnId="{25DE9C6B-B96F-0D4C-818E-969757C189CE}">
      <dgm:prSet/>
      <dgm:spPr/>
      <dgm:t>
        <a:bodyPr/>
        <a:lstStyle/>
        <a:p>
          <a:endParaRPr lang="en-US"/>
        </a:p>
      </dgm:t>
    </dgm:pt>
    <dgm:pt modelId="{46A72CF6-8652-D64C-A1A1-4F4F4CBEBBD5}" type="sibTrans" cxnId="{25DE9C6B-B96F-0D4C-818E-969757C189CE}">
      <dgm:prSet/>
      <dgm:spPr/>
      <dgm:t>
        <a:bodyPr/>
        <a:lstStyle/>
        <a:p>
          <a:endParaRPr lang="en-US"/>
        </a:p>
      </dgm:t>
    </dgm:pt>
    <dgm:pt modelId="{D7B4F113-82EC-8A43-828A-91D00EF1A743}">
      <dgm:prSet phldrT="[Text]"/>
      <dgm:spPr/>
      <dgm:t>
        <a:bodyPr/>
        <a:lstStyle/>
        <a:p>
          <a:r>
            <a:rPr lang="en-US" dirty="0" smtClean="0"/>
            <a:t>Increased Affordability</a:t>
          </a:r>
          <a:endParaRPr lang="en-US" dirty="0"/>
        </a:p>
      </dgm:t>
    </dgm:pt>
    <dgm:pt modelId="{3996BCFF-BB67-F84F-BC0F-8FF6457BEC63}" type="parTrans" cxnId="{67C7CCF0-FDD2-AC4E-9CDD-18671EFA91DC}">
      <dgm:prSet/>
      <dgm:spPr/>
      <dgm:t>
        <a:bodyPr/>
        <a:lstStyle/>
        <a:p>
          <a:endParaRPr lang="en-US"/>
        </a:p>
      </dgm:t>
    </dgm:pt>
    <dgm:pt modelId="{6FBA57B7-F4B0-5A40-91CE-BC42E5ED0FE8}" type="sibTrans" cxnId="{67C7CCF0-FDD2-AC4E-9CDD-18671EFA91DC}">
      <dgm:prSet/>
      <dgm:spPr/>
      <dgm:t>
        <a:bodyPr/>
        <a:lstStyle/>
        <a:p>
          <a:endParaRPr lang="en-US"/>
        </a:p>
      </dgm:t>
    </dgm:pt>
    <dgm:pt modelId="{319DA831-FE63-DE4F-963C-4B9EC993D074}">
      <dgm:prSet phldrT="[Text]"/>
      <dgm:spPr/>
      <dgm:t>
        <a:bodyPr/>
        <a:lstStyle/>
        <a:p>
          <a:r>
            <a:rPr lang="en-US" dirty="0" smtClean="0"/>
            <a:t>Citywide Coverage</a:t>
          </a:r>
          <a:endParaRPr lang="en-US" dirty="0"/>
        </a:p>
      </dgm:t>
    </dgm:pt>
    <dgm:pt modelId="{7E0D4258-1899-694C-B206-F21763749846}" type="parTrans" cxnId="{CAEE41CC-B20E-4D47-8DAD-429A25A33D39}">
      <dgm:prSet/>
      <dgm:spPr/>
      <dgm:t>
        <a:bodyPr/>
        <a:lstStyle/>
        <a:p>
          <a:endParaRPr lang="en-US"/>
        </a:p>
      </dgm:t>
    </dgm:pt>
    <dgm:pt modelId="{BA86184E-E288-1543-8AA0-50294DA909CD}" type="sibTrans" cxnId="{CAEE41CC-B20E-4D47-8DAD-429A25A33D39}">
      <dgm:prSet/>
      <dgm:spPr/>
      <dgm:t>
        <a:bodyPr/>
        <a:lstStyle/>
        <a:p>
          <a:endParaRPr lang="en-US"/>
        </a:p>
      </dgm:t>
    </dgm:pt>
    <dgm:pt modelId="{6B33CB4D-A841-C247-B1B6-8DCDC8298E4B}" type="pres">
      <dgm:prSet presAssocID="{54DF415C-D116-8F47-81CD-D630C358B28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338A1F-9E1A-EC40-B098-54C3AC0659DA}" type="pres">
      <dgm:prSet presAssocID="{54DF415C-D116-8F47-81CD-D630C358B284}" presName="radial" presStyleCnt="0">
        <dgm:presLayoutVars>
          <dgm:animLvl val="ctr"/>
        </dgm:presLayoutVars>
      </dgm:prSet>
      <dgm:spPr/>
    </dgm:pt>
    <dgm:pt modelId="{A2ED1247-1CEF-C543-96F0-DE9C889250E3}" type="pres">
      <dgm:prSet presAssocID="{98BBAE4F-037D-4F4A-80EF-77B3DE1B3D37}" presName="centerShape" presStyleLbl="vennNode1" presStyleIdx="0" presStyleCnt="4" custScaleX="83564" custScaleY="83564"/>
      <dgm:spPr/>
      <dgm:t>
        <a:bodyPr/>
        <a:lstStyle/>
        <a:p>
          <a:endParaRPr lang="en-US"/>
        </a:p>
      </dgm:t>
    </dgm:pt>
    <dgm:pt modelId="{E27097F8-9406-E743-A5A4-78BD92446822}" type="pres">
      <dgm:prSet presAssocID="{3F8EBBF8-D232-E845-AFB1-7A2ED110C356}" presName="node" presStyleLbl="vennNode1" presStyleIdx="1" presStyleCnt="4" custScaleX="129988" custScaleY="129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B7C73-EDE0-2945-8E26-B8E57B9CCF1D}" type="pres">
      <dgm:prSet presAssocID="{D7B4F113-82EC-8A43-828A-91D00EF1A743}" presName="node" presStyleLbl="vennNode1" presStyleIdx="2" presStyleCnt="4" custScaleX="129988" custScaleY="129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5789E-A978-E841-B967-20D128CB64AF}" type="pres">
      <dgm:prSet presAssocID="{319DA831-FE63-DE4F-963C-4B9EC993D074}" presName="node" presStyleLbl="vennNode1" presStyleIdx="3" presStyleCnt="4" custScaleX="129988" custScaleY="129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DE9C6B-B96F-0D4C-818E-969757C189CE}" srcId="{98BBAE4F-037D-4F4A-80EF-77B3DE1B3D37}" destId="{3F8EBBF8-D232-E845-AFB1-7A2ED110C356}" srcOrd="0" destOrd="0" parTransId="{C5B3837B-93DE-574D-8DBD-077F4830DC1E}" sibTransId="{46A72CF6-8652-D64C-A1A1-4F4F4CBEBBD5}"/>
    <dgm:cxn modelId="{2BF9035C-6CF3-644C-8B4C-23614F599923}" type="presOf" srcId="{54DF415C-D116-8F47-81CD-D630C358B284}" destId="{6B33CB4D-A841-C247-B1B6-8DCDC8298E4B}" srcOrd="0" destOrd="0" presId="urn:microsoft.com/office/officeart/2005/8/layout/radial3"/>
    <dgm:cxn modelId="{C4D8F052-2EDF-5842-AD79-AC5F089816CC}" type="presOf" srcId="{3F8EBBF8-D232-E845-AFB1-7A2ED110C356}" destId="{E27097F8-9406-E743-A5A4-78BD92446822}" srcOrd="0" destOrd="0" presId="urn:microsoft.com/office/officeart/2005/8/layout/radial3"/>
    <dgm:cxn modelId="{CAEE41CC-B20E-4D47-8DAD-429A25A33D39}" srcId="{98BBAE4F-037D-4F4A-80EF-77B3DE1B3D37}" destId="{319DA831-FE63-DE4F-963C-4B9EC993D074}" srcOrd="2" destOrd="0" parTransId="{7E0D4258-1899-694C-B206-F21763749846}" sibTransId="{BA86184E-E288-1543-8AA0-50294DA909CD}"/>
    <dgm:cxn modelId="{F8E583B6-9E03-FE41-B9BB-EAC2149FA15F}" type="presOf" srcId="{D7B4F113-82EC-8A43-828A-91D00EF1A743}" destId="{2BCB7C73-EDE0-2945-8E26-B8E57B9CCF1D}" srcOrd="0" destOrd="0" presId="urn:microsoft.com/office/officeart/2005/8/layout/radial3"/>
    <dgm:cxn modelId="{67C7CCF0-FDD2-AC4E-9CDD-18671EFA91DC}" srcId="{98BBAE4F-037D-4F4A-80EF-77B3DE1B3D37}" destId="{D7B4F113-82EC-8A43-828A-91D00EF1A743}" srcOrd="1" destOrd="0" parTransId="{3996BCFF-BB67-F84F-BC0F-8FF6457BEC63}" sibTransId="{6FBA57B7-F4B0-5A40-91CE-BC42E5ED0FE8}"/>
    <dgm:cxn modelId="{AE0467F4-0950-1344-B4C7-584A3B01C9A9}" srcId="{54DF415C-D116-8F47-81CD-D630C358B284}" destId="{98BBAE4F-037D-4F4A-80EF-77B3DE1B3D37}" srcOrd="0" destOrd="0" parTransId="{DE3FD425-8E63-9E47-8199-2E0D4B47C989}" sibTransId="{A7C26B7A-41E6-E44C-91B0-F16298EB2C50}"/>
    <dgm:cxn modelId="{146E56BB-2BD8-F940-A3BB-623432E0EEEB}" type="presOf" srcId="{98BBAE4F-037D-4F4A-80EF-77B3DE1B3D37}" destId="{A2ED1247-1CEF-C543-96F0-DE9C889250E3}" srcOrd="0" destOrd="0" presId="urn:microsoft.com/office/officeart/2005/8/layout/radial3"/>
    <dgm:cxn modelId="{6DC26CE5-9F70-E04F-B1CA-7EA9E8042A4B}" type="presOf" srcId="{319DA831-FE63-DE4F-963C-4B9EC993D074}" destId="{29C5789E-A978-E841-B967-20D128CB64AF}" srcOrd="0" destOrd="0" presId="urn:microsoft.com/office/officeart/2005/8/layout/radial3"/>
    <dgm:cxn modelId="{20892D68-9BFB-5942-86DE-B7F5B35D5F97}" type="presParOf" srcId="{6B33CB4D-A841-C247-B1B6-8DCDC8298E4B}" destId="{42338A1F-9E1A-EC40-B098-54C3AC0659DA}" srcOrd="0" destOrd="0" presId="urn:microsoft.com/office/officeart/2005/8/layout/radial3"/>
    <dgm:cxn modelId="{D301543A-8B47-144E-8CC5-53FA307D299A}" type="presParOf" srcId="{42338A1F-9E1A-EC40-B098-54C3AC0659DA}" destId="{A2ED1247-1CEF-C543-96F0-DE9C889250E3}" srcOrd="0" destOrd="0" presId="urn:microsoft.com/office/officeart/2005/8/layout/radial3"/>
    <dgm:cxn modelId="{6434D724-21E4-B244-9C31-1AD20C0105FB}" type="presParOf" srcId="{42338A1F-9E1A-EC40-B098-54C3AC0659DA}" destId="{E27097F8-9406-E743-A5A4-78BD92446822}" srcOrd="1" destOrd="0" presId="urn:microsoft.com/office/officeart/2005/8/layout/radial3"/>
    <dgm:cxn modelId="{89685CEE-AE15-6240-B0A8-D935675BB92F}" type="presParOf" srcId="{42338A1F-9E1A-EC40-B098-54C3AC0659DA}" destId="{2BCB7C73-EDE0-2945-8E26-B8E57B9CCF1D}" srcOrd="2" destOrd="0" presId="urn:microsoft.com/office/officeart/2005/8/layout/radial3"/>
    <dgm:cxn modelId="{1DF73810-D968-4649-ABBB-6AFEF605B894}" type="presParOf" srcId="{42338A1F-9E1A-EC40-B098-54C3AC0659DA}" destId="{29C5789E-A978-E841-B967-20D128CB64AF}" srcOrd="3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DF415C-D116-8F47-81CD-D630C358B284}" type="doc">
      <dgm:prSet loTypeId="urn:microsoft.com/office/officeart/2005/8/layout/radial3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8BBAE4F-037D-4F4A-80EF-77B3DE1B3D37}">
      <dgm:prSet phldrT="[Text]" custT="1"/>
      <dgm:spPr/>
      <dgm:t>
        <a:bodyPr/>
        <a:lstStyle/>
        <a:p>
          <a:r>
            <a:rPr lang="en-US" sz="2800" dirty="0" smtClean="0">
              <a:latin typeface="Myriad Pro"/>
              <a:cs typeface="Myriad Pro"/>
            </a:rPr>
            <a:t>Advanced Broadband Network</a:t>
          </a:r>
          <a:endParaRPr lang="en-US" sz="2800" dirty="0">
            <a:latin typeface="Myriad Pro"/>
            <a:cs typeface="Myriad Pro"/>
          </a:endParaRPr>
        </a:p>
      </dgm:t>
    </dgm:pt>
    <dgm:pt modelId="{DE3FD425-8E63-9E47-8199-2E0D4B47C989}" type="parTrans" cxnId="{AE0467F4-0950-1344-B4C7-584A3B01C9A9}">
      <dgm:prSet/>
      <dgm:spPr/>
      <dgm:t>
        <a:bodyPr/>
        <a:lstStyle/>
        <a:p>
          <a:endParaRPr lang="en-US"/>
        </a:p>
      </dgm:t>
    </dgm:pt>
    <dgm:pt modelId="{A7C26B7A-41E6-E44C-91B0-F16298EB2C50}" type="sibTrans" cxnId="{AE0467F4-0950-1344-B4C7-584A3B01C9A9}">
      <dgm:prSet/>
      <dgm:spPr/>
      <dgm:t>
        <a:bodyPr/>
        <a:lstStyle/>
        <a:p>
          <a:endParaRPr lang="en-US"/>
        </a:p>
      </dgm:t>
    </dgm:pt>
    <dgm:pt modelId="{3F8EBBF8-D232-E845-AFB1-7A2ED110C356}">
      <dgm:prSet phldrT="[Text]"/>
      <dgm:spPr/>
      <dgm:t>
        <a:bodyPr/>
        <a:lstStyle/>
        <a:p>
          <a:r>
            <a:rPr lang="en-US" dirty="0" smtClean="0">
              <a:latin typeface="Myriad Pro"/>
              <a:cs typeface="Myriad Pro"/>
            </a:rPr>
            <a:t>Community Development</a:t>
          </a:r>
          <a:endParaRPr lang="en-US" dirty="0">
            <a:latin typeface="Myriad Pro"/>
            <a:cs typeface="Myriad Pro"/>
          </a:endParaRPr>
        </a:p>
      </dgm:t>
    </dgm:pt>
    <dgm:pt modelId="{C5B3837B-93DE-574D-8DBD-077F4830DC1E}" type="parTrans" cxnId="{25DE9C6B-B96F-0D4C-818E-969757C189CE}">
      <dgm:prSet/>
      <dgm:spPr/>
      <dgm:t>
        <a:bodyPr/>
        <a:lstStyle/>
        <a:p>
          <a:endParaRPr lang="en-US"/>
        </a:p>
      </dgm:t>
    </dgm:pt>
    <dgm:pt modelId="{46A72CF6-8652-D64C-A1A1-4F4F4CBEBBD5}" type="sibTrans" cxnId="{25DE9C6B-B96F-0D4C-818E-969757C189CE}">
      <dgm:prSet/>
      <dgm:spPr/>
      <dgm:t>
        <a:bodyPr/>
        <a:lstStyle/>
        <a:p>
          <a:endParaRPr lang="en-US"/>
        </a:p>
      </dgm:t>
    </dgm:pt>
    <dgm:pt modelId="{D7B4F113-82EC-8A43-828A-91D00EF1A743}">
      <dgm:prSet phldrT="[Text]"/>
      <dgm:spPr/>
      <dgm:t>
        <a:bodyPr/>
        <a:lstStyle/>
        <a:p>
          <a:r>
            <a:rPr lang="en-US" dirty="0" smtClean="0">
              <a:latin typeface="Myriad Pro"/>
              <a:cs typeface="Myriad Pro"/>
            </a:rPr>
            <a:t>Health and Wellness</a:t>
          </a:r>
          <a:endParaRPr lang="en-US" dirty="0">
            <a:latin typeface="Myriad Pro"/>
            <a:cs typeface="Myriad Pro"/>
          </a:endParaRPr>
        </a:p>
      </dgm:t>
    </dgm:pt>
    <dgm:pt modelId="{3996BCFF-BB67-F84F-BC0F-8FF6457BEC63}" type="parTrans" cxnId="{67C7CCF0-FDD2-AC4E-9CDD-18671EFA91DC}">
      <dgm:prSet/>
      <dgm:spPr/>
      <dgm:t>
        <a:bodyPr/>
        <a:lstStyle/>
        <a:p>
          <a:endParaRPr lang="en-US"/>
        </a:p>
      </dgm:t>
    </dgm:pt>
    <dgm:pt modelId="{6FBA57B7-F4B0-5A40-91CE-BC42E5ED0FE8}" type="sibTrans" cxnId="{67C7CCF0-FDD2-AC4E-9CDD-18671EFA91DC}">
      <dgm:prSet/>
      <dgm:spPr/>
      <dgm:t>
        <a:bodyPr/>
        <a:lstStyle/>
        <a:p>
          <a:endParaRPr lang="en-US"/>
        </a:p>
      </dgm:t>
    </dgm:pt>
    <dgm:pt modelId="{319DA831-FE63-DE4F-963C-4B9EC993D074}">
      <dgm:prSet phldrT="[Text]"/>
      <dgm:spPr/>
      <dgm:t>
        <a:bodyPr/>
        <a:lstStyle/>
        <a:p>
          <a:r>
            <a:rPr lang="en-US" dirty="0" smtClean="0">
              <a:latin typeface="Myriad Pro"/>
              <a:cs typeface="Myriad Pro"/>
            </a:rPr>
            <a:t>Education and Learning</a:t>
          </a:r>
          <a:endParaRPr lang="en-US" dirty="0">
            <a:latin typeface="Myriad Pro"/>
            <a:cs typeface="Myriad Pro"/>
          </a:endParaRPr>
        </a:p>
      </dgm:t>
    </dgm:pt>
    <dgm:pt modelId="{7E0D4258-1899-694C-B206-F21763749846}" type="parTrans" cxnId="{CAEE41CC-B20E-4D47-8DAD-429A25A33D39}">
      <dgm:prSet/>
      <dgm:spPr/>
      <dgm:t>
        <a:bodyPr/>
        <a:lstStyle/>
        <a:p>
          <a:endParaRPr lang="en-US"/>
        </a:p>
      </dgm:t>
    </dgm:pt>
    <dgm:pt modelId="{BA86184E-E288-1543-8AA0-50294DA909CD}" type="sibTrans" cxnId="{CAEE41CC-B20E-4D47-8DAD-429A25A33D39}">
      <dgm:prSet/>
      <dgm:spPr/>
      <dgm:t>
        <a:bodyPr/>
        <a:lstStyle/>
        <a:p>
          <a:endParaRPr lang="en-US"/>
        </a:p>
      </dgm:t>
    </dgm:pt>
    <dgm:pt modelId="{BBA8148A-FAE2-8F42-A14B-4EC2F6286F55}">
      <dgm:prSet phldrT="[Text]"/>
      <dgm:spPr/>
      <dgm:t>
        <a:bodyPr/>
        <a:lstStyle/>
        <a:p>
          <a:r>
            <a:rPr lang="en-US" dirty="0" smtClean="0">
              <a:latin typeface="Myriad Pro"/>
              <a:cs typeface="Myriad Pro"/>
            </a:rPr>
            <a:t>Environmental Sustainability</a:t>
          </a:r>
        </a:p>
      </dgm:t>
    </dgm:pt>
    <dgm:pt modelId="{0C135868-AF29-9446-BA6E-E14ED194EFB8}" type="parTrans" cxnId="{A0203B11-FF69-6949-9AFC-FF4B5D24DB3E}">
      <dgm:prSet/>
      <dgm:spPr/>
      <dgm:t>
        <a:bodyPr/>
        <a:lstStyle/>
        <a:p>
          <a:endParaRPr lang="en-US"/>
        </a:p>
      </dgm:t>
    </dgm:pt>
    <dgm:pt modelId="{A615068E-6B54-7D44-A6A7-42033EC13798}" type="sibTrans" cxnId="{A0203B11-FF69-6949-9AFC-FF4B5D24DB3E}">
      <dgm:prSet/>
      <dgm:spPr/>
      <dgm:t>
        <a:bodyPr/>
        <a:lstStyle/>
        <a:p>
          <a:endParaRPr lang="en-US"/>
        </a:p>
      </dgm:t>
    </dgm:pt>
    <dgm:pt modelId="{6B33CB4D-A841-C247-B1B6-8DCDC8298E4B}" type="pres">
      <dgm:prSet presAssocID="{54DF415C-D116-8F47-81CD-D630C358B28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338A1F-9E1A-EC40-B098-54C3AC0659DA}" type="pres">
      <dgm:prSet presAssocID="{54DF415C-D116-8F47-81CD-D630C358B284}" presName="radial" presStyleCnt="0">
        <dgm:presLayoutVars>
          <dgm:animLvl val="ctr"/>
        </dgm:presLayoutVars>
      </dgm:prSet>
      <dgm:spPr/>
    </dgm:pt>
    <dgm:pt modelId="{A2ED1247-1CEF-C543-96F0-DE9C889250E3}" type="pres">
      <dgm:prSet presAssocID="{98BBAE4F-037D-4F4A-80EF-77B3DE1B3D37}" presName="centerShape" presStyleLbl="vennNode1" presStyleIdx="0" presStyleCnt="5" custScaleX="83564" custScaleY="83564"/>
      <dgm:spPr/>
      <dgm:t>
        <a:bodyPr/>
        <a:lstStyle/>
        <a:p>
          <a:endParaRPr lang="en-US"/>
        </a:p>
      </dgm:t>
    </dgm:pt>
    <dgm:pt modelId="{E27097F8-9406-E743-A5A4-78BD92446822}" type="pres">
      <dgm:prSet presAssocID="{3F8EBBF8-D232-E845-AFB1-7A2ED110C356}" presName="node" presStyleLbl="vennNode1" presStyleIdx="1" presStyleCnt="5" custScaleX="129988" custScaleY="129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B7C73-EDE0-2945-8E26-B8E57B9CCF1D}" type="pres">
      <dgm:prSet presAssocID="{D7B4F113-82EC-8A43-828A-91D00EF1A743}" presName="node" presStyleLbl="vennNode1" presStyleIdx="2" presStyleCnt="5" custScaleX="129988" custScaleY="129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5789E-A978-E841-B967-20D128CB64AF}" type="pres">
      <dgm:prSet presAssocID="{319DA831-FE63-DE4F-963C-4B9EC993D074}" presName="node" presStyleLbl="vennNode1" presStyleIdx="3" presStyleCnt="5" custScaleX="129988" custScaleY="129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EF8AC-0A60-8747-8857-39C03A64FE30}" type="pres">
      <dgm:prSet presAssocID="{BBA8148A-FAE2-8F42-A14B-4EC2F6286F55}" presName="node" presStyleLbl="vennNode1" presStyleIdx="4" presStyleCnt="5" custScaleX="129988" custScaleY="129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F5BDDA-D433-6A4E-856C-0565208239B4}" type="presOf" srcId="{3F8EBBF8-D232-E845-AFB1-7A2ED110C356}" destId="{E27097F8-9406-E743-A5A4-78BD92446822}" srcOrd="0" destOrd="0" presId="urn:microsoft.com/office/officeart/2005/8/layout/radial3"/>
    <dgm:cxn modelId="{25DE9C6B-B96F-0D4C-818E-969757C189CE}" srcId="{98BBAE4F-037D-4F4A-80EF-77B3DE1B3D37}" destId="{3F8EBBF8-D232-E845-AFB1-7A2ED110C356}" srcOrd="0" destOrd="0" parTransId="{C5B3837B-93DE-574D-8DBD-077F4830DC1E}" sibTransId="{46A72CF6-8652-D64C-A1A1-4F4F4CBEBBD5}"/>
    <dgm:cxn modelId="{9435210C-3420-EC46-961C-52E71C61AD4A}" type="presOf" srcId="{98BBAE4F-037D-4F4A-80EF-77B3DE1B3D37}" destId="{A2ED1247-1CEF-C543-96F0-DE9C889250E3}" srcOrd="0" destOrd="0" presId="urn:microsoft.com/office/officeart/2005/8/layout/radial3"/>
    <dgm:cxn modelId="{E5ED5FC5-C7FB-EF43-8C57-91DF84C397C0}" type="presOf" srcId="{D7B4F113-82EC-8A43-828A-91D00EF1A743}" destId="{2BCB7C73-EDE0-2945-8E26-B8E57B9CCF1D}" srcOrd="0" destOrd="0" presId="urn:microsoft.com/office/officeart/2005/8/layout/radial3"/>
    <dgm:cxn modelId="{CAEE41CC-B20E-4D47-8DAD-429A25A33D39}" srcId="{98BBAE4F-037D-4F4A-80EF-77B3DE1B3D37}" destId="{319DA831-FE63-DE4F-963C-4B9EC993D074}" srcOrd="2" destOrd="0" parTransId="{7E0D4258-1899-694C-B206-F21763749846}" sibTransId="{BA86184E-E288-1543-8AA0-50294DA909CD}"/>
    <dgm:cxn modelId="{A0203B11-FF69-6949-9AFC-FF4B5D24DB3E}" srcId="{98BBAE4F-037D-4F4A-80EF-77B3DE1B3D37}" destId="{BBA8148A-FAE2-8F42-A14B-4EC2F6286F55}" srcOrd="3" destOrd="0" parTransId="{0C135868-AF29-9446-BA6E-E14ED194EFB8}" sibTransId="{A615068E-6B54-7D44-A6A7-42033EC13798}"/>
    <dgm:cxn modelId="{67C7CCF0-FDD2-AC4E-9CDD-18671EFA91DC}" srcId="{98BBAE4F-037D-4F4A-80EF-77B3DE1B3D37}" destId="{D7B4F113-82EC-8A43-828A-91D00EF1A743}" srcOrd="1" destOrd="0" parTransId="{3996BCFF-BB67-F84F-BC0F-8FF6457BEC63}" sibTransId="{6FBA57B7-F4B0-5A40-91CE-BC42E5ED0FE8}"/>
    <dgm:cxn modelId="{D66C2BE1-BA76-AF40-AEC7-D2A4CED8D763}" type="presOf" srcId="{54DF415C-D116-8F47-81CD-D630C358B284}" destId="{6B33CB4D-A841-C247-B1B6-8DCDC8298E4B}" srcOrd="0" destOrd="0" presId="urn:microsoft.com/office/officeart/2005/8/layout/radial3"/>
    <dgm:cxn modelId="{AE0467F4-0950-1344-B4C7-584A3B01C9A9}" srcId="{54DF415C-D116-8F47-81CD-D630C358B284}" destId="{98BBAE4F-037D-4F4A-80EF-77B3DE1B3D37}" srcOrd="0" destOrd="0" parTransId="{DE3FD425-8E63-9E47-8199-2E0D4B47C989}" sibTransId="{A7C26B7A-41E6-E44C-91B0-F16298EB2C50}"/>
    <dgm:cxn modelId="{92EDF821-CFB0-1D4D-929A-E899C7747238}" type="presOf" srcId="{BBA8148A-FAE2-8F42-A14B-4EC2F6286F55}" destId="{CA3EF8AC-0A60-8747-8857-39C03A64FE30}" srcOrd="0" destOrd="0" presId="urn:microsoft.com/office/officeart/2005/8/layout/radial3"/>
    <dgm:cxn modelId="{BC7F1529-D569-E747-955D-7216D7D8E9E9}" type="presOf" srcId="{319DA831-FE63-DE4F-963C-4B9EC993D074}" destId="{29C5789E-A978-E841-B967-20D128CB64AF}" srcOrd="0" destOrd="0" presId="urn:microsoft.com/office/officeart/2005/8/layout/radial3"/>
    <dgm:cxn modelId="{3FBF4E95-CF87-9D49-A3A8-EFCB3D597412}" type="presParOf" srcId="{6B33CB4D-A841-C247-B1B6-8DCDC8298E4B}" destId="{42338A1F-9E1A-EC40-B098-54C3AC0659DA}" srcOrd="0" destOrd="0" presId="urn:microsoft.com/office/officeart/2005/8/layout/radial3"/>
    <dgm:cxn modelId="{1F7B9A3E-7676-7346-8680-30A0864CD76A}" type="presParOf" srcId="{42338A1F-9E1A-EC40-B098-54C3AC0659DA}" destId="{A2ED1247-1CEF-C543-96F0-DE9C889250E3}" srcOrd="0" destOrd="0" presId="urn:microsoft.com/office/officeart/2005/8/layout/radial3"/>
    <dgm:cxn modelId="{3D673393-D188-6F49-A430-B8D6C63481D7}" type="presParOf" srcId="{42338A1F-9E1A-EC40-B098-54C3AC0659DA}" destId="{E27097F8-9406-E743-A5A4-78BD92446822}" srcOrd="1" destOrd="0" presId="urn:microsoft.com/office/officeart/2005/8/layout/radial3"/>
    <dgm:cxn modelId="{35DB6015-010F-8048-885B-578A6A74AEC9}" type="presParOf" srcId="{42338A1F-9E1A-EC40-B098-54C3AC0659DA}" destId="{2BCB7C73-EDE0-2945-8E26-B8E57B9CCF1D}" srcOrd="2" destOrd="0" presId="urn:microsoft.com/office/officeart/2005/8/layout/radial3"/>
    <dgm:cxn modelId="{D92FB1D2-A28A-7544-B5E6-AC42E939946C}" type="presParOf" srcId="{42338A1F-9E1A-EC40-B098-54C3AC0659DA}" destId="{29C5789E-A978-E841-B967-20D128CB64AF}" srcOrd="3" destOrd="0" presId="urn:microsoft.com/office/officeart/2005/8/layout/radial3"/>
    <dgm:cxn modelId="{877E5268-709C-0844-89F5-9604DEC16484}" type="presParOf" srcId="{42338A1F-9E1A-EC40-B098-54C3AC0659DA}" destId="{CA3EF8AC-0A60-8747-8857-39C03A64FE30}" srcOrd="4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719C1-5CD0-A142-8EF6-7ECBE07D044D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BDED6-3732-9A40-8A35-CFDC86FD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B7D1F-26F7-3D4B-9A61-3B61A4DE8A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B7D1F-26F7-3D4B-9A61-3B61A4DE8A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E7D97-FE30-044C-AECE-2964B7059C56}" type="datetimeFigureOut">
              <a:rPr lang="en-US" smtClean="0"/>
              <a:pPr/>
              <a:t>4/22/2009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34CD-DAD7-E847-B58B-6A91CA9C0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990600"/>
            <a:ext cx="9144000" cy="27432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>
            <a:normAutofit/>
          </a:bodyPr>
          <a:lstStyle/>
          <a:p>
            <a:pPr marL="919163" indent="-919163" algn="l"/>
            <a:r>
              <a:rPr lang="en-US" sz="3600" b="1" dirty="0" smtClean="0">
                <a:solidFill>
                  <a:schemeClr val="bg1"/>
                </a:solidFill>
                <a:latin typeface="Myriad Pro"/>
                <a:cs typeface="Myriad Pro"/>
              </a:rPr>
              <a:t>Broadband and Chicago</a:t>
            </a:r>
            <a:endParaRPr lang="en-US" sz="3600" b="1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2400" cy="914400"/>
          </a:xfrm>
        </p:spPr>
        <p:txBody>
          <a:bodyPr anchor="ctr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National Telecommunications and Information Administration</a:t>
            </a:r>
          </a:p>
          <a:p>
            <a:pPr algn="l">
              <a:spcBef>
                <a:spcPts val="0"/>
              </a:spcBef>
            </a:pPr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April 22, 2009</a:t>
            </a:r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pic>
        <p:nvPicPr>
          <p:cNvPr id="4" name="Picture 3" descr="City Seal color.ps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191000"/>
            <a:ext cx="1371600" cy="13716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362200" y="4191000"/>
            <a:ext cx="5486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Hardik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Bhatt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Chief Information Officer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Department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of Innovation and Technology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City of Chicago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943600" y="5943600"/>
            <a:ext cx="2971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400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City of Chicago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Richard</a:t>
            </a:r>
            <a:r>
              <a:rPr kumimoji="0" lang="en-US" sz="1400" b="0" i="0" u="none" strike="noStrike" kern="1200" cap="all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M. Daley, Mayor</a:t>
            </a:r>
            <a:endParaRPr kumimoji="0" lang="en-US" sz="1400" b="0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City of Chicago Attendees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 err="1" smtClean="0"/>
              <a:t>Hardik</a:t>
            </a:r>
            <a:r>
              <a:rPr lang="en-US" sz="2600" dirty="0" smtClean="0"/>
              <a:t> Bhatt, </a:t>
            </a:r>
          </a:p>
          <a:p>
            <a:pPr>
              <a:lnSpc>
                <a:spcPct val="80000"/>
              </a:lnSpc>
              <a:buNone/>
            </a:pPr>
            <a:r>
              <a:rPr lang="en-US" sz="2600" dirty="0" smtClean="0"/>
              <a:t>     </a:t>
            </a:r>
            <a:r>
              <a:rPr lang="en-US" sz="2000" dirty="0" smtClean="0"/>
              <a:t>Chief Information Officer and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Commissioner, Department of Innovation and Technology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Frank </a:t>
            </a:r>
            <a:r>
              <a:rPr lang="en-US" sz="2600" dirty="0" err="1"/>
              <a:t>Kruesi</a:t>
            </a: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   </a:t>
            </a:r>
            <a:r>
              <a:rPr lang="en-US" sz="2600" dirty="0" smtClean="0"/>
              <a:t>  </a:t>
            </a:r>
            <a:r>
              <a:rPr lang="en-US" sz="2000" dirty="0" smtClean="0"/>
              <a:t>Director</a:t>
            </a:r>
            <a:r>
              <a:rPr lang="en-US" sz="2000" dirty="0"/>
              <a:t>, Intergovernmental Affairs, </a:t>
            </a:r>
            <a:r>
              <a:rPr lang="en-US" sz="2000" dirty="0" smtClean="0"/>
              <a:t>City </a:t>
            </a:r>
            <a:r>
              <a:rPr lang="en-US" sz="2000" dirty="0"/>
              <a:t>of Chicago DC </a:t>
            </a:r>
            <a:r>
              <a:rPr lang="en-US" sz="2000" dirty="0" smtClean="0"/>
              <a:t>Office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600" dirty="0" smtClean="0"/>
              <a:t>Dean </a:t>
            </a:r>
            <a:r>
              <a:rPr lang="en-US" sz="2600" dirty="0" err="1"/>
              <a:t>Tsilikas</a:t>
            </a: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   </a:t>
            </a:r>
            <a:r>
              <a:rPr lang="en-US" sz="2600" dirty="0" smtClean="0"/>
              <a:t>  </a:t>
            </a:r>
            <a:r>
              <a:rPr lang="en-US" sz="2000" dirty="0"/>
              <a:t>Assistant Director, Intergovernmental Affairs, City of Chicago DC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114800"/>
          </a:xfrm>
        </p:spPr>
        <p:txBody>
          <a:bodyPr>
            <a:normAutofit/>
          </a:bodyPr>
          <a:lstStyle/>
          <a:p>
            <a:pPr marL="571500" indent="-571500"/>
            <a:r>
              <a:rPr lang="en-US" dirty="0"/>
              <a:t>Current </a:t>
            </a:r>
            <a:r>
              <a:rPr lang="en-US" dirty="0" smtClean="0"/>
              <a:t>state </a:t>
            </a:r>
            <a:r>
              <a:rPr lang="en-US" dirty="0"/>
              <a:t>of </a:t>
            </a:r>
            <a:r>
              <a:rPr lang="en-US" dirty="0" smtClean="0"/>
              <a:t>broadband </a:t>
            </a:r>
            <a:r>
              <a:rPr lang="en-US" dirty="0"/>
              <a:t>in </a:t>
            </a:r>
            <a:r>
              <a:rPr lang="en-US" dirty="0" smtClean="0"/>
              <a:t>Chicago</a:t>
            </a:r>
          </a:p>
          <a:p>
            <a:pPr marL="971550" lvl="1" indent="-571500"/>
            <a:r>
              <a:rPr lang="en-US" dirty="0" smtClean="0"/>
              <a:t>Urban underserved areas</a:t>
            </a:r>
            <a:endParaRPr lang="en-US" dirty="0"/>
          </a:p>
          <a:p>
            <a:pPr marL="571500" indent="-571500"/>
            <a:r>
              <a:rPr lang="en-US" dirty="0" smtClean="0"/>
              <a:t>City of Chicago broadband </a:t>
            </a:r>
            <a:r>
              <a:rPr lang="en-US" dirty="0"/>
              <a:t>e</a:t>
            </a:r>
            <a:r>
              <a:rPr lang="en-US" dirty="0" smtClean="0"/>
              <a:t>xpansion </a:t>
            </a:r>
            <a:r>
              <a:rPr lang="en-US" dirty="0"/>
              <a:t>and </a:t>
            </a:r>
            <a:r>
              <a:rPr lang="en-US" dirty="0" smtClean="0"/>
              <a:t>digital inclusion initiatives</a:t>
            </a:r>
          </a:p>
          <a:p>
            <a:pPr marL="971550" lvl="1" indent="-571500"/>
            <a:r>
              <a:rPr lang="en-US" dirty="0" smtClean="0"/>
              <a:t>Successes and lessons learned</a:t>
            </a:r>
          </a:p>
          <a:p>
            <a:pPr marL="571500" indent="-571500"/>
            <a:r>
              <a:rPr lang="en-US" dirty="0" smtClean="0"/>
              <a:t>Approach </a:t>
            </a:r>
            <a:r>
              <a:rPr lang="en-US" dirty="0"/>
              <a:t>to the Broadband Technology Opportunities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Current state of broadband in Chicago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Technology use </a:t>
            </a:r>
            <a:r>
              <a:rPr lang="en-US" sz="2600" dirty="0" smtClean="0"/>
              <a:t>study (March 09)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Covered all </a:t>
            </a:r>
            <a:r>
              <a:rPr lang="en-US" sz="2000" dirty="0" smtClean="0"/>
              <a:t>77 Chicago </a:t>
            </a:r>
            <a:r>
              <a:rPr lang="en-US" sz="2000" dirty="0"/>
              <a:t>neighborhoods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39% of neighborhoods don’t have broadband at home; 23 of Chicago’s 77 neighborhoods have broadband penetration rate lower than average rural </a:t>
            </a:r>
            <a:r>
              <a:rPr lang="en-US" sz="2000" dirty="0" smtClean="0"/>
              <a:t>area (63%)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All but one neighborhood identified cost as the biggest barrier, not just lack of interest or </a:t>
            </a:r>
            <a:r>
              <a:rPr lang="en-US" sz="2000" dirty="0" smtClean="0"/>
              <a:t>demand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600" dirty="0"/>
              <a:t>City’s policy goal – Universal and affordable broadband for all Chicagoans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Broadband expansion plan and Digital Inclusion Efforts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191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 dirty="0"/>
              <a:t>Citywide Wi-Fi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lessons learned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Mayor’s Council on bridging the digital divide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five key drivers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Digital Excellence Action Agenda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</a:t>
            </a:r>
            <a:r>
              <a:rPr lang="en-US" sz="2000" dirty="0" smtClean="0"/>
              <a:t>ingular accountability, but everyone’s responsibility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100" dirty="0" smtClean="0"/>
              <a:t>Digital </a:t>
            </a:r>
            <a:r>
              <a:rPr lang="en-US" sz="2100" dirty="0"/>
              <a:t>Excellence Demonstration Communities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real-world laboratories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Municipal </a:t>
            </a:r>
            <a:r>
              <a:rPr lang="en-US" sz="2100" dirty="0" smtClean="0"/>
              <a:t>Broadband Market Assessment, Chicago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San Francisco, Boston, LA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Broadband </a:t>
            </a:r>
            <a:r>
              <a:rPr lang="en-US" sz="2100" dirty="0"/>
              <a:t>Master Planning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planning for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Approach to Broadband Technology Opportunities Program (BTOP)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Innovative public-private partnership to offer advanced broadband in underserved neighborhoods </a:t>
            </a:r>
          </a:p>
          <a:p>
            <a:pPr lvl="1"/>
            <a:r>
              <a:rPr lang="en-US" sz="2400" dirty="0"/>
              <a:t>semi-public infrastructure, private ISP’s</a:t>
            </a:r>
          </a:p>
          <a:p>
            <a:pPr lvl="1"/>
            <a:r>
              <a:rPr lang="en-US" sz="2400" dirty="0"/>
              <a:t>10,000 underserved residential units</a:t>
            </a:r>
          </a:p>
          <a:p>
            <a:pPr lvl="1"/>
            <a:r>
              <a:rPr lang="en-US" sz="2400" dirty="0"/>
              <a:t>10,000 </a:t>
            </a:r>
            <a:r>
              <a:rPr lang="en-US" sz="2400" dirty="0" smtClean="0"/>
              <a:t>Public Housing </a:t>
            </a:r>
            <a:r>
              <a:rPr lang="en-US" sz="2400" dirty="0"/>
              <a:t>Units</a:t>
            </a:r>
          </a:p>
          <a:p>
            <a:pPr lvl="1"/>
            <a:r>
              <a:rPr lang="en-US" sz="2400" dirty="0"/>
              <a:t>2,000 underserved businesses</a:t>
            </a:r>
          </a:p>
          <a:p>
            <a:r>
              <a:rPr lang="en-US" sz="2600" dirty="0"/>
              <a:t>Connect community anchor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457200"/>
          <a:ext cx="8229600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9266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latin typeface="Myriad Pro"/>
                <a:cs typeface="Myriad Pro"/>
              </a:rPr>
              <a:t>Broader policy goals</a:t>
            </a:r>
            <a:endParaRPr lang="en-US" cap="all" dirty="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457200"/>
          <a:ext cx="8229600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92668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latin typeface="Myriad Pro"/>
                <a:cs typeface="Myriad Pro"/>
              </a:rPr>
              <a:t>BTOP Application </a:t>
            </a:r>
            <a:r>
              <a:rPr lang="en-US" cap="all" dirty="0" smtClean="0">
                <a:latin typeface="Myriad Pro"/>
                <a:cs typeface="Myriad Pro"/>
              </a:rPr>
              <a:t>Focus areas</a:t>
            </a:r>
            <a:endParaRPr lang="en-US" cap="all" dirty="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990600"/>
            <a:ext cx="9144000" cy="27432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>
            <a:normAutofit/>
          </a:bodyPr>
          <a:lstStyle/>
          <a:p>
            <a:pPr marL="919163" indent="-919163" algn="l"/>
            <a:r>
              <a:rPr lang="en-US" sz="3600" b="1" dirty="0" smtClean="0">
                <a:solidFill>
                  <a:schemeClr val="bg1"/>
                </a:solidFill>
                <a:latin typeface="Myriad Pro"/>
                <a:cs typeface="Myriad Pro"/>
              </a:rPr>
              <a:t>Broadband and Chicago</a:t>
            </a:r>
            <a:endParaRPr lang="en-US" sz="3600" b="1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2400" cy="914400"/>
          </a:xfrm>
        </p:spPr>
        <p:txBody>
          <a:bodyPr anchor="ctr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National Telecommunications and Information Administration</a:t>
            </a:r>
          </a:p>
          <a:p>
            <a:pPr algn="l">
              <a:spcBef>
                <a:spcPts val="0"/>
              </a:spcBef>
            </a:pPr>
            <a:r>
              <a:rPr lang="en-US" sz="2000" dirty="0" smtClean="0">
                <a:solidFill>
                  <a:srgbClr val="FFFFFF"/>
                </a:solidFill>
                <a:latin typeface="Myriad Pro"/>
                <a:cs typeface="Myriad Pro"/>
              </a:rPr>
              <a:t>April 22, 2009</a:t>
            </a:r>
            <a:endParaRPr lang="en-US" sz="2000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pic>
        <p:nvPicPr>
          <p:cNvPr id="4" name="Picture 3" descr="City Seal color.ps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191000"/>
            <a:ext cx="1371600" cy="13716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362200" y="4191000"/>
            <a:ext cx="5486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Hardik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Bhatt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Chief Information Officer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Department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of Innovation and Technology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City of Chicago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943600" y="5943600"/>
            <a:ext cx="2971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400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/>
                <a:cs typeface="Myriad Pro"/>
              </a:rPr>
              <a:t>City of Chicago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Richard</a:t>
            </a:r>
            <a:r>
              <a:rPr kumimoji="0" lang="en-US" sz="1400" b="0" i="0" u="none" strike="noStrike" kern="1200" cap="all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Myriad Pro"/>
                <a:ea typeface="+mn-ea"/>
                <a:cs typeface="Myriad Pro"/>
              </a:rPr>
              <a:t> M. Daley, Mayor</a:t>
            </a:r>
            <a:endParaRPr kumimoji="0" lang="en-US" sz="1400" b="0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346</Words>
  <Application>Microsoft Macintosh PowerPoint</Application>
  <PresentationFormat>On-screen Show (4:3)</PresentationFormat>
  <Paragraphs>74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Broadband and Chicago</vt:lpstr>
      <vt:lpstr>City of Chicago Attendees</vt:lpstr>
      <vt:lpstr>Agenda</vt:lpstr>
      <vt:lpstr>Current state of broadband in Chicago</vt:lpstr>
      <vt:lpstr>Broadband expansion plan and Digital Inclusion Efforts</vt:lpstr>
      <vt:lpstr>Approach to Broadband Technology Opportunities Program (BTOP)</vt:lpstr>
      <vt:lpstr>Slide 7</vt:lpstr>
      <vt:lpstr>Slide 8</vt:lpstr>
      <vt:lpstr>Broadband and Chicago</vt:lpstr>
    </vt:vector>
  </TitlesOfParts>
  <Company>City of Chicago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Guilford</dc:creator>
  <cp:lastModifiedBy>UNISYS</cp:lastModifiedBy>
  <cp:revision>25</cp:revision>
  <dcterms:created xsi:type="dcterms:W3CDTF">2009-04-22T16:08:17Z</dcterms:created>
  <dcterms:modified xsi:type="dcterms:W3CDTF">2009-04-22T16:35:39Z</dcterms:modified>
</cp:coreProperties>
</file>