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95" r:id="rId4"/>
    <p:sldId id="303" r:id="rId5"/>
    <p:sldId id="304" r:id="rId6"/>
    <p:sldId id="261" r:id="rId7"/>
    <p:sldId id="260" r:id="rId8"/>
    <p:sldId id="262" r:id="rId9"/>
    <p:sldId id="263" r:id="rId10"/>
    <p:sldId id="264" r:id="rId11"/>
    <p:sldId id="271" r:id="rId12"/>
    <p:sldId id="297" r:id="rId13"/>
    <p:sldId id="278" r:id="rId14"/>
    <p:sldId id="276" r:id="rId15"/>
    <p:sldId id="280" r:id="rId16"/>
    <p:sldId id="265" r:id="rId17"/>
    <p:sldId id="283" r:id="rId18"/>
    <p:sldId id="298" r:id="rId19"/>
    <p:sldId id="267" r:id="rId20"/>
    <p:sldId id="305" r:id="rId21"/>
    <p:sldId id="300" r:id="rId22"/>
    <p:sldId id="272" r:id="rId23"/>
    <p:sldId id="279" r:id="rId24"/>
    <p:sldId id="282" r:id="rId25"/>
    <p:sldId id="273" r:id="rId26"/>
    <p:sldId id="274" r:id="rId27"/>
    <p:sldId id="293" r:id="rId28"/>
    <p:sldId id="284" r:id="rId29"/>
    <p:sldId id="285" r:id="rId30"/>
    <p:sldId id="286" r:id="rId31"/>
    <p:sldId id="287" r:id="rId32"/>
    <p:sldId id="288" r:id="rId33"/>
    <p:sldId id="266" r:id="rId34"/>
    <p:sldId id="294" r:id="rId35"/>
    <p:sldId id="268" r:id="rId36"/>
    <p:sldId id="299" r:id="rId37"/>
    <p:sldId id="269" r:id="rId38"/>
    <p:sldId id="270" r:id="rId39"/>
    <p:sldId id="289" r:id="rId40"/>
    <p:sldId id="290" r:id="rId41"/>
    <p:sldId id="291" r:id="rId42"/>
    <p:sldId id="302" r:id="rId43"/>
    <p:sldId id="301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7" autoAdjust="0"/>
    <p:restoredTop sz="94660"/>
  </p:normalViewPr>
  <p:slideViewPr>
    <p:cSldViewPr snapToObjects="1">
      <p:cViewPr>
        <p:scale>
          <a:sx n="100" d="100"/>
          <a:sy n="100" d="100"/>
        </p:scale>
        <p:origin x="-72" y="-72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FA633-FCC0-724C-B6CD-41861DD6FA03}" type="doc">
      <dgm:prSet loTypeId="urn:microsoft.com/office/officeart/2005/8/layout/venn3" loCatId="relationship" qsTypeId="urn:microsoft.com/office/officeart/2005/8/quickstyle/simple2" qsCatId="simple" csTypeId="urn:microsoft.com/office/officeart/2005/8/colors/accent2_2" csCatId="accent2" phldr="1"/>
      <dgm:spPr/>
    </dgm:pt>
    <dgm:pt modelId="{E0339C2F-D84E-694F-8D20-871DDB07D493}">
      <dgm:prSet phldrT="[Text]"/>
      <dgm:spPr/>
      <dgm:t>
        <a:bodyPr/>
        <a:lstStyle/>
        <a:p>
          <a:r>
            <a:rPr lang="en-US" dirty="0" smtClean="0"/>
            <a:t>Familiar</a:t>
          </a:r>
          <a:endParaRPr lang="en-US" dirty="0"/>
        </a:p>
      </dgm:t>
    </dgm:pt>
    <dgm:pt modelId="{F14C6391-92F3-5343-BDEE-F781E370853E}" type="parTrans" cxnId="{E793FD8B-470A-6B4D-B85E-57125C5B8284}">
      <dgm:prSet/>
      <dgm:spPr/>
      <dgm:t>
        <a:bodyPr/>
        <a:lstStyle/>
        <a:p>
          <a:endParaRPr lang="en-US"/>
        </a:p>
      </dgm:t>
    </dgm:pt>
    <dgm:pt modelId="{0C8EE5A2-2ADB-9147-9101-CBA4C83B9362}" type="sibTrans" cxnId="{E793FD8B-470A-6B4D-B85E-57125C5B8284}">
      <dgm:prSet/>
      <dgm:spPr/>
      <dgm:t>
        <a:bodyPr/>
        <a:lstStyle/>
        <a:p>
          <a:endParaRPr lang="en-US"/>
        </a:p>
      </dgm:t>
    </dgm:pt>
    <dgm:pt modelId="{E847C87F-B4AD-4342-984D-8D3A92C6B387}">
      <dgm:prSet phldrT="[Text]"/>
      <dgm:spPr/>
      <dgm:t>
        <a:bodyPr/>
        <a:lstStyle/>
        <a:p>
          <a:r>
            <a:rPr lang="en-US" dirty="0" smtClean="0"/>
            <a:t>Formal</a:t>
          </a:r>
          <a:endParaRPr lang="en-US" dirty="0"/>
        </a:p>
      </dgm:t>
    </dgm:pt>
    <dgm:pt modelId="{40AF78EF-C192-EA45-95AA-6E9737EFD6F7}" type="parTrans" cxnId="{0EC6C47A-76BE-704E-8DBC-A85582A9EA0B}">
      <dgm:prSet/>
      <dgm:spPr/>
      <dgm:t>
        <a:bodyPr/>
        <a:lstStyle/>
        <a:p>
          <a:endParaRPr lang="en-US"/>
        </a:p>
      </dgm:t>
    </dgm:pt>
    <dgm:pt modelId="{E414B011-4CFF-CB4D-B21E-DF32D7960394}" type="sibTrans" cxnId="{0EC6C47A-76BE-704E-8DBC-A85582A9EA0B}">
      <dgm:prSet/>
      <dgm:spPr/>
      <dgm:t>
        <a:bodyPr/>
        <a:lstStyle/>
        <a:p>
          <a:endParaRPr lang="en-US"/>
        </a:p>
      </dgm:t>
    </dgm:pt>
    <dgm:pt modelId="{A5D78EEC-EAD2-DD43-A653-1AE441E86637}">
      <dgm:prSet phldrT="[Text]"/>
      <dgm:spPr/>
      <dgm:t>
        <a:bodyPr/>
        <a:lstStyle/>
        <a:p>
          <a:r>
            <a:rPr lang="en-US" dirty="0" smtClean="0"/>
            <a:t>Firm</a:t>
          </a:r>
          <a:endParaRPr lang="en-US" dirty="0"/>
        </a:p>
      </dgm:t>
    </dgm:pt>
    <dgm:pt modelId="{F229AD1D-BA66-624D-9E2A-D1851D30E8E6}" type="parTrans" cxnId="{4316203E-011C-B449-B230-D07C931C0690}">
      <dgm:prSet/>
      <dgm:spPr/>
      <dgm:t>
        <a:bodyPr/>
        <a:lstStyle/>
        <a:p>
          <a:endParaRPr lang="en-US"/>
        </a:p>
      </dgm:t>
    </dgm:pt>
    <dgm:pt modelId="{D3A3CBDE-848C-3846-A888-EB79A9CE70E3}" type="sibTrans" cxnId="{4316203E-011C-B449-B230-D07C931C0690}">
      <dgm:prSet/>
      <dgm:spPr/>
      <dgm:t>
        <a:bodyPr/>
        <a:lstStyle/>
        <a:p>
          <a:endParaRPr lang="en-US"/>
        </a:p>
      </dgm:t>
    </dgm:pt>
    <dgm:pt modelId="{D9828F8C-E2BF-D54A-8801-B5E8EE030C1B}">
      <dgm:prSet phldrT="[Text]"/>
      <dgm:spPr/>
      <dgm:t>
        <a:bodyPr/>
        <a:lstStyle/>
        <a:p>
          <a:r>
            <a:rPr lang="en-US" dirty="0" smtClean="0"/>
            <a:t>Final</a:t>
          </a:r>
          <a:endParaRPr lang="en-US" dirty="0"/>
        </a:p>
      </dgm:t>
    </dgm:pt>
    <dgm:pt modelId="{51729BCC-C3C4-AD4D-9EE5-94FD05203597}" type="parTrans" cxnId="{3EFC1B8B-C739-8647-899F-D071414E054E}">
      <dgm:prSet/>
      <dgm:spPr/>
      <dgm:t>
        <a:bodyPr/>
        <a:lstStyle/>
        <a:p>
          <a:endParaRPr lang="en-US"/>
        </a:p>
      </dgm:t>
    </dgm:pt>
    <dgm:pt modelId="{0B9A1EAC-4C13-F541-8511-5CE18A400B5D}" type="sibTrans" cxnId="{3EFC1B8B-C739-8647-899F-D071414E054E}">
      <dgm:prSet/>
      <dgm:spPr/>
      <dgm:t>
        <a:bodyPr/>
        <a:lstStyle/>
        <a:p>
          <a:endParaRPr lang="en-US"/>
        </a:p>
      </dgm:t>
    </dgm:pt>
    <dgm:pt modelId="{4322EAE1-33A9-F045-8F6C-8AE30203C20B}" type="pres">
      <dgm:prSet presAssocID="{233FA633-FCC0-724C-B6CD-41861DD6FA03}" presName="Name0" presStyleCnt="0">
        <dgm:presLayoutVars>
          <dgm:dir/>
          <dgm:resizeHandles val="exact"/>
        </dgm:presLayoutVars>
      </dgm:prSet>
      <dgm:spPr/>
    </dgm:pt>
    <dgm:pt modelId="{CD9B6824-9F12-0944-B041-1EF66FE69FB6}" type="pres">
      <dgm:prSet presAssocID="{E0339C2F-D84E-694F-8D20-871DDB07D493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976CE-5A4D-9C49-BF5C-0CD1507B12FD}" type="pres">
      <dgm:prSet presAssocID="{0C8EE5A2-2ADB-9147-9101-CBA4C83B9362}" presName="space" presStyleCnt="0"/>
      <dgm:spPr/>
    </dgm:pt>
    <dgm:pt modelId="{420CE972-CE95-2743-A1FE-1A2B99DAFD2B}" type="pres">
      <dgm:prSet presAssocID="{E847C87F-B4AD-4342-984D-8D3A92C6B387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8394A-8156-A84B-99DB-6A03B93E3E67}" type="pres">
      <dgm:prSet presAssocID="{E414B011-4CFF-CB4D-B21E-DF32D7960394}" presName="space" presStyleCnt="0"/>
      <dgm:spPr/>
    </dgm:pt>
    <dgm:pt modelId="{3F045D0F-FD23-F840-A2E1-BC7BB47A416A}" type="pres">
      <dgm:prSet presAssocID="{A5D78EEC-EAD2-DD43-A653-1AE441E86637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8F182-90D0-A243-A071-9EC91BC5C075}" type="pres">
      <dgm:prSet presAssocID="{D3A3CBDE-848C-3846-A888-EB79A9CE70E3}" presName="space" presStyleCnt="0"/>
      <dgm:spPr/>
    </dgm:pt>
    <dgm:pt modelId="{FDC4857F-5649-794B-BB68-7ED33AEB40E8}" type="pres">
      <dgm:prSet presAssocID="{D9828F8C-E2BF-D54A-8801-B5E8EE030C1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B4C4F0-A269-224E-9B67-AE1134B94ADC}" type="presOf" srcId="{E0339C2F-D84E-694F-8D20-871DDB07D493}" destId="{CD9B6824-9F12-0944-B041-1EF66FE69FB6}" srcOrd="0" destOrd="0" presId="urn:microsoft.com/office/officeart/2005/8/layout/venn3"/>
    <dgm:cxn modelId="{4316203E-011C-B449-B230-D07C931C0690}" srcId="{233FA633-FCC0-724C-B6CD-41861DD6FA03}" destId="{A5D78EEC-EAD2-DD43-A653-1AE441E86637}" srcOrd="2" destOrd="0" parTransId="{F229AD1D-BA66-624D-9E2A-D1851D30E8E6}" sibTransId="{D3A3CBDE-848C-3846-A888-EB79A9CE70E3}"/>
    <dgm:cxn modelId="{3FD8F3B8-1408-6E41-8759-7DDAAEB2C0A3}" type="presOf" srcId="{233FA633-FCC0-724C-B6CD-41861DD6FA03}" destId="{4322EAE1-33A9-F045-8F6C-8AE30203C20B}" srcOrd="0" destOrd="0" presId="urn:microsoft.com/office/officeart/2005/8/layout/venn3"/>
    <dgm:cxn modelId="{585129CF-5024-0F4D-B0E9-00A85824FA52}" type="presOf" srcId="{D9828F8C-E2BF-D54A-8801-B5E8EE030C1B}" destId="{FDC4857F-5649-794B-BB68-7ED33AEB40E8}" srcOrd="0" destOrd="0" presId="urn:microsoft.com/office/officeart/2005/8/layout/venn3"/>
    <dgm:cxn modelId="{973DAA75-31C8-8F41-9FDC-0C73745718C8}" type="presOf" srcId="{A5D78EEC-EAD2-DD43-A653-1AE441E86637}" destId="{3F045D0F-FD23-F840-A2E1-BC7BB47A416A}" srcOrd="0" destOrd="0" presId="urn:microsoft.com/office/officeart/2005/8/layout/venn3"/>
    <dgm:cxn modelId="{A5E993DB-EE82-244C-8F66-5BC06907B7DF}" type="presOf" srcId="{E847C87F-B4AD-4342-984D-8D3A92C6B387}" destId="{420CE972-CE95-2743-A1FE-1A2B99DAFD2B}" srcOrd="0" destOrd="0" presId="urn:microsoft.com/office/officeart/2005/8/layout/venn3"/>
    <dgm:cxn modelId="{E793FD8B-470A-6B4D-B85E-57125C5B8284}" srcId="{233FA633-FCC0-724C-B6CD-41861DD6FA03}" destId="{E0339C2F-D84E-694F-8D20-871DDB07D493}" srcOrd="0" destOrd="0" parTransId="{F14C6391-92F3-5343-BDEE-F781E370853E}" sibTransId="{0C8EE5A2-2ADB-9147-9101-CBA4C83B9362}"/>
    <dgm:cxn modelId="{0EC6C47A-76BE-704E-8DBC-A85582A9EA0B}" srcId="{233FA633-FCC0-724C-B6CD-41861DD6FA03}" destId="{E847C87F-B4AD-4342-984D-8D3A92C6B387}" srcOrd="1" destOrd="0" parTransId="{40AF78EF-C192-EA45-95AA-6E9737EFD6F7}" sibTransId="{E414B011-4CFF-CB4D-B21E-DF32D7960394}"/>
    <dgm:cxn modelId="{3EFC1B8B-C739-8647-899F-D071414E054E}" srcId="{233FA633-FCC0-724C-B6CD-41861DD6FA03}" destId="{D9828F8C-E2BF-D54A-8801-B5E8EE030C1B}" srcOrd="3" destOrd="0" parTransId="{51729BCC-C3C4-AD4D-9EE5-94FD05203597}" sibTransId="{0B9A1EAC-4C13-F541-8511-5CE18A400B5D}"/>
    <dgm:cxn modelId="{7453AC7C-8A62-0B4C-98B0-25A0936326E9}" type="presParOf" srcId="{4322EAE1-33A9-F045-8F6C-8AE30203C20B}" destId="{CD9B6824-9F12-0944-B041-1EF66FE69FB6}" srcOrd="0" destOrd="0" presId="urn:microsoft.com/office/officeart/2005/8/layout/venn3"/>
    <dgm:cxn modelId="{8E26B9DB-4BFB-644A-BD5A-FC0035291041}" type="presParOf" srcId="{4322EAE1-33A9-F045-8F6C-8AE30203C20B}" destId="{5F4976CE-5A4D-9C49-BF5C-0CD1507B12FD}" srcOrd="1" destOrd="0" presId="urn:microsoft.com/office/officeart/2005/8/layout/venn3"/>
    <dgm:cxn modelId="{654B30C9-2675-C448-8D2E-AF21C2089AF5}" type="presParOf" srcId="{4322EAE1-33A9-F045-8F6C-8AE30203C20B}" destId="{420CE972-CE95-2743-A1FE-1A2B99DAFD2B}" srcOrd="2" destOrd="0" presId="urn:microsoft.com/office/officeart/2005/8/layout/venn3"/>
    <dgm:cxn modelId="{A660E3B0-27DC-554F-88F5-0ADF18272E0C}" type="presParOf" srcId="{4322EAE1-33A9-F045-8F6C-8AE30203C20B}" destId="{5FD8394A-8156-A84B-99DB-6A03B93E3E67}" srcOrd="3" destOrd="0" presId="urn:microsoft.com/office/officeart/2005/8/layout/venn3"/>
    <dgm:cxn modelId="{56B57A4F-23B9-3E45-9F38-D0DBF6800ED1}" type="presParOf" srcId="{4322EAE1-33A9-F045-8F6C-8AE30203C20B}" destId="{3F045D0F-FD23-F840-A2E1-BC7BB47A416A}" srcOrd="4" destOrd="0" presId="urn:microsoft.com/office/officeart/2005/8/layout/venn3"/>
    <dgm:cxn modelId="{275D8BCA-B7D8-6445-B670-134D465254B4}" type="presParOf" srcId="{4322EAE1-33A9-F045-8F6C-8AE30203C20B}" destId="{1808F182-90D0-A243-A071-9EC91BC5C075}" srcOrd="5" destOrd="0" presId="urn:microsoft.com/office/officeart/2005/8/layout/venn3"/>
    <dgm:cxn modelId="{3DBBB631-D38D-1F41-BA57-F64FD70BE0C8}" type="presParOf" srcId="{4322EAE1-33A9-F045-8F6C-8AE30203C20B}" destId="{FDC4857F-5649-794B-BB68-7ED33AEB40E8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D84AC2-3F0A-41BF-B0B6-2CB36C78B212}" type="datetimeFigureOut">
              <a:rPr lang="en-US"/>
              <a:pPr>
                <a:defRPr/>
              </a:pPr>
              <a:t>1/28/2010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8B3BA30-CAC3-4426-A14B-3AF75F9C1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18B070-8D62-496B-9C3A-221AD02E2929}" type="datetimeFigureOut">
              <a:rPr lang="en-US"/>
              <a:pPr>
                <a:defRPr/>
              </a:pPr>
              <a:t>1/28/2010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F0ED46-FCCE-4B83-8099-82C1876B0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7ED4A0-DE45-4F6B-B9F8-D0019979DB95}" type="datetime1">
              <a:rPr lang="en-US"/>
              <a:pPr>
                <a:defRPr/>
              </a:pPr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BC819-1BC7-4824-84FF-813A352B5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95BF4A-C69C-48C0-8D76-FF1D8F76088F}" type="datetime1">
              <a:rPr lang="en-US"/>
              <a:pPr>
                <a:defRPr/>
              </a:pPr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81B64-7006-464A-9A27-73EDA5A59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561C49-2F2F-4210-A35F-15D1EFAD376B}" type="datetime1">
              <a:rPr lang="en-US"/>
              <a:pPr>
                <a:defRPr/>
              </a:pPr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AD264-007C-4C96-A0F9-25052502C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5C2293-B352-4EB2-AE4D-3D960CC243DE}" type="datetime1">
              <a:rPr lang="en-US"/>
              <a:pPr>
                <a:defRPr/>
              </a:pPr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7CDD7-D0AB-489C-BA34-D00E80E4A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F69C06-3C6F-4EDE-AF6B-06B34DA65F51}" type="datetime1">
              <a:rPr lang="en-US"/>
              <a:pPr>
                <a:defRPr/>
              </a:pPr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7FCC2-8FDB-4800-8471-1792B035A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F345B4E-F8A9-4521-8E0F-E9A0A85DCCD4}" type="datetime1">
              <a:rPr lang="en-US"/>
              <a:pPr>
                <a:defRPr/>
              </a:pPr>
              <a:t>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AFA6-B593-459F-A0E2-288CA4260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496DED-85BA-489E-BFED-73C817E99E08}" type="datetime1">
              <a:rPr lang="en-US"/>
              <a:pPr>
                <a:defRPr/>
              </a:pPr>
              <a:t>1/28/2010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4B65-43AD-4AD6-A75E-D3B27B897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ABBDDEB-AF8F-4106-B17E-DAD3FC5D9E57}" type="datetime1">
              <a:rPr lang="en-US"/>
              <a:pPr>
                <a:defRPr/>
              </a:pPr>
              <a:t>1/28/2010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0A182-65ED-43A1-9F89-29396A46A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0D851D-E771-488B-869F-A0E3D52B2244}" type="datetime1">
              <a:rPr lang="en-US"/>
              <a:pPr>
                <a:defRPr/>
              </a:pPr>
              <a:t>1/28/2010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81AC-BE45-495F-A477-4B8B421F9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2097235-1191-4CEA-A659-3716DBED8A0D}" type="datetime1">
              <a:rPr lang="en-US"/>
              <a:pPr>
                <a:defRPr/>
              </a:pPr>
              <a:t>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6A1FF-C23A-47A0-A280-D7A9E5302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BE7BEF-EF7A-4E23-98DD-981041532118}" type="datetime1">
              <a:rPr lang="en-US"/>
              <a:pPr>
                <a:defRPr/>
              </a:pPr>
              <a:t>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E35B8-2E33-43B0-8E37-E46918E50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5425"/>
            <a:ext cx="9144000" cy="1192213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8000">
                <a:schemeClr val="accent1">
                  <a:tint val="50000"/>
                  <a:shade val="100000"/>
                  <a:satMod val="350000"/>
                </a:schemeClr>
              </a:gs>
            </a:gsLst>
            <a:lin ang="6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7" name="Picture 7"/>
          <p:cNvPicPr>
            <a:picLocks noChangeAspect="1"/>
          </p:cNvPicPr>
          <p:nvPr userDrawn="1"/>
        </p:nvPicPr>
        <p:blipFill>
          <a:blip r:embed="rId13"/>
          <a:srcRect r="86800"/>
          <a:stretch>
            <a:fillRect/>
          </a:stretch>
        </p:blipFill>
        <p:spPr bwMode="auto">
          <a:xfrm>
            <a:off x="0" y="6146800"/>
            <a:ext cx="1676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0873B9-9553-4D04-874B-BEE47E1EC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8"/>
          <p:cNvPicPr>
            <a:picLocks noChangeAspect="1"/>
          </p:cNvPicPr>
          <p:nvPr userDrawn="1"/>
        </p:nvPicPr>
        <p:blipFill>
          <a:blip r:embed="rId13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b="1" kern="1200"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622425"/>
            <a:ext cx="9144000" cy="43973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3" name="Picture 12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Open Government </a:t>
            </a:r>
            <a:br>
              <a:rPr lang="en-US" dirty="0" smtClean="0"/>
            </a:br>
            <a:r>
              <a:rPr lang="en-US" dirty="0" smtClean="0"/>
              <a:t>Moderator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Joe Peters and Joe Goldman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January 22, 2010</a:t>
            </a:r>
            <a:endParaRPr lang="en-US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457200" y="6211888"/>
            <a:ext cx="868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Copyright © 2010 by AmericaSpeaks and Ascentum</a:t>
            </a:r>
          </a:p>
          <a:p>
            <a:pPr algn="ctr"/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2. Process: Designing</a:t>
            </a:r>
            <a:endParaRPr lang="en-US" dirty="0"/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kinds of contributions will be most useful?</a:t>
            </a:r>
          </a:p>
          <a:p>
            <a:r>
              <a:rPr lang="en-US" smtClean="0"/>
              <a:t>What do participants need to understand?</a:t>
            </a:r>
          </a:p>
          <a:p>
            <a:r>
              <a:rPr lang="en-US" smtClean="0"/>
              <a:t>What reference material is available?</a:t>
            </a:r>
          </a:p>
          <a:p>
            <a:r>
              <a:rPr lang="en-US" smtClean="0"/>
              <a:t>What are the themes/subject areas?</a:t>
            </a:r>
          </a:p>
          <a:p>
            <a:r>
              <a:rPr lang="en-US" smtClean="0"/>
              <a:t>What are the Ground Rules and Terms of Participation?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468DF-4D17-4097-848F-2B1363929416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smtClean="0"/>
              <a:t>How will participants’ ideas be used?</a:t>
            </a:r>
          </a:p>
          <a:p>
            <a:r>
              <a:rPr lang="en-US" smtClean="0"/>
              <a:t>What has the agency already done to make itself more open?</a:t>
            </a:r>
          </a:p>
          <a:p>
            <a:r>
              <a:rPr lang="en-US" smtClean="0"/>
              <a:t>What are the major options that the agency is considering for becoming more open that it would be useful to get input on?</a:t>
            </a:r>
          </a:p>
          <a:p>
            <a:r>
              <a:rPr lang="en-US" smtClean="0"/>
              <a:t>Where can participants go to learn more about what the agency does?</a:t>
            </a:r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C6E25-1A96-4EB5-913B-D6132AA449E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gradFill flip="none" rotWithShape="1">
            <a:gsLst>
              <a:gs pos="37000">
                <a:schemeClr val="accent2"/>
              </a:gs>
              <a:gs pos="0">
                <a:srgbClr val="FFFFFF"/>
              </a:gs>
            </a:gsLst>
            <a:lin ang="0" scaled="0"/>
            <a:tileRect/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8372" name="Picture 5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Tip: Suggested Context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gradFill flip="none" rotWithShape="1">
            <a:gsLst>
              <a:gs pos="37000">
                <a:schemeClr val="accent2"/>
              </a:gs>
              <a:gs pos="0">
                <a:srgbClr val="FFFFFF"/>
              </a:gs>
            </a:gsLst>
            <a:lin ang="0" scaled="0"/>
            <a:tileRect/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9394" name="Picture 5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Tip: Suggested Ground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Openly share your ideas, comments and perspectives.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Show respect for other people and use appropriate language in your ideas and comments.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Comment on, make suggestions to, and challenge ideas that are posted here, not about the individuals who post them.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Keep your ideas and comments on topic.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Keep an open mind when reading others’ points of view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Moderators will do their best to keep this a constructive and productive space for ideas.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Please refer to our </a:t>
            </a:r>
            <a:r>
              <a:rPr lang="en-US" u="sng" dirty="0" smtClean="0"/>
              <a:t>terms of participation</a:t>
            </a:r>
            <a:r>
              <a:rPr lang="en-US" dirty="0" smtClean="0"/>
              <a:t> for additional information.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 </a:t>
            </a: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0C4BE-368A-4AD6-B9FD-E38D1C271456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04800" y="4343400"/>
            <a:ext cx="2743200" cy="1219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datagov.ideascale.com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3A682-CEFC-48AA-9227-2981ED92279C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07338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6172200" y="4343400"/>
            <a:ext cx="2743200" cy="1219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opengov.ideascale.com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CA6EC-2EC7-4758-8C73-D56F8F06BF0C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3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974725" y="3144838"/>
            <a:ext cx="1219200" cy="990600"/>
          </a:xfrm>
          <a:prstGeom prst="straightConnector1">
            <a:avLst/>
          </a:prstGeom>
          <a:ln w="1270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146675" y="3910013"/>
            <a:ext cx="1219200" cy="990600"/>
          </a:xfrm>
          <a:prstGeom prst="straightConnector1">
            <a:avLst/>
          </a:prstGeom>
          <a:ln w="1270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124200" y="4800600"/>
            <a:ext cx="2209800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2. Where to begin</a:t>
            </a:r>
            <a:endParaRPr lang="en-US" sz="2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0" y="4152900"/>
            <a:ext cx="2209800" cy="2057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1. Clear rationale for participation</a:t>
            </a:r>
            <a:endParaRPr lang="en-US" sz="24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4979A-0844-4F28-BAF3-B656F3432671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3. Process: Promoting/Outreach</a:t>
            </a:r>
            <a:endParaRPr lang="en-US" dirty="0"/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Who needs to participate?</a:t>
            </a:r>
          </a:p>
          <a:p>
            <a:r>
              <a:rPr lang="en-US" smtClean="0"/>
              <a:t>How can you reach them?</a:t>
            </a:r>
          </a:p>
          <a:p>
            <a:r>
              <a:rPr lang="en-US" smtClean="0"/>
              <a:t>Who can help you to recruit them?</a:t>
            </a:r>
          </a:p>
          <a:p>
            <a:r>
              <a:rPr lang="en-US" smtClean="0"/>
              <a:t>What is in it for them? Why should they want to participate?</a:t>
            </a:r>
          </a:p>
          <a:p>
            <a:pPr lvl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9E831-9AE5-41E9-82B7-C18A189E441F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4514" name="Picture 5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Scenario: Too Few Participants</a:t>
            </a:r>
            <a:endParaRPr lang="en-US" dirty="0"/>
          </a:p>
        </p:txBody>
      </p:sp>
      <p:sp>
        <p:nvSpPr>
          <p:cNvPr id="6451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Dialogue fails to reach critical mass and is partially or fully taken over by interests – rating and flagging system fails to keep discussion on track because not enough participants.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EA7EC-3A35-425B-8BF2-93876650FCFA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gradFill flip="none" rotWithShape="1">
            <a:gsLst>
              <a:gs pos="37000">
                <a:schemeClr val="accent2"/>
              </a:gs>
              <a:gs pos="0">
                <a:srgbClr val="FFFFFF"/>
              </a:gs>
            </a:gsLst>
            <a:lin ang="0" scaled="0"/>
            <a:tileRect/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5538" name="Picture 5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Tip: Outreach Strategies</a:t>
            </a:r>
            <a:endParaRPr lang="en-US" dirty="0"/>
          </a:p>
        </p:txBody>
      </p:sp>
      <p:sp>
        <p:nvSpPr>
          <p:cNvPr id="655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Strong messaging</a:t>
            </a:r>
          </a:p>
          <a:p>
            <a:r>
              <a:rPr lang="en-US" smtClean="0"/>
              <a:t>Recruit ambassadors and hold regular calls</a:t>
            </a:r>
          </a:p>
          <a:p>
            <a:r>
              <a:rPr lang="en-US" smtClean="0"/>
              <a:t>Conduct briefing for bloggers</a:t>
            </a:r>
          </a:p>
          <a:p>
            <a:r>
              <a:rPr lang="en-US" smtClean="0"/>
              <a:t>Google and other online advertising</a:t>
            </a:r>
          </a:p>
          <a:p>
            <a:r>
              <a:rPr lang="en-US" smtClean="0"/>
              <a:t>Social media especially social networking sites</a:t>
            </a:r>
          </a:p>
          <a:p>
            <a:r>
              <a:rPr lang="en-US" smtClean="0"/>
              <a:t>Targeted media</a:t>
            </a:r>
          </a:p>
          <a:p>
            <a:r>
              <a:rPr lang="en-US" smtClean="0"/>
              <a:t>Use of participants to reach out further</a:t>
            </a:r>
          </a:p>
          <a:p>
            <a:pPr lvl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FDE24-1FD1-4441-B5DF-6E5215BD5138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4. Process: Moderating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How are you going to encourage participation and start moderating?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What are you monitoring?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When and how should you intervene?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How are you recording your actions/interventions?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When do you lock down and how do you communicate it?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How are you tracking good ideas with high/low interest?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How are you connected to those analyzing and reporting on the outcomes?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What is the handoff process between moderators?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What is the process if more/less resources are required?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D3012-E63D-440E-8968-18E02C729C03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Introductions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Big Question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Overview/Goals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Roles &amp; Responsibilities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Organizing and Moderating an Online Dialogue: Best Practices, Tips and Risks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Resources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Moderator Details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Ground Rules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Terms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Scheduling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Starting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Monitoring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Intervening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Recording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Tracking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Handing off/Coordinating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9F8E0-74F7-4ECD-9EAD-8F2B039A4C92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gradFill flip="none" rotWithShape="1">
            <a:gsLst>
              <a:gs pos="37000">
                <a:schemeClr val="accent2"/>
              </a:gs>
              <a:gs pos="0">
                <a:srgbClr val="FFFFFF"/>
              </a:gs>
            </a:gsLst>
            <a:lin ang="0" scaled="0"/>
            <a:tileRect/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7586" name="Picture 5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Tip: Principles of Moderation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Set expectations for tone, participation and how ideas will be used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Provide consistent moderation throughout the process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Be proactive in providing feedback especially when responding to trouble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Offer adequate context and framing to ensure high quality participation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Work closely with technical support staff to ensure responsive solutions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Acknowledge contributions and participation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7D520-9202-4738-AAC8-EA0719F0242F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gradFill flip="none" rotWithShape="1">
            <a:gsLst>
              <a:gs pos="37000">
                <a:schemeClr val="accent2"/>
              </a:gs>
              <a:gs pos="0">
                <a:srgbClr val="FFFFFF"/>
              </a:gs>
            </a:gsLst>
            <a:lin ang="0" scaled="0"/>
            <a:tileRect/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8610" name="Picture 5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Tip: Encouraging Participation </a:t>
            </a:r>
            <a:br>
              <a:rPr lang="en-US" dirty="0" smtClean="0"/>
            </a:br>
            <a:r>
              <a:rPr lang="en-US" dirty="0" smtClean="0"/>
              <a:t>by Setting the Tone</a:t>
            </a:r>
            <a:endParaRPr lang="en-US" dirty="0"/>
          </a:p>
        </p:txBody>
      </p:sp>
      <p:sp>
        <p:nvSpPr>
          <p:cNvPr id="686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you don’t set the tone or enforce the ground rules, the community will decide.</a:t>
            </a:r>
          </a:p>
          <a:p>
            <a:r>
              <a:rPr lang="en-US" smtClean="0"/>
              <a:t>Modeling behavior is critical:</a:t>
            </a:r>
          </a:p>
          <a:p>
            <a:pPr lvl="1"/>
            <a:r>
              <a:rPr lang="en-US" smtClean="0"/>
              <a:t>Instructions</a:t>
            </a:r>
          </a:p>
          <a:p>
            <a:pPr lvl="1"/>
            <a:r>
              <a:rPr lang="en-US" smtClean="0"/>
              <a:t>Examples</a:t>
            </a:r>
          </a:p>
          <a:p>
            <a:pPr lvl="1"/>
            <a:r>
              <a:rPr lang="en-US" smtClean="0"/>
              <a:t>Seedlings</a:t>
            </a:r>
          </a:p>
          <a:p>
            <a:pPr lvl="1"/>
            <a:r>
              <a:rPr lang="en-US" smtClean="0"/>
              <a:t>Interventions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871C-D926-40CD-B3A0-3E64AB97FF3A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9634" name="Picture 5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Scenario: Off Topic Ideas</a:t>
            </a:r>
            <a:endParaRPr lang="en-US" dirty="0"/>
          </a:p>
        </p:txBody>
      </p:sp>
      <p:sp>
        <p:nvSpPr>
          <p:cNvPr id="696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There is a large ratio of off-topic ideas that do not contribute to the purpose of the dialogue (b/c subject matter is abstract, people don’t understand intent of dialogue and/or people’s interests aren’t aligned with purpose of dialogue) 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2745E-068D-4571-BD52-2F754CDA0A68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49225" y="3124200"/>
            <a:ext cx="1984375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1. Clear and meaningful categories</a:t>
            </a:r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996113" y="1347788"/>
            <a:ext cx="20574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2. Concise description of desired ideas in this category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996113" y="4586288"/>
            <a:ext cx="20574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3. Excellent ideas and constructive comments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33401" y="2514600"/>
            <a:ext cx="1219200" cy="3175"/>
          </a:xfrm>
          <a:prstGeom prst="straightConnector1">
            <a:avLst/>
          </a:prstGeom>
          <a:ln w="1270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6" idx="1"/>
          </p:cNvCxnSpPr>
          <p:nvPr/>
        </p:nvCxnSpPr>
        <p:spPr>
          <a:xfrm rot="10800000">
            <a:off x="5486400" y="1347788"/>
            <a:ext cx="1509713" cy="1028700"/>
          </a:xfrm>
          <a:prstGeom prst="bentConnector3">
            <a:avLst>
              <a:gd name="adj1" fmla="val 100966"/>
            </a:avLst>
          </a:prstGeom>
          <a:ln w="1270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715000" y="5638800"/>
            <a:ext cx="1281113" cy="1588"/>
          </a:xfrm>
          <a:prstGeom prst="straightConnector1">
            <a:avLst/>
          </a:prstGeom>
          <a:ln w="1270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EE6DF-7A64-4DFA-A09C-67CCE772E4BE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682" name="Picture 5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Scenario: Unproductive Behavior</a:t>
            </a:r>
            <a:endParaRPr lang="en-US" dirty="0"/>
          </a:p>
        </p:txBody>
      </p:sp>
      <p:sp>
        <p:nvSpPr>
          <p:cNvPr id="716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There is a large ratio of ideas and comments that don’t technically violate the terms of participation but are in a grey area </a:t>
            </a:r>
          </a:p>
          <a:p>
            <a:pPr lvl="1"/>
            <a:r>
              <a:rPr lang="en-US" smtClean="0"/>
              <a:t>Complaints against agency</a:t>
            </a:r>
          </a:p>
          <a:p>
            <a:pPr lvl="1"/>
            <a:r>
              <a:rPr lang="en-US" smtClean="0"/>
              <a:t>Duplicative comments</a:t>
            </a:r>
          </a:p>
          <a:p>
            <a:pPr lvl="1"/>
            <a:r>
              <a:rPr lang="en-US" smtClean="0"/>
              <a:t>Cleverly worded attacks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A7417-978B-49A8-BB2D-03F3E32EF023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gradFill flip="none" rotWithShape="1">
            <a:gsLst>
              <a:gs pos="37000">
                <a:schemeClr val="accent2"/>
              </a:gs>
              <a:gs pos="0">
                <a:srgbClr val="FFFFFF"/>
              </a:gs>
            </a:gsLst>
            <a:lin ang="0" scaled="0"/>
            <a:tileRect/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2706" name="Picture 5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Tip: Intervention Tone Spectrum </a:t>
            </a:r>
            <a:br>
              <a:rPr lang="en-US" dirty="0" smtClean="0"/>
            </a:br>
            <a:r>
              <a:rPr lang="en-US" dirty="0" smtClean="0"/>
              <a:t>The Four Fs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417638"/>
          <a:ext cx="8229600" cy="437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AEC00-A3D5-4783-AD16-B149EAE5949A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gradFill flip="none" rotWithShape="1">
            <a:gsLst>
              <a:gs pos="37000">
                <a:schemeClr val="accent2"/>
              </a:gs>
              <a:gs pos="0">
                <a:srgbClr val="FFFFFF"/>
              </a:gs>
            </a:gsLst>
            <a:lin ang="0" scaled="0"/>
            <a:tileRect/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3730" name="Picture 5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Tips: Tone for Warning 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Hey guys, let’s keep the language clean and the flames low.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Please treat each other with respect and use appropriate language.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Coarse language and abusive posts are not tolerated on this site.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FINAL WARNING - Coarse language and abuse posts will be immediately removed and accounts suspended.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8E835-A6D0-4EB5-94F0-277BB6BB6F58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8100" y="1739900"/>
            <a:ext cx="508000" cy="41275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4754" name="Picture 15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Tip: Intervention Spectrums </a:t>
            </a:r>
            <a:br>
              <a:rPr lang="en-US" dirty="0" smtClean="0"/>
            </a:br>
            <a:r>
              <a:rPr lang="en-US" dirty="0" smtClean="0"/>
              <a:t>to Consider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CD8A9-4C9E-4AA9-AEDE-AB718D004BC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2819400"/>
            <a:ext cx="8001000" cy="1588"/>
          </a:xfrm>
          <a:prstGeom prst="straightConnector1">
            <a:avLst/>
          </a:prstGeom>
          <a:ln w="1270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5800" y="5334000"/>
            <a:ext cx="8001000" cy="1588"/>
          </a:xfrm>
          <a:prstGeom prst="straightConnector1">
            <a:avLst/>
          </a:prstGeom>
          <a:ln w="1270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57200" y="1676400"/>
            <a:ext cx="2133600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/>
              <a:t>Reactive</a:t>
            </a:r>
            <a:endParaRPr lang="en-US" sz="2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553200" y="1676400"/>
            <a:ext cx="2133600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/>
              <a:t>Proactive</a:t>
            </a:r>
            <a:endParaRPr lang="en-US" sz="26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" y="4343400"/>
            <a:ext cx="2133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/>
              <a:t>Passive</a:t>
            </a:r>
            <a:endParaRPr lang="en-US" sz="2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553200" y="4343400"/>
            <a:ext cx="2133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/>
              <a:t>Active</a:t>
            </a:r>
            <a:endParaRPr lang="en-US" sz="2600" b="1" dirty="0"/>
          </a:p>
        </p:txBody>
      </p:sp>
      <p:sp>
        <p:nvSpPr>
          <p:cNvPr id="74763" name="TextBox 12"/>
          <p:cNvSpPr txBox="1">
            <a:spLocks noChangeArrowheads="1"/>
          </p:cNvSpPr>
          <p:nvPr/>
        </p:nvSpPr>
        <p:spPr bwMode="auto">
          <a:xfrm>
            <a:off x="1676400" y="3200400"/>
            <a:ext cx="617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Do I intervene when a potential problem may evolve?</a:t>
            </a:r>
          </a:p>
        </p:txBody>
      </p:sp>
      <p:sp>
        <p:nvSpPr>
          <p:cNvPr id="74764" name="TextBox 13"/>
          <p:cNvSpPr txBox="1">
            <a:spLocks noChangeArrowheads="1"/>
          </p:cNvSpPr>
          <p:nvPr/>
        </p:nvSpPr>
        <p:spPr bwMode="auto">
          <a:xfrm>
            <a:off x="1676400" y="5715000"/>
            <a:ext cx="617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Do I comment on ideas and encourage participation?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5778" name="Picture 5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Tip: When and How to Intervene?</a:t>
            </a:r>
            <a:endParaRPr lang="en-US" dirty="0"/>
          </a:p>
        </p:txBody>
      </p:sp>
      <p:sp>
        <p:nvSpPr>
          <p:cNvPr id="757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Organizational Decisions</a:t>
            </a:r>
          </a:p>
          <a:p>
            <a:pPr lvl="1"/>
            <a:r>
              <a:rPr lang="en-US" smtClean="0"/>
              <a:t>Off-topic (commercial, advocacy, left-field)</a:t>
            </a:r>
          </a:p>
          <a:p>
            <a:pPr lvl="1"/>
            <a:r>
              <a:rPr lang="en-US" smtClean="0"/>
              <a:t>Abusive comments and “flames”</a:t>
            </a:r>
          </a:p>
          <a:p>
            <a:pPr lvl="1"/>
            <a:r>
              <a:rPr lang="en-US" smtClean="0"/>
              <a:t>Spelling/grammar mistakes</a:t>
            </a:r>
          </a:p>
          <a:p>
            <a:pPr lvl="1"/>
            <a:r>
              <a:rPr lang="en-US" smtClean="0"/>
              <a:t>Coarse language</a:t>
            </a:r>
          </a:p>
          <a:p>
            <a:pPr lvl="1"/>
            <a:r>
              <a:rPr lang="en-US" smtClean="0"/>
              <a:t>Personal information</a:t>
            </a:r>
          </a:p>
          <a:p>
            <a:r>
              <a:rPr lang="en-US" smtClean="0"/>
              <a:t>Warn, move, remove, edit</a:t>
            </a:r>
          </a:p>
          <a:p>
            <a:r>
              <a:rPr lang="en-US" smtClean="0"/>
              <a:t>Contact participant/poster or not</a:t>
            </a:r>
          </a:p>
          <a:p>
            <a:pPr lvl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472D8-2B36-4314-9CF7-9E5345D7FE14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gradFill flip="none" rotWithShape="1">
            <a:gsLst>
              <a:gs pos="37000">
                <a:schemeClr val="accent2"/>
              </a:gs>
              <a:gs pos="0">
                <a:srgbClr val="FFFFFF"/>
              </a:gs>
            </a:gsLst>
            <a:lin ang="0" scaled="0"/>
            <a:tileRect/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6802" name="Picture 5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Tip: The Intervention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All actions need to be logged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Moderator/team environment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Participant questions removal and rationale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Info to document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For removal or warning: 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Post, participant, content, rationale, link to terms or ground rules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Any communications to participants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Any posts made as moderator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0F196-9229-4FA6-9692-E3575BB2B2A8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77113-C064-429B-91BB-54C36554AEE3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America</a:t>
            </a:r>
            <a:r>
              <a:rPr lang="en-US" sz="4400" b="1" i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Speaks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en-US" sz="44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Ascentum</a:t>
            </a:r>
            <a:endParaRPr lang="en-US" sz="44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0181" name="Content Placeholder 5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0182" name="Picture 6" descr="LISTENING TO THE CITY: REMEMBER AND REBUILD"/>
          <p:cNvPicPr>
            <a:picLocks noChangeAspect="1" noChangeArrowheads="1"/>
          </p:cNvPicPr>
          <p:nvPr/>
        </p:nvPicPr>
        <p:blipFill>
          <a:blip r:embed="rId3"/>
          <a:srcRect l="3175" t="3679" r="6349"/>
          <a:stretch>
            <a:fillRect/>
          </a:stretch>
        </p:blipFill>
        <p:spPr bwMode="auto">
          <a:xfrm>
            <a:off x="6121400" y="3151188"/>
            <a:ext cx="2362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4"/>
          <a:srcRect l="26474" t="37096" r="24944" b="34822"/>
          <a:stretch>
            <a:fillRect/>
          </a:stretch>
        </p:blipFill>
        <p:spPr bwMode="auto">
          <a:xfrm>
            <a:off x="3276600" y="1600200"/>
            <a:ext cx="1828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2971800" y="3367088"/>
          <a:ext cx="2590800" cy="1574800"/>
        </p:xfrm>
        <a:graphic>
          <a:graphicData uri="http://schemas.openxmlformats.org/presentationml/2006/ole">
            <p:oleObj spid="_x0000_s50178" name="Picture" r:id="rId5" imgW="2557272" imgH="1551432" progId="Word.Picture.8">
              <p:embed/>
            </p:oleObj>
          </a:graphicData>
        </a:graphic>
      </p:graphicFrame>
      <p:pic>
        <p:nvPicPr>
          <p:cNvPr id="5018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405188"/>
            <a:ext cx="14986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15"/>
          <p:cNvPicPr>
            <a:picLocks noChangeAspect="1"/>
          </p:cNvPicPr>
          <p:nvPr/>
        </p:nvPicPr>
        <p:blipFill>
          <a:blip r:embed="rId7"/>
          <a:srcRect l="11864" t="4167" r="4520"/>
          <a:stretch>
            <a:fillRect/>
          </a:stretch>
        </p:blipFill>
        <p:spPr bwMode="auto">
          <a:xfrm>
            <a:off x="457200" y="1868488"/>
            <a:ext cx="1879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6"/>
          <p:cNvPicPr>
            <a:picLocks noChangeAspect="1"/>
          </p:cNvPicPr>
          <p:nvPr/>
        </p:nvPicPr>
        <p:blipFill>
          <a:blip r:embed="rId8"/>
          <a:srcRect r="3378"/>
          <a:stretch>
            <a:fillRect/>
          </a:stretch>
        </p:blipFill>
        <p:spPr bwMode="auto">
          <a:xfrm>
            <a:off x="508000" y="4941888"/>
            <a:ext cx="36322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1778000"/>
            <a:ext cx="31369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1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73800" y="5005388"/>
            <a:ext cx="18796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7826" name="Picture 5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Scenario: Unexpected</a:t>
            </a:r>
            <a:endParaRPr lang="en-US" dirty="0"/>
          </a:p>
        </p:txBody>
      </p:sp>
      <p:sp>
        <p:nvSpPr>
          <p:cNvPr id="778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Unexpected problems and questions surface during the dialogue.</a:t>
            </a:r>
          </a:p>
          <a:p>
            <a:r>
              <a:rPr lang="en-US" smtClean="0"/>
              <a:t>Potentially need to lock-down IdeaScale</a:t>
            </a:r>
          </a:p>
          <a:p>
            <a:pPr lvl="1"/>
            <a:r>
              <a:rPr lang="en-US" smtClean="0"/>
              <a:t>Review all ideas and posts before published</a:t>
            </a:r>
          </a:p>
          <a:p>
            <a:pPr lvl="1"/>
            <a:r>
              <a:rPr lang="en-US" smtClean="0"/>
              <a:t>Need more moderation resources</a:t>
            </a:r>
          </a:p>
          <a:p>
            <a:pPr lvl="1"/>
            <a:r>
              <a:rPr lang="en-US" smtClean="0"/>
              <a:t>Consider review time</a:t>
            </a:r>
          </a:p>
          <a:p>
            <a:pPr lvl="1"/>
            <a:r>
              <a:rPr lang="en-US" smtClean="0"/>
              <a:t>Communicate this change to participants	</a:t>
            </a:r>
          </a:p>
          <a:p>
            <a:pPr lvl="1"/>
            <a:r>
              <a:rPr lang="en-US" smtClean="0"/>
              <a:t>When is this an appropriate action?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B6781-0D84-42E3-851B-70B9DD32E5B4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gradFill flip="none" rotWithShape="1">
            <a:gsLst>
              <a:gs pos="37000">
                <a:schemeClr val="accent2"/>
              </a:gs>
              <a:gs pos="0">
                <a:srgbClr val="FFFFFF"/>
              </a:gs>
            </a:gsLst>
            <a:lin ang="0" scaled="0"/>
            <a:tileRect/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8850" name="Picture 5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Tip: Moderator Connections</a:t>
            </a:r>
            <a:endParaRPr lang="en-US" dirty="0"/>
          </a:p>
        </p:txBody>
      </p:sp>
      <p:sp>
        <p:nvSpPr>
          <p:cNvPr id="788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are you tracking good ideas with high/low interest?</a:t>
            </a:r>
          </a:p>
          <a:p>
            <a:r>
              <a:rPr lang="en-US" smtClean="0"/>
              <a:t>How are you connected to those analyzing and reporting on the outcomes?</a:t>
            </a:r>
          </a:p>
          <a:p>
            <a:pPr lvl="1"/>
            <a:r>
              <a:rPr lang="en-US" smtClean="0"/>
              <a:t>Weekly meeting</a:t>
            </a:r>
          </a:p>
          <a:p>
            <a:pPr lvl="1"/>
            <a:r>
              <a:rPr lang="en-US" smtClean="0"/>
              <a:t>Forward ideas</a:t>
            </a:r>
          </a:p>
          <a:p>
            <a:pPr lvl="1"/>
            <a:r>
              <a:rPr lang="en-US" smtClean="0"/>
              <a:t>Other?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0D15C-8EC7-4E29-80C5-3C2AB44E3A85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9874" name="Picture 5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Tip: Moderator Handover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What is the handoff process between moderators?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On duty blackberry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Handover note to go with intervention log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What is the process if more/less resources are required?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At what point is moderation unmanageable?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Number of messages an hour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After hours messages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B3C7E-3E35-473D-80F2-49CA1427A5C3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gradFill flip="none" rotWithShape="1">
            <a:gsLst>
              <a:gs pos="37000">
                <a:schemeClr val="accent2"/>
              </a:gs>
              <a:gs pos="0">
                <a:srgbClr val="FFFFFF"/>
              </a:gs>
            </a:gsLst>
            <a:lin ang="0" scaled="0"/>
            <a:tileRect/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0898" name="Picture 5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Tip: Are you ready to launch?</a:t>
            </a:r>
            <a:endParaRPr lang="en-US" dirty="0"/>
          </a:p>
        </p:txBody>
      </p:sp>
      <p:sp>
        <p:nvSpPr>
          <p:cNvPr id="809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Are there key messages ready?</a:t>
            </a:r>
          </a:p>
          <a:p>
            <a:r>
              <a:rPr lang="en-US" smtClean="0"/>
              <a:t>Have you considered/anticipated participant FAQs?</a:t>
            </a:r>
          </a:p>
          <a:p>
            <a:r>
              <a:rPr lang="en-US" smtClean="0"/>
              <a:t>Has the management team been briefed?</a:t>
            </a:r>
          </a:p>
          <a:p>
            <a:r>
              <a:rPr lang="en-US" smtClean="0"/>
              <a:t>Is the moderator schedule set?</a:t>
            </a:r>
          </a:p>
          <a:p>
            <a:r>
              <a:rPr lang="en-US" smtClean="0"/>
              <a:t>Is there technical support ready?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1996D-EB76-474A-BF47-A642A6CD311F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gradFill flip="none" rotWithShape="1">
            <a:gsLst>
              <a:gs pos="37000">
                <a:schemeClr val="accent2"/>
              </a:gs>
              <a:gs pos="0">
                <a:srgbClr val="FFFFFF"/>
              </a:gs>
            </a:gsLst>
            <a:lin ang="0" scaled="0"/>
            <a:tileRect/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22" name="Picture 5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Tip: Closing the Process</a:t>
            </a:r>
            <a:endParaRPr lang="en-US" dirty="0"/>
          </a:p>
        </p:txBody>
      </p:sp>
      <p:sp>
        <p:nvSpPr>
          <p:cNvPr id="819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are your messages to the public when the participation timeframe has been completed?</a:t>
            </a:r>
          </a:p>
          <a:p>
            <a:r>
              <a:rPr lang="en-US" smtClean="0"/>
              <a:t>Where will they get additional information?</a:t>
            </a:r>
          </a:p>
          <a:p>
            <a:r>
              <a:rPr lang="en-US" smtClean="0"/>
              <a:t>What if they want to participate in the future?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DEABE-A3C0-4721-9656-1CA59EC6FDAD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5. Process: Analysis and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How will you flag popular or interesting ideas to analysts?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What will you report to management on?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Idea, comment, rate ratios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Most popular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Number of interventions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Interest group mobilization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Other analytics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What is the intention/plan to report to the public?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FAD2C-53EF-4B54-AAE4-933AFCB31D93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6. Process: Integrating the Results</a:t>
            </a:r>
            <a:endParaRPr lang="en-US" dirty="0"/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will you use the ideas and priorities that emerged from the dialogue?</a:t>
            </a:r>
          </a:p>
          <a:p>
            <a:r>
              <a:rPr lang="en-US" smtClean="0"/>
              <a:t>How will you get credit for using ideas and priorities from the dialogue? </a:t>
            </a:r>
          </a:p>
          <a:p>
            <a:pPr lvl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7EF37-A07D-4816-AF0C-D097E105F9ED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7. Process: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What are the lessons learned as moderator?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How have you met the agency’s objectives and commitments?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Was the resourcing level appropriate?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What are the next steps for participation and community?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Will a formal evaluation be undertaken?</a:t>
            </a:r>
          </a:p>
          <a:p>
            <a:pPr lvl="1" fontAlgn="auto">
              <a:spcAft>
                <a:spcPts val="600"/>
              </a:spcAft>
              <a:buFont typeface="Arial"/>
              <a:buChar char="–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26" charset="-128"/>
              </a:rPr>
              <a:t>Process indicators (formative evaluation)</a:t>
            </a:r>
          </a:p>
          <a:p>
            <a:pPr lvl="1" fontAlgn="auto">
              <a:spcAft>
                <a:spcPts val="600"/>
              </a:spcAft>
              <a:buFont typeface="Arial"/>
              <a:buChar char="–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26" charset="-128"/>
              </a:rPr>
              <a:t>Outcome indicators (summative evaluation)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8FECC-62A3-42B7-9F8F-5C7BBEF684DA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Final Question</a:t>
            </a:r>
            <a:endParaRPr lang="en-US" dirty="0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you could learn one more thing about moderating, what would that be?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CAF95-C5D6-4FFB-8455-B6DD6EC63B8A}" type="slidenum">
              <a:rPr lang="en-US"/>
              <a:pPr>
                <a:defRPr/>
              </a:pPr>
              <a:t>38</a:t>
            </a:fld>
            <a:endParaRPr lang="en-US"/>
          </a:p>
        </p:txBody>
      </p:sp>
      <p:pic>
        <p:nvPicPr>
          <p:cNvPr id="86021" name="Picture 5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gradFill flip="none" rotWithShape="1">
            <a:gsLst>
              <a:gs pos="37000">
                <a:schemeClr val="accent2"/>
              </a:gs>
              <a:gs pos="0">
                <a:srgbClr val="FFFFFF"/>
              </a:gs>
            </a:gsLst>
            <a:lin ang="0" scaled="0"/>
            <a:tileRect/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7042" name="Picture 5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870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Open Government Directions</a:t>
            </a:r>
          </a:p>
          <a:p>
            <a:r>
              <a:rPr lang="en-US" smtClean="0"/>
              <a:t>NCDD</a:t>
            </a:r>
          </a:p>
          <a:p>
            <a:r>
              <a:rPr lang="en-US" smtClean="0"/>
              <a:t>Participate DB</a:t>
            </a:r>
          </a:p>
          <a:p>
            <a:r>
              <a:rPr lang="en-US" smtClean="0"/>
              <a:t>Online Community Research Network</a:t>
            </a:r>
          </a:p>
          <a:p>
            <a:r>
              <a:rPr lang="en-US" smtClean="0"/>
              <a:t>NAPA Collaboration Project</a:t>
            </a:r>
          </a:p>
          <a:p>
            <a:r>
              <a:rPr lang="en-US" smtClean="0"/>
              <a:t>AmericaSpeaks and Ascentum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0AB3F-0000-4F1F-85B7-CC26EA64896A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5120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Please share the following information:</a:t>
            </a:r>
          </a:p>
          <a:p>
            <a:pPr lvl="1"/>
            <a:r>
              <a:rPr lang="en-US" smtClean="0"/>
              <a:t>Name</a:t>
            </a:r>
          </a:p>
          <a:p>
            <a:pPr lvl="1"/>
            <a:r>
              <a:rPr lang="en-US" smtClean="0"/>
              <a:t>Position</a:t>
            </a:r>
          </a:p>
          <a:p>
            <a:pPr lvl="1"/>
            <a:r>
              <a:rPr lang="en-US" smtClean="0"/>
              <a:t>Agency</a:t>
            </a:r>
          </a:p>
          <a:p>
            <a:pPr lvl="1"/>
            <a:r>
              <a:rPr lang="en-US" smtClean="0"/>
              <a:t>How have you been involved with your agency’s response to the Open Government Directive?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B7E4A-C4B8-43D8-B5C6-3C610519554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638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8600" y="5753100"/>
            <a:ext cx="8686800" cy="968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http://</a:t>
            </a:r>
            <a:r>
              <a:rPr lang="en-US" sz="3800" b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opengovernmentdirections.org</a:t>
            </a:r>
            <a:endParaRPr lang="en-US" sz="3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0397A-13AC-45DF-B506-832294AAE8C7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9090" name="Picture 8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89092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1600200"/>
          </a:xfrm>
        </p:spPr>
        <p:txBody>
          <a:bodyPr/>
          <a:lstStyle/>
          <a:p>
            <a:r>
              <a:rPr lang="en-US" smtClean="0"/>
              <a:t>Joe Goldman</a:t>
            </a:r>
          </a:p>
          <a:p>
            <a:pPr>
              <a:buFont typeface="Arial" charset="0"/>
              <a:buNone/>
            </a:pPr>
            <a:r>
              <a:rPr lang="en-US" smtClean="0"/>
              <a:t>jgoldman@americaspeaks.org</a:t>
            </a:r>
          </a:p>
        </p:txBody>
      </p:sp>
      <p:sp>
        <p:nvSpPr>
          <p:cNvPr id="89093" name="Content Placeholder 5"/>
          <p:cNvSpPr>
            <a:spLocks noGrp="1"/>
          </p:cNvSpPr>
          <p:nvPr>
            <p:ph sz="half" idx="2"/>
          </p:nvPr>
        </p:nvSpPr>
        <p:spPr>
          <a:xfrm>
            <a:off x="609600" y="3200400"/>
            <a:ext cx="4038600" cy="2163763"/>
          </a:xfrm>
        </p:spPr>
        <p:txBody>
          <a:bodyPr/>
          <a:lstStyle/>
          <a:p>
            <a:r>
              <a:rPr lang="en-US" smtClean="0"/>
              <a:t>Joe Peters</a:t>
            </a:r>
          </a:p>
          <a:p>
            <a:pPr>
              <a:buFont typeface="Arial" charset="0"/>
              <a:buNone/>
            </a:pPr>
            <a:r>
              <a:rPr lang="en-US" smtClean="0"/>
              <a:t>jpeters@ascentum.com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AA241-5AAE-41FA-B067-AF6185B86967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B8351-DF97-429F-827E-E19523A9AEE4}" type="slidenum">
              <a:rPr lang="en-US"/>
              <a:pPr>
                <a:defRPr/>
              </a:pPr>
              <a:t>42</a:t>
            </a:fld>
            <a:endParaRPr lang="en-US"/>
          </a:p>
        </p:txBody>
      </p:sp>
      <p:pic>
        <p:nvPicPr>
          <p:cNvPr id="90116" name="Picture 9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gradFill flip="none" rotWithShape="1">
            <a:gsLst>
              <a:gs pos="37000">
                <a:schemeClr val="accent2"/>
              </a:gs>
              <a:gs pos="0">
                <a:srgbClr val="FFFFFF"/>
              </a:gs>
            </a:gsLst>
            <a:lin ang="0" scaled="0"/>
            <a:tileRect/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67DF5-40A3-4D8D-9DD1-B0828A0966E3}" type="slidenum">
              <a:rPr lang="en-US"/>
              <a:pPr>
                <a:defRPr/>
              </a:pPr>
              <a:t>43</a:t>
            </a:fld>
            <a:endParaRPr lang="en-US"/>
          </a:p>
        </p:txBody>
      </p:sp>
      <p:pic>
        <p:nvPicPr>
          <p:cNvPr id="91140" name="Picture 9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Questions for you</a:t>
            </a:r>
            <a:endParaRPr lang="en-US" dirty="0"/>
          </a:p>
        </p:txBody>
      </p:sp>
      <p:sp>
        <p:nvSpPr>
          <p:cNvPr id="5222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is your experience with Moderation?</a:t>
            </a:r>
          </a:p>
          <a:p>
            <a:r>
              <a:rPr lang="en-US" smtClean="0"/>
              <a:t>What is your experience with IdeaScale?</a:t>
            </a:r>
          </a:p>
          <a:p>
            <a:r>
              <a:rPr lang="en-US" smtClean="0"/>
              <a:t>How well prepared do you feel for launch of dialogue?</a:t>
            </a:r>
          </a:p>
          <a:p>
            <a:r>
              <a:rPr lang="en-US" smtClean="0"/>
              <a:t>Which areas of moderation do you feel in most need of support?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67A2A-56D9-417A-B872-FAD68C767815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52229" name="Picture 7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3250" name="Picture 5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Big Question</a:t>
            </a:r>
            <a:endParaRPr lang="en-US" dirty="0"/>
          </a:p>
        </p:txBody>
      </p:sp>
      <p:sp>
        <p:nvSpPr>
          <p:cNvPr id="532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Please take a minute and write down on the index card in front of you:</a:t>
            </a:r>
          </a:p>
          <a:p>
            <a:r>
              <a:rPr lang="en-US" smtClean="0"/>
              <a:t>If you only learned one thing about moderating today, what would you want that to be?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C784E-A4CC-452D-A737-35549930CBAB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General understanding of how to think about the whole process of organizing an online dialogue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Provide you with practical tips and best practices for moderating your </a:t>
            </a:r>
            <a:r>
              <a:rPr lang="en-US" dirty="0" err="1" smtClean="0"/>
              <a:t>IdeaScale</a:t>
            </a:r>
            <a:r>
              <a:rPr lang="en-US" dirty="0" smtClean="0"/>
              <a:t> dialogue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Consider strategies for reducing risks involved with online engagement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Offer resources that you can access going forward as you plan your engagement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EEE76-D169-4341-A4A5-8871ACA3EC36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5425"/>
            <a:ext cx="9144000" cy="1192213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5298" name="Picture 9"/>
          <p:cNvPicPr>
            <a:picLocks noChangeAspect="1"/>
          </p:cNvPicPr>
          <p:nvPr/>
        </p:nvPicPr>
        <p:blipFill>
          <a:blip r:embed="rId2"/>
          <a:srcRect l="75200"/>
          <a:stretch>
            <a:fillRect/>
          </a:stretch>
        </p:blipFill>
        <p:spPr bwMode="auto">
          <a:xfrm>
            <a:off x="5638800" y="706438"/>
            <a:ext cx="314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Roles and Responsibilities</a:t>
            </a:r>
            <a:endParaRPr lang="en-US" dirty="0"/>
          </a:p>
        </p:txBody>
      </p:sp>
      <p:sp>
        <p:nvSpPr>
          <p:cNvPr id="55300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Steps of the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Planning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Designing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Promoting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Moderating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Analyzing and Reporting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Integrating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Evaluating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55302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Management Team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Open Government Leader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Producer of Dialogue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Project Manager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Outreach, Public Affairs and Social Marketing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Legal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Technical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Lead Moderator and Shift Moderators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Data Analysis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Reporting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External Experts and Stakeholders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977A3-A49D-4CDA-AAB7-C0D1663C94E7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1. Process: Planning</a:t>
            </a:r>
            <a:endParaRPr lang="en-US" dirty="0"/>
          </a:p>
        </p:txBody>
      </p:sp>
      <p:sp>
        <p:nvSpPr>
          <p:cNvPr id="56322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are your objectives?</a:t>
            </a:r>
          </a:p>
          <a:p>
            <a:r>
              <a:rPr lang="en-US" smtClean="0"/>
              <a:t>What is the timeline?</a:t>
            </a:r>
          </a:p>
          <a:p>
            <a:r>
              <a:rPr lang="en-US" smtClean="0"/>
              <a:t>What are your resources?</a:t>
            </a:r>
          </a:p>
          <a:p>
            <a:r>
              <a:rPr lang="en-US" smtClean="0"/>
              <a:t>What is your organization’s commitment to participants and what can you do to support it?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40958-9C4C-4925-9552-981FDDBEECD2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3219</TotalTime>
  <Words>1366</Words>
  <Application>Microsoft Macintosh PowerPoint</Application>
  <PresentationFormat>On-screen Show (4:3)</PresentationFormat>
  <Paragraphs>284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9" baseType="lpstr">
      <vt:lpstr>Calibri</vt:lpstr>
      <vt:lpstr>Arial</vt:lpstr>
      <vt:lpstr>ＭＳ Ｐゴシック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Picture</vt:lpstr>
      <vt:lpstr>Open Government  Moderator Training</vt:lpstr>
      <vt:lpstr>Agenda</vt:lpstr>
      <vt:lpstr>Slide 3</vt:lpstr>
      <vt:lpstr>Introductions</vt:lpstr>
      <vt:lpstr>Questions for you</vt:lpstr>
      <vt:lpstr>The Big Question</vt:lpstr>
      <vt:lpstr>Goals</vt:lpstr>
      <vt:lpstr>Roles and Responsibilities</vt:lpstr>
      <vt:lpstr>1. Process: Planning</vt:lpstr>
      <vt:lpstr>2. Process: Designing</vt:lpstr>
      <vt:lpstr>Tip: Suggested Context</vt:lpstr>
      <vt:lpstr>Tip: Suggested Ground Rules</vt:lpstr>
      <vt:lpstr>Slide 13</vt:lpstr>
      <vt:lpstr>Slide 14</vt:lpstr>
      <vt:lpstr>Slide 15</vt:lpstr>
      <vt:lpstr>3. Process: Promoting/Outreach</vt:lpstr>
      <vt:lpstr>Scenario: Too Few Participants</vt:lpstr>
      <vt:lpstr>Tip: Outreach Strategies</vt:lpstr>
      <vt:lpstr>4. Process: Moderating</vt:lpstr>
      <vt:lpstr>Tip: Principles of Moderation</vt:lpstr>
      <vt:lpstr>Tip: Encouraging Participation  by Setting the Tone</vt:lpstr>
      <vt:lpstr>Scenario: Off Topic Ideas</vt:lpstr>
      <vt:lpstr>Slide 23</vt:lpstr>
      <vt:lpstr>Scenario: Unproductive Behavior</vt:lpstr>
      <vt:lpstr>Tip: Intervention Tone Spectrum  The Four Fs</vt:lpstr>
      <vt:lpstr>Tips: Tone for Warning Post</vt:lpstr>
      <vt:lpstr>Tip: Intervention Spectrums  to Consider</vt:lpstr>
      <vt:lpstr>Tip: When and How to Intervene?</vt:lpstr>
      <vt:lpstr>Tip: The Intervention Log</vt:lpstr>
      <vt:lpstr>Scenario: Unexpected</vt:lpstr>
      <vt:lpstr>Tip: Moderator Connections</vt:lpstr>
      <vt:lpstr>Tip: Moderator Handover and Resources</vt:lpstr>
      <vt:lpstr>Tip: Are you ready to launch?</vt:lpstr>
      <vt:lpstr>Tip: Closing the Process</vt:lpstr>
      <vt:lpstr>5. Process: Analysis and Reporting</vt:lpstr>
      <vt:lpstr>6. Process: Integrating the Results</vt:lpstr>
      <vt:lpstr>7. Process: Evaluation</vt:lpstr>
      <vt:lpstr>The Final Question</vt:lpstr>
      <vt:lpstr>Resources</vt:lpstr>
      <vt:lpstr>Slide 40</vt:lpstr>
      <vt:lpstr>Contact Us</vt:lpstr>
      <vt:lpstr>Notes</vt:lpstr>
      <vt:lpstr>Notes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Government  Moderator Training</dc:title>
  <dc:creator>Joseph Peters</dc:creator>
  <cp:lastModifiedBy>dawnahebron</cp:lastModifiedBy>
  <cp:revision>12</cp:revision>
  <cp:lastPrinted>2010-01-18T19:35:29Z</cp:lastPrinted>
  <dcterms:created xsi:type="dcterms:W3CDTF">2010-01-18T20:36:18Z</dcterms:created>
  <dcterms:modified xsi:type="dcterms:W3CDTF">2010-01-28T16:40:29Z</dcterms:modified>
</cp:coreProperties>
</file>