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96"/>
  </p:notesMasterIdLst>
  <p:sldIdLst>
    <p:sldId id="256" r:id="rId2"/>
    <p:sldId id="284" r:id="rId3"/>
    <p:sldId id="342" r:id="rId4"/>
    <p:sldId id="299" r:id="rId5"/>
    <p:sldId id="301" r:id="rId6"/>
    <p:sldId id="343" r:id="rId7"/>
    <p:sldId id="316" r:id="rId8"/>
    <p:sldId id="300" r:id="rId9"/>
    <p:sldId id="317" r:id="rId10"/>
    <p:sldId id="311" r:id="rId11"/>
    <p:sldId id="344" r:id="rId12"/>
    <p:sldId id="392" r:id="rId13"/>
    <p:sldId id="383" r:id="rId14"/>
    <p:sldId id="302" r:id="rId15"/>
    <p:sldId id="303" r:id="rId16"/>
    <p:sldId id="387" r:id="rId17"/>
    <p:sldId id="393" r:id="rId18"/>
    <p:sldId id="384" r:id="rId19"/>
    <p:sldId id="385" r:id="rId20"/>
    <p:sldId id="394" r:id="rId21"/>
    <p:sldId id="380" r:id="rId22"/>
    <p:sldId id="325" r:id="rId23"/>
    <p:sldId id="326" r:id="rId24"/>
    <p:sldId id="319" r:id="rId25"/>
    <p:sldId id="328" r:id="rId26"/>
    <p:sldId id="348" r:id="rId27"/>
    <p:sldId id="378" r:id="rId28"/>
    <p:sldId id="350" r:id="rId29"/>
    <p:sldId id="351" r:id="rId30"/>
    <p:sldId id="327" r:id="rId31"/>
    <p:sldId id="329" r:id="rId32"/>
    <p:sldId id="330" r:id="rId33"/>
    <p:sldId id="322" r:id="rId34"/>
    <p:sldId id="324" r:id="rId35"/>
    <p:sldId id="403" r:id="rId36"/>
    <p:sldId id="395" r:id="rId37"/>
    <p:sldId id="305" r:id="rId38"/>
    <p:sldId id="331" r:id="rId39"/>
    <p:sldId id="337" r:id="rId40"/>
    <p:sldId id="352" r:id="rId41"/>
    <p:sldId id="334" r:id="rId42"/>
    <p:sldId id="335" r:id="rId43"/>
    <p:sldId id="338" r:id="rId44"/>
    <p:sldId id="339" r:id="rId45"/>
    <p:sldId id="354" r:id="rId46"/>
    <p:sldId id="396" r:id="rId47"/>
    <p:sldId id="355" r:id="rId48"/>
    <p:sldId id="356" r:id="rId49"/>
    <p:sldId id="357" r:id="rId50"/>
    <p:sldId id="340" r:id="rId51"/>
    <p:sldId id="405" r:id="rId52"/>
    <p:sldId id="358" r:id="rId53"/>
    <p:sldId id="362" r:id="rId54"/>
    <p:sldId id="363" r:id="rId55"/>
    <p:sldId id="359" r:id="rId56"/>
    <p:sldId id="364" r:id="rId57"/>
    <p:sldId id="332" r:id="rId58"/>
    <p:sldId id="365" r:id="rId59"/>
    <p:sldId id="336" r:id="rId60"/>
    <p:sldId id="341" r:id="rId61"/>
    <p:sldId id="346" r:id="rId62"/>
    <p:sldId id="397" r:id="rId63"/>
    <p:sldId id="366" r:id="rId64"/>
    <p:sldId id="398" r:id="rId65"/>
    <p:sldId id="399" r:id="rId66"/>
    <p:sldId id="368" r:id="rId67"/>
    <p:sldId id="370" r:id="rId68"/>
    <p:sldId id="371" r:id="rId69"/>
    <p:sldId id="400" r:id="rId70"/>
    <p:sldId id="307" r:id="rId71"/>
    <p:sldId id="372" r:id="rId72"/>
    <p:sldId id="373" r:id="rId73"/>
    <p:sldId id="374" r:id="rId74"/>
    <p:sldId id="375" r:id="rId75"/>
    <p:sldId id="377" r:id="rId76"/>
    <p:sldId id="379" r:id="rId77"/>
    <p:sldId id="404" r:id="rId78"/>
    <p:sldId id="376" r:id="rId79"/>
    <p:sldId id="401" r:id="rId80"/>
    <p:sldId id="382" r:id="rId81"/>
    <p:sldId id="360" r:id="rId82"/>
    <p:sldId id="381" r:id="rId83"/>
    <p:sldId id="386" r:id="rId84"/>
    <p:sldId id="312" r:id="rId85"/>
    <p:sldId id="313" r:id="rId86"/>
    <p:sldId id="309" r:id="rId87"/>
    <p:sldId id="314" r:id="rId88"/>
    <p:sldId id="315" r:id="rId89"/>
    <p:sldId id="388" r:id="rId90"/>
    <p:sldId id="298" r:id="rId91"/>
    <p:sldId id="389" r:id="rId92"/>
    <p:sldId id="390" r:id="rId93"/>
    <p:sldId id="402" r:id="rId94"/>
    <p:sldId id="297" r:id="rId9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3300"/>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6" autoAdjust="0"/>
    <p:restoredTop sz="71712" autoAdjust="0"/>
  </p:normalViewPr>
  <p:slideViewPr>
    <p:cSldViewPr>
      <p:cViewPr varScale="1">
        <p:scale>
          <a:sx n="49" d="100"/>
          <a:sy n="49" d="100"/>
        </p:scale>
        <p:origin x="-178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94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45C8097-9830-437A-B5B7-46A7A1981B8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asiapacificpartnership.org/"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271AE7-FC1F-4905-980B-39380BF79086}" type="slidenum">
              <a:rPr lang="en-US"/>
              <a:pPr/>
              <a:t>1</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05DCB-76D8-49F9-80E3-45ECE30A78F1}" type="slidenum">
              <a:rPr lang="en-US"/>
              <a:pPr/>
              <a:t>10</a:t>
            </a:fld>
            <a:endParaRPr lang="en-US"/>
          </a:p>
        </p:txBody>
      </p:sp>
      <p:sp>
        <p:nvSpPr>
          <p:cNvPr id="240642" name="Rectangle 2"/>
          <p:cNvSpPr>
            <a:spLocks noRo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CE6D5-BBB8-451C-AA7D-7FB526DA141F}" type="slidenum">
              <a:rPr lang="en-US"/>
              <a:pPr/>
              <a:t>11</a:t>
            </a:fld>
            <a:endParaRPr lang="en-US"/>
          </a:p>
        </p:txBody>
      </p:sp>
      <p:sp>
        <p:nvSpPr>
          <p:cNvPr id="335874" name="Rectangle 2"/>
          <p:cNvSpPr>
            <a:spLocks noRo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1C008-D2F2-4217-BC94-3E1CE67E3615}" type="slidenum">
              <a:rPr lang="en-US"/>
              <a:pPr/>
              <a:t>12</a:t>
            </a:fld>
            <a:endParaRPr lang="en-US"/>
          </a:p>
        </p:txBody>
      </p:sp>
      <p:sp>
        <p:nvSpPr>
          <p:cNvPr id="480258" name="Rectangle 2"/>
          <p:cNvSpPr>
            <a:spLocks noRo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C34FE-75ED-4975-85F8-228F1AD4D8A8}" type="slidenum">
              <a:rPr lang="en-US"/>
              <a:pPr/>
              <a:t>13</a:t>
            </a:fld>
            <a:endParaRPr lang="en-US"/>
          </a:p>
        </p:txBody>
      </p:sp>
      <p:sp>
        <p:nvSpPr>
          <p:cNvPr id="453634" name="Rectangle 2"/>
          <p:cNvSpPr>
            <a:spLocks noRo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0F1AAE-6EE0-498D-B025-689B7FF8ADCC}" type="slidenum">
              <a:rPr lang="en-US"/>
              <a:pPr/>
              <a:t>14</a:t>
            </a:fld>
            <a:endParaRPr lang="en-US"/>
          </a:p>
        </p:txBody>
      </p:sp>
      <p:sp>
        <p:nvSpPr>
          <p:cNvPr id="216066" name="Rectangle 2"/>
          <p:cNvSpPr>
            <a:spLocks noRo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2C4367-D5AE-4C52-B36E-0CF9A828B220}" type="slidenum">
              <a:rPr lang="en-US"/>
              <a:pPr/>
              <a:t>15</a:t>
            </a:fld>
            <a:endParaRPr lang="en-US"/>
          </a:p>
        </p:txBody>
      </p:sp>
      <p:sp>
        <p:nvSpPr>
          <p:cNvPr id="218114" name="Rectangle 2"/>
          <p:cNvSpPr>
            <a:spLocks noRo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5BC75-83C5-40E9-A60F-C81F115189C2}" type="slidenum">
              <a:rPr lang="en-US"/>
              <a:pPr/>
              <a:t>16</a:t>
            </a:fld>
            <a:endParaRPr lang="en-US"/>
          </a:p>
        </p:txBody>
      </p:sp>
      <p:sp>
        <p:nvSpPr>
          <p:cNvPr id="467970" name="Rectangle 2"/>
          <p:cNvSpPr>
            <a:spLocks noRot="1" noChangeArrowheads="1" noTextEdit="1"/>
          </p:cNvSpPr>
          <p:nvPr>
            <p:ph type="sldImg"/>
          </p:nvPr>
        </p:nvSpPr>
        <p:spPr>
          <a:ln/>
        </p:spPr>
      </p:sp>
      <p:sp>
        <p:nvSpPr>
          <p:cNvPr id="467971" name="Rectangle 3"/>
          <p:cNvSpPr>
            <a:spLocks noGrp="1" noChangeArrowheads="1"/>
          </p:cNvSpPr>
          <p:nvPr>
            <p:ph type="body" idx="1"/>
          </p:nvPr>
        </p:nvSpPr>
        <p:spPr/>
        <p:txBody>
          <a:bodyPr/>
          <a:lstStyle/>
          <a:p>
            <a:r>
              <a:rPr lang="en-US"/>
              <a:t>http://www.niehs.nih.gov/health/impacts/aflatoxin.cfm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6765E-079B-489A-86ED-7C9AEF55738A}" type="slidenum">
              <a:rPr lang="en-US"/>
              <a:pPr/>
              <a:t>17</a:t>
            </a:fld>
            <a:endParaRPr lang="en-US"/>
          </a:p>
        </p:txBody>
      </p:sp>
      <p:sp>
        <p:nvSpPr>
          <p:cNvPr id="483330" name="Rectangle 2"/>
          <p:cNvSpPr>
            <a:spLocks noRo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98ED7-20B2-4279-B9FE-C1AEE4875203}" type="slidenum">
              <a:rPr lang="en-US"/>
              <a:pPr/>
              <a:t>18</a:t>
            </a:fld>
            <a:endParaRPr lang="en-US"/>
          </a:p>
        </p:txBody>
      </p:sp>
      <p:sp>
        <p:nvSpPr>
          <p:cNvPr id="458754" name="Rectangle 2"/>
          <p:cNvSpPr>
            <a:spLocks noRo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69301-7DCD-4EFA-BC51-33F2FCDC9474}" type="slidenum">
              <a:rPr lang="en-US"/>
              <a:pPr/>
              <a:t>19</a:t>
            </a:fld>
            <a:endParaRPr lang="en-US"/>
          </a:p>
        </p:txBody>
      </p:sp>
      <p:sp>
        <p:nvSpPr>
          <p:cNvPr id="460802" name="Rectangle 2"/>
          <p:cNvSpPr>
            <a:spLocks noRo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12741-5783-42F5-A21D-3DB575304954}" type="slidenum">
              <a:rPr lang="en-US"/>
              <a:pPr/>
              <a:t>2</a:t>
            </a:fld>
            <a:endParaRPr 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C43F5-B6CE-4BAA-8BD7-665929F24B97}" type="slidenum">
              <a:rPr lang="en-US"/>
              <a:pPr/>
              <a:t>20</a:t>
            </a:fld>
            <a:endParaRPr lang="en-US"/>
          </a:p>
        </p:txBody>
      </p:sp>
      <p:sp>
        <p:nvSpPr>
          <p:cNvPr id="485378" name="Rectangle 2"/>
          <p:cNvSpPr>
            <a:spLocks noRo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7524D-EA20-4917-AB7C-FBE10E5BAF64}" type="slidenum">
              <a:rPr lang="en-US"/>
              <a:pPr/>
              <a:t>21</a:t>
            </a:fld>
            <a:endParaRPr lang="en-US"/>
          </a:p>
        </p:txBody>
      </p:sp>
      <p:sp>
        <p:nvSpPr>
          <p:cNvPr id="442370" name="Rectangle 2"/>
          <p:cNvSpPr>
            <a:spLocks noRo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2E1FE-F106-4C60-883A-AF0628B07989}" type="slidenum">
              <a:rPr lang="en-US"/>
              <a:pPr/>
              <a:t>22</a:t>
            </a:fld>
            <a:endParaRPr lang="en-US"/>
          </a:p>
        </p:txBody>
      </p:sp>
      <p:sp>
        <p:nvSpPr>
          <p:cNvPr id="277506" name="Rectangle 2"/>
          <p:cNvSpPr>
            <a:spLocks noRo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a:t>National Institute of Environmental Health Science</a:t>
            </a:r>
          </a:p>
          <a:p>
            <a:r>
              <a:rPr lang="en-US"/>
              <a:t>http://www.niehs.nih.gov/index.cfm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B9F98-E8F2-4EB9-90D6-E458D42FE5E3}" type="slidenum">
              <a:rPr lang="en-US"/>
              <a:pPr/>
              <a:t>23</a:t>
            </a:fld>
            <a:endParaRPr lang="en-US"/>
          </a:p>
        </p:txBody>
      </p:sp>
      <p:sp>
        <p:nvSpPr>
          <p:cNvPr id="280578" name="Rectangle 2"/>
          <p:cNvSpPr>
            <a:spLocks noRot="1" noChangeArrowheads="1" noTextEdit="1"/>
          </p:cNvSpPr>
          <p:nvPr>
            <p:ph type="sldImg"/>
          </p:nvPr>
        </p:nvSpPr>
        <p:spPr>
          <a:ln/>
        </p:spPr>
      </p:sp>
      <p:sp>
        <p:nvSpPr>
          <p:cNvPr id="280579" name="Rectangle 3"/>
          <p:cNvSpPr>
            <a:spLocks noGrp="1" noChangeArrowheads="1"/>
          </p:cNvSpPr>
          <p:nvPr>
            <p:ph type="body" idx="1"/>
          </p:nvPr>
        </p:nvSpPr>
        <p:spPr/>
        <p:txBody>
          <a:bodyPr/>
          <a:lstStyle/>
          <a:p>
            <a:r>
              <a:rPr lang="en-US"/>
              <a:t>http://treasury.gov/</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60478D-8670-4A03-881B-3A5E39274996}" type="slidenum">
              <a:rPr lang="en-US"/>
              <a:pPr/>
              <a:t>24</a:t>
            </a:fld>
            <a:endParaRPr lang="en-US"/>
          </a:p>
        </p:txBody>
      </p:sp>
      <p:sp>
        <p:nvSpPr>
          <p:cNvPr id="261122" name="Rectangle 2"/>
          <p:cNvSpPr>
            <a:spLocks noRo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n-US"/>
              <a:t>http://copyright.gov/</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0D170-72B3-4450-BFB7-7CDA8349ADD7}" type="slidenum">
              <a:rPr lang="en-US"/>
              <a:pPr/>
              <a:t>25</a:t>
            </a:fld>
            <a:endParaRPr lang="en-US"/>
          </a:p>
        </p:txBody>
      </p:sp>
      <p:sp>
        <p:nvSpPr>
          <p:cNvPr id="286722" name="Rectangle 2"/>
          <p:cNvSpPr>
            <a:spLocks noRot="1" noChangeArrowheads="1" noTextEdit="1"/>
          </p:cNvSpPr>
          <p:nvPr>
            <p:ph type="sldImg"/>
          </p:nvPr>
        </p:nvSpPr>
        <p:spPr>
          <a:ln/>
        </p:spPr>
      </p:sp>
      <p:sp>
        <p:nvSpPr>
          <p:cNvPr id="286723" name="Rectangle 3"/>
          <p:cNvSpPr>
            <a:spLocks noGrp="1" noChangeArrowheads="1"/>
          </p:cNvSpPr>
          <p:nvPr>
            <p:ph type="body" idx="1"/>
          </p:nvPr>
        </p:nvSpPr>
        <p:spPr/>
        <p:txBody>
          <a:bodyPr/>
          <a:lstStyle/>
          <a:p>
            <a:r>
              <a:rPr lang="en-US"/>
              <a:t>http://www.usaid.gov/careers/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2B9CF-8128-4862-8B87-C6ECADEA5246}" type="slidenum">
              <a:rPr lang="en-US"/>
              <a:pPr/>
              <a:t>26</a:t>
            </a:fld>
            <a:endParaRPr lang="en-US"/>
          </a:p>
        </p:txBody>
      </p:sp>
      <p:sp>
        <p:nvSpPr>
          <p:cNvPr id="346114" name="Rectangle 2"/>
          <p:cNvSpPr>
            <a:spLocks noRo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E9ED7-7EDB-497C-9C16-2129C5972153}" type="slidenum">
              <a:rPr lang="en-US"/>
              <a:pPr/>
              <a:t>27</a:t>
            </a:fld>
            <a:endParaRPr lang="en-US"/>
          </a:p>
        </p:txBody>
      </p:sp>
      <p:sp>
        <p:nvSpPr>
          <p:cNvPr id="435202" name="Rectangle 2"/>
          <p:cNvSpPr>
            <a:spLocks noRo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52EC8-A204-46FF-A8B7-876C7A1657D9}" type="slidenum">
              <a:rPr lang="en-US"/>
              <a:pPr/>
              <a:t>28</a:t>
            </a:fld>
            <a:endParaRPr lang="en-US"/>
          </a:p>
        </p:txBody>
      </p:sp>
      <p:sp>
        <p:nvSpPr>
          <p:cNvPr id="354306" name="Rectangle 2"/>
          <p:cNvSpPr>
            <a:spLocks noRo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1BD36-A13D-4795-BEF4-DE3ABBA37F2E}" type="slidenum">
              <a:rPr lang="en-US"/>
              <a:pPr/>
              <a:t>29</a:t>
            </a:fld>
            <a:endParaRPr lang="en-US"/>
          </a:p>
        </p:txBody>
      </p:sp>
      <p:sp>
        <p:nvSpPr>
          <p:cNvPr id="356354" name="Rectangle 2"/>
          <p:cNvSpPr>
            <a:spLocks noRo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en-US"/>
              <a:t>http://copyright.gov/</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D824E-33A0-4561-ACFF-0B35F5745C5B}" type="slidenum">
              <a:rPr lang="en-US"/>
              <a:pPr/>
              <a:t>3</a:t>
            </a:fld>
            <a:endParaRPr lang="en-US"/>
          </a:p>
        </p:txBody>
      </p:sp>
      <p:sp>
        <p:nvSpPr>
          <p:cNvPr id="331778" name="Rectangle 2"/>
          <p:cNvSpPr>
            <a:spLocks noRo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9AC3F-D4C1-4702-A882-BAD3D130D4A3}" type="slidenum">
              <a:rPr lang="en-US"/>
              <a:pPr/>
              <a:t>30</a:t>
            </a:fld>
            <a:endParaRPr lang="en-US"/>
          </a:p>
        </p:txBody>
      </p:sp>
      <p:sp>
        <p:nvSpPr>
          <p:cNvPr id="283650" name="Rectangle 2"/>
          <p:cNvSpPr>
            <a:spLocks noRo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a:t>http://www.usa.gov/</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EB525-5818-4BBD-B5E2-8C6BE1833080}" type="slidenum">
              <a:rPr lang="en-US"/>
              <a:pPr/>
              <a:t>31</a:t>
            </a:fld>
            <a:endParaRPr lang="en-US"/>
          </a:p>
        </p:txBody>
      </p:sp>
      <p:sp>
        <p:nvSpPr>
          <p:cNvPr id="290818" name="Rectangle 2"/>
          <p:cNvSpPr>
            <a:spLocks noRot="1"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a:t>Bureau of Labor Statistics</a:t>
            </a:r>
          </a:p>
          <a:p>
            <a:r>
              <a:rPr lang="en-US"/>
              <a:t>http://stats.bls.gov/</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47E34-0B73-4A60-BF7B-0940F59D8AC2}" type="slidenum">
              <a:rPr lang="en-US"/>
              <a:pPr/>
              <a:t>32</a:t>
            </a:fld>
            <a:endParaRPr lang="en-US"/>
          </a:p>
        </p:txBody>
      </p:sp>
      <p:sp>
        <p:nvSpPr>
          <p:cNvPr id="292866" name="Rectangle 2"/>
          <p:cNvSpPr>
            <a:spLocks noRo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53AB0-82B3-409C-BAC1-B1481A4EDD21}" type="slidenum">
              <a:rPr lang="en-US"/>
              <a:pPr/>
              <a:t>33</a:t>
            </a:fld>
            <a:endParaRPr lang="en-US"/>
          </a:p>
        </p:txBody>
      </p:sp>
      <p:sp>
        <p:nvSpPr>
          <p:cNvPr id="269314" name="Rectangle 2"/>
          <p:cNvSpPr>
            <a:spLocks noRo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46DB6-A6F2-4CA3-BAD8-D0B8FF2E4F50}" type="slidenum">
              <a:rPr lang="en-US"/>
              <a:pPr/>
              <a:t>34</a:t>
            </a:fld>
            <a:endParaRPr lang="en-US"/>
          </a:p>
        </p:txBody>
      </p:sp>
      <p:sp>
        <p:nvSpPr>
          <p:cNvPr id="274434" name="Rectangle 2"/>
          <p:cNvSpPr>
            <a:spLocks noRo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a:t>http://www.niehs.nih.gov/index.cfm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07AA9-D77D-49AA-8660-EC1B63C2B450}" type="slidenum">
              <a:rPr lang="en-US"/>
              <a:pPr/>
              <a:t>35</a:t>
            </a:fld>
            <a:endParaRPr lang="en-US"/>
          </a:p>
        </p:txBody>
      </p:sp>
      <p:sp>
        <p:nvSpPr>
          <p:cNvPr id="507906" name="Rectangle 2"/>
          <p:cNvSpPr>
            <a:spLocks noRo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1BE645-19AB-41D0-954C-D073387E7AD7}" type="slidenum">
              <a:rPr lang="en-US"/>
              <a:pPr/>
              <a:t>36</a:t>
            </a:fld>
            <a:endParaRPr lang="en-US"/>
          </a:p>
        </p:txBody>
      </p:sp>
      <p:sp>
        <p:nvSpPr>
          <p:cNvPr id="487426" name="Rectangle 2"/>
          <p:cNvSpPr>
            <a:spLocks noRo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73BA7-B201-4D9C-9B5F-D75E7241D330}" type="slidenum">
              <a:rPr lang="en-US"/>
              <a:pPr/>
              <a:t>37</a:t>
            </a:fld>
            <a:endParaRPr lang="en-US"/>
          </a:p>
        </p:txBody>
      </p:sp>
      <p:sp>
        <p:nvSpPr>
          <p:cNvPr id="222210" name="Rectangle 2"/>
          <p:cNvSpPr>
            <a:spLocks noRo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8E673-B695-4680-8316-CB40CBB3D069}" type="slidenum">
              <a:rPr lang="en-US"/>
              <a:pPr/>
              <a:t>38</a:t>
            </a:fld>
            <a:endParaRPr lang="en-US"/>
          </a:p>
        </p:txBody>
      </p:sp>
      <p:sp>
        <p:nvSpPr>
          <p:cNvPr id="296962" name="Rectangle 2"/>
          <p:cNvSpPr>
            <a:spLocks noRo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a:t>Bureau of Engraving and Printing </a:t>
            </a:r>
          </a:p>
          <a:p>
            <a:r>
              <a:rPr lang="en-US"/>
              <a:t>http://www.bep.treas.gov/section.cfm/8</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5CBD1-6E25-451C-908D-64CBD54C3A53}" type="slidenum">
              <a:rPr lang="en-US"/>
              <a:pPr/>
              <a:t>39</a:t>
            </a:fld>
            <a:endParaRPr lang="en-US"/>
          </a:p>
        </p:txBody>
      </p:sp>
      <p:sp>
        <p:nvSpPr>
          <p:cNvPr id="316418" name="Rectangle 2"/>
          <p:cNvSpPr>
            <a:spLocks noRot="1" noChangeArrowheads="1" noTextEdit="1"/>
          </p:cNvSpPr>
          <p:nvPr>
            <p:ph type="sldImg"/>
          </p:nvPr>
        </p:nvSpPr>
        <p:spPr>
          <a:ln/>
        </p:spPr>
      </p:sp>
      <p:sp>
        <p:nvSpPr>
          <p:cNvPr id="316419" name="Rectangle 3"/>
          <p:cNvSpPr>
            <a:spLocks noGrp="1" noChangeArrowheads="1"/>
          </p:cNvSpPr>
          <p:nvPr>
            <p:ph type="body" idx="1"/>
          </p:nvPr>
        </p:nvSpPr>
        <p:spPr/>
        <p:txBody>
          <a:bodyPr/>
          <a:lstStyle/>
          <a:p>
            <a:r>
              <a:rPr lang="en-US"/>
              <a:t>http://www.ed.gov/finaid/landing.jhtml?src=rt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A11A4-B6B0-4446-8601-1EEEE5CF6A73}" type="slidenum">
              <a:rPr lang="en-US"/>
              <a:pPr/>
              <a:t>4</a:t>
            </a:fld>
            <a:endParaRPr lang="en-US"/>
          </a:p>
        </p:txBody>
      </p:sp>
      <p:sp>
        <p:nvSpPr>
          <p:cNvPr id="209922" name="Rectangle 2"/>
          <p:cNvSpPr>
            <a:spLocks noRo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a:t>http://www.plainlanguage.gov/whatisPL/index.cfm</a:t>
            </a:r>
          </a:p>
          <a:p>
            <a:r>
              <a:rPr lang="en-US"/>
              <a:t>http://www.centerforplainlanguage.org/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AC73C1-CB64-4D9F-A092-54BBC3C8D4D7}" type="slidenum">
              <a:rPr lang="en-US"/>
              <a:pPr/>
              <a:t>40</a:t>
            </a:fld>
            <a:endParaRPr lang="en-US"/>
          </a:p>
        </p:txBody>
      </p:sp>
      <p:sp>
        <p:nvSpPr>
          <p:cNvPr id="359426" name="Rectangle 2"/>
          <p:cNvSpPr>
            <a:spLocks noRo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ED63A-A2AC-4026-9462-0375EC95993F}" type="slidenum">
              <a:rPr lang="en-US"/>
              <a:pPr/>
              <a:t>41</a:t>
            </a:fld>
            <a:endParaRPr lang="en-US"/>
          </a:p>
        </p:txBody>
      </p:sp>
      <p:sp>
        <p:nvSpPr>
          <p:cNvPr id="307202" name="Rectangle 2"/>
          <p:cNvSpPr>
            <a:spLocks noRo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a:t>http://www.ssa.gov/ww&amp;os3.htm</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36869-7ED1-4561-BB98-3469D04BB83D}" type="slidenum">
              <a:rPr lang="en-US"/>
              <a:pPr/>
              <a:t>42</a:t>
            </a:fld>
            <a:endParaRPr lang="en-US"/>
          </a:p>
        </p:txBody>
      </p:sp>
      <p:sp>
        <p:nvSpPr>
          <p:cNvPr id="309250" name="Rectangle 2"/>
          <p:cNvSpPr>
            <a:spLocks noRo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a:t>http://travel.state.gov/travel/tips/emergencies/emergencies_1212.html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D5E32-49D4-476D-915D-2ECBA5D95EBF}" type="slidenum">
              <a:rPr lang="en-US"/>
              <a:pPr/>
              <a:t>43</a:t>
            </a:fld>
            <a:endParaRPr lang="en-US"/>
          </a:p>
        </p:txBody>
      </p:sp>
      <p:sp>
        <p:nvSpPr>
          <p:cNvPr id="319490" name="Rectangle 2"/>
          <p:cNvSpPr>
            <a:spLocks noRot="1"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US"/>
              <a:t>http://www.faa.gov/licenses_certificates/airmen_certification/change_certificate_number/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C87AD-3A84-4C88-B87B-A7C9065045D8}" type="slidenum">
              <a:rPr lang="en-US"/>
              <a:pPr/>
              <a:t>44</a:t>
            </a:fld>
            <a:endParaRPr lang="en-US"/>
          </a:p>
        </p:txBody>
      </p:sp>
      <p:sp>
        <p:nvSpPr>
          <p:cNvPr id="333826" name="Rectangle 2"/>
          <p:cNvSpPr>
            <a:spLocks noRo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70119-2F7B-4F14-A52D-51D84BD5DF66}" type="slidenum">
              <a:rPr lang="en-US"/>
              <a:pPr/>
              <a:t>45</a:t>
            </a:fld>
            <a:endParaRPr lang="en-US"/>
          </a:p>
        </p:txBody>
      </p:sp>
      <p:sp>
        <p:nvSpPr>
          <p:cNvPr id="365570" name="Rectangle 2"/>
          <p:cNvSpPr>
            <a:spLocks noRo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a:t>VA’s National Center for Patient Safety</a:t>
            </a:r>
          </a:p>
          <a:p>
            <a:r>
              <a:rPr lang="en-US"/>
              <a:t>http://www.patientsafety.gov/vision.html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092CE-4BB5-4630-8E1F-A165CFA79121}" type="slidenum">
              <a:rPr lang="en-US"/>
              <a:pPr/>
              <a:t>46</a:t>
            </a:fld>
            <a:endParaRPr lang="en-US"/>
          </a:p>
        </p:txBody>
      </p:sp>
      <p:sp>
        <p:nvSpPr>
          <p:cNvPr id="489474" name="Rectangle 2"/>
          <p:cNvSpPr>
            <a:spLocks noRo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33DEC-F991-442E-A6D5-97238722C6A0}" type="slidenum">
              <a:rPr lang="en-US"/>
              <a:pPr/>
              <a:t>47</a:t>
            </a:fld>
            <a:endParaRPr lang="en-US"/>
          </a:p>
        </p:txBody>
      </p:sp>
      <p:sp>
        <p:nvSpPr>
          <p:cNvPr id="368642" name="Rectangle 2"/>
          <p:cNvSpPr>
            <a:spLocks noRo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a:t>http://www.cancer.gov/cancertopics/chemotherapy-and-you/page5</a:t>
            </a:r>
          </a:p>
          <a:p>
            <a:r>
              <a:rPr lang="en-US"/>
              <a:t>Published by the National Cancer Institute and National Institute of Health. Winner of a "Gold" Plain Language Award from the National Institute for Health, 2008.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FFED1-6CDF-4F07-9C71-A312856509E4}" type="slidenum">
              <a:rPr lang="en-US"/>
              <a:pPr/>
              <a:t>48</a:t>
            </a:fld>
            <a:endParaRPr lang="en-US"/>
          </a:p>
        </p:txBody>
      </p:sp>
      <p:sp>
        <p:nvSpPr>
          <p:cNvPr id="371714" name="Rectangle 2"/>
          <p:cNvSpPr>
            <a:spLocks noRo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t>National Institute on Drug Abuse</a:t>
            </a:r>
          </a:p>
          <a:p>
            <a:r>
              <a:rPr lang="en-US"/>
              <a:t>http://www.drugabuse.gov/Funding/DSMBSOP.html</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E37C9-74A3-43D7-9450-D0C0CCB657BA}" type="slidenum">
              <a:rPr lang="en-US"/>
              <a:pPr/>
              <a:t>49</a:t>
            </a:fld>
            <a:endParaRPr lang="en-US"/>
          </a:p>
        </p:txBody>
      </p:sp>
      <p:sp>
        <p:nvSpPr>
          <p:cNvPr id="374786" name="Rectangle 2"/>
          <p:cNvSpPr>
            <a:spLocks noRot="1" noChangeArrowheads="1" noTextEdit="1"/>
          </p:cNvSpPr>
          <p:nvPr>
            <p:ph type="sldImg"/>
          </p:nvPr>
        </p:nvSpPr>
        <p:spPr>
          <a:ln/>
        </p:spPr>
      </p:sp>
      <p:sp>
        <p:nvSpPr>
          <p:cNvPr id="374787" name="Rectangle 3"/>
          <p:cNvSpPr>
            <a:spLocks noGrp="1" noChangeArrowheads="1"/>
          </p:cNvSpPr>
          <p:nvPr>
            <p:ph type="body" idx="1"/>
          </p:nvPr>
        </p:nvSpPr>
        <p:spPr/>
        <p:txBody>
          <a:bodyPr/>
          <a:lstStyle/>
          <a:p>
            <a:r>
              <a:rPr lang="en-US"/>
              <a:t>http://www.drugabuse.gov/researchdissem.html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D6E2A-282F-4F00-99F5-27847E45D844}" type="slidenum">
              <a:rPr lang="en-US"/>
              <a:pPr/>
              <a:t>5</a:t>
            </a:fld>
            <a:endParaRPr lang="en-US"/>
          </a:p>
        </p:txBody>
      </p:sp>
      <p:sp>
        <p:nvSpPr>
          <p:cNvPr id="214018" name="Rectangle 2"/>
          <p:cNvSpPr>
            <a:spLocks noRo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AB60E-3B20-41AA-AA83-D31DBDCB5909}" type="slidenum">
              <a:rPr lang="en-US"/>
              <a:pPr/>
              <a:t>50</a:t>
            </a:fld>
            <a:endParaRPr lang="en-US"/>
          </a:p>
        </p:txBody>
      </p:sp>
      <p:sp>
        <p:nvSpPr>
          <p:cNvPr id="324610" name="Rectangle 2"/>
          <p:cNvSpPr>
            <a:spLocks noRo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a:t>Justice Department</a:t>
            </a:r>
          </a:p>
          <a:p>
            <a:r>
              <a:rPr lang="en-US"/>
              <a:t>http://www.usdoj.gov/whatwedo/whatwedo-missing.html</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33D1C-8FA0-4830-A3E2-5303921AD35F}" type="slidenum">
              <a:rPr lang="en-US"/>
              <a:pPr/>
              <a:t>51</a:t>
            </a:fld>
            <a:endParaRPr lang="en-US"/>
          </a:p>
        </p:txBody>
      </p:sp>
      <p:sp>
        <p:nvSpPr>
          <p:cNvPr id="512002" name="Rectangle 2"/>
          <p:cNvSpPr>
            <a:spLocks noRo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67F39-035E-49BB-AFC9-2C9DEBC1B8D0}" type="slidenum">
              <a:rPr lang="en-US"/>
              <a:pPr/>
              <a:t>52</a:t>
            </a:fld>
            <a:endParaRPr lang="en-US"/>
          </a:p>
        </p:txBody>
      </p:sp>
      <p:sp>
        <p:nvSpPr>
          <p:cNvPr id="377858" name="Rectangle 2"/>
          <p:cNvSpPr>
            <a:spLocks noRo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65F3B-1AA5-4EF1-9E0B-DA7FB4A06E02}" type="slidenum">
              <a:rPr lang="en-US"/>
              <a:pPr/>
              <a:t>53</a:t>
            </a:fld>
            <a:endParaRPr lang="en-US"/>
          </a:p>
        </p:txBody>
      </p:sp>
      <p:sp>
        <p:nvSpPr>
          <p:cNvPr id="388098" name="Rectangle 2"/>
          <p:cNvSpPr>
            <a:spLocks noRot="1" noChangeArrowheads="1" noTextEdit="1"/>
          </p:cNvSpPr>
          <p:nvPr>
            <p:ph type="sldImg"/>
          </p:nvPr>
        </p:nvSpPr>
        <p:spPr>
          <a:ln/>
        </p:spPr>
      </p:sp>
      <p:sp>
        <p:nvSpPr>
          <p:cNvPr id="388099" name="Rectangle 3"/>
          <p:cNvSpPr>
            <a:spLocks noGrp="1" noChangeArrowheads="1"/>
          </p:cNvSpPr>
          <p:nvPr>
            <p:ph type="body" idx="1"/>
          </p:nvPr>
        </p:nvSpPr>
        <p:spPr/>
        <p:txBody>
          <a:bodyPr/>
          <a:lstStyle/>
          <a:p>
            <a:r>
              <a:rPr lang="en-US" b="1"/>
              <a:t>Veterans' Employment and Training Service</a:t>
            </a:r>
            <a:r>
              <a:rPr lang="en-US"/>
              <a:t> – Dept of Labor</a:t>
            </a:r>
          </a:p>
          <a:p>
            <a:r>
              <a:rPr lang="en-US"/>
              <a:t>http://www.dol.gov/vets/programs/vetspref/veterans_preference_fs.htm</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24F0B-49C3-4DF1-9A62-235E9E2E3029}" type="slidenum">
              <a:rPr lang="en-US"/>
              <a:pPr/>
              <a:t>54</a:t>
            </a:fld>
            <a:endParaRPr lang="en-US"/>
          </a:p>
        </p:txBody>
      </p:sp>
      <p:sp>
        <p:nvSpPr>
          <p:cNvPr id="391170" name="Rectangle 2"/>
          <p:cNvSpPr>
            <a:spLocks noRo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09FE1-FCB5-4DDC-A109-67C5A91D633D}" type="slidenum">
              <a:rPr lang="en-US"/>
              <a:pPr/>
              <a:t>55</a:t>
            </a:fld>
            <a:endParaRPr lang="en-US"/>
          </a:p>
        </p:txBody>
      </p:sp>
      <p:sp>
        <p:nvSpPr>
          <p:cNvPr id="379906" name="Rectangle 2"/>
          <p:cNvSpPr>
            <a:spLocks noRot="1" noChangeArrowheads="1" noTextEdit="1"/>
          </p:cNvSpPr>
          <p:nvPr>
            <p:ph type="sldImg"/>
          </p:nvPr>
        </p:nvSpPr>
        <p:spPr>
          <a:ln/>
        </p:spPr>
      </p:sp>
      <p:sp>
        <p:nvSpPr>
          <p:cNvPr id="379907" name="Rectangle 3"/>
          <p:cNvSpPr>
            <a:spLocks noGrp="1" noChangeArrowheads="1"/>
          </p:cNvSpPr>
          <p:nvPr>
            <p:ph type="body" idx="1"/>
          </p:nvPr>
        </p:nvSpPr>
        <p:spPr/>
        <p:txBody>
          <a:bodyPr/>
          <a:lstStyle/>
          <a:p>
            <a:r>
              <a:rPr lang="en-US"/>
              <a:t>http://www.fema.gov/rebuild/recover/place.shtm</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20CC9-E1D3-4819-9A55-815CBDF998D7}" type="slidenum">
              <a:rPr lang="en-US"/>
              <a:pPr/>
              <a:t>56</a:t>
            </a:fld>
            <a:endParaRPr lang="en-US"/>
          </a:p>
        </p:txBody>
      </p:sp>
      <p:sp>
        <p:nvSpPr>
          <p:cNvPr id="393218" name="Rectangle 2"/>
          <p:cNvSpPr>
            <a:spLocks noRo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19757D-D706-4FA3-8F35-10C73E135C28}" type="slidenum">
              <a:rPr lang="en-US"/>
              <a:pPr/>
              <a:t>57</a:t>
            </a:fld>
            <a:endParaRPr lang="en-US"/>
          </a:p>
        </p:txBody>
      </p:sp>
      <p:sp>
        <p:nvSpPr>
          <p:cNvPr id="300034" name="Rectangle 2"/>
          <p:cNvSpPr>
            <a:spLocks noRot="1" noChangeArrowheads="1" noTextEdit="1"/>
          </p:cNvSpPr>
          <p:nvPr>
            <p:ph type="sldImg"/>
          </p:nvPr>
        </p:nvSpPr>
        <p:spPr>
          <a:ln/>
        </p:spPr>
      </p:sp>
      <p:sp>
        <p:nvSpPr>
          <p:cNvPr id="300035" name="Rectangle 3"/>
          <p:cNvSpPr>
            <a:spLocks noGrp="1" noChangeArrowheads="1"/>
          </p:cNvSpPr>
          <p:nvPr>
            <p:ph type="body" idx="1"/>
          </p:nvPr>
        </p:nvSpPr>
        <p:spPr/>
        <p:txBody>
          <a:bodyPr/>
          <a:lstStyle/>
          <a:p>
            <a:r>
              <a:rPr lang="en-US"/>
              <a:t>http://www.bep.treas.gov/section.cfm/8</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9FFB6-43C0-4E3F-B468-895305E8B7ED}" type="slidenum">
              <a:rPr lang="en-US"/>
              <a:pPr/>
              <a:t>58</a:t>
            </a:fld>
            <a:endParaRPr lang="en-US"/>
          </a:p>
        </p:txBody>
      </p:sp>
      <p:sp>
        <p:nvSpPr>
          <p:cNvPr id="395266" name="Rectangle 2"/>
          <p:cNvSpPr>
            <a:spLocks noRot="1" noChangeArrowheads="1" noTextEdit="1"/>
          </p:cNvSpPr>
          <p:nvPr>
            <p:ph type="sldImg"/>
          </p:nvPr>
        </p:nvSpPr>
        <p:spPr>
          <a:ln/>
        </p:spPr>
      </p:sp>
      <p:sp>
        <p:nvSpPr>
          <p:cNvPr id="395267" name="Rectangle 3"/>
          <p:cNvSpPr>
            <a:spLocks noGrp="1" noChangeArrowheads="1"/>
          </p:cNvSpPr>
          <p:nvPr>
            <p:ph type="body" idx="1"/>
          </p:nvPr>
        </p:nvSpPr>
        <p:spPr/>
        <p:txBody>
          <a:bodyPr/>
          <a:lstStyle/>
          <a:p>
            <a:r>
              <a:rPr lang="en-US" u="sng">
                <a:hlinkClick r:id="rId3"/>
              </a:rPr>
              <a:t>Asia-Pacific Partnership on Clean Development and Climate</a:t>
            </a:r>
            <a:endParaRPr lang="en-US" u="sng"/>
          </a:p>
          <a:p>
            <a:r>
              <a:rPr lang="en-US"/>
              <a:t>http://www.app.gov/taskforces/building/</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15CD1-9D6B-440C-99DE-89C00A52FAE6}" type="slidenum">
              <a:rPr lang="en-US"/>
              <a:pPr/>
              <a:t>59</a:t>
            </a:fld>
            <a:endParaRPr lang="en-US"/>
          </a:p>
        </p:txBody>
      </p:sp>
      <p:sp>
        <p:nvSpPr>
          <p:cNvPr id="313346" name="Rectangle 2"/>
          <p:cNvSpPr>
            <a:spLocks noRot="1"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a:t>http://www.treasurydirect.gov/indiv/indiv.htm</a:t>
            </a:r>
          </a:p>
          <a:p>
            <a:r>
              <a:rPr lang="en-US"/>
              <a:t>http://www.treasurydirect.gov/indiv/tools/tools.htm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DC8C7A-CB12-49E8-B6EB-C783622DF375}" type="slidenum">
              <a:rPr lang="en-US"/>
              <a:pPr/>
              <a:t>6</a:t>
            </a:fld>
            <a:endParaRPr lang="en-US"/>
          </a:p>
        </p:txBody>
      </p:sp>
      <p:sp>
        <p:nvSpPr>
          <p:cNvPr id="332802" name="Rectangle 2"/>
          <p:cNvSpPr>
            <a:spLocks noRo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C7B6F1-D057-4B41-A358-7892375D37DE}" type="slidenum">
              <a:rPr lang="en-US"/>
              <a:pPr/>
              <a:t>60</a:t>
            </a:fld>
            <a:endParaRPr lang="en-US"/>
          </a:p>
        </p:txBody>
      </p:sp>
      <p:sp>
        <p:nvSpPr>
          <p:cNvPr id="327682" name="Rectangle 2"/>
          <p:cNvSpPr>
            <a:spLocks noRot="1" noChangeArrowheads="1" noTextEdit="1"/>
          </p:cNvSpPr>
          <p:nvPr>
            <p:ph type="sldImg"/>
          </p:nvPr>
        </p:nvSpPr>
        <p:spPr>
          <a:ln/>
        </p:spPr>
      </p:sp>
      <p:sp>
        <p:nvSpPr>
          <p:cNvPr id="327683" name="Rectangle 3"/>
          <p:cNvSpPr>
            <a:spLocks noGrp="1" noChangeArrowheads="1"/>
          </p:cNvSpPr>
          <p:nvPr>
            <p:ph type="body" idx="1"/>
          </p:nvPr>
        </p:nvSpPr>
        <p:spPr/>
        <p:txBody>
          <a:bodyPr/>
          <a:lstStyle/>
          <a:p>
            <a:r>
              <a:rPr lang="en-US"/>
              <a:t>http://e-center.doe.gov/</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F2288-5B89-428B-AFED-B2627FF1C450}" type="slidenum">
              <a:rPr lang="en-US"/>
              <a:pPr/>
              <a:t>61</a:t>
            </a:fld>
            <a:endParaRPr lang="en-US"/>
          </a:p>
        </p:txBody>
      </p:sp>
      <p:sp>
        <p:nvSpPr>
          <p:cNvPr id="342018" name="Rectangle 2"/>
          <p:cNvSpPr>
            <a:spLocks noRot="1" noChangeArrowheads="1" noTextEdit="1"/>
          </p:cNvSpPr>
          <p:nvPr>
            <p:ph type="sldImg"/>
          </p:nvPr>
        </p:nvSpPr>
        <p:spPr>
          <a:ln/>
        </p:spPr>
      </p:sp>
      <p:sp>
        <p:nvSpPr>
          <p:cNvPr id="342019" name="Rectangle 3"/>
          <p:cNvSpPr>
            <a:spLocks noGrp="1" noChangeArrowheads="1"/>
          </p:cNvSpPr>
          <p:nvPr>
            <p:ph type="body" idx="1"/>
          </p:nvPr>
        </p:nvSpPr>
        <p:spPr/>
        <p:txBody>
          <a:bodyPr/>
          <a:lstStyle/>
          <a:p>
            <a:r>
              <a:rPr lang="en-US"/>
              <a:t>Office of Justice Programs</a:t>
            </a:r>
          </a:p>
          <a:p>
            <a:r>
              <a:rPr lang="en-US"/>
              <a:t>http://www.ojp.usdoj.gov/bvpbasi/</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340F2-6DB0-4FD2-BC5B-475C71E2C3FB}" type="slidenum">
              <a:rPr lang="en-US"/>
              <a:pPr/>
              <a:t>62</a:t>
            </a:fld>
            <a:endParaRPr lang="en-US"/>
          </a:p>
        </p:txBody>
      </p:sp>
      <p:sp>
        <p:nvSpPr>
          <p:cNvPr id="492546" name="Rectangle 2"/>
          <p:cNvSpPr>
            <a:spLocks noRo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DB612-1F85-4846-A40E-9717BCCE9E06}" type="slidenum">
              <a:rPr lang="en-US"/>
              <a:pPr/>
              <a:t>63</a:t>
            </a:fld>
            <a:endParaRPr lang="en-US"/>
          </a:p>
        </p:txBody>
      </p:sp>
      <p:sp>
        <p:nvSpPr>
          <p:cNvPr id="400386" name="Rectangle 2"/>
          <p:cNvSpPr>
            <a:spLocks noRo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88CCC-3B6C-4001-8AFA-59EB08821D2B}" type="slidenum">
              <a:rPr lang="en-US"/>
              <a:pPr/>
              <a:t>64</a:t>
            </a:fld>
            <a:endParaRPr lang="en-US"/>
          </a:p>
        </p:txBody>
      </p:sp>
      <p:sp>
        <p:nvSpPr>
          <p:cNvPr id="494594" name="Rectangle 2"/>
          <p:cNvSpPr>
            <a:spLocks noRo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F576D-305A-4F05-8050-C74CDB8C8A6F}" type="slidenum">
              <a:rPr lang="en-US"/>
              <a:pPr/>
              <a:t>65</a:t>
            </a:fld>
            <a:endParaRPr lang="en-US"/>
          </a:p>
        </p:txBody>
      </p:sp>
      <p:sp>
        <p:nvSpPr>
          <p:cNvPr id="497666" name="Rectangle 2"/>
          <p:cNvSpPr>
            <a:spLocks noRo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1B7696-5E5E-40A3-AD54-7A34E61DA05B}" type="slidenum">
              <a:rPr lang="en-US"/>
              <a:pPr/>
              <a:t>66</a:t>
            </a:fld>
            <a:endParaRPr lang="en-US"/>
          </a:p>
        </p:txBody>
      </p:sp>
      <p:sp>
        <p:nvSpPr>
          <p:cNvPr id="405506" name="Rectangle 2"/>
          <p:cNvSpPr>
            <a:spLocks noRo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87D7EE-BA21-49A0-873D-17C3EB033DB5}" type="slidenum">
              <a:rPr lang="en-US"/>
              <a:pPr/>
              <a:t>67</a:t>
            </a:fld>
            <a:endParaRPr lang="en-US"/>
          </a:p>
        </p:txBody>
      </p:sp>
      <p:sp>
        <p:nvSpPr>
          <p:cNvPr id="409602" name="Rectangle 2"/>
          <p:cNvSpPr>
            <a:spLocks noRo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29650-6A8C-4F5D-9FC0-AB9EFCB3C2DD}" type="slidenum">
              <a:rPr lang="en-US"/>
              <a:pPr/>
              <a:t>68</a:t>
            </a:fld>
            <a:endParaRPr lang="en-US"/>
          </a:p>
        </p:txBody>
      </p:sp>
      <p:sp>
        <p:nvSpPr>
          <p:cNvPr id="411650" name="Rectangle 2"/>
          <p:cNvSpPr>
            <a:spLocks noRot="1" noChangeArrowheads="1" noTextEdit="1"/>
          </p:cNvSpPr>
          <p:nvPr>
            <p:ph type="sldImg"/>
          </p:nvPr>
        </p:nvSpPr>
        <p:spPr>
          <a:ln/>
        </p:spPr>
      </p:sp>
      <p:sp>
        <p:nvSpPr>
          <p:cNvPr id="411651" name="Rectangle 3"/>
          <p:cNvSpPr>
            <a:spLocks noGrp="1" noChangeArrowheads="1"/>
          </p:cNvSpPr>
          <p:nvPr>
            <p:ph type="body" idx="1"/>
          </p:nvPr>
        </p:nvSpPr>
        <p:spPr/>
        <p:txBody>
          <a:bodyPr/>
          <a:lstStyle/>
          <a:p>
            <a:r>
              <a:rPr lang="en-US"/>
              <a:t>EPA - </a:t>
            </a:r>
            <a:r>
              <a:rPr lang="en-US" b="1"/>
              <a:t>Pesticide Registration Improvement Renewal Act</a:t>
            </a:r>
            <a:endParaRPr lang="en-US"/>
          </a:p>
          <a:p>
            <a:r>
              <a:rPr lang="en-US"/>
              <a:t>http://www.epa.gov/opp00001/fees/tool/index.htm</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743E0-3E08-4AF5-BCB9-A280E163D3AD}" type="slidenum">
              <a:rPr lang="en-US"/>
              <a:pPr/>
              <a:t>69</a:t>
            </a:fld>
            <a:endParaRPr lang="en-US"/>
          </a:p>
        </p:txBody>
      </p:sp>
      <p:sp>
        <p:nvSpPr>
          <p:cNvPr id="499714" name="Rectangle 2"/>
          <p:cNvSpPr>
            <a:spLocks noRo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2E962-CC67-4643-95F5-3655173B9B5F}" type="slidenum">
              <a:rPr lang="en-US"/>
              <a:pPr/>
              <a:t>7</a:t>
            </a:fld>
            <a:endParaRPr lang="en-US"/>
          </a:p>
        </p:txBody>
      </p:sp>
      <p:sp>
        <p:nvSpPr>
          <p:cNvPr id="252930" name="Rectangle 2"/>
          <p:cNvSpPr>
            <a:spLocks noRo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A2C337-A385-4C09-B753-584CD0EDBA9B}" type="slidenum">
              <a:rPr lang="en-US"/>
              <a:pPr/>
              <a:t>70</a:t>
            </a:fld>
            <a:endParaRPr lang="en-US"/>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0BF11-6C2F-4686-8EA9-BE74BB3C4169}" type="slidenum">
              <a:rPr lang="en-US"/>
              <a:pPr/>
              <a:t>71</a:t>
            </a:fld>
            <a:endParaRPr lang="en-US"/>
          </a:p>
        </p:txBody>
      </p:sp>
      <p:sp>
        <p:nvSpPr>
          <p:cNvPr id="414722" name="Rectangle 2"/>
          <p:cNvSpPr>
            <a:spLocks noRot="1"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82466-35E6-44B1-974C-7AAAE6714D11}" type="slidenum">
              <a:rPr lang="en-US"/>
              <a:pPr/>
              <a:t>72</a:t>
            </a:fld>
            <a:endParaRPr lang="en-US"/>
          </a:p>
        </p:txBody>
      </p:sp>
      <p:sp>
        <p:nvSpPr>
          <p:cNvPr id="420866" name="Rectangle 2"/>
          <p:cNvSpPr>
            <a:spLocks noRot="1" noChangeArrowheads="1" noTextEdit="1"/>
          </p:cNvSpPr>
          <p:nvPr>
            <p:ph type="sldImg"/>
          </p:nvPr>
        </p:nvSpPr>
        <p:spPr>
          <a:ln/>
        </p:spPr>
      </p:sp>
      <p:sp>
        <p:nvSpPr>
          <p:cNvPr id="420867" name="Rectangle 3"/>
          <p:cNvSpPr>
            <a:spLocks noGrp="1" noChangeArrowheads="1"/>
          </p:cNvSpPr>
          <p:nvPr>
            <p:ph type="body" idx="1"/>
          </p:nvPr>
        </p:nvSpPr>
        <p:spPr/>
        <p:txBody>
          <a:bodyPr/>
          <a:lstStyle/>
          <a:p>
            <a:r>
              <a:rPr lang="en-US"/>
              <a:t>http://hiv.drugabuse.gov/english/learn/what.html</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4A820-8476-4950-9DCB-CB28EC7CAD5E}" type="slidenum">
              <a:rPr lang="en-US"/>
              <a:pPr/>
              <a:t>73</a:t>
            </a:fld>
            <a:endParaRPr lang="en-US"/>
          </a:p>
        </p:txBody>
      </p:sp>
      <p:sp>
        <p:nvSpPr>
          <p:cNvPr id="422914" name="Rectangle 2"/>
          <p:cNvSpPr>
            <a:spLocks noRo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1D4DA-EBD9-46FE-B9D4-0A95E8C925A4}" type="slidenum">
              <a:rPr lang="en-US"/>
              <a:pPr/>
              <a:t>74</a:t>
            </a:fld>
            <a:endParaRPr lang="en-US"/>
          </a:p>
        </p:txBody>
      </p:sp>
      <p:sp>
        <p:nvSpPr>
          <p:cNvPr id="424962" name="Rectangle 2"/>
          <p:cNvSpPr>
            <a:spLocks noRot="1" noChangeArrowheads="1" noTextEdit="1"/>
          </p:cNvSpPr>
          <p:nvPr>
            <p:ph type="sldImg"/>
          </p:nvPr>
        </p:nvSpPr>
        <p:spPr>
          <a:ln/>
        </p:spPr>
      </p:sp>
      <p:sp>
        <p:nvSpPr>
          <p:cNvPr id="424963" name="Rectangle 3"/>
          <p:cNvSpPr>
            <a:spLocks noGrp="1" noChangeArrowheads="1"/>
          </p:cNvSpPr>
          <p:nvPr>
            <p:ph type="body" idx="1"/>
          </p:nvPr>
        </p:nvSpPr>
        <p:spPr/>
        <p:txBody>
          <a:bodyPr/>
          <a:lstStyle/>
          <a:p>
            <a:r>
              <a:rPr lang="en-US"/>
              <a:t>http://www.genome.gov/glossary.cfm?key=gene</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58851-61B0-430E-A896-96ED23686E27}" type="slidenum">
              <a:rPr lang="en-US"/>
              <a:pPr/>
              <a:t>75</a:t>
            </a:fld>
            <a:endParaRPr lang="en-US"/>
          </a:p>
        </p:txBody>
      </p:sp>
      <p:sp>
        <p:nvSpPr>
          <p:cNvPr id="431106" name="Rectangle 2"/>
          <p:cNvSpPr>
            <a:spLocks noRot="1" noChangeArrowheads="1" noTextEdit="1"/>
          </p:cNvSpPr>
          <p:nvPr>
            <p:ph type="sldImg"/>
          </p:nvPr>
        </p:nvSpPr>
        <p:spPr>
          <a:ln/>
        </p:spPr>
      </p:sp>
      <p:sp>
        <p:nvSpPr>
          <p:cNvPr id="431107" name="Rectangle 3"/>
          <p:cNvSpPr>
            <a:spLocks noGrp="1" noChangeArrowheads="1"/>
          </p:cNvSpPr>
          <p:nvPr>
            <p:ph type="body" idx="1"/>
          </p:nvPr>
        </p:nvSpPr>
        <p:spPr/>
        <p:txBody>
          <a:bodyPr/>
          <a:lstStyle/>
          <a:p>
            <a:r>
              <a:rPr lang="en-US"/>
              <a:t>http://www.eia.doe.gov/glossary/glossary_m.htm</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04C0F-A7D1-4E2B-9CCD-A63EBA3A594F}" type="slidenum">
              <a:rPr lang="en-US"/>
              <a:pPr/>
              <a:t>76</a:t>
            </a:fld>
            <a:endParaRPr lang="en-US"/>
          </a:p>
        </p:txBody>
      </p:sp>
      <p:sp>
        <p:nvSpPr>
          <p:cNvPr id="439298" name="Rectangle 2"/>
          <p:cNvSpPr>
            <a:spLocks noRot="1" noChangeArrowheads="1" noTextEdit="1"/>
          </p:cNvSpPr>
          <p:nvPr>
            <p:ph type="sldImg"/>
          </p:nvPr>
        </p:nvSpPr>
        <p:spPr>
          <a:ln/>
        </p:spPr>
      </p:sp>
      <p:sp>
        <p:nvSpPr>
          <p:cNvPr id="439299" name="Rectangle 3"/>
          <p:cNvSpPr>
            <a:spLocks noGrp="1" noChangeArrowheads="1"/>
          </p:cNvSpPr>
          <p:nvPr>
            <p:ph type="body" idx="1"/>
          </p:nvPr>
        </p:nvSpPr>
        <p:spPr/>
        <p:txBody>
          <a:bodyPr/>
          <a:lstStyle/>
          <a:p>
            <a:r>
              <a:rPr lang="en-US"/>
              <a:t>http://www.niehs.nih.gov/health/topics/agents/index.cfm</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0CAB78-E9C5-4BE5-BBD5-556374E6DE85}" type="slidenum">
              <a:rPr lang="en-US"/>
              <a:pPr/>
              <a:t>77</a:t>
            </a:fld>
            <a:endParaRPr lang="en-US"/>
          </a:p>
        </p:txBody>
      </p:sp>
      <p:sp>
        <p:nvSpPr>
          <p:cNvPr id="509954" name="Rectangle 2"/>
          <p:cNvSpPr>
            <a:spLocks noRo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F8523-F549-4AE1-99F5-C28040F3E0AD}" type="slidenum">
              <a:rPr lang="en-US"/>
              <a:pPr/>
              <a:t>78</a:t>
            </a:fld>
            <a:endParaRPr lang="en-US"/>
          </a:p>
        </p:txBody>
      </p:sp>
      <p:sp>
        <p:nvSpPr>
          <p:cNvPr id="428034" name="Rectangle 2"/>
          <p:cNvSpPr>
            <a:spLocks noRot="1" noChangeArrowheads="1" noTextEdit="1"/>
          </p:cNvSpPr>
          <p:nvPr>
            <p:ph type="sldImg"/>
          </p:nvPr>
        </p:nvSpPr>
        <p:spPr>
          <a:ln/>
        </p:spPr>
      </p:sp>
      <p:sp>
        <p:nvSpPr>
          <p:cNvPr id="428035" name="Rectangle 3"/>
          <p:cNvSpPr>
            <a:spLocks noGrp="1" noChangeArrowheads="1"/>
          </p:cNvSpPr>
          <p:nvPr>
            <p:ph type="body" idx="1"/>
          </p:nvPr>
        </p:nvSpPr>
        <p:spPr/>
        <p:txBody>
          <a:bodyPr/>
          <a:lstStyle/>
          <a:p>
            <a:r>
              <a:rPr lang="en-US"/>
              <a:t>http://tonto.eia.doe.gov/ask/gasoline_faqs.asp#gallons_per_barrel</a:t>
            </a:r>
          </a:p>
          <a:p>
            <a:r>
              <a:rPr lang="en-US"/>
              <a:t>http://www.genome.gov/11508982</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470327-3D8D-4966-861B-DA8DD059A546}" type="slidenum">
              <a:rPr lang="en-US"/>
              <a:pPr/>
              <a:t>79</a:t>
            </a:fld>
            <a:endParaRPr lang="en-US"/>
          </a:p>
        </p:txBody>
      </p:sp>
      <p:sp>
        <p:nvSpPr>
          <p:cNvPr id="501762" name="Rectangle 2"/>
          <p:cNvSpPr>
            <a:spLocks noRo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DD3FA-0D76-4206-B0C3-511633243A26}" type="slidenum">
              <a:rPr lang="en-US"/>
              <a:pPr/>
              <a:t>8</a:t>
            </a:fld>
            <a:endParaRPr lang="en-US"/>
          </a:p>
        </p:txBody>
      </p:sp>
      <p:sp>
        <p:nvSpPr>
          <p:cNvPr id="211970" name="Rectangle 2"/>
          <p:cNvSpPr>
            <a:spLocks noRo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http://www.dol.gov/vets/programs/empserv/employment_services_fs.htm</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D918A-C778-46A4-9F90-283A807B7721}" type="slidenum">
              <a:rPr lang="en-US"/>
              <a:pPr/>
              <a:t>80</a:t>
            </a:fld>
            <a:endParaRPr lang="en-US"/>
          </a:p>
        </p:txBody>
      </p:sp>
      <p:sp>
        <p:nvSpPr>
          <p:cNvPr id="451586" name="Rectangle 2"/>
          <p:cNvSpPr>
            <a:spLocks noRo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A579A-4557-4748-9960-5DB78AD0E7A3}" type="slidenum">
              <a:rPr lang="en-US"/>
              <a:pPr/>
              <a:t>81</a:t>
            </a:fld>
            <a:endParaRPr lang="en-US"/>
          </a:p>
        </p:txBody>
      </p:sp>
      <p:sp>
        <p:nvSpPr>
          <p:cNvPr id="382978" name="Rectangle 2"/>
          <p:cNvSpPr>
            <a:spLocks noRo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t>http://www.sandia.gov/bus-ops/scm/home.html</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88BB82-F018-4F80-A8B4-B7863945855D}" type="slidenum">
              <a:rPr lang="en-US"/>
              <a:pPr/>
              <a:t>82</a:t>
            </a:fld>
            <a:endParaRPr lang="en-US"/>
          </a:p>
        </p:txBody>
      </p:sp>
      <p:sp>
        <p:nvSpPr>
          <p:cNvPr id="447490" name="Rectangle 2"/>
          <p:cNvSpPr>
            <a:spLocks noRo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357BE-7579-4A7F-895D-17A94E45309B}" type="slidenum">
              <a:rPr lang="en-US"/>
              <a:pPr/>
              <a:t>83</a:t>
            </a:fld>
            <a:endParaRPr lang="en-US"/>
          </a:p>
        </p:txBody>
      </p:sp>
      <p:sp>
        <p:nvSpPr>
          <p:cNvPr id="462850" name="Rectangle 2"/>
          <p:cNvSpPr>
            <a:spLocks noRot="1" noChangeArrowheads="1" noTextEdit="1"/>
          </p:cNvSpPr>
          <p:nvPr>
            <p:ph type="sldImg"/>
          </p:nvPr>
        </p:nvSpPr>
        <p:spPr>
          <a:ln/>
        </p:spPr>
      </p:sp>
      <p:sp>
        <p:nvSpPr>
          <p:cNvPr id="462851" name="Rectangle 3"/>
          <p:cNvSpPr>
            <a:spLocks noGrp="1" noChangeArrowheads="1"/>
          </p:cNvSpPr>
          <p:nvPr>
            <p:ph type="body" idx="1"/>
          </p:nvPr>
        </p:nvSpPr>
        <p:spPr/>
        <p:txBody>
          <a:bodyPr/>
          <a:lstStyle/>
          <a:p>
            <a:r>
              <a:rPr lang="en-US"/>
              <a:t>Social Security’s Disability Benefits page</a:t>
            </a:r>
          </a:p>
          <a:p>
            <a:r>
              <a:rPr lang="en-US"/>
              <a:t>http://www.ssa.gov/pubs/10029.html</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B8D10-EFB2-4CB4-8996-542E58F48FA2}" type="slidenum">
              <a:rPr lang="en-US"/>
              <a:pPr/>
              <a:t>84</a:t>
            </a:fld>
            <a:endParaRPr lang="en-US"/>
          </a:p>
        </p:txBody>
      </p:sp>
      <p:sp>
        <p:nvSpPr>
          <p:cNvPr id="242690" name="Rectangle 2"/>
          <p:cNvSpPr>
            <a:spLocks noRo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337E1F-1F5D-46C7-8F57-D0915B65C623}" type="slidenum">
              <a:rPr lang="en-US"/>
              <a:pPr/>
              <a:t>85</a:t>
            </a:fld>
            <a:endParaRPr lang="en-US"/>
          </a:p>
        </p:txBody>
      </p:sp>
      <p:sp>
        <p:nvSpPr>
          <p:cNvPr id="244738" name="Rectangle 2"/>
          <p:cNvSpPr>
            <a:spLocks noRo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54213-71F6-4544-BC0C-B2A32F960464}" type="slidenum">
              <a:rPr lang="en-US"/>
              <a:pPr/>
              <a:t>86</a:t>
            </a:fld>
            <a:endParaRPr lang="en-US"/>
          </a:p>
        </p:txBody>
      </p:sp>
      <p:sp>
        <p:nvSpPr>
          <p:cNvPr id="233474" name="Rectangle 2"/>
          <p:cNvSpPr>
            <a:spLocks noRo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a:t>http://tonto.eia.doe.gov/energy_in_brief/electricity.cfm</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EE2BE-D0DA-4D79-A4D8-FA7B418B9169}" type="slidenum">
              <a:rPr lang="en-US"/>
              <a:pPr/>
              <a:t>87</a:t>
            </a:fld>
            <a:endParaRPr lang="en-US"/>
          </a:p>
        </p:txBody>
      </p:sp>
      <p:sp>
        <p:nvSpPr>
          <p:cNvPr id="246786" name="Rectangle 2"/>
          <p:cNvSpPr>
            <a:spLocks noRo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2992A-4622-4EB0-855E-F617F115E4AD}" type="slidenum">
              <a:rPr lang="en-US"/>
              <a:pPr/>
              <a:t>88</a:t>
            </a:fld>
            <a:endParaRPr lang="en-US"/>
          </a:p>
        </p:txBody>
      </p:sp>
      <p:sp>
        <p:nvSpPr>
          <p:cNvPr id="248834" name="Rectangle 2"/>
          <p:cNvSpPr>
            <a:spLocks noRo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C860A-9343-436E-84B5-4F26C490D63B}" type="slidenum">
              <a:rPr lang="en-US"/>
              <a:pPr/>
              <a:t>89</a:t>
            </a:fld>
            <a:endParaRPr lang="en-US"/>
          </a:p>
        </p:txBody>
      </p:sp>
      <p:sp>
        <p:nvSpPr>
          <p:cNvPr id="471042" name="Rectangle 2"/>
          <p:cNvSpPr>
            <a:spLocks noRo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3CE9B-0B2E-418B-86B1-B9C180D1D2D2}" type="slidenum">
              <a:rPr lang="en-US"/>
              <a:pPr/>
              <a:t>9</a:t>
            </a:fld>
            <a:endParaRPr lang="en-US"/>
          </a:p>
        </p:txBody>
      </p:sp>
      <p:sp>
        <p:nvSpPr>
          <p:cNvPr id="256002" name="Rectangle 2"/>
          <p:cNvSpPr>
            <a:spLocks noRo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B1B2D-C4AD-4037-8F88-2761E1E911FB}" type="slidenum">
              <a:rPr lang="en-US"/>
              <a:pPr/>
              <a:t>90</a:t>
            </a:fld>
            <a:endParaRPr lang="en-US"/>
          </a:p>
        </p:txBody>
      </p:sp>
      <p:sp>
        <p:nvSpPr>
          <p:cNvPr id="207874" name="Rectangle 2"/>
          <p:cNvSpPr>
            <a:spLocks noRo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0D8CA-8DC7-4B34-ABE8-D588677FDB5D}" type="slidenum">
              <a:rPr lang="en-US"/>
              <a:pPr/>
              <a:t>91</a:t>
            </a:fld>
            <a:endParaRPr lang="en-US"/>
          </a:p>
        </p:txBody>
      </p:sp>
      <p:sp>
        <p:nvSpPr>
          <p:cNvPr id="474114" name="Rectangle 2"/>
          <p:cNvSpPr>
            <a:spLocks noRo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A34AC-142B-403A-91AE-3AD7D6569738}" type="slidenum">
              <a:rPr lang="en-US"/>
              <a:pPr/>
              <a:t>92</a:t>
            </a:fld>
            <a:endParaRPr lang="en-US"/>
          </a:p>
        </p:txBody>
      </p:sp>
      <p:sp>
        <p:nvSpPr>
          <p:cNvPr id="476162" name="Rectangle 2"/>
          <p:cNvSpPr>
            <a:spLocks noRo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C0DEC-814C-400F-A7D4-C70C1FCEE68D}" type="slidenum">
              <a:rPr lang="en-US"/>
              <a:pPr/>
              <a:t>93</a:t>
            </a:fld>
            <a:endParaRPr lang="en-US"/>
          </a:p>
        </p:txBody>
      </p:sp>
      <p:sp>
        <p:nvSpPr>
          <p:cNvPr id="504834" name="Rectangle 2"/>
          <p:cNvSpPr>
            <a:spLocks noRo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081D1-EB1A-4AAA-8329-CCCAFA8A806D}" type="slidenum">
              <a:rPr lang="en-US"/>
              <a:pPr/>
              <a:t>94</a:t>
            </a:fld>
            <a:endParaRPr lang="en-US"/>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t>© E-WRITE 2008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 E-WRITE 2008</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 E-WRITE 2008</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 y="6172200"/>
            <a:ext cx="2895600" cy="476250"/>
          </a:xfrm>
        </p:spPr>
        <p:txBody>
          <a:bodyPr/>
          <a:lstStyle>
            <a:lvl1pPr>
              <a:defRPr/>
            </a:lvl1pPr>
          </a:lstStyle>
          <a:p>
            <a:r>
              <a:rPr lang="en-US"/>
              <a:t>© E-WRITE 2008</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Footer Placeholder 3"/>
          <p:cNvSpPr>
            <a:spLocks noGrp="1"/>
          </p:cNvSpPr>
          <p:nvPr>
            <p:ph type="ftr" sz="quarter" idx="10"/>
          </p:nvPr>
        </p:nvSpPr>
        <p:spPr>
          <a:xfrm>
            <a:off x="457200" y="6172200"/>
            <a:ext cx="2895600" cy="476250"/>
          </a:xfrm>
        </p:spPr>
        <p:txBody>
          <a:bodyPr/>
          <a:lstStyle>
            <a:lvl1pPr>
              <a:defRPr/>
            </a:lvl1pPr>
          </a:lstStyle>
          <a:p>
            <a:r>
              <a:rPr lang="en-US"/>
              <a:t>© E-WRITE 2008</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 y="6172200"/>
            <a:ext cx="2895600" cy="476250"/>
          </a:xfrm>
        </p:spPr>
        <p:txBody>
          <a:bodyPr/>
          <a:lstStyle>
            <a:lvl1pPr>
              <a:defRPr/>
            </a:lvl1pPr>
          </a:lstStyle>
          <a:p>
            <a:r>
              <a:rPr lang="en-US"/>
              <a:t>© E-WRITE 2008</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 y="6172200"/>
            <a:ext cx="2895600" cy="476250"/>
          </a:xfrm>
        </p:spPr>
        <p:txBody>
          <a:bodyPr/>
          <a:lstStyle>
            <a:lvl1pPr>
              <a:defRPr/>
            </a:lvl1pPr>
          </a:lstStyle>
          <a:p>
            <a:r>
              <a:rPr lang="en-US"/>
              <a:t>© E-WRITE 2008</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 E-WRITE 2008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 E-WRITE 2008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 E-WRITE 2008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 E-WRITE 2008</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 E-WRITE 2008</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 E-WRITE 2008</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 E-WRITE 2008</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 E-WRITE 2008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457200" y="61722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 E-WRITE 2008</a:t>
            </a:r>
          </a:p>
        </p:txBody>
      </p:sp>
      <p:pic>
        <p:nvPicPr>
          <p:cNvPr id="4101" name="Picture 5" descr="ewrite_cropped_banner"/>
          <p:cNvPicPr>
            <a:picLocks noChangeAspect="1" noChangeArrowheads="1"/>
          </p:cNvPicPr>
          <p:nvPr/>
        </p:nvPicPr>
        <p:blipFill>
          <a:blip r:embed="rId17" cstate="print"/>
          <a:srcRect/>
          <a:stretch>
            <a:fillRect/>
          </a:stretch>
        </p:blipFill>
        <p:spPr bwMode="auto">
          <a:xfrm>
            <a:off x="3581400" y="6172200"/>
            <a:ext cx="5105400" cy="433388"/>
          </a:xfrm>
          <a:prstGeom prst="rect">
            <a:avLst/>
          </a:prstGeom>
          <a:noFill/>
        </p:spPr>
      </p:pic>
      <p:sp>
        <p:nvSpPr>
          <p:cNvPr id="4102" name="Line 6"/>
          <p:cNvSpPr>
            <a:spLocks noChangeShapeType="1"/>
          </p:cNvSpPr>
          <p:nvPr/>
        </p:nvSpPr>
        <p:spPr bwMode="auto">
          <a:xfrm>
            <a:off x="533400" y="1371600"/>
            <a:ext cx="8001000" cy="0"/>
          </a:xfrm>
          <a:prstGeom prst="line">
            <a:avLst/>
          </a:prstGeom>
          <a:noFill/>
          <a:ln w="38100">
            <a:solidFill>
              <a:schemeClr val="folHlink"/>
            </a:solidFill>
            <a:round/>
            <a:headEnd/>
            <a:tailEnd/>
          </a:ln>
          <a:effectLst/>
        </p:spPr>
        <p:txBody>
          <a:bodyPr/>
          <a:lstStyle/>
          <a:p>
            <a:endParaRPr lang="en-US"/>
          </a:p>
        </p:txBody>
      </p:sp>
      <p:sp>
        <p:nvSpPr>
          <p:cNvPr id="4103" name="Line 7"/>
          <p:cNvSpPr>
            <a:spLocks noChangeShapeType="1"/>
          </p:cNvSpPr>
          <p:nvPr/>
        </p:nvSpPr>
        <p:spPr bwMode="auto">
          <a:xfrm>
            <a:off x="609600" y="6019800"/>
            <a:ext cx="8001000" cy="0"/>
          </a:xfrm>
          <a:prstGeom prst="line">
            <a:avLst/>
          </a:prstGeom>
          <a:noFill/>
          <a:ln w="38100">
            <a:solidFill>
              <a:schemeClr val="folHlink"/>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dt="0"/>
  <p:txStyles>
    <p:titleStyle>
      <a:lvl1pPr algn="l" rtl="0" fontAlgn="base">
        <a:spcBef>
          <a:spcPct val="0"/>
        </a:spcBef>
        <a:spcAft>
          <a:spcPct val="0"/>
        </a:spcAft>
        <a:defRPr sz="4600">
          <a:solidFill>
            <a:schemeClr val="accent2"/>
          </a:solidFill>
          <a:latin typeface="+mj-lt"/>
          <a:ea typeface="+mj-ea"/>
          <a:cs typeface="+mj-cs"/>
        </a:defRPr>
      </a:lvl1pPr>
      <a:lvl2pPr algn="l" rtl="0" fontAlgn="base">
        <a:spcBef>
          <a:spcPct val="0"/>
        </a:spcBef>
        <a:spcAft>
          <a:spcPct val="0"/>
        </a:spcAft>
        <a:defRPr sz="4600">
          <a:solidFill>
            <a:schemeClr val="accent2"/>
          </a:solidFill>
          <a:latin typeface="Arial" charset="0"/>
        </a:defRPr>
      </a:lvl2pPr>
      <a:lvl3pPr algn="l" rtl="0" fontAlgn="base">
        <a:spcBef>
          <a:spcPct val="0"/>
        </a:spcBef>
        <a:spcAft>
          <a:spcPct val="0"/>
        </a:spcAft>
        <a:defRPr sz="4600">
          <a:solidFill>
            <a:schemeClr val="accent2"/>
          </a:solidFill>
          <a:latin typeface="Arial" charset="0"/>
        </a:defRPr>
      </a:lvl3pPr>
      <a:lvl4pPr algn="l" rtl="0" fontAlgn="base">
        <a:spcBef>
          <a:spcPct val="0"/>
        </a:spcBef>
        <a:spcAft>
          <a:spcPct val="0"/>
        </a:spcAft>
        <a:defRPr sz="4600">
          <a:solidFill>
            <a:schemeClr val="accent2"/>
          </a:solidFill>
          <a:latin typeface="Arial" charset="0"/>
        </a:defRPr>
      </a:lvl4pPr>
      <a:lvl5pPr algn="l" rtl="0" fontAlgn="base">
        <a:spcBef>
          <a:spcPct val="0"/>
        </a:spcBef>
        <a:spcAft>
          <a:spcPct val="0"/>
        </a:spcAft>
        <a:defRPr sz="4600">
          <a:solidFill>
            <a:schemeClr val="accent2"/>
          </a:solidFill>
          <a:latin typeface="Arial" charset="0"/>
        </a:defRPr>
      </a:lvl5pPr>
      <a:lvl6pPr marL="457200" algn="l" rtl="0" fontAlgn="base">
        <a:spcBef>
          <a:spcPct val="0"/>
        </a:spcBef>
        <a:spcAft>
          <a:spcPct val="0"/>
        </a:spcAft>
        <a:defRPr sz="4600">
          <a:solidFill>
            <a:schemeClr val="accent2"/>
          </a:solidFill>
          <a:latin typeface="Arial" charset="0"/>
        </a:defRPr>
      </a:lvl6pPr>
      <a:lvl7pPr marL="914400" algn="l" rtl="0" fontAlgn="base">
        <a:spcBef>
          <a:spcPct val="0"/>
        </a:spcBef>
        <a:spcAft>
          <a:spcPct val="0"/>
        </a:spcAft>
        <a:defRPr sz="4600">
          <a:solidFill>
            <a:schemeClr val="accent2"/>
          </a:solidFill>
          <a:latin typeface="Arial" charset="0"/>
        </a:defRPr>
      </a:lvl7pPr>
      <a:lvl8pPr marL="1371600" algn="l" rtl="0" fontAlgn="base">
        <a:spcBef>
          <a:spcPct val="0"/>
        </a:spcBef>
        <a:spcAft>
          <a:spcPct val="0"/>
        </a:spcAft>
        <a:defRPr sz="4600">
          <a:solidFill>
            <a:schemeClr val="accent2"/>
          </a:solidFill>
          <a:latin typeface="Arial" charset="0"/>
        </a:defRPr>
      </a:lvl8pPr>
      <a:lvl9pPr marL="1828800" algn="l" rtl="0" fontAlgn="base">
        <a:spcBef>
          <a:spcPct val="0"/>
        </a:spcBef>
        <a:spcAft>
          <a:spcPct val="0"/>
        </a:spcAft>
        <a:defRPr sz="4600">
          <a:solidFill>
            <a:schemeClr val="accent2"/>
          </a:solidFill>
          <a:latin typeface="Arial"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opyright.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usaid.gov/careers/fsofaq.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usaid.gov/careers/civserv_eod.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opyright.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us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hyperlink" Target="http://stats.bls.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niehs.nih.gov/index.cf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bep.treas.gov/section.cfm/8"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travel.state.gov/travel/tips/emergencies/emergencies_1212.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bep.treas.gov/section.cfm/8"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usaid.gov/"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epa.gov/opp00001/fees/questions/actions_not_covered.htm"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niehs.nih.gov/health/topics/agents/index.cfm"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www.sandia.gov/bus-ops/scm/facilities/FacilitiesManagementIndex.html" TargetMode="External"/><Relationship Id="rId3" Type="http://schemas.openxmlformats.org/officeDocument/2006/relationships/hyperlink" Target="http://www.sandia.gov/bus-ops/scm/what/whatwebuy.html" TargetMode="External"/><Relationship Id="rId7" Type="http://schemas.openxmlformats.org/officeDocument/2006/relationships/hyperlink" Target="http://www.sandia.gov/bus-ops/scm/Contractor/ContractAudit.html" TargetMode="External"/><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hyperlink" Target="http://www.sandia.gov/bus-ops/scm/contracts/accounts/accounts.html" TargetMode="External"/><Relationship Id="rId5" Type="http://schemas.openxmlformats.org/officeDocument/2006/relationships/hyperlink" Target="http://www.sandia.gov/bus-ops/scm/Contractor/Contractor-info.html" TargetMode="External"/><Relationship Id="rId4" Type="http://schemas.openxmlformats.org/officeDocument/2006/relationships/hyperlink" Target="http://www.sandia.gov/bus-ops/scm/how/howwebuy.html" TargetMode="External"/><Relationship Id="rId9" Type="http://schemas.openxmlformats.org/officeDocument/2006/relationships/image" Target="../media/image40.jpeg"/></Relationships>
</file>

<file path=ppt/slides/_rels/slide8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tonto.eia.doe.gov/energy_in_brief/electricity.cfm"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plainlanguage.gov/index.cfm" TargetMode="External"/><Relationship Id="rId7" Type="http://schemas.openxmlformats.org/officeDocument/2006/relationships/hyperlink" Target="http://www.clarity-international.net/"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hyperlink" Target="http://www.usability.gov/" TargetMode="External"/><Relationship Id="rId5" Type="http://schemas.openxmlformats.org/officeDocument/2006/relationships/hyperlink" Target="http://www.plainlanguagenetwork.org/" TargetMode="External"/><Relationship Id="rId4" Type="http://schemas.openxmlformats.org/officeDocument/2006/relationships/hyperlink" Target="http://www.centerforplainlanguage.org/aboutus/index.html" TargetMode="External"/></Relationships>
</file>

<file path=ppt/slides/_rels/slide91.xml.rels><?xml version="1.0" encoding="UTF-8" standalone="yes"?>
<Relationships xmlns="http://schemas.openxmlformats.org/package/2006/relationships"><Relationship Id="rId8" Type="http://schemas.openxmlformats.org/officeDocument/2006/relationships/hyperlink" Target="http://www.flgov.com/pdfs/pl_handbook.pdf" TargetMode="External"/><Relationship Id="rId13" Type="http://schemas.openxmlformats.org/officeDocument/2006/relationships/hyperlink" Target="http://www.accountability.wa.gov/plaintalk/ptguidelines/default.asp" TargetMode="External"/><Relationship Id="rId3" Type="http://schemas.openxmlformats.org/officeDocument/2006/relationships/hyperlink" Target="http://www.plainlanguage.gov/howto/guidelines/bigdoc/TOC.cfm" TargetMode="External"/><Relationship Id="rId7" Type="http://schemas.openxmlformats.org/officeDocument/2006/relationships/hyperlink" Target="http://www.faa.gov/library/media_library/plain_language/" TargetMode="External"/><Relationship Id="rId12" Type="http://schemas.openxmlformats.org/officeDocument/2006/relationships/hyperlink" Target="http://www.okdhs.org/library/webmgmt/procguide/docs/planguage.htm"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hyperlink" Target="http://execsec.od.nih.gov/plainlang/guidelines/index.html" TargetMode="External"/><Relationship Id="rId11" Type="http://schemas.openxmlformats.org/officeDocument/2006/relationships/hyperlink" Target="http://www.faa.gov/documentlibrary/media/order/branding_writing/order1000_36.pdf" TargetMode="External"/><Relationship Id="rId5" Type="http://schemas.openxmlformats.org/officeDocument/2006/relationships/hyperlink" Target="http://www.hrsa.gov/servicedelivery/language.htm" TargetMode="External"/><Relationship Id="rId10" Type="http://schemas.openxmlformats.org/officeDocument/2006/relationships/hyperlink" Target="http://www.sec.gov/pdf/handbook.pdf" TargetMode="External"/><Relationship Id="rId4" Type="http://schemas.openxmlformats.org/officeDocument/2006/relationships/hyperlink" Target="http://www.nyc.gov/html/oath/pdf/Easy-to-Read%20NYC.pdf" TargetMode="External"/><Relationship Id="rId9" Type="http://schemas.openxmlformats.org/officeDocument/2006/relationships/hyperlink" Target="http://www.archives.gov/federal-register/write/plain-language/readable-regulations.html"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www.accountability.wa.gov/plaintalk/examples/policies/default.asp" TargetMode="External"/><Relationship Id="rId3" Type="http://schemas.openxmlformats.org/officeDocument/2006/relationships/hyperlink" Target="http://www.dcf.state.fl.us/plainlanguage/pl_examples.shtml" TargetMode="External"/><Relationship Id="rId7" Type="http://schemas.openxmlformats.org/officeDocument/2006/relationships/hyperlink" Target="http://www.accountability.wa.gov/plaintalk/examples/letters/default.asp"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hyperlink" Target="https://www.corpgov.deloitte.com/binary/com.epicentric.contentmanagement.servlet.ContentDeliveryServlet/CanEng/Documents/Board/The%20Directors%27%20Series/Archive/2007/December/Handout/MovingToPlainLanguageDisclosure.pdf" TargetMode="External"/><Relationship Id="rId5" Type="http://schemas.openxmlformats.org/officeDocument/2006/relationships/hyperlink" Target="http://www.plainlanguage.gov/examples/before_after/index.cfm" TargetMode="External"/><Relationship Id="rId4" Type="http://schemas.openxmlformats.org/officeDocument/2006/relationships/hyperlink" Target="http://www.occc.state.tx.us/pages/Legal/plain_lang/PLcomp.htm"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mailto:Leslie@ewriteonline.com" TargetMode="External"/><Relationship Id="rId2" Type="http://schemas.openxmlformats.org/officeDocument/2006/relationships/notesSlide" Target="../notesSlides/notesSlide94.xml"/><Relationship Id="rId1" Type="http://schemas.openxmlformats.org/officeDocument/2006/relationships/slideLayout" Target="../slideLayouts/slideLayout15.xml"/><Relationship Id="rId5" Type="http://schemas.openxmlformats.org/officeDocument/2006/relationships/image" Target="../media/image44.jpeg"/><Relationship Id="rId4" Type="http://schemas.openxmlformats.org/officeDocument/2006/relationships/hyperlink" Target="http://www.ewriteonlin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524000"/>
            <a:ext cx="8458200" cy="2076450"/>
          </a:xfrm>
        </p:spPr>
        <p:txBody>
          <a:bodyPr/>
          <a:lstStyle/>
          <a:p>
            <a:r>
              <a:rPr lang="en-US" sz="4400" b="1"/>
              <a:t>Plain Language in Practice:  Writing for the Web</a:t>
            </a:r>
            <a:endParaRPr lang="en-US" sz="4000" i="1"/>
          </a:p>
        </p:txBody>
      </p:sp>
      <p:sp>
        <p:nvSpPr>
          <p:cNvPr id="2051" name="Rectangle 3"/>
          <p:cNvSpPr>
            <a:spLocks noGrp="1" noChangeArrowheads="1"/>
          </p:cNvSpPr>
          <p:nvPr>
            <p:ph type="subTitle" idx="1"/>
          </p:nvPr>
        </p:nvSpPr>
        <p:spPr>
          <a:xfrm>
            <a:off x="1371600" y="4038600"/>
            <a:ext cx="6400800" cy="1752600"/>
          </a:xfrm>
        </p:spPr>
        <p:txBody>
          <a:bodyPr/>
          <a:lstStyle/>
          <a:p>
            <a:pPr algn="l">
              <a:lnSpc>
                <a:spcPct val="90000"/>
              </a:lnSpc>
            </a:pPr>
            <a:r>
              <a:rPr lang="en-US" sz="3600"/>
              <a:t>Leslie O’Flahavan, E-WRITE </a:t>
            </a:r>
            <a:r>
              <a:rPr lang="en-US" sz="3600" i="1"/>
              <a:t>Web Manager University</a:t>
            </a:r>
          </a:p>
          <a:p>
            <a:pPr algn="l">
              <a:lnSpc>
                <a:spcPct val="90000"/>
              </a:lnSpc>
            </a:pPr>
            <a:r>
              <a:rPr lang="en-US" sz="3600"/>
              <a:t>October 1, 2008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239618" name="Rectangle 2"/>
          <p:cNvSpPr>
            <a:spLocks noGrp="1" noChangeArrowheads="1"/>
          </p:cNvSpPr>
          <p:nvPr>
            <p:ph type="title"/>
          </p:nvPr>
        </p:nvSpPr>
        <p:spPr/>
        <p:txBody>
          <a:bodyPr/>
          <a:lstStyle/>
          <a:p>
            <a:r>
              <a:rPr lang="en-US"/>
              <a:t>Plain language rewrite</a:t>
            </a:r>
          </a:p>
        </p:txBody>
      </p:sp>
      <p:sp>
        <p:nvSpPr>
          <p:cNvPr id="239619" name="Rectangle 3"/>
          <p:cNvSpPr>
            <a:spLocks noGrp="1" noChangeArrowheads="1"/>
          </p:cNvSpPr>
          <p:nvPr>
            <p:ph type="body" idx="1"/>
          </p:nvPr>
        </p:nvSpPr>
        <p:spPr/>
        <p:txBody>
          <a:bodyPr/>
          <a:lstStyle/>
          <a:p>
            <a:pPr>
              <a:buFontTx/>
              <a:buNone/>
            </a:pPr>
            <a:r>
              <a:rPr lang="en-US"/>
              <a:t>	Local Veterans Employment Representatives </a:t>
            </a:r>
            <a:r>
              <a:rPr lang="en-US" u="sng"/>
              <a:t>contact employers</a:t>
            </a:r>
            <a:r>
              <a:rPr lang="en-US"/>
              <a:t> to </a:t>
            </a:r>
            <a:r>
              <a:rPr lang="en-US" u="sng"/>
              <a:t>encourage them</a:t>
            </a:r>
            <a:r>
              <a:rPr lang="en-US"/>
              <a:t> to hire veterans, including disabled veterans, and generally assist veterans in </a:t>
            </a:r>
            <a:r>
              <a:rPr lang="en-US" u="sng"/>
              <a:t>finding and keeping</a:t>
            </a:r>
            <a:r>
              <a:rPr lang="en-US"/>
              <a:t> jobs.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2" name="Rectangle 4"/>
          <p:cNvSpPr>
            <a:spLocks noGrp="1" noChangeArrowheads="1"/>
          </p:cNvSpPr>
          <p:nvPr>
            <p:ph type="ctrTitle"/>
          </p:nvPr>
        </p:nvSpPr>
        <p:spPr/>
        <p:txBody>
          <a:bodyPr/>
          <a:lstStyle/>
          <a:p>
            <a:r>
              <a:rPr lang="en-US" sz="4200"/>
              <a:t>Online, any flaws in writing are magnified.</a:t>
            </a:r>
          </a:p>
        </p:txBody>
      </p:sp>
      <p:sp>
        <p:nvSpPr>
          <p:cNvPr id="334853"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479234" name="Rectangle 2"/>
          <p:cNvSpPr>
            <a:spLocks noGrp="1" noChangeArrowheads="1"/>
          </p:cNvSpPr>
          <p:nvPr>
            <p:ph type="title"/>
          </p:nvPr>
        </p:nvSpPr>
        <p:spPr/>
        <p:txBody>
          <a:bodyPr/>
          <a:lstStyle/>
          <a:p>
            <a:r>
              <a:rPr lang="en-US" sz="3400"/>
              <a:t>Handouts, Page 1</a:t>
            </a:r>
            <a:br>
              <a:rPr lang="en-US" sz="3400"/>
            </a:br>
            <a:r>
              <a:rPr lang="en-US" sz="3400"/>
              <a:t>How is this content difficult for readers?</a:t>
            </a:r>
          </a:p>
        </p:txBody>
      </p:sp>
      <p:sp>
        <p:nvSpPr>
          <p:cNvPr id="479237" name="Rectangle 5"/>
          <p:cNvSpPr>
            <a:spLocks noGrp="1" noChangeArrowheads="1"/>
          </p:cNvSpPr>
          <p:nvPr>
            <p:ph idx="1"/>
          </p:nvPr>
        </p:nvSpPr>
        <p:spPr/>
        <p:txBody>
          <a:bodyPr/>
          <a:lstStyle/>
          <a:p>
            <a:endParaRPr lang="en-US"/>
          </a:p>
        </p:txBody>
      </p:sp>
      <p:pic>
        <p:nvPicPr>
          <p:cNvPr id="479240" name="Picture 8" descr="PPT8E"/>
          <p:cNvPicPr>
            <a:picLocks noChangeAspect="1" noChangeArrowheads="1"/>
          </p:cNvPicPr>
          <p:nvPr/>
        </p:nvPicPr>
        <p:blipFill>
          <a:blip r:embed="rId3" cstate="print"/>
          <a:srcRect/>
          <a:stretch>
            <a:fillRect/>
          </a:stretch>
        </p:blipFill>
        <p:spPr bwMode="auto">
          <a:xfrm>
            <a:off x="1066800" y="1524000"/>
            <a:ext cx="6934200" cy="42386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9234"/>
                                        </p:tgtEl>
                                        <p:attrNameLst>
                                          <p:attrName>style.visibility</p:attrName>
                                        </p:attrNameLst>
                                      </p:cBhvr>
                                      <p:to>
                                        <p:strVal val="visible"/>
                                      </p:to>
                                    </p:set>
                                    <p:animEffect transition="in" filter="fade">
                                      <p:cBhvr>
                                        <p:cTn id="7" dur="2000"/>
                                        <p:tgtEl>
                                          <p:spTgt spid="47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 E-WRITE 2008</a:t>
            </a:r>
          </a:p>
        </p:txBody>
      </p:sp>
      <p:sp>
        <p:nvSpPr>
          <p:cNvPr id="452612" name="Rectangle 4"/>
          <p:cNvSpPr>
            <a:spLocks noGrp="1" noChangeArrowheads="1"/>
          </p:cNvSpPr>
          <p:nvPr>
            <p:ph type="title"/>
          </p:nvPr>
        </p:nvSpPr>
        <p:spPr/>
        <p:txBody>
          <a:bodyPr/>
          <a:lstStyle/>
          <a:p>
            <a:r>
              <a:rPr lang="en-US" sz="3400"/>
              <a:t>Handouts, Page 1</a:t>
            </a:r>
            <a:br>
              <a:rPr lang="en-US" sz="3400"/>
            </a:br>
            <a:r>
              <a:rPr lang="en-US" sz="3400"/>
              <a:t>How is this content difficult for readers?</a:t>
            </a:r>
          </a:p>
        </p:txBody>
      </p:sp>
      <p:pic>
        <p:nvPicPr>
          <p:cNvPr id="452620" name="Picture 12" descr="old4"/>
          <p:cNvPicPr>
            <a:picLocks noChangeAspect="1" noChangeArrowheads="1"/>
          </p:cNvPicPr>
          <p:nvPr>
            <p:ph sz="half" idx="1"/>
          </p:nvPr>
        </p:nvPicPr>
        <p:blipFill>
          <a:blip r:embed="rId3" cstate="print"/>
          <a:srcRect/>
          <a:stretch>
            <a:fillRect/>
          </a:stretch>
        </p:blipFill>
        <p:spPr>
          <a:xfrm>
            <a:off x="550863" y="1600200"/>
            <a:ext cx="3694112" cy="4343400"/>
          </a:xfrm>
          <a:noFill/>
          <a:ln/>
        </p:spPr>
      </p:pic>
      <p:sp>
        <p:nvSpPr>
          <p:cNvPr id="452621" name="Rectangle 13"/>
          <p:cNvSpPr>
            <a:spLocks noGrp="1" noChangeArrowheads="1"/>
          </p:cNvSpPr>
          <p:nvPr>
            <p:ph type="body" sz="half" idx="2"/>
          </p:nvPr>
        </p:nvSpPr>
        <p:spPr/>
        <p:txBody>
          <a:bodyPr/>
          <a:lstStyle/>
          <a:p>
            <a:r>
              <a:rPr lang="en-US" sz="2800"/>
              <a:t>Unfamiliar terms</a:t>
            </a:r>
          </a:p>
          <a:p>
            <a:r>
              <a:rPr lang="en-US" sz="2800"/>
              <a:t>No links to more info</a:t>
            </a:r>
          </a:p>
          <a:p>
            <a:r>
              <a:rPr lang="en-US" sz="2800"/>
              <a:t>No headings</a:t>
            </a:r>
          </a:p>
          <a:p>
            <a:r>
              <a:rPr lang="en-US" sz="2800"/>
              <a:t>No scannable features</a:t>
            </a:r>
          </a:p>
          <a:p>
            <a:r>
              <a:rPr lang="en-US" sz="2800"/>
              <a:t>Wordy phrasing </a:t>
            </a:r>
          </a:p>
          <a:p>
            <a:pPr>
              <a:buFontTx/>
              <a:buNone/>
            </a:pPr>
            <a:r>
              <a:rPr lang="en-US" sz="2400"/>
              <a:t>	(“Of particular importance was the finding that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2612"/>
                                        </p:tgtEl>
                                        <p:attrNameLst>
                                          <p:attrName>style.visibility</p:attrName>
                                        </p:attrNameLst>
                                      </p:cBhvr>
                                      <p:to>
                                        <p:strVal val="visible"/>
                                      </p:to>
                                    </p:set>
                                    <p:animEffect transition="in" filter="fade">
                                      <p:cBhvr>
                                        <p:cTn id="7" dur="2000"/>
                                        <p:tgtEl>
                                          <p:spTgt spid="4526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2621">
                                            <p:txEl>
                                              <p:pRg st="0" end="0"/>
                                            </p:txEl>
                                          </p:spTgt>
                                        </p:tgtEl>
                                        <p:attrNameLst>
                                          <p:attrName>style.visibility</p:attrName>
                                        </p:attrNameLst>
                                      </p:cBhvr>
                                      <p:to>
                                        <p:strVal val="visible"/>
                                      </p:to>
                                    </p:set>
                                    <p:animEffect transition="in" filter="wipe(left)">
                                      <p:cBhvr>
                                        <p:cTn id="12" dur="500"/>
                                        <p:tgtEl>
                                          <p:spTgt spid="4526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2621">
                                            <p:txEl>
                                              <p:pRg st="1" end="1"/>
                                            </p:txEl>
                                          </p:spTgt>
                                        </p:tgtEl>
                                        <p:attrNameLst>
                                          <p:attrName>style.visibility</p:attrName>
                                        </p:attrNameLst>
                                      </p:cBhvr>
                                      <p:to>
                                        <p:strVal val="visible"/>
                                      </p:to>
                                    </p:set>
                                    <p:animEffect transition="in" filter="wipe(left)">
                                      <p:cBhvr>
                                        <p:cTn id="17" dur="500"/>
                                        <p:tgtEl>
                                          <p:spTgt spid="4526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2621">
                                            <p:txEl>
                                              <p:pRg st="2" end="2"/>
                                            </p:txEl>
                                          </p:spTgt>
                                        </p:tgtEl>
                                        <p:attrNameLst>
                                          <p:attrName>style.visibility</p:attrName>
                                        </p:attrNameLst>
                                      </p:cBhvr>
                                      <p:to>
                                        <p:strVal val="visible"/>
                                      </p:to>
                                    </p:set>
                                    <p:animEffect transition="in" filter="wipe(left)">
                                      <p:cBhvr>
                                        <p:cTn id="22" dur="500"/>
                                        <p:tgtEl>
                                          <p:spTgt spid="4526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2621">
                                            <p:txEl>
                                              <p:pRg st="3" end="3"/>
                                            </p:txEl>
                                          </p:spTgt>
                                        </p:tgtEl>
                                        <p:attrNameLst>
                                          <p:attrName>style.visibility</p:attrName>
                                        </p:attrNameLst>
                                      </p:cBhvr>
                                      <p:to>
                                        <p:strVal val="visible"/>
                                      </p:to>
                                    </p:set>
                                    <p:animEffect transition="in" filter="wipe(left)">
                                      <p:cBhvr>
                                        <p:cTn id="27" dur="500"/>
                                        <p:tgtEl>
                                          <p:spTgt spid="4526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2621">
                                            <p:txEl>
                                              <p:pRg st="4" end="4"/>
                                            </p:txEl>
                                          </p:spTgt>
                                        </p:tgtEl>
                                        <p:attrNameLst>
                                          <p:attrName>style.visibility</p:attrName>
                                        </p:attrNameLst>
                                      </p:cBhvr>
                                      <p:to>
                                        <p:strVal val="visible"/>
                                      </p:to>
                                    </p:set>
                                    <p:animEffect transition="in" filter="wipe(left)">
                                      <p:cBhvr>
                                        <p:cTn id="32" dur="500"/>
                                        <p:tgtEl>
                                          <p:spTgt spid="4526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2621">
                                            <p:txEl>
                                              <p:pRg st="5" end="5"/>
                                            </p:txEl>
                                          </p:spTgt>
                                        </p:tgtEl>
                                        <p:attrNameLst>
                                          <p:attrName>style.visibility</p:attrName>
                                        </p:attrNameLst>
                                      </p:cBhvr>
                                      <p:to>
                                        <p:strVal val="visible"/>
                                      </p:to>
                                    </p:set>
                                    <p:animEffect transition="in" filter="wipe(left)">
                                      <p:cBhvr>
                                        <p:cTn id="37" dur="500"/>
                                        <p:tgtEl>
                                          <p:spTgt spid="4526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2" grpId="0"/>
      <p:bldP spid="45262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215042" name="Rectangle 2"/>
          <p:cNvSpPr>
            <a:spLocks noGrp="1" noChangeArrowheads="1"/>
          </p:cNvSpPr>
          <p:nvPr>
            <p:ph type="title"/>
          </p:nvPr>
        </p:nvSpPr>
        <p:spPr/>
        <p:txBody>
          <a:bodyPr/>
          <a:lstStyle/>
          <a:p>
            <a:r>
              <a:rPr lang="en-US" sz="3800"/>
              <a:t>Online readers must work harder than print readers …</a:t>
            </a:r>
          </a:p>
        </p:txBody>
      </p:sp>
      <p:sp>
        <p:nvSpPr>
          <p:cNvPr id="215043" name="Rectangle 3"/>
          <p:cNvSpPr>
            <a:spLocks noGrp="1" noChangeArrowheads="1"/>
          </p:cNvSpPr>
          <p:nvPr>
            <p:ph type="body" idx="1"/>
          </p:nvPr>
        </p:nvSpPr>
        <p:spPr/>
        <p:txBody>
          <a:bodyPr/>
          <a:lstStyle/>
          <a:p>
            <a:r>
              <a:rPr lang="en-US"/>
              <a:t>They read more slowly</a:t>
            </a:r>
          </a:p>
          <a:p>
            <a:r>
              <a:rPr lang="en-US"/>
              <a:t>They scan before (or instead of) actually reading</a:t>
            </a:r>
          </a:p>
          <a:p>
            <a:r>
              <a:rPr lang="en-US"/>
              <a:t>They are frequently “at sea” </a:t>
            </a:r>
          </a:p>
          <a:p>
            <a:r>
              <a:rPr lang="en-US"/>
              <a:t>They fatigue easily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ctrTitle"/>
          </p:nvPr>
        </p:nvSpPr>
        <p:spPr/>
        <p:txBody>
          <a:bodyPr/>
          <a:lstStyle/>
          <a:p>
            <a:r>
              <a:rPr lang="en-US" sz="4200"/>
              <a:t>Writing in plain language makes web content easier to read and understand</a:t>
            </a:r>
          </a:p>
        </p:txBody>
      </p:sp>
      <p:sp>
        <p:nvSpPr>
          <p:cNvPr id="217092" name="Rectangle 4"/>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466946" name="Rectangle 2"/>
          <p:cNvSpPr>
            <a:spLocks noGrp="1" noChangeArrowheads="1"/>
          </p:cNvSpPr>
          <p:nvPr>
            <p:ph type="title"/>
          </p:nvPr>
        </p:nvSpPr>
        <p:spPr/>
        <p:txBody>
          <a:bodyPr/>
          <a:lstStyle/>
          <a:p>
            <a:r>
              <a:rPr lang="en-US" sz="3800"/>
              <a:t>Aflatoxin content in plain language</a:t>
            </a:r>
          </a:p>
        </p:txBody>
      </p:sp>
      <p:sp>
        <p:nvSpPr>
          <p:cNvPr id="466948" name="Rectangle 4"/>
          <p:cNvSpPr>
            <a:spLocks noGrp="1" noChangeArrowheads="1"/>
          </p:cNvSpPr>
          <p:nvPr>
            <p:ph idx="1"/>
          </p:nvPr>
        </p:nvSpPr>
        <p:spPr/>
        <p:txBody>
          <a:bodyPr/>
          <a:lstStyle/>
          <a:p>
            <a:endParaRPr lang="en-US"/>
          </a:p>
        </p:txBody>
      </p:sp>
      <p:pic>
        <p:nvPicPr>
          <p:cNvPr id="466949" name="Picture 5" descr="PPT4D"/>
          <p:cNvPicPr>
            <a:picLocks noChangeAspect="1" noChangeArrowheads="1"/>
          </p:cNvPicPr>
          <p:nvPr/>
        </p:nvPicPr>
        <p:blipFill>
          <a:blip r:embed="rId3" cstate="print"/>
          <a:srcRect/>
          <a:stretch>
            <a:fillRect/>
          </a:stretch>
        </p:blipFill>
        <p:spPr bwMode="auto">
          <a:xfrm>
            <a:off x="990600" y="1371600"/>
            <a:ext cx="5724525" cy="4506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82306" name="Rectangle 2"/>
          <p:cNvSpPr>
            <a:spLocks noGrp="1" noChangeArrowheads="1"/>
          </p:cNvSpPr>
          <p:nvPr>
            <p:ph type="title"/>
          </p:nvPr>
        </p:nvSpPr>
        <p:spPr/>
        <p:txBody>
          <a:bodyPr/>
          <a:lstStyle/>
          <a:p>
            <a:r>
              <a:rPr lang="en-US" sz="3800"/>
              <a:t>Overview: plain language web writing at every level</a:t>
            </a:r>
          </a:p>
        </p:txBody>
      </p:sp>
      <p:sp>
        <p:nvSpPr>
          <p:cNvPr id="482307" name="Rectangle 3"/>
          <p:cNvSpPr>
            <a:spLocks noGrp="1" noChangeArrowheads="1"/>
          </p:cNvSpPr>
          <p:nvPr>
            <p:ph type="body" idx="1"/>
          </p:nvPr>
        </p:nvSpPr>
        <p:spPr/>
        <p:txBody>
          <a:bodyPr/>
          <a:lstStyle/>
          <a:p>
            <a:r>
              <a:rPr lang="en-US"/>
              <a:t>Part 1: Plain language in navigation</a:t>
            </a:r>
          </a:p>
          <a:p>
            <a:r>
              <a:rPr lang="en-US"/>
              <a:t>Part 2: Plain language on each page</a:t>
            </a:r>
          </a:p>
          <a:p>
            <a:r>
              <a:rPr lang="en-US"/>
              <a:t>Part 3: Plain language sentences</a:t>
            </a:r>
          </a:p>
          <a:p>
            <a:r>
              <a:rPr lang="en-US"/>
              <a:t>Part 4: Plain language word choice</a:t>
            </a:r>
          </a:p>
          <a:p>
            <a:r>
              <a:rPr lang="en-US"/>
              <a:t>Part 5: Plain language in text display</a:t>
            </a:r>
          </a:p>
          <a:p>
            <a:pPr>
              <a:buFontTx/>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2306"/>
                                        </p:tgtEl>
                                        <p:attrNameLst>
                                          <p:attrName>style.visibility</p:attrName>
                                        </p:attrNameLst>
                                      </p:cBhvr>
                                      <p:to>
                                        <p:strVal val="visible"/>
                                      </p:to>
                                    </p:set>
                                    <p:animEffect transition="in" filter="fade">
                                      <p:cBhvr>
                                        <p:cTn id="7" dur="2000"/>
                                        <p:tgtEl>
                                          <p:spTgt spid="482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2307">
                                            <p:txEl>
                                              <p:pRg st="0" end="0"/>
                                            </p:txEl>
                                          </p:spTgt>
                                        </p:tgtEl>
                                        <p:attrNameLst>
                                          <p:attrName>style.visibility</p:attrName>
                                        </p:attrNameLst>
                                      </p:cBhvr>
                                      <p:to>
                                        <p:strVal val="visible"/>
                                      </p:to>
                                    </p:set>
                                    <p:animEffect transition="in" filter="wipe(left)">
                                      <p:cBhvr>
                                        <p:cTn id="12" dur="500"/>
                                        <p:tgtEl>
                                          <p:spTgt spid="4823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2307">
                                            <p:txEl>
                                              <p:pRg st="1" end="1"/>
                                            </p:txEl>
                                          </p:spTgt>
                                        </p:tgtEl>
                                        <p:attrNameLst>
                                          <p:attrName>style.visibility</p:attrName>
                                        </p:attrNameLst>
                                      </p:cBhvr>
                                      <p:to>
                                        <p:strVal val="visible"/>
                                      </p:to>
                                    </p:set>
                                    <p:animEffect transition="in" filter="wipe(left)">
                                      <p:cBhvr>
                                        <p:cTn id="17" dur="500"/>
                                        <p:tgtEl>
                                          <p:spTgt spid="4823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2307">
                                            <p:txEl>
                                              <p:pRg st="2" end="2"/>
                                            </p:txEl>
                                          </p:spTgt>
                                        </p:tgtEl>
                                        <p:attrNameLst>
                                          <p:attrName>style.visibility</p:attrName>
                                        </p:attrNameLst>
                                      </p:cBhvr>
                                      <p:to>
                                        <p:strVal val="visible"/>
                                      </p:to>
                                    </p:set>
                                    <p:animEffect transition="in" filter="wipe(left)">
                                      <p:cBhvr>
                                        <p:cTn id="22" dur="500"/>
                                        <p:tgtEl>
                                          <p:spTgt spid="4823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2307">
                                            <p:txEl>
                                              <p:pRg st="3" end="3"/>
                                            </p:txEl>
                                          </p:spTgt>
                                        </p:tgtEl>
                                        <p:attrNameLst>
                                          <p:attrName>style.visibility</p:attrName>
                                        </p:attrNameLst>
                                      </p:cBhvr>
                                      <p:to>
                                        <p:strVal val="visible"/>
                                      </p:to>
                                    </p:set>
                                    <p:animEffect transition="in" filter="wipe(left)">
                                      <p:cBhvr>
                                        <p:cTn id="27" dur="500"/>
                                        <p:tgtEl>
                                          <p:spTgt spid="4823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2307">
                                            <p:txEl>
                                              <p:pRg st="4" end="4"/>
                                            </p:txEl>
                                          </p:spTgt>
                                        </p:tgtEl>
                                        <p:attrNameLst>
                                          <p:attrName>style.visibility</p:attrName>
                                        </p:attrNameLst>
                                      </p:cBhvr>
                                      <p:to>
                                        <p:strVal val="visible"/>
                                      </p:to>
                                    </p:set>
                                    <p:animEffect transition="in" filter="wipe(left)">
                                      <p:cBhvr>
                                        <p:cTn id="32" dur="500"/>
                                        <p:tgtEl>
                                          <p:spTgt spid="482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6" grpId="0"/>
      <p:bldP spid="4823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57730" name="Rectangle 2"/>
          <p:cNvSpPr>
            <a:spLocks noGrp="1" noChangeArrowheads="1"/>
          </p:cNvSpPr>
          <p:nvPr>
            <p:ph type="title"/>
          </p:nvPr>
        </p:nvSpPr>
        <p:spPr/>
        <p:txBody>
          <a:bodyPr/>
          <a:lstStyle/>
          <a:p>
            <a:r>
              <a:rPr lang="en-US" sz="3800"/>
              <a:t>Plain language principles applied to web writing</a:t>
            </a:r>
          </a:p>
        </p:txBody>
      </p:sp>
      <p:sp>
        <p:nvSpPr>
          <p:cNvPr id="457731" name="Rectangle 3"/>
          <p:cNvSpPr>
            <a:spLocks noGrp="1" noChangeArrowheads="1"/>
          </p:cNvSpPr>
          <p:nvPr>
            <p:ph type="body" idx="1"/>
          </p:nvPr>
        </p:nvSpPr>
        <p:spPr/>
        <p:txBody>
          <a:bodyPr/>
          <a:lstStyle/>
          <a:p>
            <a:r>
              <a:rPr lang="en-US" sz="2400" b="1"/>
              <a:t>Part 1: Plain language in navigation</a:t>
            </a:r>
          </a:p>
          <a:p>
            <a:pPr lvl="1"/>
            <a:r>
              <a:rPr lang="en-US" sz="2400"/>
              <a:t>Use menu terms users understand</a:t>
            </a:r>
          </a:p>
          <a:p>
            <a:pPr lvl="1"/>
            <a:r>
              <a:rPr lang="en-US" sz="2400"/>
              <a:t>Keep menu terms short</a:t>
            </a:r>
          </a:p>
          <a:p>
            <a:pPr lvl="1"/>
            <a:r>
              <a:rPr lang="en-US" sz="2400"/>
              <a:t>Help users find the content that’s right for them</a:t>
            </a:r>
            <a:endParaRPr lang="en-US" sz="2000"/>
          </a:p>
          <a:p>
            <a:r>
              <a:rPr lang="en-US" sz="2400" b="1"/>
              <a:t>Part 2: Plain language on each page</a:t>
            </a:r>
          </a:p>
          <a:p>
            <a:pPr lvl="1"/>
            <a:r>
              <a:rPr lang="en-US" sz="2400"/>
              <a:t>Give the page a clear title</a:t>
            </a:r>
          </a:p>
          <a:p>
            <a:pPr lvl="1"/>
            <a:r>
              <a:rPr lang="en-US" sz="2400"/>
              <a:t>Use headings</a:t>
            </a:r>
          </a:p>
          <a:p>
            <a:pPr lvl="1"/>
            <a:r>
              <a:rPr lang="en-US" sz="2400"/>
              <a:t>Keep paragraphs short</a:t>
            </a:r>
          </a:p>
          <a:p>
            <a:pPr lvl="1"/>
            <a:r>
              <a:rPr lang="en-US" sz="2400"/>
              <a:t>Link to more information</a:t>
            </a:r>
            <a:endParaRPr lang="en-US" sz="2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59778" name="Rectangle 2"/>
          <p:cNvSpPr>
            <a:spLocks noGrp="1" noChangeArrowheads="1"/>
          </p:cNvSpPr>
          <p:nvPr>
            <p:ph type="title"/>
          </p:nvPr>
        </p:nvSpPr>
        <p:spPr/>
        <p:txBody>
          <a:bodyPr/>
          <a:lstStyle/>
          <a:p>
            <a:r>
              <a:rPr lang="en-US" sz="3800"/>
              <a:t>Plain language principles applied to web writing</a:t>
            </a:r>
          </a:p>
        </p:txBody>
      </p:sp>
      <p:sp>
        <p:nvSpPr>
          <p:cNvPr id="459779" name="Rectangle 3"/>
          <p:cNvSpPr>
            <a:spLocks noGrp="1" noChangeArrowheads="1"/>
          </p:cNvSpPr>
          <p:nvPr>
            <p:ph type="body" idx="1"/>
          </p:nvPr>
        </p:nvSpPr>
        <p:spPr/>
        <p:txBody>
          <a:bodyPr/>
          <a:lstStyle/>
          <a:p>
            <a:pPr>
              <a:lnSpc>
                <a:spcPct val="80000"/>
              </a:lnSpc>
            </a:pPr>
            <a:r>
              <a:rPr lang="en-US" sz="2400" b="1"/>
              <a:t>Part 3: Plain language sentences</a:t>
            </a:r>
          </a:p>
          <a:p>
            <a:pPr lvl="1">
              <a:lnSpc>
                <a:spcPct val="80000"/>
              </a:lnSpc>
            </a:pPr>
            <a:r>
              <a:rPr lang="en-US" sz="2400"/>
              <a:t>Make them relatively short (under 20 words)</a:t>
            </a:r>
          </a:p>
          <a:p>
            <a:pPr lvl="1">
              <a:lnSpc>
                <a:spcPct val="80000"/>
              </a:lnSpc>
            </a:pPr>
            <a:r>
              <a:rPr lang="en-US" sz="2400"/>
              <a:t>Use active voice</a:t>
            </a:r>
          </a:p>
          <a:p>
            <a:pPr lvl="1">
              <a:lnSpc>
                <a:spcPct val="80000"/>
              </a:lnSpc>
            </a:pPr>
            <a:r>
              <a:rPr lang="en-US" sz="2400"/>
              <a:t>Choose strong verbs</a:t>
            </a:r>
          </a:p>
          <a:p>
            <a:pPr>
              <a:lnSpc>
                <a:spcPct val="80000"/>
              </a:lnSpc>
            </a:pPr>
            <a:r>
              <a:rPr lang="en-US" sz="2400" b="1"/>
              <a:t>Part 4: Plain language word choice</a:t>
            </a:r>
          </a:p>
          <a:p>
            <a:pPr lvl="1">
              <a:lnSpc>
                <a:spcPct val="80000"/>
              </a:lnSpc>
            </a:pPr>
            <a:r>
              <a:rPr lang="en-US" sz="2400"/>
              <a:t>Avoid bureaucratese</a:t>
            </a:r>
          </a:p>
          <a:p>
            <a:pPr lvl="1">
              <a:lnSpc>
                <a:spcPct val="80000"/>
              </a:lnSpc>
            </a:pPr>
            <a:r>
              <a:rPr lang="en-US" sz="2400"/>
              <a:t>Use familiar terms</a:t>
            </a:r>
          </a:p>
          <a:p>
            <a:pPr lvl="1">
              <a:lnSpc>
                <a:spcPct val="80000"/>
              </a:lnSpc>
            </a:pPr>
            <a:r>
              <a:rPr lang="en-US" sz="2400"/>
              <a:t>Provide definitions whenever you must use technical terms </a:t>
            </a:r>
          </a:p>
          <a:p>
            <a:pPr>
              <a:lnSpc>
                <a:spcPct val="80000"/>
              </a:lnSpc>
            </a:pPr>
            <a:r>
              <a:rPr lang="en-US" sz="2400" b="1"/>
              <a:t>Part 5: Plain language in text display</a:t>
            </a:r>
          </a:p>
          <a:p>
            <a:pPr lvl="1">
              <a:lnSpc>
                <a:spcPct val="80000"/>
              </a:lnSpc>
            </a:pPr>
            <a:r>
              <a:rPr lang="en-US" sz="2400"/>
              <a:t>Use vertical lists</a:t>
            </a:r>
          </a:p>
          <a:p>
            <a:pPr lvl="1">
              <a:lnSpc>
                <a:spcPct val="80000"/>
              </a:lnSpc>
            </a:pPr>
            <a:r>
              <a:rPr lang="en-US" sz="2400"/>
              <a:t>Use tables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76802" name="Rectangle 2"/>
          <p:cNvSpPr>
            <a:spLocks noGrp="1" noChangeArrowheads="1"/>
          </p:cNvSpPr>
          <p:nvPr>
            <p:ph type="title"/>
          </p:nvPr>
        </p:nvSpPr>
        <p:spPr/>
        <p:txBody>
          <a:bodyPr/>
          <a:lstStyle/>
          <a:p>
            <a:r>
              <a:rPr lang="en-US"/>
              <a:t>Webinar overview</a:t>
            </a:r>
          </a:p>
        </p:txBody>
      </p:sp>
      <p:sp>
        <p:nvSpPr>
          <p:cNvPr id="76803" name="Rectangle 3"/>
          <p:cNvSpPr>
            <a:spLocks noGrp="1" noChangeArrowheads="1"/>
          </p:cNvSpPr>
          <p:nvPr>
            <p:ph type="body" idx="1"/>
          </p:nvPr>
        </p:nvSpPr>
        <p:spPr/>
        <p:txBody>
          <a:bodyPr/>
          <a:lstStyle/>
          <a:p>
            <a:r>
              <a:rPr lang="en-US"/>
              <a:t>Plain language principles </a:t>
            </a:r>
          </a:p>
          <a:p>
            <a:r>
              <a:rPr lang="en-US"/>
              <a:t>Why online readers desperately need plain language </a:t>
            </a:r>
          </a:p>
          <a:p>
            <a:r>
              <a:rPr lang="en-US"/>
              <a:t>Examples of plain language web content </a:t>
            </a:r>
          </a:p>
          <a:p>
            <a:r>
              <a:rPr lang="en-US"/>
              <a:t>How to edit web content according to plain language principles </a:t>
            </a:r>
          </a:p>
          <a:p>
            <a:r>
              <a:rPr lang="en-US"/>
              <a:t>Online plain language resources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84354" name="Rectangle 2"/>
          <p:cNvSpPr>
            <a:spLocks noGrp="1" noChangeArrowheads="1"/>
          </p:cNvSpPr>
          <p:nvPr>
            <p:ph type="title"/>
          </p:nvPr>
        </p:nvSpPr>
        <p:spPr/>
        <p:txBody>
          <a:bodyPr/>
          <a:lstStyle/>
          <a:p>
            <a:r>
              <a:rPr lang="en-US" sz="3800"/>
              <a:t>Plain language web writing at every level</a:t>
            </a:r>
          </a:p>
        </p:txBody>
      </p:sp>
      <p:sp>
        <p:nvSpPr>
          <p:cNvPr id="484355" name="Rectangle 3"/>
          <p:cNvSpPr>
            <a:spLocks noGrp="1" noChangeArrowheads="1"/>
          </p:cNvSpPr>
          <p:nvPr>
            <p:ph type="body" idx="1"/>
          </p:nvPr>
        </p:nvSpPr>
        <p:spPr/>
        <p:txBody>
          <a:bodyPr/>
          <a:lstStyle/>
          <a:p>
            <a:r>
              <a:rPr lang="en-US" sz="3400" b="1">
                <a:solidFill>
                  <a:srgbClr val="FF3300"/>
                </a:solidFill>
              </a:rPr>
              <a:t>Part 1: Plain language in navigation</a:t>
            </a:r>
          </a:p>
          <a:p>
            <a:r>
              <a:rPr lang="en-US"/>
              <a:t>Part 2: Plain language on each page</a:t>
            </a:r>
          </a:p>
          <a:p>
            <a:r>
              <a:rPr lang="en-US"/>
              <a:t>Part 3: Plain language sentences</a:t>
            </a:r>
          </a:p>
          <a:p>
            <a:r>
              <a:rPr lang="en-US"/>
              <a:t>Part 4: Plain language word choice</a:t>
            </a:r>
          </a:p>
          <a:p>
            <a:r>
              <a:rPr lang="en-US"/>
              <a:t>Part 5: Plain language in text display</a:t>
            </a:r>
          </a:p>
          <a:p>
            <a:pPr>
              <a:buFontTx/>
              <a:buNone/>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41346" name="Rectangle 2"/>
          <p:cNvSpPr>
            <a:spLocks noGrp="1" noChangeArrowheads="1"/>
          </p:cNvSpPr>
          <p:nvPr>
            <p:ph type="title"/>
          </p:nvPr>
        </p:nvSpPr>
        <p:spPr/>
        <p:txBody>
          <a:bodyPr/>
          <a:lstStyle/>
          <a:p>
            <a:r>
              <a:rPr lang="en-US" sz="3800"/>
              <a:t>Part 1: Plain language in navigation</a:t>
            </a:r>
          </a:p>
        </p:txBody>
      </p:sp>
      <p:sp>
        <p:nvSpPr>
          <p:cNvPr id="441347" name="Rectangle 3"/>
          <p:cNvSpPr>
            <a:spLocks noGrp="1" noChangeArrowheads="1"/>
          </p:cNvSpPr>
          <p:nvPr>
            <p:ph type="body" idx="1"/>
          </p:nvPr>
        </p:nvSpPr>
        <p:spPr/>
        <p:txBody>
          <a:bodyPr/>
          <a:lstStyle/>
          <a:p>
            <a:r>
              <a:rPr lang="en-US"/>
              <a:t>Use menu terms users understand</a:t>
            </a:r>
          </a:p>
          <a:p>
            <a:r>
              <a:rPr lang="en-US"/>
              <a:t>Keep menu terms short</a:t>
            </a:r>
          </a:p>
          <a:p>
            <a:r>
              <a:rPr lang="en-US"/>
              <a:t>Help users find the content that’s right for them</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1346"/>
                                        </p:tgtEl>
                                        <p:attrNameLst>
                                          <p:attrName>style.visibility</p:attrName>
                                        </p:attrNameLst>
                                      </p:cBhvr>
                                      <p:to>
                                        <p:strVal val="visible"/>
                                      </p:to>
                                    </p:set>
                                    <p:animEffect transition="in" filter="fade">
                                      <p:cBhvr>
                                        <p:cTn id="7" dur="2000"/>
                                        <p:tgtEl>
                                          <p:spTgt spid="4413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1347">
                                            <p:txEl>
                                              <p:pRg st="0" end="0"/>
                                            </p:txEl>
                                          </p:spTgt>
                                        </p:tgtEl>
                                        <p:attrNameLst>
                                          <p:attrName>style.visibility</p:attrName>
                                        </p:attrNameLst>
                                      </p:cBhvr>
                                      <p:to>
                                        <p:strVal val="visible"/>
                                      </p:to>
                                    </p:set>
                                    <p:animEffect transition="in" filter="wipe(left)">
                                      <p:cBhvr>
                                        <p:cTn id="12" dur="500"/>
                                        <p:tgtEl>
                                          <p:spTgt spid="4413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1347">
                                            <p:txEl>
                                              <p:pRg st="1" end="1"/>
                                            </p:txEl>
                                          </p:spTgt>
                                        </p:tgtEl>
                                        <p:attrNameLst>
                                          <p:attrName>style.visibility</p:attrName>
                                        </p:attrNameLst>
                                      </p:cBhvr>
                                      <p:to>
                                        <p:strVal val="visible"/>
                                      </p:to>
                                    </p:set>
                                    <p:animEffect transition="in" filter="wipe(left)">
                                      <p:cBhvr>
                                        <p:cTn id="17" dur="500"/>
                                        <p:tgtEl>
                                          <p:spTgt spid="4413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1347">
                                            <p:txEl>
                                              <p:pRg st="2" end="2"/>
                                            </p:txEl>
                                          </p:spTgt>
                                        </p:tgtEl>
                                        <p:attrNameLst>
                                          <p:attrName>style.visibility</p:attrName>
                                        </p:attrNameLst>
                                      </p:cBhvr>
                                      <p:to>
                                        <p:strVal val="visible"/>
                                      </p:to>
                                    </p:set>
                                    <p:animEffect transition="in" filter="wipe(left)">
                                      <p:cBhvr>
                                        <p:cTn id="22" dur="500"/>
                                        <p:tgtEl>
                                          <p:spTgt spid="441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6" grpId="0"/>
      <p:bldP spid="4413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276482" name="Rectangle 2"/>
          <p:cNvSpPr>
            <a:spLocks noGrp="1" noChangeArrowheads="1"/>
          </p:cNvSpPr>
          <p:nvPr>
            <p:ph type="title"/>
          </p:nvPr>
        </p:nvSpPr>
        <p:spPr/>
        <p:txBody>
          <a:bodyPr/>
          <a:lstStyle/>
          <a:p>
            <a:r>
              <a:rPr lang="en-US" sz="3800"/>
              <a:t>Use terms intended users can understand</a:t>
            </a:r>
          </a:p>
        </p:txBody>
      </p:sp>
      <p:sp>
        <p:nvSpPr>
          <p:cNvPr id="276484" name="Rectangle 4"/>
          <p:cNvSpPr>
            <a:spLocks noGrp="1" noChangeArrowheads="1"/>
          </p:cNvSpPr>
          <p:nvPr>
            <p:ph idx="1"/>
          </p:nvPr>
        </p:nvSpPr>
        <p:spPr/>
        <p:txBody>
          <a:bodyPr/>
          <a:lstStyle/>
          <a:p>
            <a:endParaRPr lang="en-US"/>
          </a:p>
        </p:txBody>
      </p:sp>
      <p:pic>
        <p:nvPicPr>
          <p:cNvPr id="276485" name="Picture 5" descr="PPT154"/>
          <p:cNvPicPr>
            <a:picLocks noChangeAspect="1" noChangeArrowheads="1"/>
          </p:cNvPicPr>
          <p:nvPr/>
        </p:nvPicPr>
        <p:blipFill>
          <a:blip r:embed="rId3" cstate="print"/>
          <a:srcRect/>
          <a:stretch>
            <a:fillRect/>
          </a:stretch>
        </p:blipFill>
        <p:spPr bwMode="auto">
          <a:xfrm>
            <a:off x="2590800" y="1600200"/>
            <a:ext cx="3505200" cy="4229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279556" name="Rectangle 4"/>
          <p:cNvSpPr>
            <a:spLocks noGrp="1" noChangeArrowheads="1"/>
          </p:cNvSpPr>
          <p:nvPr>
            <p:ph type="title"/>
          </p:nvPr>
        </p:nvSpPr>
        <p:spPr/>
        <p:txBody>
          <a:bodyPr/>
          <a:lstStyle/>
          <a:p>
            <a:r>
              <a:rPr lang="en-US" sz="3700"/>
              <a:t>Will users know the difference between an office and a bureau?</a:t>
            </a:r>
          </a:p>
        </p:txBody>
      </p:sp>
      <p:pic>
        <p:nvPicPr>
          <p:cNvPr id="279558" name="Picture 6" descr="PPT155"/>
          <p:cNvPicPr>
            <a:picLocks noChangeAspect="1" noChangeArrowheads="1"/>
          </p:cNvPicPr>
          <p:nvPr>
            <p:ph idx="1"/>
          </p:nvPr>
        </p:nvPicPr>
        <p:blipFill>
          <a:blip r:embed="rId3" cstate="print"/>
          <a:srcRect/>
          <a:stretch>
            <a:fillRect/>
          </a:stretch>
        </p:blipFill>
        <p:spPr>
          <a:xfrm>
            <a:off x="914400" y="1600200"/>
            <a:ext cx="6615113" cy="4156075"/>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260100" name="Rectangle 4"/>
          <p:cNvSpPr>
            <a:spLocks noGrp="1" noChangeArrowheads="1"/>
          </p:cNvSpPr>
          <p:nvPr>
            <p:ph type="title"/>
          </p:nvPr>
        </p:nvSpPr>
        <p:spPr/>
        <p:txBody>
          <a:bodyPr/>
          <a:lstStyle/>
          <a:p>
            <a:r>
              <a:rPr lang="en-US" sz="3800"/>
              <a:t>Will users understand the differences between these menu terms?</a:t>
            </a:r>
          </a:p>
        </p:txBody>
      </p:sp>
      <p:sp>
        <p:nvSpPr>
          <p:cNvPr id="260101" name="Rectangle 5"/>
          <p:cNvSpPr>
            <a:spLocks noGrp="1" noChangeArrowheads="1"/>
          </p:cNvSpPr>
          <p:nvPr>
            <p:ph idx="1"/>
          </p:nvPr>
        </p:nvSpPr>
        <p:spPr/>
        <p:txBody>
          <a:bodyPr/>
          <a:lstStyle/>
          <a:p>
            <a:endParaRPr lang="en-US"/>
          </a:p>
        </p:txBody>
      </p:sp>
      <p:pic>
        <p:nvPicPr>
          <p:cNvPr id="260102" name="Picture 6" descr="PPT124">
            <a:hlinkClick r:id="rId3"/>
          </p:cNvPr>
          <p:cNvPicPr>
            <a:picLocks noChangeAspect="1" noChangeArrowheads="1"/>
          </p:cNvPicPr>
          <p:nvPr/>
        </p:nvPicPr>
        <p:blipFill>
          <a:blip r:embed="rId4" cstate="print"/>
          <a:srcRect/>
          <a:stretch>
            <a:fillRect/>
          </a:stretch>
        </p:blipFill>
        <p:spPr bwMode="auto">
          <a:xfrm>
            <a:off x="685800" y="1600200"/>
            <a:ext cx="7597775" cy="430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285700" name="Rectangle 4"/>
          <p:cNvSpPr>
            <a:spLocks noGrp="1" noChangeArrowheads="1"/>
          </p:cNvSpPr>
          <p:nvPr>
            <p:ph type="title"/>
          </p:nvPr>
        </p:nvSpPr>
        <p:spPr/>
        <p:txBody>
          <a:bodyPr/>
          <a:lstStyle/>
          <a:p>
            <a:r>
              <a:rPr lang="en-US"/>
              <a:t>Keep menu terms short</a:t>
            </a:r>
          </a:p>
        </p:txBody>
      </p:sp>
      <p:sp>
        <p:nvSpPr>
          <p:cNvPr id="285701" name="Rectangle 5"/>
          <p:cNvSpPr>
            <a:spLocks noGrp="1" noChangeArrowheads="1"/>
          </p:cNvSpPr>
          <p:nvPr>
            <p:ph idx="1"/>
          </p:nvPr>
        </p:nvSpPr>
        <p:spPr/>
        <p:txBody>
          <a:bodyPr/>
          <a:lstStyle/>
          <a:p>
            <a:endParaRPr lang="en-US"/>
          </a:p>
        </p:txBody>
      </p:sp>
      <p:pic>
        <p:nvPicPr>
          <p:cNvPr id="285702" name="Picture 6" descr="PPT167"/>
          <p:cNvPicPr>
            <a:picLocks noChangeAspect="1" noChangeArrowheads="1"/>
          </p:cNvPicPr>
          <p:nvPr/>
        </p:nvPicPr>
        <p:blipFill>
          <a:blip r:embed="rId3" cstate="print"/>
          <a:srcRect/>
          <a:stretch>
            <a:fillRect/>
          </a:stretch>
        </p:blipFill>
        <p:spPr bwMode="auto">
          <a:xfrm>
            <a:off x="1447800" y="1524000"/>
            <a:ext cx="739140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345090" name="Rectangle 2"/>
          <p:cNvSpPr>
            <a:spLocks noGrp="1" noChangeArrowheads="1"/>
          </p:cNvSpPr>
          <p:nvPr>
            <p:ph type="title"/>
          </p:nvPr>
        </p:nvSpPr>
        <p:spPr/>
        <p:txBody>
          <a:bodyPr/>
          <a:lstStyle/>
          <a:p>
            <a:r>
              <a:rPr lang="en-US"/>
              <a:t>Shorter menu terms</a:t>
            </a:r>
          </a:p>
        </p:txBody>
      </p:sp>
      <p:sp>
        <p:nvSpPr>
          <p:cNvPr id="345091" name="Rectangle 3"/>
          <p:cNvSpPr>
            <a:spLocks noGrp="1" noChangeArrowheads="1"/>
          </p:cNvSpPr>
          <p:nvPr>
            <p:ph type="body" idx="1"/>
          </p:nvPr>
        </p:nvSpPr>
        <p:spPr/>
        <p:txBody>
          <a:bodyPr/>
          <a:lstStyle/>
          <a:p>
            <a:r>
              <a:rPr lang="en-US" i="1"/>
              <a:t>Too long:</a:t>
            </a:r>
            <a:r>
              <a:rPr lang="en-US"/>
              <a:t> </a:t>
            </a:r>
            <a:r>
              <a:rPr lang="en-US">
                <a:hlinkClick r:id="rId3"/>
              </a:rPr>
              <a:t>Foreign Service Officer Frequently Asked Questions</a:t>
            </a:r>
            <a:r>
              <a:rPr lang="en-US"/>
              <a:t>  </a:t>
            </a:r>
          </a:p>
          <a:p>
            <a:r>
              <a:rPr lang="en-US" i="1"/>
              <a:t>Better: </a:t>
            </a:r>
            <a:r>
              <a:rPr lang="en-US">
                <a:hlinkClick r:id="rId3"/>
              </a:rPr>
              <a:t>Foreign Service Officer FAQs</a:t>
            </a:r>
            <a:endParaRPr lang="en-US"/>
          </a:p>
          <a:p>
            <a:pPr>
              <a:buFontTx/>
              <a:buNone/>
            </a:pPr>
            <a:endParaRPr lang="en-US" i="1"/>
          </a:p>
          <a:p>
            <a:r>
              <a:rPr lang="en-US" i="1"/>
              <a:t>Too long:</a:t>
            </a:r>
            <a:r>
              <a:rPr lang="en-US"/>
              <a:t> </a:t>
            </a:r>
            <a:r>
              <a:rPr lang="en-US">
                <a:hlinkClick r:id="rId4"/>
              </a:rPr>
              <a:t>Civil Service New Employee Entrance On Duty Online Package</a:t>
            </a:r>
            <a:endParaRPr lang="en-US"/>
          </a:p>
          <a:p>
            <a:r>
              <a:rPr lang="en-US"/>
              <a:t> </a:t>
            </a:r>
            <a:r>
              <a:rPr lang="en-US" i="1"/>
              <a:t>Better:</a:t>
            </a:r>
            <a:r>
              <a:rPr lang="en-US"/>
              <a:t> </a:t>
            </a:r>
            <a:r>
              <a:rPr lang="en-US">
                <a:hlinkClick r:id="rId4"/>
              </a:rPr>
              <a:t>New Employee Online Package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5090"/>
                                        </p:tgtEl>
                                        <p:attrNameLst>
                                          <p:attrName>style.visibility</p:attrName>
                                        </p:attrNameLst>
                                      </p:cBhvr>
                                      <p:to>
                                        <p:strVal val="visible"/>
                                      </p:to>
                                    </p:set>
                                    <p:animEffect transition="in" filter="fade">
                                      <p:cBhvr>
                                        <p:cTn id="7" dur="2000"/>
                                        <p:tgtEl>
                                          <p:spTgt spid="3450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5091">
                                            <p:txEl>
                                              <p:pRg st="0" end="0"/>
                                            </p:txEl>
                                          </p:spTgt>
                                        </p:tgtEl>
                                        <p:attrNameLst>
                                          <p:attrName>style.visibility</p:attrName>
                                        </p:attrNameLst>
                                      </p:cBhvr>
                                      <p:to>
                                        <p:strVal val="visible"/>
                                      </p:to>
                                    </p:set>
                                    <p:animEffect transition="in" filter="wipe(left)">
                                      <p:cBhvr>
                                        <p:cTn id="12" dur="500"/>
                                        <p:tgtEl>
                                          <p:spTgt spid="3450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5091">
                                            <p:txEl>
                                              <p:pRg st="1" end="1"/>
                                            </p:txEl>
                                          </p:spTgt>
                                        </p:tgtEl>
                                        <p:attrNameLst>
                                          <p:attrName>style.visibility</p:attrName>
                                        </p:attrNameLst>
                                      </p:cBhvr>
                                      <p:to>
                                        <p:strVal val="visible"/>
                                      </p:to>
                                    </p:set>
                                    <p:animEffect transition="in" filter="wipe(left)">
                                      <p:cBhvr>
                                        <p:cTn id="17" dur="500"/>
                                        <p:tgtEl>
                                          <p:spTgt spid="3450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5091">
                                            <p:txEl>
                                              <p:pRg st="3" end="3"/>
                                            </p:txEl>
                                          </p:spTgt>
                                        </p:tgtEl>
                                        <p:attrNameLst>
                                          <p:attrName>style.visibility</p:attrName>
                                        </p:attrNameLst>
                                      </p:cBhvr>
                                      <p:to>
                                        <p:strVal val="visible"/>
                                      </p:to>
                                    </p:set>
                                    <p:animEffect transition="in" filter="wipe(left)">
                                      <p:cBhvr>
                                        <p:cTn id="22" dur="500"/>
                                        <p:tgtEl>
                                          <p:spTgt spid="345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5091">
                                            <p:txEl>
                                              <p:pRg st="4" end="4"/>
                                            </p:txEl>
                                          </p:spTgt>
                                        </p:tgtEl>
                                        <p:attrNameLst>
                                          <p:attrName>style.visibility</p:attrName>
                                        </p:attrNameLst>
                                      </p:cBhvr>
                                      <p:to>
                                        <p:strVal val="visible"/>
                                      </p:to>
                                    </p:set>
                                    <p:animEffect transition="in" filter="wipe(left)">
                                      <p:cBhvr>
                                        <p:cTn id="27" dur="500"/>
                                        <p:tgtEl>
                                          <p:spTgt spid="345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0" grpId="0"/>
      <p:bldP spid="3450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34178" name="Rectangle 2"/>
          <p:cNvSpPr>
            <a:spLocks noGrp="1" noChangeArrowheads="1"/>
          </p:cNvSpPr>
          <p:nvPr>
            <p:ph type="title"/>
          </p:nvPr>
        </p:nvSpPr>
        <p:spPr/>
        <p:txBody>
          <a:bodyPr/>
          <a:lstStyle/>
          <a:p>
            <a:r>
              <a:rPr lang="en-US" sz="4200"/>
              <a:t>Help users find the right content</a:t>
            </a:r>
          </a:p>
        </p:txBody>
      </p:sp>
      <p:sp>
        <p:nvSpPr>
          <p:cNvPr id="434180" name="Rectangle 4"/>
          <p:cNvSpPr>
            <a:spLocks noGrp="1" noChangeArrowheads="1"/>
          </p:cNvSpPr>
          <p:nvPr>
            <p:ph type="body" idx="1"/>
          </p:nvPr>
        </p:nvSpPr>
        <p:spPr/>
        <p:txBody>
          <a:bodyPr/>
          <a:lstStyle/>
          <a:p>
            <a:pPr marL="55563" indent="-1588">
              <a:buFontTx/>
              <a:buNone/>
            </a:pPr>
            <a:r>
              <a:rPr lang="en-US" sz="3100"/>
              <a:t>When the differences between users are great, site navigation must work hard to help users find the content that’s right for them.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353282" name="Rectangle 2"/>
          <p:cNvSpPr>
            <a:spLocks noGrp="1" noChangeArrowheads="1"/>
          </p:cNvSpPr>
          <p:nvPr>
            <p:ph type="title"/>
          </p:nvPr>
        </p:nvSpPr>
        <p:spPr/>
        <p:txBody>
          <a:bodyPr/>
          <a:lstStyle/>
          <a:p>
            <a:r>
              <a:rPr lang="en-US" sz="3800"/>
              <a:t>Who are the US Copyright Office’s users?</a:t>
            </a:r>
            <a:r>
              <a:rPr lang="en-US" sz="4200"/>
              <a:t> </a:t>
            </a:r>
          </a:p>
        </p:txBody>
      </p:sp>
      <p:sp>
        <p:nvSpPr>
          <p:cNvPr id="353283" name="Rectangle 3"/>
          <p:cNvSpPr>
            <a:spLocks noGrp="1" noChangeArrowheads="1"/>
          </p:cNvSpPr>
          <p:nvPr>
            <p:ph type="body" idx="1"/>
          </p:nvPr>
        </p:nvSpPr>
        <p:spPr>
          <a:xfrm>
            <a:off x="457200" y="1600200"/>
            <a:ext cx="8229600" cy="4191000"/>
          </a:xfrm>
        </p:spPr>
        <p:txBody>
          <a:bodyPr/>
          <a:lstStyle/>
          <a:p>
            <a:r>
              <a:rPr lang="en-US" sz="2800"/>
              <a:t>Copyright holders</a:t>
            </a:r>
          </a:p>
          <a:p>
            <a:r>
              <a:rPr lang="en-US" sz="2800"/>
              <a:t>Wanna-be copyright holders</a:t>
            </a:r>
          </a:p>
          <a:p>
            <a:r>
              <a:rPr lang="en-US" sz="2800"/>
              <a:t>Attorneys</a:t>
            </a:r>
          </a:p>
          <a:p>
            <a:r>
              <a:rPr lang="en-US" sz="2800"/>
              <a:t>Broadcasters </a:t>
            </a:r>
          </a:p>
          <a:p>
            <a:r>
              <a:rPr lang="en-US" sz="2800"/>
              <a:t>Publishers </a:t>
            </a:r>
          </a:p>
          <a:p>
            <a:pPr>
              <a:buFontTx/>
              <a:buNone/>
            </a:pPr>
            <a:endParaRPr lang="en-US" sz="2800"/>
          </a:p>
          <a:p>
            <a:r>
              <a:rPr lang="en-US" sz="2800"/>
              <a:t>Domestic and international</a:t>
            </a:r>
          </a:p>
          <a:p>
            <a:r>
              <a:rPr lang="en-US" sz="2800"/>
              <a:t>Experts and non-experts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fade">
                                      <p:cBhvr>
                                        <p:cTn id="7" dur="2000"/>
                                        <p:tgtEl>
                                          <p:spTgt spid="3532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3283">
                                            <p:txEl>
                                              <p:pRg st="0" end="0"/>
                                            </p:txEl>
                                          </p:spTgt>
                                        </p:tgtEl>
                                        <p:attrNameLst>
                                          <p:attrName>style.visibility</p:attrName>
                                        </p:attrNameLst>
                                      </p:cBhvr>
                                      <p:to>
                                        <p:strVal val="visible"/>
                                      </p:to>
                                    </p:set>
                                    <p:animEffect transition="in" filter="wipe(left)">
                                      <p:cBhvr>
                                        <p:cTn id="12" dur="500"/>
                                        <p:tgtEl>
                                          <p:spTgt spid="3532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3283">
                                            <p:txEl>
                                              <p:pRg st="1" end="1"/>
                                            </p:txEl>
                                          </p:spTgt>
                                        </p:tgtEl>
                                        <p:attrNameLst>
                                          <p:attrName>style.visibility</p:attrName>
                                        </p:attrNameLst>
                                      </p:cBhvr>
                                      <p:to>
                                        <p:strVal val="visible"/>
                                      </p:to>
                                    </p:set>
                                    <p:animEffect transition="in" filter="wipe(left)">
                                      <p:cBhvr>
                                        <p:cTn id="17" dur="500"/>
                                        <p:tgtEl>
                                          <p:spTgt spid="3532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3283">
                                            <p:txEl>
                                              <p:pRg st="2" end="2"/>
                                            </p:txEl>
                                          </p:spTgt>
                                        </p:tgtEl>
                                        <p:attrNameLst>
                                          <p:attrName>style.visibility</p:attrName>
                                        </p:attrNameLst>
                                      </p:cBhvr>
                                      <p:to>
                                        <p:strVal val="visible"/>
                                      </p:to>
                                    </p:set>
                                    <p:animEffect transition="in" filter="wipe(left)">
                                      <p:cBhvr>
                                        <p:cTn id="22" dur="500"/>
                                        <p:tgtEl>
                                          <p:spTgt spid="3532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3283">
                                            <p:txEl>
                                              <p:pRg st="3" end="3"/>
                                            </p:txEl>
                                          </p:spTgt>
                                        </p:tgtEl>
                                        <p:attrNameLst>
                                          <p:attrName>style.visibility</p:attrName>
                                        </p:attrNameLst>
                                      </p:cBhvr>
                                      <p:to>
                                        <p:strVal val="visible"/>
                                      </p:to>
                                    </p:set>
                                    <p:animEffect transition="in" filter="wipe(left)">
                                      <p:cBhvr>
                                        <p:cTn id="27" dur="500"/>
                                        <p:tgtEl>
                                          <p:spTgt spid="3532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3283">
                                            <p:txEl>
                                              <p:pRg st="4" end="4"/>
                                            </p:txEl>
                                          </p:spTgt>
                                        </p:tgtEl>
                                        <p:attrNameLst>
                                          <p:attrName>style.visibility</p:attrName>
                                        </p:attrNameLst>
                                      </p:cBhvr>
                                      <p:to>
                                        <p:strVal val="visible"/>
                                      </p:to>
                                    </p:set>
                                    <p:animEffect transition="in" filter="wipe(left)">
                                      <p:cBhvr>
                                        <p:cTn id="32" dur="500"/>
                                        <p:tgtEl>
                                          <p:spTgt spid="3532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3283">
                                            <p:txEl>
                                              <p:pRg st="6" end="6"/>
                                            </p:txEl>
                                          </p:spTgt>
                                        </p:tgtEl>
                                        <p:attrNameLst>
                                          <p:attrName>style.visibility</p:attrName>
                                        </p:attrNameLst>
                                      </p:cBhvr>
                                      <p:to>
                                        <p:strVal val="visible"/>
                                      </p:to>
                                    </p:set>
                                    <p:animEffect transition="in" filter="wipe(left)">
                                      <p:cBhvr>
                                        <p:cTn id="37" dur="500"/>
                                        <p:tgtEl>
                                          <p:spTgt spid="3532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3283">
                                            <p:txEl>
                                              <p:pRg st="7" end="7"/>
                                            </p:txEl>
                                          </p:spTgt>
                                        </p:tgtEl>
                                        <p:attrNameLst>
                                          <p:attrName>style.visibility</p:attrName>
                                        </p:attrNameLst>
                                      </p:cBhvr>
                                      <p:to>
                                        <p:strVal val="visible"/>
                                      </p:to>
                                    </p:set>
                                    <p:animEffect transition="in" filter="wipe(left)">
                                      <p:cBhvr>
                                        <p:cTn id="42" dur="500"/>
                                        <p:tgtEl>
                                          <p:spTgt spid="3532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P spid="3532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355332" name="Rectangle 4"/>
          <p:cNvSpPr>
            <a:spLocks noGrp="1" noChangeArrowheads="1"/>
          </p:cNvSpPr>
          <p:nvPr>
            <p:ph type="title"/>
          </p:nvPr>
        </p:nvSpPr>
        <p:spPr/>
        <p:txBody>
          <a:bodyPr/>
          <a:lstStyle/>
          <a:p>
            <a:r>
              <a:rPr lang="en-US" sz="3700"/>
              <a:t>How do I find the content that’s right for me?</a:t>
            </a:r>
          </a:p>
        </p:txBody>
      </p:sp>
      <p:sp>
        <p:nvSpPr>
          <p:cNvPr id="355333" name="Rectangle 5"/>
          <p:cNvSpPr>
            <a:spLocks noGrp="1" noChangeArrowheads="1"/>
          </p:cNvSpPr>
          <p:nvPr>
            <p:ph idx="1"/>
          </p:nvPr>
        </p:nvSpPr>
        <p:spPr/>
        <p:txBody>
          <a:bodyPr/>
          <a:lstStyle/>
          <a:p>
            <a:endParaRPr lang="en-US"/>
          </a:p>
        </p:txBody>
      </p:sp>
      <p:pic>
        <p:nvPicPr>
          <p:cNvPr id="355335" name="Picture 7" descr="PPT64">
            <a:hlinkClick r:id="rId3"/>
          </p:cNvPr>
          <p:cNvPicPr>
            <a:picLocks noChangeAspect="1" noChangeArrowheads="1"/>
          </p:cNvPicPr>
          <p:nvPr/>
        </p:nvPicPr>
        <p:blipFill>
          <a:blip r:embed="rId4" cstate="print"/>
          <a:srcRect/>
          <a:stretch>
            <a:fillRect/>
          </a:stretch>
        </p:blipFill>
        <p:spPr bwMode="auto">
          <a:xfrm>
            <a:off x="838200" y="1447800"/>
            <a:ext cx="7292975" cy="4468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ChangeArrowheads="1"/>
          </p:cNvSpPr>
          <p:nvPr>
            <p:ph type="ctrTitle"/>
          </p:nvPr>
        </p:nvSpPr>
        <p:spPr/>
        <p:txBody>
          <a:bodyPr/>
          <a:lstStyle/>
          <a:p>
            <a:r>
              <a:rPr lang="en-US"/>
              <a:t>What is plain language?</a:t>
            </a:r>
          </a:p>
        </p:txBody>
      </p:sp>
      <p:sp>
        <p:nvSpPr>
          <p:cNvPr id="328709"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282628" name="Rectangle 4"/>
          <p:cNvSpPr>
            <a:spLocks noGrp="1" noChangeArrowheads="1"/>
          </p:cNvSpPr>
          <p:nvPr>
            <p:ph type="title"/>
          </p:nvPr>
        </p:nvSpPr>
        <p:spPr/>
        <p:txBody>
          <a:bodyPr/>
          <a:lstStyle/>
          <a:p>
            <a:r>
              <a:rPr lang="en-US" sz="3800"/>
              <a:t>Help users navigate to the content that’s right for them</a:t>
            </a:r>
          </a:p>
        </p:txBody>
      </p:sp>
      <p:sp>
        <p:nvSpPr>
          <p:cNvPr id="282632" name="Rectangle 8"/>
          <p:cNvSpPr>
            <a:spLocks noGrp="1" noChangeArrowheads="1"/>
          </p:cNvSpPr>
          <p:nvPr>
            <p:ph idx="1"/>
          </p:nvPr>
        </p:nvSpPr>
        <p:spPr/>
        <p:txBody>
          <a:bodyPr/>
          <a:lstStyle/>
          <a:p>
            <a:endParaRPr lang="en-US"/>
          </a:p>
        </p:txBody>
      </p:sp>
      <p:pic>
        <p:nvPicPr>
          <p:cNvPr id="282630" name="Picture 6" descr="PPT165">
            <a:hlinkClick r:id="rId3"/>
          </p:cNvPr>
          <p:cNvPicPr>
            <a:picLocks noChangeAspect="1" noChangeArrowheads="1"/>
          </p:cNvPicPr>
          <p:nvPr/>
        </p:nvPicPr>
        <p:blipFill>
          <a:blip r:embed="rId4" cstate="print"/>
          <a:srcRect/>
          <a:stretch>
            <a:fillRect/>
          </a:stretch>
        </p:blipFill>
        <p:spPr bwMode="auto">
          <a:xfrm>
            <a:off x="533400" y="1524000"/>
            <a:ext cx="7762875" cy="4402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289794" name="Rectangle 2"/>
          <p:cNvSpPr>
            <a:spLocks noGrp="1" noChangeArrowheads="1"/>
          </p:cNvSpPr>
          <p:nvPr>
            <p:ph type="title"/>
          </p:nvPr>
        </p:nvSpPr>
        <p:spPr/>
        <p:txBody>
          <a:bodyPr/>
          <a:lstStyle/>
          <a:p>
            <a:r>
              <a:rPr lang="en-US"/>
              <a:t>Good naming of various users</a:t>
            </a:r>
          </a:p>
        </p:txBody>
      </p:sp>
      <p:sp>
        <p:nvSpPr>
          <p:cNvPr id="289796" name="Rectangle 4"/>
          <p:cNvSpPr>
            <a:spLocks noGrp="1" noChangeArrowheads="1"/>
          </p:cNvSpPr>
          <p:nvPr>
            <p:ph idx="1"/>
          </p:nvPr>
        </p:nvSpPr>
        <p:spPr/>
        <p:txBody>
          <a:bodyPr/>
          <a:lstStyle/>
          <a:p>
            <a:endParaRPr lang="en-US"/>
          </a:p>
        </p:txBody>
      </p:sp>
      <p:pic>
        <p:nvPicPr>
          <p:cNvPr id="289797" name="Picture 5" descr="PPT1AD">
            <a:hlinkClick r:id="rId3"/>
          </p:cNvPr>
          <p:cNvPicPr>
            <a:picLocks noChangeAspect="1" noChangeArrowheads="1"/>
          </p:cNvPicPr>
          <p:nvPr/>
        </p:nvPicPr>
        <p:blipFill>
          <a:blip r:embed="rId4" cstate="print"/>
          <a:srcRect/>
          <a:stretch>
            <a:fillRect/>
          </a:stretch>
        </p:blipFill>
        <p:spPr bwMode="auto">
          <a:xfrm>
            <a:off x="685800" y="1524000"/>
            <a:ext cx="7445375" cy="4222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4" name="Rectangle 4"/>
          <p:cNvSpPr>
            <a:spLocks noGrp="1" noChangeArrowheads="1"/>
          </p:cNvSpPr>
          <p:nvPr>
            <p:ph type="ctrTitle"/>
          </p:nvPr>
        </p:nvSpPr>
        <p:spPr/>
        <p:txBody>
          <a:bodyPr/>
          <a:lstStyle/>
          <a:p>
            <a:r>
              <a:rPr lang="en-US" sz="3000"/>
              <a:t>National Institute of Environmental Health Sciences (NIEHS): </a:t>
            </a:r>
            <a:br>
              <a:rPr lang="en-US" sz="3000"/>
            </a:br>
            <a:r>
              <a:rPr lang="en-US" sz="3000"/>
              <a:t>An award-winning plain language web site</a:t>
            </a:r>
          </a:p>
        </p:txBody>
      </p:sp>
      <p:sp>
        <p:nvSpPr>
          <p:cNvPr id="291845" name="Rectangle 5"/>
          <p:cNvSpPr>
            <a:spLocks noGrp="1" noChangeArrowheads="1"/>
          </p:cNvSpPr>
          <p:nvPr>
            <p:ph type="subTitle" idx="1"/>
          </p:nvPr>
        </p:nvSpPr>
        <p:spPr/>
        <p:txBody>
          <a:bodyPr/>
          <a:lstStyle/>
          <a:p>
            <a:pPr>
              <a:lnSpc>
                <a:spcPct val="80000"/>
              </a:lnSpc>
            </a:pPr>
            <a:endParaRPr lang="en-US" sz="2600"/>
          </a:p>
          <a:p>
            <a:pPr>
              <a:lnSpc>
                <a:spcPct val="80000"/>
              </a:lnSpc>
            </a:pPr>
            <a:r>
              <a:rPr lang="en-US" sz="2400"/>
              <a:t>Contributed by Cheryl R. Thompson </a:t>
            </a:r>
            <a:br>
              <a:rPr lang="en-US" sz="2400"/>
            </a:br>
            <a:r>
              <a:rPr lang="en-US" sz="2400"/>
              <a:t>NIEHS Web Manager </a:t>
            </a:r>
          </a:p>
          <a:p>
            <a:pPr>
              <a:lnSpc>
                <a:spcPct val="80000"/>
              </a:lnSpc>
            </a:pPr>
            <a:r>
              <a:rPr lang="en-US" sz="2400"/>
              <a:t>thompsonc2@niehs.nih.gov </a:t>
            </a:r>
            <a:br>
              <a:rPr lang="en-US" sz="2400"/>
            </a:br>
            <a:endParaRPr lang="en-US"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268292" name="Rectangle 4"/>
          <p:cNvSpPr>
            <a:spLocks noGrp="1" noChangeArrowheads="1"/>
          </p:cNvSpPr>
          <p:nvPr>
            <p:ph type="title"/>
          </p:nvPr>
        </p:nvSpPr>
        <p:spPr/>
        <p:txBody>
          <a:bodyPr/>
          <a:lstStyle/>
          <a:p>
            <a:r>
              <a:rPr lang="en-US" sz="3900"/>
              <a:t>NIEHS home page before relaunch</a:t>
            </a:r>
          </a:p>
        </p:txBody>
      </p:sp>
      <p:pic>
        <p:nvPicPr>
          <p:cNvPr id="268296" name="Picture 8" descr="old home"/>
          <p:cNvPicPr>
            <a:picLocks noChangeAspect="1" noChangeArrowheads="1"/>
          </p:cNvPicPr>
          <p:nvPr>
            <p:ph idx="1"/>
          </p:nvPr>
        </p:nvPicPr>
        <p:blipFill>
          <a:blip r:embed="rId3" cstate="print"/>
          <a:srcRect/>
          <a:stretch>
            <a:fillRect/>
          </a:stretch>
        </p:blipFill>
        <p:spPr>
          <a:xfrm>
            <a:off x="2633663" y="1447800"/>
            <a:ext cx="3505200" cy="4419600"/>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273412" name="Rectangle 4"/>
          <p:cNvSpPr>
            <a:spLocks noGrp="1" noChangeArrowheads="1"/>
          </p:cNvSpPr>
          <p:nvPr>
            <p:ph type="title"/>
          </p:nvPr>
        </p:nvSpPr>
        <p:spPr/>
        <p:txBody>
          <a:bodyPr/>
          <a:lstStyle/>
          <a:p>
            <a:r>
              <a:rPr lang="en-US" sz="4300"/>
              <a:t>NIEHS home page after PL redo</a:t>
            </a:r>
          </a:p>
        </p:txBody>
      </p:sp>
      <p:sp>
        <p:nvSpPr>
          <p:cNvPr id="273413" name="Rectangle 5"/>
          <p:cNvSpPr>
            <a:spLocks noGrp="1" noChangeArrowheads="1"/>
          </p:cNvSpPr>
          <p:nvPr>
            <p:ph idx="1"/>
          </p:nvPr>
        </p:nvSpPr>
        <p:spPr/>
        <p:txBody>
          <a:bodyPr/>
          <a:lstStyle/>
          <a:p>
            <a:endParaRPr lang="en-US"/>
          </a:p>
        </p:txBody>
      </p:sp>
      <p:pic>
        <p:nvPicPr>
          <p:cNvPr id="273415" name="Picture 7" descr="PPT192">
            <a:hlinkClick r:id="rId3"/>
          </p:cNvPr>
          <p:cNvPicPr>
            <a:picLocks noChangeAspect="1" noChangeArrowheads="1"/>
          </p:cNvPicPr>
          <p:nvPr/>
        </p:nvPicPr>
        <p:blipFill>
          <a:blip r:embed="rId4" cstate="print"/>
          <a:srcRect/>
          <a:stretch>
            <a:fillRect/>
          </a:stretch>
        </p:blipFill>
        <p:spPr bwMode="auto">
          <a:xfrm>
            <a:off x="533400" y="1438275"/>
            <a:ext cx="7848600" cy="4449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ctrTitle"/>
          </p:nvPr>
        </p:nvSpPr>
        <p:spPr/>
        <p:txBody>
          <a:bodyPr/>
          <a:lstStyle/>
          <a:p>
            <a:pPr algn="ctr"/>
            <a:r>
              <a:rPr lang="en-US" sz="6200"/>
              <a:t>Questions?</a:t>
            </a:r>
          </a:p>
        </p:txBody>
      </p:sp>
      <p:sp>
        <p:nvSpPr>
          <p:cNvPr id="506883" name="Rectangle 3"/>
          <p:cNvSpPr>
            <a:spLocks noGrp="1" noChangeArrowheads="1"/>
          </p:cNvSpPr>
          <p:nvPr>
            <p:ph type="subTitle"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86402" name="Rectangle 2"/>
          <p:cNvSpPr>
            <a:spLocks noGrp="1" noChangeArrowheads="1"/>
          </p:cNvSpPr>
          <p:nvPr>
            <p:ph type="title"/>
          </p:nvPr>
        </p:nvSpPr>
        <p:spPr/>
        <p:txBody>
          <a:bodyPr/>
          <a:lstStyle/>
          <a:p>
            <a:r>
              <a:rPr lang="en-US" sz="3800"/>
              <a:t>Plain language web writing at every level</a:t>
            </a:r>
          </a:p>
        </p:txBody>
      </p:sp>
      <p:sp>
        <p:nvSpPr>
          <p:cNvPr id="486403" name="Rectangle 3"/>
          <p:cNvSpPr>
            <a:spLocks noGrp="1" noChangeArrowheads="1"/>
          </p:cNvSpPr>
          <p:nvPr>
            <p:ph type="body" idx="1"/>
          </p:nvPr>
        </p:nvSpPr>
        <p:spPr/>
        <p:txBody>
          <a:bodyPr/>
          <a:lstStyle/>
          <a:p>
            <a:r>
              <a:rPr lang="en-US" sz="3400"/>
              <a:t>Part 1: Plain language in navigation</a:t>
            </a:r>
          </a:p>
          <a:p>
            <a:r>
              <a:rPr lang="en-US" sz="3400" b="1">
                <a:solidFill>
                  <a:srgbClr val="FF3300"/>
                </a:solidFill>
              </a:rPr>
              <a:t>Part 2: Plain language on each page</a:t>
            </a:r>
          </a:p>
          <a:p>
            <a:r>
              <a:rPr lang="en-US"/>
              <a:t>Part 3: Plain language sentences</a:t>
            </a:r>
          </a:p>
          <a:p>
            <a:r>
              <a:rPr lang="en-US"/>
              <a:t>Part 4: Plain language word choice</a:t>
            </a:r>
          </a:p>
          <a:p>
            <a:r>
              <a:rPr lang="en-US"/>
              <a:t>Part 5: Plain language in text display</a:t>
            </a:r>
          </a:p>
          <a:p>
            <a:pPr>
              <a:buFontTx/>
              <a:buNone/>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221186" name="Rectangle 2"/>
          <p:cNvSpPr>
            <a:spLocks noGrp="1" noChangeArrowheads="1"/>
          </p:cNvSpPr>
          <p:nvPr>
            <p:ph type="title"/>
          </p:nvPr>
        </p:nvSpPr>
        <p:spPr/>
        <p:txBody>
          <a:bodyPr/>
          <a:lstStyle/>
          <a:p>
            <a:r>
              <a:rPr lang="en-US" sz="3800"/>
              <a:t>Part 2: Plain language on each page</a:t>
            </a:r>
          </a:p>
        </p:txBody>
      </p:sp>
      <p:sp>
        <p:nvSpPr>
          <p:cNvPr id="221187" name="Rectangle 3"/>
          <p:cNvSpPr>
            <a:spLocks noGrp="1" noChangeArrowheads="1"/>
          </p:cNvSpPr>
          <p:nvPr>
            <p:ph type="body" idx="1"/>
          </p:nvPr>
        </p:nvSpPr>
        <p:spPr/>
        <p:txBody>
          <a:bodyPr/>
          <a:lstStyle/>
          <a:p>
            <a:r>
              <a:rPr lang="en-US"/>
              <a:t>Give the page a clear title</a:t>
            </a:r>
          </a:p>
          <a:p>
            <a:r>
              <a:rPr lang="en-US"/>
              <a:t>Use headings</a:t>
            </a:r>
          </a:p>
          <a:p>
            <a:r>
              <a:rPr lang="en-US"/>
              <a:t>Keep paragraphs short</a:t>
            </a:r>
          </a:p>
          <a:p>
            <a:r>
              <a:rPr lang="en-US"/>
              <a:t>Link to more information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295940" name="Rectangle 4"/>
          <p:cNvSpPr>
            <a:spLocks noGrp="1" noChangeArrowheads="1"/>
          </p:cNvSpPr>
          <p:nvPr>
            <p:ph type="title"/>
          </p:nvPr>
        </p:nvSpPr>
        <p:spPr/>
        <p:txBody>
          <a:bodyPr/>
          <a:lstStyle/>
          <a:p>
            <a:r>
              <a:rPr lang="en-US"/>
              <a:t>Give the page a clear title</a:t>
            </a:r>
          </a:p>
        </p:txBody>
      </p:sp>
      <p:sp>
        <p:nvSpPr>
          <p:cNvPr id="295941" name="Rectangle 5"/>
          <p:cNvSpPr>
            <a:spLocks noGrp="1" noChangeArrowheads="1"/>
          </p:cNvSpPr>
          <p:nvPr>
            <p:ph idx="1"/>
          </p:nvPr>
        </p:nvSpPr>
        <p:spPr/>
        <p:txBody>
          <a:bodyPr/>
          <a:lstStyle/>
          <a:p>
            <a:endParaRPr lang="en-US"/>
          </a:p>
        </p:txBody>
      </p:sp>
      <p:pic>
        <p:nvPicPr>
          <p:cNvPr id="295942" name="Picture 6" descr="PPT1AA">
            <a:hlinkClick r:id="rId3"/>
          </p:cNvPr>
          <p:cNvPicPr>
            <a:picLocks noChangeAspect="1" noChangeArrowheads="1"/>
          </p:cNvPicPr>
          <p:nvPr/>
        </p:nvPicPr>
        <p:blipFill>
          <a:blip r:embed="rId4" cstate="print"/>
          <a:srcRect/>
          <a:stretch>
            <a:fillRect/>
          </a:stretch>
        </p:blipFill>
        <p:spPr bwMode="auto">
          <a:xfrm>
            <a:off x="685800" y="1524000"/>
            <a:ext cx="7597775" cy="430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314370" name="Rectangle 2"/>
          <p:cNvSpPr>
            <a:spLocks noGrp="1" noChangeArrowheads="1"/>
          </p:cNvSpPr>
          <p:nvPr>
            <p:ph type="title"/>
          </p:nvPr>
        </p:nvSpPr>
        <p:spPr/>
        <p:txBody>
          <a:bodyPr/>
          <a:lstStyle/>
          <a:p>
            <a:r>
              <a:rPr lang="en-US"/>
              <a:t>What is this page about?</a:t>
            </a:r>
          </a:p>
        </p:txBody>
      </p:sp>
      <p:sp>
        <p:nvSpPr>
          <p:cNvPr id="314372" name="Rectangle 4"/>
          <p:cNvSpPr>
            <a:spLocks noGrp="1" noChangeArrowheads="1"/>
          </p:cNvSpPr>
          <p:nvPr>
            <p:ph idx="1"/>
          </p:nvPr>
        </p:nvSpPr>
        <p:spPr/>
        <p:txBody>
          <a:bodyPr/>
          <a:lstStyle/>
          <a:p>
            <a:endParaRPr lang="en-US"/>
          </a:p>
        </p:txBody>
      </p:sp>
      <p:pic>
        <p:nvPicPr>
          <p:cNvPr id="314373" name="Picture 5" descr="PPT3C"/>
          <p:cNvPicPr>
            <a:picLocks noChangeAspect="1" noChangeArrowheads="1"/>
          </p:cNvPicPr>
          <p:nvPr/>
        </p:nvPicPr>
        <p:blipFill>
          <a:blip r:embed="rId3" cstate="print"/>
          <a:srcRect/>
          <a:stretch>
            <a:fillRect/>
          </a:stretch>
        </p:blipFill>
        <p:spPr bwMode="auto">
          <a:xfrm>
            <a:off x="609600" y="1447800"/>
            <a:ext cx="7519988" cy="445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208898" name="Rectangle 2"/>
          <p:cNvSpPr>
            <a:spLocks noGrp="1" noChangeArrowheads="1"/>
          </p:cNvSpPr>
          <p:nvPr>
            <p:ph type="title"/>
          </p:nvPr>
        </p:nvSpPr>
        <p:spPr/>
        <p:txBody>
          <a:bodyPr/>
          <a:lstStyle/>
          <a:p>
            <a:r>
              <a:rPr lang="en-US" sz="3800"/>
              <a:t>Plain language is a communication philosophy</a:t>
            </a:r>
          </a:p>
        </p:txBody>
      </p:sp>
      <p:sp>
        <p:nvSpPr>
          <p:cNvPr id="208899" name="Rectangle 3"/>
          <p:cNvSpPr>
            <a:spLocks noGrp="1" noChangeArrowheads="1"/>
          </p:cNvSpPr>
          <p:nvPr>
            <p:ph type="body" idx="1"/>
          </p:nvPr>
        </p:nvSpPr>
        <p:spPr/>
        <p:txBody>
          <a:bodyPr/>
          <a:lstStyle/>
          <a:p>
            <a:pPr>
              <a:lnSpc>
                <a:spcPct val="90000"/>
              </a:lnSpc>
            </a:pPr>
            <a:r>
              <a:rPr lang="en-US" sz="2800"/>
              <a:t>“Plain language…is communication your audience can understand the first time they read or hear it.”</a:t>
            </a:r>
          </a:p>
          <a:p>
            <a:pPr>
              <a:lnSpc>
                <a:spcPct val="90000"/>
              </a:lnSpc>
              <a:buFontTx/>
              <a:buNone/>
            </a:pPr>
            <a:endParaRPr lang="en-US" sz="2800"/>
          </a:p>
          <a:p>
            <a:pPr>
              <a:lnSpc>
                <a:spcPct val="90000"/>
              </a:lnSpc>
            </a:pPr>
            <a:r>
              <a:rPr lang="en-US" sz="2800"/>
              <a:t>“A communication is in plain language if the…audience for that communication can quickly and easily </a:t>
            </a:r>
          </a:p>
          <a:p>
            <a:pPr lvl="1">
              <a:lnSpc>
                <a:spcPct val="90000"/>
              </a:lnSpc>
            </a:pPr>
            <a:r>
              <a:rPr lang="en-US" sz="2400"/>
              <a:t>find what they need </a:t>
            </a:r>
          </a:p>
          <a:p>
            <a:pPr lvl="1">
              <a:lnSpc>
                <a:spcPct val="90000"/>
              </a:lnSpc>
            </a:pPr>
            <a:r>
              <a:rPr lang="en-US" sz="2400"/>
              <a:t>understand what they find </a:t>
            </a:r>
          </a:p>
          <a:p>
            <a:pPr lvl="1">
              <a:lnSpc>
                <a:spcPct val="90000"/>
              </a:lnSpc>
            </a:pPr>
            <a:r>
              <a:rPr lang="en-US" sz="2400"/>
              <a:t>act appropriately on that understanding”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 E-WRITE 2008</a:t>
            </a:r>
          </a:p>
        </p:txBody>
      </p:sp>
      <p:sp>
        <p:nvSpPr>
          <p:cNvPr id="358404" name="Rectangle 4"/>
          <p:cNvSpPr>
            <a:spLocks noGrp="1" noChangeArrowheads="1"/>
          </p:cNvSpPr>
          <p:nvPr>
            <p:ph type="title"/>
          </p:nvPr>
        </p:nvSpPr>
        <p:spPr/>
        <p:txBody>
          <a:bodyPr/>
          <a:lstStyle/>
          <a:p>
            <a:r>
              <a:rPr lang="en-US"/>
              <a:t>Better page titles</a:t>
            </a:r>
          </a:p>
        </p:txBody>
      </p:sp>
      <p:sp>
        <p:nvSpPr>
          <p:cNvPr id="358406" name="Rectangle 6"/>
          <p:cNvSpPr>
            <a:spLocks noGrp="1" noChangeArrowheads="1"/>
          </p:cNvSpPr>
          <p:nvPr>
            <p:ph type="body" sz="half" idx="2"/>
          </p:nvPr>
        </p:nvSpPr>
        <p:spPr/>
        <p:txBody>
          <a:bodyPr/>
          <a:lstStyle/>
          <a:p>
            <a:r>
              <a:rPr lang="en-US" sz="2800"/>
              <a:t>Student Financial Aid</a:t>
            </a:r>
          </a:p>
          <a:p>
            <a:r>
              <a:rPr lang="en-US" sz="2800"/>
              <a:t>Find Help with Paying for College</a:t>
            </a:r>
          </a:p>
          <a:p>
            <a:r>
              <a:rPr lang="en-US" sz="2800"/>
              <a:t>Helping Students and Families Pay for College</a:t>
            </a:r>
          </a:p>
          <a:p>
            <a:r>
              <a:rPr lang="en-US" sz="2800"/>
              <a:t>Student Financial Aid Overview</a:t>
            </a:r>
          </a:p>
        </p:txBody>
      </p:sp>
      <p:pic>
        <p:nvPicPr>
          <p:cNvPr id="358407" name="Picture 7" descr="PPT65"/>
          <p:cNvPicPr>
            <a:picLocks noChangeAspect="1" noChangeArrowheads="1"/>
          </p:cNvPicPr>
          <p:nvPr>
            <p:ph sz="half" idx="1"/>
          </p:nvPr>
        </p:nvPicPr>
        <p:blipFill>
          <a:blip r:embed="rId3" cstate="print"/>
          <a:srcRect/>
          <a:stretch>
            <a:fillRect/>
          </a:stretch>
        </p:blipFill>
        <p:spPr>
          <a:xfrm>
            <a:off x="457200" y="1600200"/>
            <a:ext cx="4038600" cy="31321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04"/>
                                        </p:tgtEl>
                                        <p:attrNameLst>
                                          <p:attrName>style.visibility</p:attrName>
                                        </p:attrNameLst>
                                      </p:cBhvr>
                                      <p:to>
                                        <p:strVal val="visible"/>
                                      </p:to>
                                    </p:set>
                                    <p:animEffect transition="in" filter="fade">
                                      <p:cBhvr>
                                        <p:cTn id="7" dur="2000"/>
                                        <p:tgtEl>
                                          <p:spTgt spid="3584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06">
                                            <p:txEl>
                                              <p:pRg st="0" end="0"/>
                                            </p:txEl>
                                          </p:spTgt>
                                        </p:tgtEl>
                                        <p:attrNameLst>
                                          <p:attrName>style.visibility</p:attrName>
                                        </p:attrNameLst>
                                      </p:cBhvr>
                                      <p:to>
                                        <p:strVal val="visible"/>
                                      </p:to>
                                    </p:set>
                                    <p:animEffect transition="in" filter="wipe(left)">
                                      <p:cBhvr>
                                        <p:cTn id="12" dur="500"/>
                                        <p:tgtEl>
                                          <p:spTgt spid="3584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06">
                                            <p:txEl>
                                              <p:pRg st="1" end="1"/>
                                            </p:txEl>
                                          </p:spTgt>
                                        </p:tgtEl>
                                        <p:attrNameLst>
                                          <p:attrName>style.visibility</p:attrName>
                                        </p:attrNameLst>
                                      </p:cBhvr>
                                      <p:to>
                                        <p:strVal val="visible"/>
                                      </p:to>
                                    </p:set>
                                    <p:animEffect transition="in" filter="wipe(left)">
                                      <p:cBhvr>
                                        <p:cTn id="17" dur="500"/>
                                        <p:tgtEl>
                                          <p:spTgt spid="3584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06">
                                            <p:txEl>
                                              <p:pRg st="2" end="2"/>
                                            </p:txEl>
                                          </p:spTgt>
                                        </p:tgtEl>
                                        <p:attrNameLst>
                                          <p:attrName>style.visibility</p:attrName>
                                        </p:attrNameLst>
                                      </p:cBhvr>
                                      <p:to>
                                        <p:strVal val="visible"/>
                                      </p:to>
                                    </p:set>
                                    <p:animEffect transition="in" filter="wipe(left)">
                                      <p:cBhvr>
                                        <p:cTn id="22" dur="500"/>
                                        <p:tgtEl>
                                          <p:spTgt spid="3584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406">
                                            <p:txEl>
                                              <p:pRg st="3" end="3"/>
                                            </p:txEl>
                                          </p:spTgt>
                                        </p:tgtEl>
                                        <p:attrNameLst>
                                          <p:attrName>style.visibility</p:attrName>
                                        </p:attrNameLst>
                                      </p:cBhvr>
                                      <p:to>
                                        <p:strVal val="visible"/>
                                      </p:to>
                                    </p:set>
                                    <p:animEffect transition="in" filter="wipe(left)">
                                      <p:cBhvr>
                                        <p:cTn id="27" dur="500"/>
                                        <p:tgtEl>
                                          <p:spTgt spid="3584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p:bldP spid="35840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306178" name="Rectangle 2"/>
          <p:cNvSpPr>
            <a:spLocks noGrp="1" noChangeArrowheads="1"/>
          </p:cNvSpPr>
          <p:nvPr>
            <p:ph type="title"/>
          </p:nvPr>
        </p:nvSpPr>
        <p:spPr/>
        <p:txBody>
          <a:bodyPr/>
          <a:lstStyle/>
          <a:p>
            <a:r>
              <a:rPr lang="en-US"/>
              <a:t>Page title – not quite there</a:t>
            </a:r>
          </a:p>
        </p:txBody>
      </p:sp>
      <p:sp>
        <p:nvSpPr>
          <p:cNvPr id="306179" name="Rectangle 3"/>
          <p:cNvSpPr>
            <a:spLocks noGrp="1" noChangeArrowheads="1"/>
          </p:cNvSpPr>
          <p:nvPr>
            <p:ph type="body" idx="1"/>
          </p:nvPr>
        </p:nvSpPr>
        <p:spPr/>
        <p:txBody>
          <a:bodyPr/>
          <a:lstStyle/>
          <a:p>
            <a:endParaRPr lang="en-US"/>
          </a:p>
        </p:txBody>
      </p:sp>
      <p:pic>
        <p:nvPicPr>
          <p:cNvPr id="306180" name="Picture 4" descr="PPT1BC"/>
          <p:cNvPicPr>
            <a:picLocks noChangeAspect="1" noChangeArrowheads="1"/>
          </p:cNvPicPr>
          <p:nvPr/>
        </p:nvPicPr>
        <p:blipFill>
          <a:blip r:embed="rId3" cstate="print"/>
          <a:srcRect/>
          <a:stretch>
            <a:fillRect/>
          </a:stretch>
        </p:blipFill>
        <p:spPr bwMode="auto">
          <a:xfrm>
            <a:off x="533400" y="1600200"/>
            <a:ext cx="7912100" cy="4411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308228" name="Rectangle 4"/>
          <p:cNvSpPr>
            <a:spLocks noGrp="1" noChangeArrowheads="1"/>
          </p:cNvSpPr>
          <p:nvPr>
            <p:ph type="title"/>
          </p:nvPr>
        </p:nvSpPr>
        <p:spPr/>
        <p:txBody>
          <a:bodyPr/>
          <a:lstStyle/>
          <a:p>
            <a:r>
              <a:rPr lang="en-US"/>
              <a:t>Clear page title</a:t>
            </a:r>
          </a:p>
        </p:txBody>
      </p:sp>
      <p:sp>
        <p:nvSpPr>
          <p:cNvPr id="308229" name="Rectangle 5"/>
          <p:cNvSpPr>
            <a:spLocks noGrp="1" noChangeArrowheads="1"/>
          </p:cNvSpPr>
          <p:nvPr>
            <p:ph idx="1"/>
          </p:nvPr>
        </p:nvSpPr>
        <p:spPr/>
        <p:txBody>
          <a:bodyPr/>
          <a:lstStyle/>
          <a:p>
            <a:endParaRPr lang="en-US"/>
          </a:p>
        </p:txBody>
      </p:sp>
      <p:pic>
        <p:nvPicPr>
          <p:cNvPr id="308230" name="Picture 6" descr="PPT1BD">
            <a:hlinkClick r:id="rId3"/>
          </p:cNvPr>
          <p:cNvPicPr>
            <a:picLocks noChangeAspect="1" noChangeArrowheads="1"/>
          </p:cNvPicPr>
          <p:nvPr/>
        </p:nvPicPr>
        <p:blipFill>
          <a:blip r:embed="rId4" cstate="print"/>
          <a:srcRect/>
          <a:stretch>
            <a:fillRect/>
          </a:stretch>
        </p:blipFill>
        <p:spPr bwMode="auto">
          <a:xfrm>
            <a:off x="609600" y="1600200"/>
            <a:ext cx="7750175" cy="426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317444" name="Rectangle 4"/>
          <p:cNvSpPr>
            <a:spLocks noGrp="1" noChangeArrowheads="1"/>
          </p:cNvSpPr>
          <p:nvPr>
            <p:ph type="title"/>
          </p:nvPr>
        </p:nvSpPr>
        <p:spPr/>
        <p:txBody>
          <a:bodyPr/>
          <a:lstStyle/>
          <a:p>
            <a:r>
              <a:rPr lang="en-US"/>
              <a:t>Really clear page title</a:t>
            </a:r>
          </a:p>
        </p:txBody>
      </p:sp>
      <p:pic>
        <p:nvPicPr>
          <p:cNvPr id="317446" name="Picture 6" descr="PPT43"/>
          <p:cNvPicPr>
            <a:picLocks noChangeAspect="1" noChangeArrowheads="1"/>
          </p:cNvPicPr>
          <p:nvPr>
            <p:ph idx="1"/>
          </p:nvPr>
        </p:nvPicPr>
        <p:blipFill>
          <a:blip r:embed="rId3" cstate="print"/>
          <a:srcRect/>
          <a:stretch>
            <a:fillRect/>
          </a:stretch>
        </p:blipFill>
        <p:spPr>
          <a:xfrm>
            <a:off x="552450" y="1600200"/>
            <a:ext cx="8037513" cy="4525963"/>
          </a:xfrm>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321538" name="Rectangle 2"/>
          <p:cNvSpPr>
            <a:spLocks noGrp="1" noChangeArrowheads="1"/>
          </p:cNvSpPr>
          <p:nvPr>
            <p:ph type="title"/>
          </p:nvPr>
        </p:nvSpPr>
        <p:spPr/>
        <p:txBody>
          <a:bodyPr/>
          <a:lstStyle/>
          <a:p>
            <a:r>
              <a:rPr lang="en-US"/>
              <a:t>Use headings</a:t>
            </a:r>
          </a:p>
        </p:txBody>
      </p:sp>
      <p:sp>
        <p:nvSpPr>
          <p:cNvPr id="321539" name="Rectangle 3"/>
          <p:cNvSpPr>
            <a:spLocks noGrp="1" noChangeArrowheads="1"/>
          </p:cNvSpPr>
          <p:nvPr>
            <p:ph type="body" idx="1"/>
          </p:nvPr>
        </p:nvSpPr>
        <p:spPr/>
        <p:txBody>
          <a:bodyPr/>
          <a:lstStyle/>
          <a:p>
            <a:r>
              <a:rPr lang="en-US"/>
              <a:t>“Your content is so good that I didn’t have to read the whole thing”</a:t>
            </a:r>
          </a:p>
          <a:p>
            <a:r>
              <a:rPr lang="en-US"/>
              <a:t>Help readers scan</a:t>
            </a:r>
          </a:p>
          <a:p>
            <a:r>
              <a:rPr lang="en-US"/>
              <a:t>Cue readers to a change in topic</a:t>
            </a:r>
          </a:p>
          <a:p>
            <a:r>
              <a:rPr lang="en-US"/>
              <a:t>Help make a page useful for different types of readers</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1538"/>
                                        </p:tgtEl>
                                        <p:attrNameLst>
                                          <p:attrName>style.visibility</p:attrName>
                                        </p:attrNameLst>
                                      </p:cBhvr>
                                      <p:to>
                                        <p:strVal val="visible"/>
                                      </p:to>
                                    </p:set>
                                    <p:animEffect transition="in" filter="fade">
                                      <p:cBhvr>
                                        <p:cTn id="7" dur="2000"/>
                                        <p:tgtEl>
                                          <p:spTgt spid="321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1539">
                                            <p:txEl>
                                              <p:pRg st="0" end="0"/>
                                            </p:txEl>
                                          </p:spTgt>
                                        </p:tgtEl>
                                        <p:attrNameLst>
                                          <p:attrName>style.visibility</p:attrName>
                                        </p:attrNameLst>
                                      </p:cBhvr>
                                      <p:to>
                                        <p:strVal val="visible"/>
                                      </p:to>
                                    </p:set>
                                    <p:animEffect transition="in" filter="wipe(left)">
                                      <p:cBhvr>
                                        <p:cTn id="12" dur="500"/>
                                        <p:tgtEl>
                                          <p:spTgt spid="3215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1539">
                                            <p:txEl>
                                              <p:pRg st="1" end="1"/>
                                            </p:txEl>
                                          </p:spTgt>
                                        </p:tgtEl>
                                        <p:attrNameLst>
                                          <p:attrName>style.visibility</p:attrName>
                                        </p:attrNameLst>
                                      </p:cBhvr>
                                      <p:to>
                                        <p:strVal val="visible"/>
                                      </p:to>
                                    </p:set>
                                    <p:animEffect transition="in" filter="wipe(left)">
                                      <p:cBhvr>
                                        <p:cTn id="17" dur="500"/>
                                        <p:tgtEl>
                                          <p:spTgt spid="3215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1539">
                                            <p:txEl>
                                              <p:pRg st="2" end="2"/>
                                            </p:txEl>
                                          </p:spTgt>
                                        </p:tgtEl>
                                        <p:attrNameLst>
                                          <p:attrName>style.visibility</p:attrName>
                                        </p:attrNameLst>
                                      </p:cBhvr>
                                      <p:to>
                                        <p:strVal val="visible"/>
                                      </p:to>
                                    </p:set>
                                    <p:animEffect transition="in" filter="wipe(left)">
                                      <p:cBhvr>
                                        <p:cTn id="22" dur="500"/>
                                        <p:tgtEl>
                                          <p:spTgt spid="3215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1539">
                                            <p:txEl>
                                              <p:pRg st="3" end="3"/>
                                            </p:txEl>
                                          </p:spTgt>
                                        </p:tgtEl>
                                        <p:attrNameLst>
                                          <p:attrName>style.visibility</p:attrName>
                                        </p:attrNameLst>
                                      </p:cBhvr>
                                      <p:to>
                                        <p:strVal val="visible"/>
                                      </p:to>
                                    </p:set>
                                    <p:animEffect transition="in" filter="wipe(left)">
                                      <p:cBhvr>
                                        <p:cTn id="27" dur="500"/>
                                        <p:tgtEl>
                                          <p:spTgt spid="321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p:bldP spid="32153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364548" name="Rectangle 4"/>
          <p:cNvSpPr>
            <a:spLocks noGrp="1" noChangeArrowheads="1"/>
          </p:cNvSpPr>
          <p:nvPr>
            <p:ph type="title"/>
          </p:nvPr>
        </p:nvSpPr>
        <p:spPr/>
        <p:txBody>
          <a:bodyPr/>
          <a:lstStyle/>
          <a:p>
            <a:r>
              <a:rPr lang="en-US" sz="3800"/>
              <a:t>Handouts, Page 2</a:t>
            </a:r>
            <a:br>
              <a:rPr lang="en-US" sz="3800"/>
            </a:br>
            <a:r>
              <a:rPr lang="en-US" sz="3800"/>
              <a:t>This content needs headings</a:t>
            </a:r>
          </a:p>
        </p:txBody>
      </p:sp>
      <p:pic>
        <p:nvPicPr>
          <p:cNvPr id="364550" name="Picture 6" descr="PPT76"/>
          <p:cNvPicPr>
            <a:picLocks noChangeAspect="1" noChangeArrowheads="1"/>
          </p:cNvPicPr>
          <p:nvPr>
            <p:ph idx="1"/>
          </p:nvPr>
        </p:nvPicPr>
        <p:blipFill>
          <a:blip r:embed="rId3" cstate="print"/>
          <a:srcRect/>
          <a:stretch>
            <a:fillRect/>
          </a:stretch>
        </p:blipFill>
        <p:spPr>
          <a:xfrm>
            <a:off x="1676400" y="1447800"/>
            <a:ext cx="5892800" cy="4525963"/>
          </a:xfrm>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488452" name="Rectangle 4"/>
          <p:cNvSpPr>
            <a:spLocks noGrp="1" noChangeArrowheads="1"/>
          </p:cNvSpPr>
          <p:nvPr>
            <p:ph type="title"/>
          </p:nvPr>
        </p:nvSpPr>
        <p:spPr/>
        <p:txBody>
          <a:bodyPr/>
          <a:lstStyle/>
          <a:p>
            <a:r>
              <a:rPr lang="en-US" sz="3800"/>
              <a:t>Handouts, page 7</a:t>
            </a:r>
            <a:br>
              <a:rPr lang="en-US" sz="3800"/>
            </a:br>
            <a:r>
              <a:rPr lang="en-US" sz="3800"/>
              <a:t>Headings added to VA web content</a:t>
            </a:r>
          </a:p>
        </p:txBody>
      </p:sp>
      <p:sp>
        <p:nvSpPr>
          <p:cNvPr id="488453" name="Rectangle 5"/>
          <p:cNvSpPr>
            <a:spLocks noGrp="1" noChangeArrowheads="1"/>
          </p:cNvSpPr>
          <p:nvPr>
            <p:ph idx="1"/>
          </p:nvPr>
        </p:nvSpPr>
        <p:spPr/>
        <p:txBody>
          <a:bodyPr/>
          <a:lstStyle/>
          <a:p>
            <a:endParaRPr lang="en-US"/>
          </a:p>
        </p:txBody>
      </p:sp>
      <p:pic>
        <p:nvPicPr>
          <p:cNvPr id="488454" name="Picture 6" descr="PPT8F"/>
          <p:cNvPicPr>
            <a:picLocks noChangeAspect="1" noChangeArrowheads="1"/>
          </p:cNvPicPr>
          <p:nvPr/>
        </p:nvPicPr>
        <p:blipFill>
          <a:blip r:embed="rId3" cstate="print"/>
          <a:srcRect/>
          <a:stretch>
            <a:fillRect/>
          </a:stretch>
        </p:blipFill>
        <p:spPr bwMode="auto">
          <a:xfrm>
            <a:off x="914400" y="1600200"/>
            <a:ext cx="7010400" cy="42164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367620" name="Rectangle 4"/>
          <p:cNvSpPr>
            <a:spLocks noGrp="1" noChangeArrowheads="1"/>
          </p:cNvSpPr>
          <p:nvPr>
            <p:ph type="title"/>
          </p:nvPr>
        </p:nvSpPr>
        <p:spPr/>
        <p:txBody>
          <a:bodyPr/>
          <a:lstStyle/>
          <a:p>
            <a:r>
              <a:rPr lang="en-US" sz="3800"/>
              <a:t>Headings make this page scannable</a:t>
            </a:r>
          </a:p>
        </p:txBody>
      </p:sp>
      <p:sp>
        <p:nvSpPr>
          <p:cNvPr id="367621" name="Rectangle 5"/>
          <p:cNvSpPr>
            <a:spLocks noGrp="1" noChangeArrowheads="1"/>
          </p:cNvSpPr>
          <p:nvPr>
            <p:ph idx="1"/>
          </p:nvPr>
        </p:nvSpPr>
        <p:spPr/>
        <p:txBody>
          <a:bodyPr/>
          <a:lstStyle/>
          <a:p>
            <a:endParaRPr lang="en-US"/>
          </a:p>
        </p:txBody>
      </p:sp>
      <p:pic>
        <p:nvPicPr>
          <p:cNvPr id="367622" name="Picture 6" descr="PPT79"/>
          <p:cNvPicPr>
            <a:picLocks noChangeAspect="1" noChangeArrowheads="1"/>
          </p:cNvPicPr>
          <p:nvPr/>
        </p:nvPicPr>
        <p:blipFill>
          <a:blip r:embed="rId3" cstate="print"/>
          <a:srcRect/>
          <a:stretch>
            <a:fillRect/>
          </a:stretch>
        </p:blipFill>
        <p:spPr bwMode="auto">
          <a:xfrm>
            <a:off x="1600200" y="1600200"/>
            <a:ext cx="4572000" cy="4313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370692" name="Rectangle 4"/>
          <p:cNvSpPr>
            <a:spLocks noGrp="1" noChangeArrowheads="1"/>
          </p:cNvSpPr>
          <p:nvPr>
            <p:ph type="title"/>
          </p:nvPr>
        </p:nvSpPr>
        <p:spPr/>
        <p:txBody>
          <a:bodyPr/>
          <a:lstStyle/>
          <a:p>
            <a:r>
              <a:rPr lang="en-US" sz="3800"/>
              <a:t>Expert readers need headings too</a:t>
            </a:r>
          </a:p>
        </p:txBody>
      </p:sp>
      <p:sp>
        <p:nvSpPr>
          <p:cNvPr id="370693" name="Rectangle 5"/>
          <p:cNvSpPr>
            <a:spLocks noGrp="1" noChangeArrowheads="1"/>
          </p:cNvSpPr>
          <p:nvPr>
            <p:ph idx="1"/>
          </p:nvPr>
        </p:nvSpPr>
        <p:spPr/>
        <p:txBody>
          <a:bodyPr/>
          <a:lstStyle/>
          <a:p>
            <a:endParaRPr lang="en-US"/>
          </a:p>
        </p:txBody>
      </p:sp>
      <p:pic>
        <p:nvPicPr>
          <p:cNvPr id="370694" name="Picture 6" descr="PPT7A"/>
          <p:cNvPicPr>
            <a:picLocks noChangeAspect="1" noChangeArrowheads="1"/>
          </p:cNvPicPr>
          <p:nvPr/>
        </p:nvPicPr>
        <p:blipFill>
          <a:blip r:embed="rId3" cstate="print"/>
          <a:srcRect/>
          <a:stretch>
            <a:fillRect/>
          </a:stretch>
        </p:blipFill>
        <p:spPr bwMode="auto">
          <a:xfrm>
            <a:off x="914400" y="1600200"/>
            <a:ext cx="6835775" cy="4187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373764" name="Rectangle 4"/>
          <p:cNvSpPr>
            <a:spLocks noGrp="1" noChangeArrowheads="1"/>
          </p:cNvSpPr>
          <p:nvPr>
            <p:ph type="title"/>
          </p:nvPr>
        </p:nvSpPr>
        <p:spPr/>
        <p:txBody>
          <a:bodyPr/>
          <a:lstStyle/>
          <a:p>
            <a:r>
              <a:rPr lang="en-US" sz="3800"/>
              <a:t>Plain language headings for expert readers</a:t>
            </a:r>
          </a:p>
        </p:txBody>
      </p:sp>
      <p:sp>
        <p:nvSpPr>
          <p:cNvPr id="373765" name="Rectangle 5"/>
          <p:cNvSpPr>
            <a:spLocks noGrp="1" noChangeArrowheads="1"/>
          </p:cNvSpPr>
          <p:nvPr>
            <p:ph idx="1"/>
          </p:nvPr>
        </p:nvSpPr>
        <p:spPr/>
        <p:txBody>
          <a:bodyPr/>
          <a:lstStyle/>
          <a:p>
            <a:endParaRPr lang="en-US"/>
          </a:p>
        </p:txBody>
      </p:sp>
      <p:pic>
        <p:nvPicPr>
          <p:cNvPr id="373766" name="Picture 6" descr="PPT7B"/>
          <p:cNvPicPr>
            <a:picLocks noChangeAspect="1" noChangeArrowheads="1"/>
          </p:cNvPicPr>
          <p:nvPr/>
        </p:nvPicPr>
        <p:blipFill>
          <a:blip r:embed="rId3" cstate="print"/>
          <a:srcRect/>
          <a:stretch>
            <a:fillRect/>
          </a:stretch>
        </p:blipFill>
        <p:spPr bwMode="auto">
          <a:xfrm>
            <a:off x="2057400" y="1524000"/>
            <a:ext cx="268605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212994" name="Rectangle 2"/>
          <p:cNvSpPr>
            <a:spLocks noGrp="1" noChangeArrowheads="1"/>
          </p:cNvSpPr>
          <p:nvPr>
            <p:ph type="title"/>
          </p:nvPr>
        </p:nvSpPr>
        <p:spPr/>
        <p:txBody>
          <a:bodyPr/>
          <a:lstStyle/>
          <a:p>
            <a:r>
              <a:rPr lang="en-US" sz="3800"/>
              <a:t>Plain language is a community</a:t>
            </a:r>
          </a:p>
        </p:txBody>
      </p:sp>
      <p:sp>
        <p:nvSpPr>
          <p:cNvPr id="212995" name="Rectangle 3"/>
          <p:cNvSpPr>
            <a:spLocks noGrp="1" noChangeArrowheads="1"/>
          </p:cNvSpPr>
          <p:nvPr>
            <p:ph type="body" idx="1"/>
          </p:nvPr>
        </p:nvSpPr>
        <p:spPr/>
        <p:txBody>
          <a:bodyPr/>
          <a:lstStyle/>
          <a:p>
            <a:pPr>
              <a:lnSpc>
                <a:spcPct val="80000"/>
              </a:lnSpc>
            </a:pPr>
            <a:r>
              <a:rPr lang="en-US" sz="2400"/>
              <a:t>Plain Language Action and Information Network (PLAIN)</a:t>
            </a:r>
          </a:p>
          <a:p>
            <a:pPr>
              <a:lnSpc>
                <a:spcPct val="80000"/>
              </a:lnSpc>
            </a:pPr>
            <a:r>
              <a:rPr lang="en-US" sz="2400"/>
              <a:t>Federal agencies with plain language programs</a:t>
            </a:r>
          </a:p>
          <a:p>
            <a:pPr lvl="1">
              <a:lnSpc>
                <a:spcPct val="80000"/>
              </a:lnSpc>
            </a:pPr>
            <a:r>
              <a:rPr lang="en-US" sz="2000"/>
              <a:t>Bureau of Land Management </a:t>
            </a:r>
          </a:p>
          <a:p>
            <a:pPr lvl="1">
              <a:lnSpc>
                <a:spcPct val="80000"/>
              </a:lnSpc>
            </a:pPr>
            <a:r>
              <a:rPr lang="en-US" sz="2000"/>
              <a:t>Environmental Protection Agency </a:t>
            </a:r>
          </a:p>
          <a:p>
            <a:pPr lvl="1">
              <a:lnSpc>
                <a:spcPct val="80000"/>
              </a:lnSpc>
            </a:pPr>
            <a:r>
              <a:rPr lang="en-US" sz="2000"/>
              <a:t>Federal Aviation Administration  </a:t>
            </a:r>
          </a:p>
          <a:p>
            <a:pPr lvl="1">
              <a:lnSpc>
                <a:spcPct val="80000"/>
              </a:lnSpc>
            </a:pPr>
            <a:r>
              <a:rPr lang="en-US" sz="2000"/>
              <a:t>Fish and Wildlife Service </a:t>
            </a:r>
          </a:p>
          <a:p>
            <a:pPr lvl="1">
              <a:lnSpc>
                <a:spcPct val="80000"/>
              </a:lnSpc>
            </a:pPr>
            <a:r>
              <a:rPr lang="en-US" sz="2000"/>
              <a:t>Health Resources and Services Administration </a:t>
            </a:r>
          </a:p>
          <a:p>
            <a:pPr lvl="1">
              <a:lnSpc>
                <a:spcPct val="80000"/>
              </a:lnSpc>
            </a:pPr>
            <a:r>
              <a:rPr lang="en-US" sz="2000"/>
              <a:t>National Institutes of Health </a:t>
            </a:r>
          </a:p>
          <a:p>
            <a:pPr lvl="1">
              <a:lnSpc>
                <a:spcPct val="80000"/>
              </a:lnSpc>
            </a:pPr>
            <a:r>
              <a:rPr lang="en-US" sz="2000"/>
              <a:t>Office of the Federal Register </a:t>
            </a:r>
          </a:p>
          <a:p>
            <a:pPr lvl="1">
              <a:lnSpc>
                <a:spcPct val="80000"/>
              </a:lnSpc>
            </a:pPr>
            <a:r>
              <a:rPr lang="en-US" sz="2000"/>
              <a:t>Securities and Exchange Commission </a:t>
            </a:r>
          </a:p>
          <a:p>
            <a:pPr>
              <a:lnSpc>
                <a:spcPct val="80000"/>
              </a:lnSpc>
            </a:pPr>
            <a:r>
              <a:rPr lang="en-US" sz="2400"/>
              <a:t>Plain Language Awards </a:t>
            </a:r>
          </a:p>
          <a:p>
            <a:pPr lvl="1">
              <a:lnSpc>
                <a:spcPct val="80000"/>
              </a:lnSpc>
            </a:pPr>
            <a:r>
              <a:rPr lang="en-US" sz="2000"/>
              <a:t>Legal Writing Institute’s Golden Pen Award</a:t>
            </a:r>
          </a:p>
          <a:p>
            <a:pPr lvl="1">
              <a:lnSpc>
                <a:spcPct val="80000"/>
              </a:lnSpc>
            </a:pPr>
            <a:r>
              <a:rPr lang="en-US" sz="2000"/>
              <a:t>NIH’s Plain Language Initiative’s annual award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322564" name="Rectangle 4"/>
          <p:cNvSpPr>
            <a:spLocks noGrp="1" noChangeArrowheads="1"/>
          </p:cNvSpPr>
          <p:nvPr>
            <p:ph type="title"/>
          </p:nvPr>
        </p:nvSpPr>
        <p:spPr/>
        <p:txBody>
          <a:bodyPr/>
          <a:lstStyle/>
          <a:p>
            <a:r>
              <a:rPr lang="en-US"/>
              <a:t>Excellent headings</a:t>
            </a:r>
          </a:p>
        </p:txBody>
      </p:sp>
      <p:sp>
        <p:nvSpPr>
          <p:cNvPr id="322565" name="Rectangle 5"/>
          <p:cNvSpPr>
            <a:spLocks noGrp="1" noChangeArrowheads="1"/>
          </p:cNvSpPr>
          <p:nvPr>
            <p:ph idx="1"/>
          </p:nvPr>
        </p:nvSpPr>
        <p:spPr/>
        <p:txBody>
          <a:bodyPr/>
          <a:lstStyle/>
          <a:p>
            <a:endParaRPr lang="en-US"/>
          </a:p>
        </p:txBody>
      </p:sp>
      <p:pic>
        <p:nvPicPr>
          <p:cNvPr id="322566" name="Picture 6" descr="PPT56"/>
          <p:cNvPicPr>
            <a:picLocks noChangeAspect="1" noChangeArrowheads="1"/>
          </p:cNvPicPr>
          <p:nvPr/>
        </p:nvPicPr>
        <p:blipFill>
          <a:blip r:embed="rId3" cstate="print"/>
          <a:srcRect/>
          <a:stretch>
            <a:fillRect/>
          </a:stretch>
        </p:blipFill>
        <p:spPr bwMode="auto">
          <a:xfrm>
            <a:off x="1143000" y="1447800"/>
            <a:ext cx="5976938" cy="4502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510978" name="Rectangle 2"/>
          <p:cNvSpPr>
            <a:spLocks noGrp="1" noChangeArrowheads="1"/>
          </p:cNvSpPr>
          <p:nvPr>
            <p:ph type="title"/>
          </p:nvPr>
        </p:nvSpPr>
        <p:spPr/>
        <p:txBody>
          <a:bodyPr/>
          <a:lstStyle/>
          <a:p>
            <a:r>
              <a:rPr lang="en-US"/>
              <a:t>Search engines like headings</a:t>
            </a:r>
          </a:p>
        </p:txBody>
      </p:sp>
      <p:sp>
        <p:nvSpPr>
          <p:cNvPr id="510979" name="Rectangle 3"/>
          <p:cNvSpPr>
            <a:spLocks noGrp="1" noChangeArrowheads="1"/>
          </p:cNvSpPr>
          <p:nvPr>
            <p:ph type="body" idx="1"/>
          </p:nvPr>
        </p:nvSpPr>
        <p:spPr/>
        <p:txBody>
          <a:bodyPr/>
          <a:lstStyle/>
          <a:p>
            <a:r>
              <a:rPr lang="en-US"/>
              <a:t>Review search logs to discover which terms your readers use for search (</a:t>
            </a:r>
            <a:r>
              <a:rPr lang="en-US" i="1"/>
              <a:t>jobs</a:t>
            </a:r>
            <a:r>
              <a:rPr lang="en-US"/>
              <a:t> vs </a:t>
            </a:r>
            <a:r>
              <a:rPr lang="en-US" i="1"/>
              <a:t>employment)</a:t>
            </a:r>
          </a:p>
          <a:p>
            <a:r>
              <a:rPr lang="en-US"/>
              <a:t>Use plain language terms in headings</a:t>
            </a:r>
          </a:p>
          <a:p>
            <a:r>
              <a:rPr lang="en-US"/>
              <a:t>Search engines give headings higher weight </a:t>
            </a:r>
          </a:p>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376834" name="Rectangle 2"/>
          <p:cNvSpPr>
            <a:spLocks noGrp="1" noChangeArrowheads="1"/>
          </p:cNvSpPr>
          <p:nvPr>
            <p:ph type="title"/>
          </p:nvPr>
        </p:nvSpPr>
        <p:spPr/>
        <p:txBody>
          <a:bodyPr/>
          <a:lstStyle/>
          <a:p>
            <a:r>
              <a:rPr lang="en-US" sz="3800"/>
              <a:t>Keep paragraphs short and focused</a:t>
            </a:r>
          </a:p>
        </p:txBody>
      </p:sp>
      <p:sp>
        <p:nvSpPr>
          <p:cNvPr id="376835" name="Rectangle 3"/>
          <p:cNvSpPr>
            <a:spLocks noGrp="1" noChangeArrowheads="1"/>
          </p:cNvSpPr>
          <p:nvPr>
            <p:ph type="body" idx="1"/>
          </p:nvPr>
        </p:nvSpPr>
        <p:spPr/>
        <p:txBody>
          <a:bodyPr/>
          <a:lstStyle/>
          <a:p>
            <a:r>
              <a:rPr lang="en-US"/>
              <a:t>About five sentences or 75 words</a:t>
            </a:r>
          </a:p>
          <a:p>
            <a:r>
              <a:rPr lang="en-US"/>
              <a:t>Easily recognized as a chunk</a:t>
            </a:r>
          </a:p>
          <a:p>
            <a:r>
              <a:rPr lang="en-US"/>
              <a:t>Focused on one topic</a:t>
            </a:r>
          </a:p>
          <a:p>
            <a:pPr>
              <a:buFontTx/>
              <a:buNone/>
            </a:pP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387076" name="Rectangle 4"/>
          <p:cNvSpPr>
            <a:spLocks noGrp="1" noChangeArrowheads="1"/>
          </p:cNvSpPr>
          <p:nvPr>
            <p:ph type="title"/>
          </p:nvPr>
        </p:nvSpPr>
        <p:spPr/>
        <p:txBody>
          <a:bodyPr/>
          <a:lstStyle/>
          <a:p>
            <a:r>
              <a:rPr lang="en-US"/>
              <a:t>272 words, 8 sentences</a:t>
            </a:r>
          </a:p>
        </p:txBody>
      </p:sp>
      <p:sp>
        <p:nvSpPr>
          <p:cNvPr id="387077" name="Rectangle 5"/>
          <p:cNvSpPr>
            <a:spLocks noGrp="1" noChangeArrowheads="1"/>
          </p:cNvSpPr>
          <p:nvPr>
            <p:ph idx="1"/>
          </p:nvPr>
        </p:nvSpPr>
        <p:spPr/>
        <p:txBody>
          <a:bodyPr/>
          <a:lstStyle/>
          <a:p>
            <a:endParaRPr lang="en-US"/>
          </a:p>
        </p:txBody>
      </p:sp>
      <p:pic>
        <p:nvPicPr>
          <p:cNvPr id="387078" name="Picture 6" descr="PPTC5"/>
          <p:cNvPicPr>
            <a:picLocks noChangeAspect="1" noChangeArrowheads="1"/>
          </p:cNvPicPr>
          <p:nvPr/>
        </p:nvPicPr>
        <p:blipFill>
          <a:blip r:embed="rId3" cstate="print"/>
          <a:srcRect/>
          <a:stretch>
            <a:fillRect/>
          </a:stretch>
        </p:blipFill>
        <p:spPr bwMode="auto">
          <a:xfrm>
            <a:off x="1447800" y="1981200"/>
            <a:ext cx="5724525" cy="3324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390146" name="Rectangle 2"/>
          <p:cNvSpPr>
            <a:spLocks noGrp="1" noChangeArrowheads="1"/>
          </p:cNvSpPr>
          <p:nvPr>
            <p:ph type="title"/>
          </p:nvPr>
        </p:nvSpPr>
        <p:spPr/>
        <p:txBody>
          <a:bodyPr/>
          <a:lstStyle/>
          <a:p>
            <a:r>
              <a:rPr lang="en-US" sz="3800"/>
              <a:t>Shorter paragraphs make white space work</a:t>
            </a:r>
          </a:p>
        </p:txBody>
      </p:sp>
      <p:sp>
        <p:nvSpPr>
          <p:cNvPr id="390147" name="Rectangle 3"/>
          <p:cNvSpPr>
            <a:spLocks noGrp="1" noChangeArrowheads="1"/>
          </p:cNvSpPr>
          <p:nvPr>
            <p:ph type="body" idx="1"/>
          </p:nvPr>
        </p:nvSpPr>
        <p:spPr/>
        <p:txBody>
          <a:bodyPr/>
          <a:lstStyle/>
          <a:p>
            <a:pPr marL="1588" indent="-1588">
              <a:lnSpc>
                <a:spcPct val="80000"/>
              </a:lnSpc>
              <a:buFontTx/>
              <a:buNone/>
            </a:pPr>
            <a:r>
              <a:rPr lang="en-US" sz="1600" b="1"/>
              <a:t>Veterans' preference administrative redress</a:t>
            </a:r>
          </a:p>
          <a:p>
            <a:pPr marL="1588" indent="-1588">
              <a:lnSpc>
                <a:spcPct val="80000"/>
              </a:lnSpc>
              <a:buFontTx/>
              <a:buNone/>
            </a:pPr>
            <a:endParaRPr lang="en-US" sz="1600" b="1"/>
          </a:p>
          <a:p>
            <a:pPr marL="1588" indent="-1588">
              <a:lnSpc>
                <a:spcPct val="80000"/>
              </a:lnSpc>
              <a:buFontTx/>
              <a:buNone/>
            </a:pPr>
            <a:r>
              <a:rPr lang="en-US" sz="1500"/>
              <a:t>The Veterans Employment Opportunities Act (VEOA) of 1998 provides that a veteran or other preference eligible person who believes that his or her rights under any law or regulation related to veterans' preference have been violated may file a written complaint with the U.S. Department of Labor's Veterans' Employment and Training Service (VETS). If a person believes his or her eligibility for preference in the Federal government is not being extended for the purposes of hiring or a Reduction in Force (RIF), that person may file a complaint, in writing, to VETS, within 60 days of the alleged violation. If VETS finds the case to have merit, we will make every effort to resolve it. </a:t>
            </a:r>
          </a:p>
          <a:p>
            <a:pPr marL="1588" indent="-1588">
              <a:lnSpc>
                <a:spcPct val="80000"/>
              </a:lnSpc>
              <a:buFontTx/>
              <a:buNone/>
            </a:pPr>
            <a:endParaRPr lang="en-US" sz="1500"/>
          </a:p>
          <a:p>
            <a:pPr marL="1588" indent="-1588">
              <a:lnSpc>
                <a:spcPct val="80000"/>
              </a:lnSpc>
              <a:buFontTx/>
              <a:buNone/>
            </a:pPr>
            <a:r>
              <a:rPr lang="en-US" sz="1500"/>
              <a:t>If resolution cannot be achieved within 60 days, the claimant may appeal to the Merit Systems Protection Board (MSPB), at which time VETS ceases all investigative activity. However, in cases where VETS is making progress and the claimant does not choose to appeal to the MSPB, investigative and resolution efforts by VETS may be continued indefinitely. </a:t>
            </a:r>
          </a:p>
          <a:p>
            <a:pPr marL="1588" indent="-1588">
              <a:lnSpc>
                <a:spcPct val="80000"/>
              </a:lnSpc>
              <a:buFontTx/>
              <a:buNone/>
            </a:pPr>
            <a:endParaRPr lang="en-US" sz="1500"/>
          </a:p>
          <a:p>
            <a:pPr marL="1588" indent="-1588">
              <a:lnSpc>
                <a:spcPct val="80000"/>
              </a:lnSpc>
              <a:buFontTx/>
              <a:buNone/>
            </a:pPr>
            <a:r>
              <a:rPr lang="en-US" sz="1500"/>
              <a:t>If VETS determines the complaint to be without merit, the claimant still retains the right to appeal to the MSPB following receipt of the no-merit determination. If the MSPB has had such an appeal for 120 days and has not issued a judicially reviewable decision, the claimant may file a claim in the U.S. District Court, at which time MSPB will cease all activity on the claim. If the MSPB or the District Court find for the claimant, they may order the agency to comply with the applicable provisions of law and award compensation for any loss of wages or benefits.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378884" name="Rectangle 4"/>
          <p:cNvSpPr>
            <a:spLocks noGrp="1" noChangeArrowheads="1"/>
          </p:cNvSpPr>
          <p:nvPr>
            <p:ph type="title"/>
          </p:nvPr>
        </p:nvSpPr>
        <p:spPr/>
        <p:txBody>
          <a:bodyPr/>
          <a:lstStyle/>
          <a:p>
            <a:r>
              <a:rPr lang="en-US"/>
              <a:t>Short tidy paragraphs</a:t>
            </a:r>
          </a:p>
        </p:txBody>
      </p:sp>
      <p:sp>
        <p:nvSpPr>
          <p:cNvPr id="378885" name="Rectangle 5"/>
          <p:cNvSpPr>
            <a:spLocks noGrp="1" noChangeArrowheads="1"/>
          </p:cNvSpPr>
          <p:nvPr>
            <p:ph idx="1"/>
          </p:nvPr>
        </p:nvSpPr>
        <p:spPr/>
        <p:txBody>
          <a:bodyPr/>
          <a:lstStyle/>
          <a:p>
            <a:endParaRPr lang="en-US"/>
          </a:p>
        </p:txBody>
      </p:sp>
      <p:pic>
        <p:nvPicPr>
          <p:cNvPr id="378886" name="Picture 6" descr="PPT8B"/>
          <p:cNvPicPr>
            <a:picLocks noChangeAspect="1" noChangeArrowheads="1"/>
          </p:cNvPicPr>
          <p:nvPr/>
        </p:nvPicPr>
        <p:blipFill>
          <a:blip r:embed="rId3" cstate="print"/>
          <a:srcRect/>
          <a:stretch>
            <a:fillRect/>
          </a:stretch>
        </p:blipFill>
        <p:spPr bwMode="auto">
          <a:xfrm>
            <a:off x="1219200" y="1600200"/>
            <a:ext cx="6172200" cy="430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392194" name="Rectangle 2"/>
          <p:cNvSpPr>
            <a:spLocks noGrp="1" noChangeArrowheads="1"/>
          </p:cNvSpPr>
          <p:nvPr>
            <p:ph type="title"/>
          </p:nvPr>
        </p:nvSpPr>
        <p:spPr/>
        <p:txBody>
          <a:bodyPr/>
          <a:lstStyle/>
          <a:p>
            <a:r>
              <a:rPr lang="en-US"/>
              <a:t>Write clear hypertext links</a:t>
            </a:r>
          </a:p>
        </p:txBody>
      </p:sp>
      <p:sp>
        <p:nvSpPr>
          <p:cNvPr id="392195" name="Rectangle 3"/>
          <p:cNvSpPr>
            <a:spLocks noGrp="1" noChangeArrowheads="1"/>
          </p:cNvSpPr>
          <p:nvPr>
            <p:ph type="body" idx="1"/>
          </p:nvPr>
        </p:nvSpPr>
        <p:spPr/>
        <p:txBody>
          <a:bodyPr/>
          <a:lstStyle/>
          <a:p>
            <a:r>
              <a:rPr lang="en-US"/>
              <a:t>Provide access to more detailed content</a:t>
            </a:r>
          </a:p>
          <a:p>
            <a:r>
              <a:rPr lang="en-US"/>
              <a:t>“What you click is what you get”</a:t>
            </a:r>
          </a:p>
          <a:p>
            <a:r>
              <a:rPr lang="en-US"/>
              <a:t>Links are transactional words; choose verbs whenever possible</a:t>
            </a:r>
          </a:p>
          <a:p>
            <a:r>
              <a:rPr lang="en-US"/>
              <a:t>Avoid </a:t>
            </a:r>
            <a:r>
              <a:rPr lang="en-US" i="1"/>
              <a:t>click here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299010" name="Rectangle 2"/>
          <p:cNvSpPr>
            <a:spLocks noGrp="1" noChangeArrowheads="1"/>
          </p:cNvSpPr>
          <p:nvPr>
            <p:ph type="title"/>
          </p:nvPr>
        </p:nvSpPr>
        <p:spPr/>
        <p:txBody>
          <a:bodyPr/>
          <a:lstStyle/>
          <a:p>
            <a:r>
              <a:rPr lang="en-US"/>
              <a:t>Link to more information</a:t>
            </a:r>
          </a:p>
        </p:txBody>
      </p:sp>
      <p:sp>
        <p:nvSpPr>
          <p:cNvPr id="299012" name="Rectangle 4"/>
          <p:cNvSpPr>
            <a:spLocks noGrp="1" noChangeArrowheads="1"/>
          </p:cNvSpPr>
          <p:nvPr>
            <p:ph idx="1"/>
          </p:nvPr>
        </p:nvSpPr>
        <p:spPr/>
        <p:txBody>
          <a:bodyPr/>
          <a:lstStyle/>
          <a:p>
            <a:endParaRPr lang="en-US"/>
          </a:p>
        </p:txBody>
      </p:sp>
      <p:pic>
        <p:nvPicPr>
          <p:cNvPr id="299013" name="Picture 5" descr="PPT1AB">
            <a:hlinkClick r:id="rId3"/>
          </p:cNvPr>
          <p:cNvPicPr>
            <a:picLocks noChangeAspect="1" noChangeArrowheads="1"/>
          </p:cNvPicPr>
          <p:nvPr/>
        </p:nvPicPr>
        <p:blipFill>
          <a:blip r:embed="rId4" cstate="print"/>
          <a:srcRect/>
          <a:stretch>
            <a:fillRect/>
          </a:stretch>
        </p:blipFill>
        <p:spPr bwMode="auto">
          <a:xfrm>
            <a:off x="533400" y="1447800"/>
            <a:ext cx="7826375" cy="4438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394244" name="Rectangle 4"/>
          <p:cNvSpPr>
            <a:spLocks noGrp="1" noChangeArrowheads="1"/>
          </p:cNvSpPr>
          <p:nvPr>
            <p:ph type="title"/>
          </p:nvPr>
        </p:nvSpPr>
        <p:spPr/>
        <p:txBody>
          <a:bodyPr/>
          <a:lstStyle/>
          <a:p>
            <a:r>
              <a:rPr lang="en-US"/>
              <a:t>Don’t maroon your readers</a:t>
            </a:r>
          </a:p>
        </p:txBody>
      </p:sp>
      <p:sp>
        <p:nvSpPr>
          <p:cNvPr id="394245" name="Rectangle 5"/>
          <p:cNvSpPr>
            <a:spLocks noGrp="1" noChangeArrowheads="1"/>
          </p:cNvSpPr>
          <p:nvPr>
            <p:ph idx="1"/>
          </p:nvPr>
        </p:nvSpPr>
        <p:spPr/>
        <p:txBody>
          <a:bodyPr/>
          <a:lstStyle/>
          <a:p>
            <a:endParaRPr lang="en-US"/>
          </a:p>
        </p:txBody>
      </p:sp>
      <p:pic>
        <p:nvPicPr>
          <p:cNvPr id="394247" name="Picture 7" descr="PPT3B"/>
          <p:cNvPicPr>
            <a:picLocks noChangeAspect="1" noChangeArrowheads="1"/>
          </p:cNvPicPr>
          <p:nvPr/>
        </p:nvPicPr>
        <p:blipFill>
          <a:blip r:embed="rId3" cstate="print"/>
          <a:srcRect/>
          <a:stretch>
            <a:fillRect/>
          </a:stretch>
        </p:blipFill>
        <p:spPr bwMode="auto">
          <a:xfrm>
            <a:off x="685800" y="1524000"/>
            <a:ext cx="7772400" cy="454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 E-WRITE 2008</a:t>
            </a:r>
          </a:p>
        </p:txBody>
      </p:sp>
      <p:sp>
        <p:nvSpPr>
          <p:cNvPr id="311300" name="Rectangle 4"/>
          <p:cNvSpPr>
            <a:spLocks noGrp="1" noChangeArrowheads="1"/>
          </p:cNvSpPr>
          <p:nvPr>
            <p:ph type="title"/>
          </p:nvPr>
        </p:nvSpPr>
        <p:spPr/>
        <p:txBody>
          <a:bodyPr/>
          <a:lstStyle/>
          <a:p>
            <a:r>
              <a:rPr lang="en-US" sz="3700"/>
              <a:t>Links: what you click must be what you get</a:t>
            </a:r>
          </a:p>
        </p:txBody>
      </p:sp>
      <p:sp>
        <p:nvSpPr>
          <p:cNvPr id="311302" name="Rectangle 6"/>
          <p:cNvSpPr>
            <a:spLocks noGrp="1" noChangeArrowheads="1"/>
          </p:cNvSpPr>
          <p:nvPr>
            <p:ph sz="half" idx="2"/>
          </p:nvPr>
        </p:nvSpPr>
        <p:spPr/>
        <p:txBody>
          <a:bodyPr/>
          <a:lstStyle/>
          <a:p>
            <a:endParaRPr lang="en-US"/>
          </a:p>
        </p:txBody>
      </p:sp>
      <p:pic>
        <p:nvPicPr>
          <p:cNvPr id="311307" name="Picture 11" descr="PPT18"/>
          <p:cNvPicPr>
            <a:picLocks noChangeAspect="1" noChangeArrowheads="1"/>
          </p:cNvPicPr>
          <p:nvPr/>
        </p:nvPicPr>
        <p:blipFill>
          <a:blip r:embed="rId3" cstate="print"/>
          <a:srcRect/>
          <a:stretch>
            <a:fillRect/>
          </a:stretch>
        </p:blipFill>
        <p:spPr bwMode="auto">
          <a:xfrm>
            <a:off x="4343400" y="2895600"/>
            <a:ext cx="4343400" cy="3033713"/>
          </a:xfrm>
          <a:prstGeom prst="rect">
            <a:avLst/>
          </a:prstGeom>
          <a:noFill/>
          <a:ln w="9525">
            <a:noFill/>
            <a:miter lim="800000"/>
            <a:headEnd/>
            <a:tailEnd/>
          </a:ln>
          <a:effectLst/>
        </p:spPr>
      </p:pic>
      <p:pic>
        <p:nvPicPr>
          <p:cNvPr id="311308" name="Picture 12" descr="PPT16"/>
          <p:cNvPicPr>
            <a:picLocks noChangeAspect="1" noChangeArrowheads="1"/>
          </p:cNvPicPr>
          <p:nvPr>
            <p:ph sz="half" idx="1"/>
          </p:nvPr>
        </p:nvPicPr>
        <p:blipFill>
          <a:blip r:embed="rId4" cstate="print"/>
          <a:srcRect/>
          <a:stretch>
            <a:fillRect/>
          </a:stretch>
        </p:blipFill>
        <p:spPr>
          <a:xfrm>
            <a:off x="304800" y="1524000"/>
            <a:ext cx="4038600" cy="3635375"/>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330754" name="Rectangle 2"/>
          <p:cNvSpPr>
            <a:spLocks noGrp="1" noChangeArrowheads="1"/>
          </p:cNvSpPr>
          <p:nvPr>
            <p:ph type="title"/>
          </p:nvPr>
        </p:nvSpPr>
        <p:spPr/>
        <p:txBody>
          <a:bodyPr/>
          <a:lstStyle/>
          <a:p>
            <a:r>
              <a:rPr lang="en-US" sz="3800"/>
              <a:t>Plain language is a government mandate</a:t>
            </a:r>
          </a:p>
        </p:txBody>
      </p:sp>
      <p:sp>
        <p:nvSpPr>
          <p:cNvPr id="330755" name="Rectangle 3"/>
          <p:cNvSpPr>
            <a:spLocks noGrp="1" noChangeArrowheads="1"/>
          </p:cNvSpPr>
          <p:nvPr>
            <p:ph type="body" idx="1"/>
          </p:nvPr>
        </p:nvSpPr>
        <p:spPr/>
        <p:txBody>
          <a:bodyPr/>
          <a:lstStyle/>
          <a:p>
            <a:r>
              <a:rPr lang="en-US" sz="2800"/>
              <a:t>House passed bill requiring plain language in federal documents; Senate vote pending (2008) </a:t>
            </a:r>
          </a:p>
          <a:p>
            <a:r>
              <a:rPr lang="en-US" sz="2800"/>
              <a:t>OMB Policies for Federal Public Websites (2004) </a:t>
            </a:r>
          </a:p>
          <a:p>
            <a:r>
              <a:rPr lang="en-US" sz="2800"/>
              <a:t>Vice President Gore’s National Partnership for Reinventing Government (through 2001)</a:t>
            </a:r>
          </a:p>
          <a:p>
            <a:r>
              <a:rPr lang="en-US" sz="2800"/>
              <a:t>President Clinton’s 1998 memorandum on plain language</a:t>
            </a:r>
          </a:p>
          <a:p>
            <a:r>
              <a:rPr lang="en-US" sz="2800"/>
              <a:t>President Carter’s 1978 Executive Order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325636" name="Rectangle 4"/>
          <p:cNvSpPr>
            <a:spLocks noGrp="1" noChangeArrowheads="1"/>
          </p:cNvSpPr>
          <p:nvPr>
            <p:ph type="title"/>
          </p:nvPr>
        </p:nvSpPr>
        <p:spPr/>
        <p:txBody>
          <a:bodyPr/>
          <a:lstStyle/>
          <a:p>
            <a:r>
              <a:rPr lang="en-US"/>
              <a:t>Avoid </a:t>
            </a:r>
            <a:r>
              <a:rPr lang="en-US" i="1"/>
              <a:t>click here</a:t>
            </a:r>
          </a:p>
        </p:txBody>
      </p:sp>
      <p:sp>
        <p:nvSpPr>
          <p:cNvPr id="325637" name="Rectangle 5"/>
          <p:cNvSpPr>
            <a:spLocks noGrp="1" noChangeArrowheads="1"/>
          </p:cNvSpPr>
          <p:nvPr>
            <p:ph idx="1"/>
          </p:nvPr>
        </p:nvSpPr>
        <p:spPr/>
        <p:txBody>
          <a:bodyPr/>
          <a:lstStyle/>
          <a:p>
            <a:endParaRPr lang="en-US"/>
          </a:p>
        </p:txBody>
      </p:sp>
      <p:pic>
        <p:nvPicPr>
          <p:cNvPr id="325639" name="Picture 7" descr="PPT5E"/>
          <p:cNvPicPr>
            <a:picLocks noChangeAspect="1" noChangeArrowheads="1"/>
          </p:cNvPicPr>
          <p:nvPr/>
        </p:nvPicPr>
        <p:blipFill>
          <a:blip r:embed="rId3" cstate="print"/>
          <a:srcRect/>
          <a:stretch>
            <a:fillRect/>
          </a:stretch>
        </p:blipFill>
        <p:spPr bwMode="auto">
          <a:xfrm>
            <a:off x="685800" y="1752600"/>
            <a:ext cx="6705600" cy="4152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 E-WRITE 2008</a:t>
            </a:r>
          </a:p>
        </p:txBody>
      </p:sp>
      <p:sp>
        <p:nvSpPr>
          <p:cNvPr id="340994" name="Rectangle 2"/>
          <p:cNvSpPr>
            <a:spLocks noGrp="1" noChangeArrowheads="1"/>
          </p:cNvSpPr>
          <p:nvPr>
            <p:ph type="title"/>
          </p:nvPr>
        </p:nvSpPr>
        <p:spPr/>
        <p:txBody>
          <a:bodyPr/>
          <a:lstStyle/>
          <a:p>
            <a:r>
              <a:rPr lang="en-US"/>
              <a:t>Improve the hypertext links</a:t>
            </a:r>
          </a:p>
        </p:txBody>
      </p:sp>
      <p:sp>
        <p:nvSpPr>
          <p:cNvPr id="340999" name="Rectangle 7"/>
          <p:cNvSpPr>
            <a:spLocks noGrp="1" noChangeArrowheads="1"/>
          </p:cNvSpPr>
          <p:nvPr>
            <p:ph sz="half" idx="1"/>
          </p:nvPr>
        </p:nvSpPr>
        <p:spPr/>
        <p:txBody>
          <a:bodyPr/>
          <a:lstStyle/>
          <a:p>
            <a:endParaRPr lang="en-US" sz="2800"/>
          </a:p>
        </p:txBody>
      </p:sp>
      <p:sp>
        <p:nvSpPr>
          <p:cNvPr id="341000" name="Rectangle 8"/>
          <p:cNvSpPr>
            <a:spLocks noGrp="1" noChangeArrowheads="1"/>
          </p:cNvSpPr>
          <p:nvPr>
            <p:ph type="body" sz="half" idx="2"/>
          </p:nvPr>
        </p:nvSpPr>
        <p:spPr/>
        <p:txBody>
          <a:bodyPr/>
          <a:lstStyle/>
          <a:p>
            <a:pPr marL="1588" indent="-1588">
              <a:buFontTx/>
              <a:buNone/>
            </a:pPr>
            <a:r>
              <a:rPr lang="en-US" sz="2800"/>
              <a:t>Review the </a:t>
            </a:r>
            <a:r>
              <a:rPr lang="en-US" sz="2800" u="sng">
                <a:solidFill>
                  <a:srgbClr val="0099FF"/>
                </a:solidFill>
              </a:rPr>
              <a:t>list of FY 2007 BVP awards</a:t>
            </a:r>
            <a:r>
              <a:rPr lang="en-US" sz="2800"/>
              <a:t> or </a:t>
            </a:r>
            <a:r>
              <a:rPr lang="en-US" sz="2800" u="sng">
                <a:solidFill>
                  <a:srgbClr val="0099FF"/>
                </a:solidFill>
              </a:rPr>
              <a:t>past BVP awards</a:t>
            </a:r>
            <a:r>
              <a:rPr lang="en-US" sz="2800"/>
              <a:t>, beginning with FY 1999.</a:t>
            </a:r>
          </a:p>
          <a:p>
            <a:pPr marL="1588" indent="-1588">
              <a:buFontTx/>
              <a:buNone/>
            </a:pPr>
            <a:endParaRPr lang="en-US" sz="2800"/>
          </a:p>
        </p:txBody>
      </p:sp>
      <p:pic>
        <p:nvPicPr>
          <p:cNvPr id="340996" name="Picture 4" descr="PPT60"/>
          <p:cNvPicPr>
            <a:picLocks noChangeAspect="1" noChangeArrowheads="1"/>
          </p:cNvPicPr>
          <p:nvPr/>
        </p:nvPicPr>
        <p:blipFill>
          <a:blip r:embed="rId3" cstate="print"/>
          <a:srcRect/>
          <a:stretch>
            <a:fillRect/>
          </a:stretch>
        </p:blipFill>
        <p:spPr bwMode="auto">
          <a:xfrm>
            <a:off x="457200" y="1371600"/>
            <a:ext cx="4114800" cy="4610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0994"/>
                                        </p:tgtEl>
                                        <p:attrNameLst>
                                          <p:attrName>style.visibility</p:attrName>
                                        </p:attrNameLst>
                                      </p:cBhvr>
                                      <p:to>
                                        <p:strVal val="visible"/>
                                      </p:to>
                                    </p:set>
                                    <p:animEffect transition="in" filter="fade">
                                      <p:cBhvr>
                                        <p:cTn id="7" dur="2000"/>
                                        <p:tgtEl>
                                          <p:spTgt spid="3409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1000">
                                            <p:txEl>
                                              <p:pRg st="0" end="0"/>
                                            </p:txEl>
                                          </p:spTgt>
                                        </p:tgtEl>
                                        <p:attrNameLst>
                                          <p:attrName>style.visibility</p:attrName>
                                        </p:attrNameLst>
                                      </p:cBhvr>
                                      <p:to>
                                        <p:strVal val="visible"/>
                                      </p:to>
                                    </p:set>
                                    <p:animEffect transition="in" filter="wipe(left)">
                                      <p:cBhvr>
                                        <p:cTn id="12" dur="500"/>
                                        <p:tgtEl>
                                          <p:spTgt spid="3410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p:bldP spid="341000"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91522" name="Rectangle 2"/>
          <p:cNvSpPr>
            <a:spLocks noGrp="1" noChangeArrowheads="1"/>
          </p:cNvSpPr>
          <p:nvPr>
            <p:ph type="title"/>
          </p:nvPr>
        </p:nvSpPr>
        <p:spPr/>
        <p:txBody>
          <a:bodyPr/>
          <a:lstStyle/>
          <a:p>
            <a:r>
              <a:rPr lang="en-US" sz="3800"/>
              <a:t>Plain language web writing at every level</a:t>
            </a:r>
          </a:p>
        </p:txBody>
      </p:sp>
      <p:sp>
        <p:nvSpPr>
          <p:cNvPr id="491523" name="Rectangle 3"/>
          <p:cNvSpPr>
            <a:spLocks noGrp="1" noChangeArrowheads="1"/>
          </p:cNvSpPr>
          <p:nvPr>
            <p:ph type="body" idx="1"/>
          </p:nvPr>
        </p:nvSpPr>
        <p:spPr/>
        <p:txBody>
          <a:bodyPr/>
          <a:lstStyle/>
          <a:p>
            <a:r>
              <a:rPr lang="en-US"/>
              <a:t>Part 1: Plain language in navigation</a:t>
            </a:r>
          </a:p>
          <a:p>
            <a:r>
              <a:rPr lang="en-US"/>
              <a:t>Part 2: Plain language on each page</a:t>
            </a:r>
          </a:p>
          <a:p>
            <a:r>
              <a:rPr lang="en-US" sz="3400" b="1">
                <a:solidFill>
                  <a:srgbClr val="FF3300"/>
                </a:solidFill>
              </a:rPr>
              <a:t>Part 3: Plain language sentences</a:t>
            </a:r>
          </a:p>
          <a:p>
            <a:r>
              <a:rPr lang="en-US"/>
              <a:t>Part 4: Plain language word choice</a:t>
            </a:r>
          </a:p>
          <a:p>
            <a:r>
              <a:rPr lang="en-US"/>
              <a:t>Part 5: Plain language in text display</a:t>
            </a:r>
          </a:p>
          <a:p>
            <a:pPr>
              <a:buFontTx/>
              <a:buNone/>
            </a:pP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399362" name="Rectangle 2"/>
          <p:cNvSpPr>
            <a:spLocks noGrp="1" noChangeArrowheads="1"/>
          </p:cNvSpPr>
          <p:nvPr>
            <p:ph type="title"/>
          </p:nvPr>
        </p:nvSpPr>
        <p:spPr/>
        <p:txBody>
          <a:bodyPr/>
          <a:lstStyle/>
          <a:p>
            <a:r>
              <a:rPr lang="en-US" sz="4200"/>
              <a:t>Part 3: Plain language sentences</a:t>
            </a:r>
          </a:p>
        </p:txBody>
      </p:sp>
      <p:sp>
        <p:nvSpPr>
          <p:cNvPr id="399363" name="Rectangle 3"/>
          <p:cNvSpPr>
            <a:spLocks noGrp="1" noChangeArrowheads="1"/>
          </p:cNvSpPr>
          <p:nvPr>
            <p:ph type="body" idx="1"/>
          </p:nvPr>
        </p:nvSpPr>
        <p:spPr/>
        <p:txBody>
          <a:bodyPr/>
          <a:lstStyle/>
          <a:p>
            <a:r>
              <a:rPr lang="en-US"/>
              <a:t>Make them relatively short (under 20 words)</a:t>
            </a:r>
          </a:p>
          <a:p>
            <a:r>
              <a:rPr lang="en-US"/>
              <a:t>Use active voice</a:t>
            </a:r>
          </a:p>
          <a:p>
            <a:r>
              <a:rPr lang="en-US"/>
              <a:t>Choose strong verbs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493572" name="Rectangle 4"/>
          <p:cNvSpPr>
            <a:spLocks noGrp="1" noChangeArrowheads="1"/>
          </p:cNvSpPr>
          <p:nvPr>
            <p:ph type="title"/>
          </p:nvPr>
        </p:nvSpPr>
        <p:spPr/>
        <p:txBody>
          <a:bodyPr/>
          <a:lstStyle/>
          <a:p>
            <a:r>
              <a:rPr lang="en-US" sz="3800"/>
              <a:t>Handouts, Page 4 </a:t>
            </a:r>
            <a:br>
              <a:rPr lang="en-US" sz="3800"/>
            </a:br>
            <a:r>
              <a:rPr lang="en-US" sz="3800"/>
              <a:t>Make long sentences shorter</a:t>
            </a:r>
          </a:p>
        </p:txBody>
      </p:sp>
      <p:sp>
        <p:nvSpPr>
          <p:cNvPr id="493573" name="Rectangle 5"/>
          <p:cNvSpPr>
            <a:spLocks noGrp="1" noChangeArrowheads="1"/>
          </p:cNvSpPr>
          <p:nvPr>
            <p:ph idx="1"/>
          </p:nvPr>
        </p:nvSpPr>
        <p:spPr/>
        <p:txBody>
          <a:bodyPr/>
          <a:lstStyle/>
          <a:p>
            <a:endParaRPr lang="en-US"/>
          </a:p>
        </p:txBody>
      </p:sp>
      <p:pic>
        <p:nvPicPr>
          <p:cNvPr id="493574" name="Picture 6" descr="PPT90"/>
          <p:cNvPicPr>
            <a:picLocks noChangeAspect="1" noChangeArrowheads="1"/>
          </p:cNvPicPr>
          <p:nvPr/>
        </p:nvPicPr>
        <p:blipFill>
          <a:blip r:embed="rId3" cstate="print"/>
          <a:srcRect/>
          <a:stretch>
            <a:fillRect/>
          </a:stretch>
        </p:blipFill>
        <p:spPr bwMode="auto">
          <a:xfrm>
            <a:off x="1447800" y="1473200"/>
            <a:ext cx="5810250" cy="4518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96642" name="Rectangle 2"/>
          <p:cNvSpPr>
            <a:spLocks noGrp="1" noChangeArrowheads="1"/>
          </p:cNvSpPr>
          <p:nvPr>
            <p:ph type="title"/>
          </p:nvPr>
        </p:nvSpPr>
        <p:spPr/>
        <p:txBody>
          <a:bodyPr/>
          <a:lstStyle/>
          <a:p>
            <a:r>
              <a:rPr lang="en-US" sz="4200"/>
              <a:t>Make long sentences shorter</a:t>
            </a:r>
          </a:p>
        </p:txBody>
      </p:sp>
      <p:sp>
        <p:nvSpPr>
          <p:cNvPr id="496643" name="Rectangle 3"/>
          <p:cNvSpPr>
            <a:spLocks noGrp="1" noChangeArrowheads="1"/>
          </p:cNvSpPr>
          <p:nvPr>
            <p:ph type="body" idx="1"/>
          </p:nvPr>
        </p:nvSpPr>
        <p:spPr/>
        <p:txBody>
          <a:bodyPr/>
          <a:lstStyle/>
          <a:p>
            <a:pPr>
              <a:lnSpc>
                <a:spcPct val="80000"/>
              </a:lnSpc>
              <a:buFontTx/>
              <a:buNone/>
            </a:pPr>
            <a:r>
              <a:rPr lang="en-US" sz="2000" b="1"/>
              <a:t>	UNSOLICITED CONCEPT PAPERS AND PROPOSALS</a:t>
            </a:r>
            <a:endParaRPr lang="en-US" sz="2000"/>
          </a:p>
          <a:p>
            <a:pPr>
              <a:lnSpc>
                <a:spcPct val="80000"/>
              </a:lnSpc>
              <a:buFontTx/>
              <a:buNone/>
            </a:pPr>
            <a:endParaRPr lang="en-US" sz="2000"/>
          </a:p>
          <a:p>
            <a:pPr>
              <a:lnSpc>
                <a:spcPct val="80000"/>
              </a:lnSpc>
              <a:buFontTx/>
              <a:buNone/>
            </a:pPr>
            <a:r>
              <a:rPr lang="en-US" sz="2000"/>
              <a:t>	If your institution has a good idea which is linked to an Agency sector or specific country strategy, for which there are no competitive opportunities, USAID accepts, for review, well-conceived, innovative unsolicited concept papers and proposals that advance U.S. foreign assistance objectives (as these are articulated in the Agency websites). </a:t>
            </a:r>
            <a:r>
              <a:rPr lang="en-US" sz="2000" b="1">
                <a:solidFill>
                  <a:srgbClr val="FF3300"/>
                </a:solidFill>
              </a:rPr>
              <a:t>[50]</a:t>
            </a:r>
            <a:r>
              <a:rPr lang="en-US" sz="2000"/>
              <a:t> Interested parties should explore the Agency's web page (</a:t>
            </a:r>
            <a:r>
              <a:rPr lang="en-US" sz="2000">
                <a:hlinkClick r:id="rId3"/>
              </a:rPr>
              <a:t>http://www.usaid.gov</a:t>
            </a:r>
            <a:r>
              <a:rPr lang="en-US" sz="2000"/>
              <a:t>) to review and determine the joint interests of your institution as these relate to USAID's strategic objectives in the sectors (for thematic programs) and countries where you wish to operate. </a:t>
            </a:r>
            <a:r>
              <a:rPr lang="en-US" sz="2000" b="1">
                <a:solidFill>
                  <a:srgbClr val="FF3300"/>
                </a:solidFill>
              </a:rPr>
              <a:t>[39]</a:t>
            </a:r>
            <a:r>
              <a:rPr lang="en-US" sz="2000"/>
              <a:t> After you have determined the programs or countries of common interest, you are encouraged to contact the appropriate USAID Regional and Central Bureau Officials listed below. </a:t>
            </a:r>
            <a:r>
              <a:rPr lang="en-US" sz="2000" b="1">
                <a:solidFill>
                  <a:srgbClr val="FF3300"/>
                </a:solidFill>
              </a:rPr>
              <a:t>[26]</a:t>
            </a:r>
            <a:r>
              <a:rPr lang="en-US" sz="2000"/>
              <a:t> These officers can guide you to items of mutual interest and identify USAID personnel in that country to contact. </a:t>
            </a:r>
            <a:r>
              <a:rPr lang="en-US" sz="2000" b="1">
                <a:solidFill>
                  <a:srgbClr val="FF3300"/>
                </a:solidFill>
              </a:rPr>
              <a:t>[19]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04482" name="Rectangle 2"/>
          <p:cNvSpPr>
            <a:spLocks noGrp="1" noChangeArrowheads="1"/>
          </p:cNvSpPr>
          <p:nvPr>
            <p:ph type="title"/>
          </p:nvPr>
        </p:nvSpPr>
        <p:spPr/>
        <p:txBody>
          <a:bodyPr/>
          <a:lstStyle/>
          <a:p>
            <a:r>
              <a:rPr lang="en-US"/>
              <a:t>Long sentences made shorter</a:t>
            </a:r>
          </a:p>
        </p:txBody>
      </p:sp>
      <p:sp>
        <p:nvSpPr>
          <p:cNvPr id="404483" name="Rectangle 3"/>
          <p:cNvSpPr>
            <a:spLocks noGrp="1" noChangeArrowheads="1"/>
          </p:cNvSpPr>
          <p:nvPr>
            <p:ph type="body" idx="1"/>
          </p:nvPr>
        </p:nvSpPr>
        <p:spPr/>
        <p:txBody>
          <a:bodyPr/>
          <a:lstStyle/>
          <a:p>
            <a:pPr marL="109538" indent="-1588">
              <a:lnSpc>
                <a:spcPct val="80000"/>
              </a:lnSpc>
              <a:buFontTx/>
              <a:buNone/>
            </a:pPr>
            <a:r>
              <a:rPr lang="en-US" sz="2000"/>
              <a:t>If your institution has a good idea that supports an Agency sector or country strategy, but you can find no competitive opportunities, USAID may be interested. </a:t>
            </a:r>
            <a:r>
              <a:rPr lang="en-US" sz="2000">
                <a:solidFill>
                  <a:srgbClr val="FF3300"/>
                </a:solidFill>
              </a:rPr>
              <a:t>[26]</a:t>
            </a:r>
            <a:r>
              <a:rPr lang="en-US" sz="2000"/>
              <a:t> USAID will review innovative unsolicited concept papers and proposals that advance US </a:t>
            </a:r>
            <a:r>
              <a:rPr lang="en-US" sz="2000" u="sng">
                <a:solidFill>
                  <a:srgbClr val="0099FF"/>
                </a:solidFill>
              </a:rPr>
              <a:t>foreign assistance objectives</a:t>
            </a:r>
            <a:r>
              <a:rPr lang="en-US" sz="2000"/>
              <a:t>. </a:t>
            </a:r>
            <a:r>
              <a:rPr lang="en-US" sz="2000">
                <a:solidFill>
                  <a:srgbClr val="FF3300"/>
                </a:solidFill>
              </a:rPr>
              <a:t>[15]</a:t>
            </a:r>
            <a:r>
              <a:rPr lang="en-US" sz="2000"/>
              <a:t> Once you’ve determined how your institution’s interests relate to USAID's strategic objectives, contact the appropriate USAID Regional and Central Bureau officials, listed below. </a:t>
            </a:r>
            <a:r>
              <a:rPr lang="en-US" sz="2000">
                <a:solidFill>
                  <a:srgbClr val="FF3300"/>
                </a:solidFill>
              </a:rPr>
              <a:t>[23]</a:t>
            </a:r>
            <a:r>
              <a:rPr lang="en-US" sz="2000"/>
              <a:t> These officials can help you identify USAID personnel to contact in each country . </a:t>
            </a:r>
            <a:r>
              <a:rPr lang="en-US" sz="2000">
                <a:solidFill>
                  <a:srgbClr val="FF3300"/>
                </a:solidFill>
              </a:rPr>
              <a:t>[14]</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08578" name="Rectangle 2"/>
          <p:cNvSpPr>
            <a:spLocks noGrp="1" noChangeArrowheads="1"/>
          </p:cNvSpPr>
          <p:nvPr>
            <p:ph type="title"/>
          </p:nvPr>
        </p:nvSpPr>
        <p:spPr/>
        <p:txBody>
          <a:bodyPr/>
          <a:lstStyle/>
          <a:p>
            <a:r>
              <a:rPr lang="en-US"/>
              <a:t>Use active voice</a:t>
            </a:r>
          </a:p>
        </p:txBody>
      </p:sp>
      <p:sp>
        <p:nvSpPr>
          <p:cNvPr id="408579" name="Rectangle 3"/>
          <p:cNvSpPr>
            <a:spLocks noGrp="1" noChangeArrowheads="1"/>
          </p:cNvSpPr>
          <p:nvPr>
            <p:ph type="body" idx="1"/>
          </p:nvPr>
        </p:nvSpPr>
        <p:spPr/>
        <p:txBody>
          <a:bodyPr/>
          <a:lstStyle/>
          <a:p>
            <a:pPr>
              <a:lnSpc>
                <a:spcPct val="80000"/>
              </a:lnSpc>
            </a:pPr>
            <a:r>
              <a:rPr lang="en-US" sz="2000" b="1" i="1"/>
              <a:t>Avoid:</a:t>
            </a:r>
            <a:r>
              <a:rPr lang="en-US" sz="2000"/>
              <a:t> A rehabilitation plan will be developed by the counselor.</a:t>
            </a:r>
            <a:endParaRPr lang="en-US" sz="2000" b="1" i="1"/>
          </a:p>
          <a:p>
            <a:pPr>
              <a:lnSpc>
                <a:spcPct val="80000"/>
              </a:lnSpc>
            </a:pPr>
            <a:r>
              <a:rPr lang="en-US" sz="2000" b="1" i="1"/>
              <a:t>Use:</a:t>
            </a:r>
            <a:r>
              <a:rPr lang="en-US" sz="2000"/>
              <a:t> The counselor will develop a rehabilitation plan.</a:t>
            </a:r>
            <a:endParaRPr lang="en-US" sz="2000" b="1" i="1"/>
          </a:p>
          <a:p>
            <a:pPr>
              <a:lnSpc>
                <a:spcPct val="80000"/>
              </a:lnSpc>
            </a:pPr>
            <a:endParaRPr lang="en-US" sz="2000" b="1" i="1"/>
          </a:p>
          <a:p>
            <a:pPr>
              <a:lnSpc>
                <a:spcPct val="80000"/>
              </a:lnSpc>
            </a:pPr>
            <a:r>
              <a:rPr lang="en-US" sz="2000" b="1" i="1"/>
              <a:t>Avoid:</a:t>
            </a:r>
            <a:r>
              <a:rPr lang="en-US" sz="2000"/>
              <a:t> To establish CHAMPVA eligibility, copies of marriage documents must be provided.</a:t>
            </a:r>
            <a:endParaRPr lang="en-US" sz="2000" b="1" i="1"/>
          </a:p>
          <a:p>
            <a:pPr>
              <a:lnSpc>
                <a:spcPct val="80000"/>
              </a:lnSpc>
            </a:pPr>
            <a:r>
              <a:rPr lang="en-US" sz="2000" b="1" i="1"/>
              <a:t>Use:</a:t>
            </a:r>
            <a:r>
              <a:rPr lang="en-US" sz="2000"/>
              <a:t> You must provide copies of your marriage documents to establish CHAMPVA eligibility.</a:t>
            </a:r>
            <a:endParaRPr lang="en-US" sz="2000" b="1" i="1"/>
          </a:p>
          <a:p>
            <a:pPr>
              <a:lnSpc>
                <a:spcPct val="80000"/>
              </a:lnSpc>
            </a:pPr>
            <a:endParaRPr lang="en-US" sz="2000" b="1" i="1"/>
          </a:p>
          <a:p>
            <a:pPr>
              <a:lnSpc>
                <a:spcPct val="80000"/>
              </a:lnSpc>
            </a:pPr>
            <a:r>
              <a:rPr lang="en-US" sz="2000" b="1" i="1"/>
              <a:t>Avoid:</a:t>
            </a:r>
            <a:r>
              <a:rPr lang="en-US" sz="2000"/>
              <a:t> It is recommended that all health care workers receive an annual influenza vaccination to prevent transmission to patients. </a:t>
            </a:r>
            <a:endParaRPr lang="en-US" sz="2000" b="1" i="1"/>
          </a:p>
          <a:p>
            <a:pPr>
              <a:lnSpc>
                <a:spcPct val="80000"/>
              </a:lnSpc>
            </a:pPr>
            <a:r>
              <a:rPr lang="en-US" sz="2000" b="1" i="1"/>
              <a:t>Use:</a:t>
            </a:r>
            <a:r>
              <a:rPr lang="en-US" sz="2000"/>
              <a:t> CDC recommends that all health care workers receive an annual influenza vaccination to prevent transmission to patients.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 E-WRITE 2008</a:t>
            </a:r>
          </a:p>
        </p:txBody>
      </p:sp>
      <p:sp>
        <p:nvSpPr>
          <p:cNvPr id="410626" name="Rectangle 2"/>
          <p:cNvSpPr>
            <a:spLocks noGrp="1" noChangeArrowheads="1"/>
          </p:cNvSpPr>
          <p:nvPr>
            <p:ph type="title"/>
          </p:nvPr>
        </p:nvSpPr>
        <p:spPr/>
        <p:txBody>
          <a:bodyPr/>
          <a:lstStyle/>
          <a:p>
            <a:r>
              <a:rPr lang="en-US"/>
              <a:t>Choose strong verbs</a:t>
            </a:r>
          </a:p>
        </p:txBody>
      </p:sp>
      <p:sp>
        <p:nvSpPr>
          <p:cNvPr id="410627" name="Rectangle 3"/>
          <p:cNvSpPr>
            <a:spLocks noGrp="1" noChangeArrowheads="1"/>
          </p:cNvSpPr>
          <p:nvPr>
            <p:ph type="body" sz="half" idx="1"/>
          </p:nvPr>
        </p:nvSpPr>
        <p:spPr/>
        <p:txBody>
          <a:bodyPr/>
          <a:lstStyle/>
          <a:p>
            <a:pPr marL="55563" indent="-1588">
              <a:lnSpc>
                <a:spcPct val="90000"/>
              </a:lnSpc>
              <a:buFontTx/>
              <a:buNone/>
            </a:pPr>
            <a:r>
              <a:rPr lang="en-US" sz="2000" b="1"/>
              <a:t>Applications that do not require a PRIA fee</a:t>
            </a:r>
          </a:p>
          <a:p>
            <a:pPr marL="55563" indent="-1588">
              <a:lnSpc>
                <a:spcPct val="90000"/>
              </a:lnSpc>
              <a:buFontTx/>
              <a:buNone/>
            </a:pPr>
            <a:endParaRPr lang="en-US" sz="2000"/>
          </a:p>
          <a:p>
            <a:pPr marL="55563" indent="-1588">
              <a:lnSpc>
                <a:spcPct val="90000"/>
              </a:lnSpc>
              <a:buFontTx/>
              <a:buNone/>
            </a:pPr>
            <a:r>
              <a:rPr lang="en-US" sz="2000"/>
              <a:t>A fee </a:t>
            </a:r>
            <a:r>
              <a:rPr lang="en-US" sz="2000">
                <a:solidFill>
                  <a:srgbClr val="FF3300"/>
                </a:solidFill>
              </a:rPr>
              <a:t>is required</a:t>
            </a:r>
            <a:r>
              <a:rPr lang="en-US" sz="2000"/>
              <a:t> for only certain types of applications. Information on the types that </a:t>
            </a:r>
            <a:r>
              <a:rPr lang="en-US" sz="2000">
                <a:hlinkClick r:id="rId3"/>
              </a:rPr>
              <a:t>do not require a fee</a:t>
            </a:r>
            <a:r>
              <a:rPr lang="en-US" sz="2000"/>
              <a:t> </a:t>
            </a:r>
            <a:r>
              <a:rPr lang="en-US" sz="2000">
                <a:solidFill>
                  <a:srgbClr val="FF3300"/>
                </a:solidFill>
              </a:rPr>
              <a:t>may be found</a:t>
            </a:r>
            <a:r>
              <a:rPr lang="en-US" sz="2000"/>
              <a:t> on EPA's Web site. An example of an application that does not require a fee </a:t>
            </a:r>
            <a:r>
              <a:rPr lang="en-US" sz="2000">
                <a:solidFill>
                  <a:srgbClr val="FF3300"/>
                </a:solidFill>
              </a:rPr>
              <a:t>is</a:t>
            </a:r>
            <a:r>
              <a:rPr lang="en-US" sz="2000"/>
              <a:t> a request to amend or </a:t>
            </a:r>
            <a:r>
              <a:rPr lang="en-US" sz="2000">
                <a:solidFill>
                  <a:srgbClr val="FF3300"/>
                </a:solidFill>
              </a:rPr>
              <a:t>make</a:t>
            </a:r>
            <a:r>
              <a:rPr lang="en-US" sz="2000"/>
              <a:t> a change to an EPA-approved label that does not require the Agency to review data (commonly called a Fast Track or Me-Too Amendment).</a:t>
            </a:r>
          </a:p>
        </p:txBody>
      </p:sp>
      <p:sp>
        <p:nvSpPr>
          <p:cNvPr id="410628" name="Rectangle 4"/>
          <p:cNvSpPr>
            <a:spLocks noGrp="1" noChangeArrowheads="1"/>
          </p:cNvSpPr>
          <p:nvPr>
            <p:ph type="body" sz="half" idx="2"/>
          </p:nvPr>
        </p:nvSpPr>
        <p:spPr/>
        <p:txBody>
          <a:bodyPr/>
          <a:lstStyle/>
          <a:p>
            <a:pPr marL="1588" indent="-1588">
              <a:lnSpc>
                <a:spcPct val="90000"/>
              </a:lnSpc>
              <a:buFontTx/>
              <a:buNone/>
            </a:pPr>
            <a:r>
              <a:rPr lang="en-US" sz="2000" b="1"/>
              <a:t>Applications that do not require a PRIA fee</a:t>
            </a:r>
          </a:p>
          <a:p>
            <a:pPr marL="1588" indent="-1588">
              <a:lnSpc>
                <a:spcPct val="90000"/>
              </a:lnSpc>
              <a:buFontTx/>
              <a:buNone/>
            </a:pPr>
            <a:endParaRPr lang="en-US" sz="2000"/>
          </a:p>
          <a:p>
            <a:pPr marL="1588" indent="-1588">
              <a:lnSpc>
                <a:spcPct val="90000"/>
              </a:lnSpc>
              <a:buFontTx/>
              <a:buNone/>
            </a:pPr>
            <a:r>
              <a:rPr lang="en-US" sz="2000"/>
              <a:t>We </a:t>
            </a:r>
            <a:r>
              <a:rPr lang="en-US" sz="2000">
                <a:solidFill>
                  <a:srgbClr val="FF3300"/>
                </a:solidFill>
              </a:rPr>
              <a:t>require</a:t>
            </a:r>
            <a:r>
              <a:rPr lang="en-US" sz="2000"/>
              <a:t> a fee only for certain types of applications. You </a:t>
            </a:r>
            <a:r>
              <a:rPr lang="en-US" sz="2000">
                <a:solidFill>
                  <a:srgbClr val="FF3300"/>
                </a:solidFill>
              </a:rPr>
              <a:t>may find</a:t>
            </a:r>
            <a:r>
              <a:rPr lang="en-US" sz="2000"/>
              <a:t> information on the types that </a:t>
            </a:r>
            <a:r>
              <a:rPr lang="en-US" sz="2000">
                <a:hlinkClick r:id="rId3"/>
              </a:rPr>
              <a:t>do not require a fee</a:t>
            </a:r>
            <a:r>
              <a:rPr lang="en-US" sz="2000"/>
              <a:t> on EPA's Web site. For example, one application that does not require a fee </a:t>
            </a:r>
            <a:r>
              <a:rPr lang="en-US" sz="2000">
                <a:solidFill>
                  <a:srgbClr val="FF3300"/>
                </a:solidFill>
              </a:rPr>
              <a:t>is</a:t>
            </a:r>
            <a:r>
              <a:rPr lang="en-US" sz="2000"/>
              <a:t> a request to amend or </a:t>
            </a:r>
            <a:r>
              <a:rPr lang="en-US" sz="2000">
                <a:solidFill>
                  <a:srgbClr val="FF3300"/>
                </a:solidFill>
              </a:rPr>
              <a:t>change</a:t>
            </a:r>
            <a:r>
              <a:rPr lang="en-US" sz="2000"/>
              <a:t> an EPA-approved label that does not require the Agency to review data (commonly called a Fast Track or Me-Too Amendment).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98690" name="Rectangle 2"/>
          <p:cNvSpPr>
            <a:spLocks noGrp="1" noChangeArrowheads="1"/>
          </p:cNvSpPr>
          <p:nvPr>
            <p:ph type="title"/>
          </p:nvPr>
        </p:nvSpPr>
        <p:spPr/>
        <p:txBody>
          <a:bodyPr/>
          <a:lstStyle/>
          <a:p>
            <a:r>
              <a:rPr lang="en-US" sz="3800"/>
              <a:t>Plain language web writing at every level</a:t>
            </a:r>
          </a:p>
        </p:txBody>
      </p:sp>
      <p:sp>
        <p:nvSpPr>
          <p:cNvPr id="498691" name="Rectangle 3"/>
          <p:cNvSpPr>
            <a:spLocks noGrp="1" noChangeArrowheads="1"/>
          </p:cNvSpPr>
          <p:nvPr>
            <p:ph type="body" idx="1"/>
          </p:nvPr>
        </p:nvSpPr>
        <p:spPr/>
        <p:txBody>
          <a:bodyPr/>
          <a:lstStyle/>
          <a:p>
            <a:r>
              <a:rPr lang="en-US"/>
              <a:t>Part 1: Plain language in navigation</a:t>
            </a:r>
          </a:p>
          <a:p>
            <a:r>
              <a:rPr lang="en-US"/>
              <a:t>Part 2: Plain language on each page</a:t>
            </a:r>
          </a:p>
          <a:p>
            <a:r>
              <a:rPr lang="en-US"/>
              <a:t>Part 3: Plain language sentences</a:t>
            </a:r>
          </a:p>
          <a:p>
            <a:r>
              <a:rPr lang="en-US" sz="3400" b="1">
                <a:solidFill>
                  <a:srgbClr val="FF3300"/>
                </a:solidFill>
              </a:rPr>
              <a:t>Part 4: Plain language word choice</a:t>
            </a:r>
          </a:p>
          <a:p>
            <a:r>
              <a:rPr lang="en-US"/>
              <a:t>Part 5: Plain language in text display</a:t>
            </a:r>
          </a:p>
          <a:p>
            <a:pPr>
              <a:buFontTx/>
              <a:buNone/>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p:txBody>
          <a:bodyPr/>
          <a:lstStyle/>
          <a:p>
            <a:r>
              <a:rPr lang="en-US" sz="4200"/>
              <a:t>Plain language: </a:t>
            </a:r>
            <a:br>
              <a:rPr lang="en-US" sz="4200"/>
            </a:br>
            <a:r>
              <a:rPr lang="en-US" sz="4200"/>
              <a:t>We know it when we see it</a:t>
            </a:r>
          </a:p>
        </p:txBody>
      </p:sp>
      <p:sp>
        <p:nvSpPr>
          <p:cNvPr id="251909"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225282" name="Rectangle 2"/>
          <p:cNvSpPr>
            <a:spLocks noGrp="1" noChangeArrowheads="1"/>
          </p:cNvSpPr>
          <p:nvPr>
            <p:ph type="title"/>
          </p:nvPr>
        </p:nvSpPr>
        <p:spPr/>
        <p:txBody>
          <a:bodyPr/>
          <a:lstStyle/>
          <a:p>
            <a:r>
              <a:rPr lang="en-US" sz="3800"/>
              <a:t>Part 4: Plain language word choice</a:t>
            </a:r>
          </a:p>
        </p:txBody>
      </p:sp>
      <p:sp>
        <p:nvSpPr>
          <p:cNvPr id="225283" name="Rectangle 3"/>
          <p:cNvSpPr>
            <a:spLocks noGrp="1" noChangeArrowheads="1"/>
          </p:cNvSpPr>
          <p:nvPr>
            <p:ph type="body" idx="1"/>
          </p:nvPr>
        </p:nvSpPr>
        <p:spPr/>
        <p:txBody>
          <a:bodyPr/>
          <a:lstStyle/>
          <a:p>
            <a:r>
              <a:rPr lang="en-US"/>
              <a:t>Avoid bureaucratese</a:t>
            </a:r>
          </a:p>
          <a:p>
            <a:r>
              <a:rPr lang="en-US"/>
              <a:t>Use familiar terms</a:t>
            </a:r>
          </a:p>
          <a:p>
            <a:r>
              <a:rPr lang="en-US"/>
              <a:t>Provide definitions whenever you must use technical terms </a:t>
            </a:r>
          </a:p>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3"/>
          <p:cNvSpPr>
            <a:spLocks noGrp="1"/>
          </p:cNvSpPr>
          <p:nvPr>
            <p:ph type="ftr" sz="quarter" idx="10"/>
          </p:nvPr>
        </p:nvSpPr>
        <p:spPr/>
        <p:txBody>
          <a:bodyPr/>
          <a:lstStyle/>
          <a:p>
            <a:r>
              <a:rPr lang="en-US"/>
              <a:t>© E-WRITE 2008</a:t>
            </a:r>
          </a:p>
        </p:txBody>
      </p:sp>
      <p:sp>
        <p:nvSpPr>
          <p:cNvPr id="413698" name="Rectangle 2"/>
          <p:cNvSpPr>
            <a:spLocks noGrp="1" noChangeArrowheads="1"/>
          </p:cNvSpPr>
          <p:nvPr>
            <p:ph type="title"/>
          </p:nvPr>
        </p:nvSpPr>
        <p:spPr/>
        <p:txBody>
          <a:bodyPr/>
          <a:lstStyle/>
          <a:p>
            <a:r>
              <a:rPr lang="en-US" sz="3800"/>
              <a:t>Use the plain language substitute for bureaucratic words</a:t>
            </a:r>
          </a:p>
        </p:txBody>
      </p:sp>
      <p:graphicFrame>
        <p:nvGraphicFramePr>
          <p:cNvPr id="413798" name="Group 102"/>
          <p:cNvGraphicFramePr>
            <a:graphicFrameLocks noGrp="1"/>
          </p:cNvGraphicFramePr>
          <p:nvPr>
            <p:ph idx="1"/>
          </p:nvPr>
        </p:nvGraphicFramePr>
        <p:xfrm>
          <a:off x="457200" y="1682750"/>
          <a:ext cx="8229600" cy="3622675"/>
        </p:xfrm>
        <a:graphic>
          <a:graphicData uri="http://schemas.openxmlformats.org/drawingml/2006/table">
            <a:tbl>
              <a:tblPr/>
              <a:tblGrid>
                <a:gridCol w="4648200"/>
                <a:gridCol w="3581400"/>
              </a:tblGrid>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charset="0"/>
                        </a:rPr>
                        <a:t>Too Fancy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charset="0"/>
                        </a:rPr>
                        <a:t>Plain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charset="0"/>
                        </a:rPr>
                        <a:t>Utilize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charset="0"/>
                        </a:rPr>
                        <a:t>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charset="0"/>
                        </a:rPr>
                        <a:t>At the present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charset="0"/>
                        </a:rPr>
                        <a:t>Now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charset="0"/>
                        </a:rPr>
                        <a:t>On the basis 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charset="0"/>
                        </a:rPr>
                        <a:t>Based 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charset="0"/>
                        </a:rPr>
                        <a:t>After the completion 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charset="0"/>
                        </a:rPr>
                        <a:t>After completing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charset="0"/>
                        </a:rPr>
                        <a:t>Employment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charset="0"/>
                        </a:rPr>
                        <a:t>Jobs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charset="0"/>
                        </a:rPr>
                        <a:t>Including, but not limited 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charset="0"/>
                        </a:rPr>
                        <a:t>Including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419842" name="Rectangle 2"/>
          <p:cNvSpPr>
            <a:spLocks noGrp="1" noChangeArrowheads="1"/>
          </p:cNvSpPr>
          <p:nvPr>
            <p:ph type="title"/>
          </p:nvPr>
        </p:nvSpPr>
        <p:spPr/>
        <p:txBody>
          <a:bodyPr/>
          <a:lstStyle/>
          <a:p>
            <a:r>
              <a:rPr lang="en-US"/>
              <a:t>Use familiar terms</a:t>
            </a:r>
          </a:p>
        </p:txBody>
      </p:sp>
      <p:sp>
        <p:nvSpPr>
          <p:cNvPr id="419845" name="Rectangle 5"/>
          <p:cNvSpPr>
            <a:spLocks noGrp="1" noChangeArrowheads="1"/>
          </p:cNvSpPr>
          <p:nvPr>
            <p:ph idx="1"/>
          </p:nvPr>
        </p:nvSpPr>
        <p:spPr/>
        <p:txBody>
          <a:bodyPr/>
          <a:lstStyle/>
          <a:p>
            <a:endParaRPr lang="en-US"/>
          </a:p>
        </p:txBody>
      </p:sp>
      <p:pic>
        <p:nvPicPr>
          <p:cNvPr id="419844" name="Picture 4" descr="PPT3D"/>
          <p:cNvPicPr>
            <a:picLocks noChangeAspect="1" noChangeArrowheads="1"/>
          </p:cNvPicPr>
          <p:nvPr/>
        </p:nvPicPr>
        <p:blipFill>
          <a:blip r:embed="rId3" cstate="print"/>
          <a:srcRect/>
          <a:stretch>
            <a:fillRect/>
          </a:stretch>
        </p:blipFill>
        <p:spPr bwMode="auto">
          <a:xfrm>
            <a:off x="838200" y="1752600"/>
            <a:ext cx="7772400" cy="349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21890" name="Rectangle 2"/>
          <p:cNvSpPr>
            <a:spLocks noGrp="1" noChangeArrowheads="1"/>
          </p:cNvSpPr>
          <p:nvPr>
            <p:ph type="title"/>
          </p:nvPr>
        </p:nvSpPr>
        <p:spPr/>
        <p:txBody>
          <a:bodyPr/>
          <a:lstStyle/>
          <a:p>
            <a:r>
              <a:rPr lang="en-US"/>
              <a:t>Provide definitions</a:t>
            </a:r>
          </a:p>
        </p:txBody>
      </p:sp>
      <p:sp>
        <p:nvSpPr>
          <p:cNvPr id="421891" name="Rectangle 3"/>
          <p:cNvSpPr>
            <a:spLocks noGrp="1" noChangeArrowheads="1"/>
          </p:cNvSpPr>
          <p:nvPr>
            <p:ph type="body" idx="1"/>
          </p:nvPr>
        </p:nvSpPr>
        <p:spPr/>
        <p:txBody>
          <a:bodyPr/>
          <a:lstStyle/>
          <a:p>
            <a:r>
              <a:rPr lang="en-US"/>
              <a:t>Link to a glossary</a:t>
            </a:r>
          </a:p>
          <a:p>
            <a:r>
              <a:rPr lang="en-US"/>
              <a:t>Insert a brief explanation into the text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423940" name="Rectangle 4"/>
          <p:cNvSpPr>
            <a:spLocks noGrp="1" noChangeArrowheads="1"/>
          </p:cNvSpPr>
          <p:nvPr>
            <p:ph type="title"/>
          </p:nvPr>
        </p:nvSpPr>
        <p:spPr/>
        <p:txBody>
          <a:bodyPr/>
          <a:lstStyle/>
          <a:p>
            <a:r>
              <a:rPr lang="en-US"/>
              <a:t>Now </a:t>
            </a:r>
            <a:r>
              <a:rPr lang="en-US" i="1"/>
              <a:t>that’s</a:t>
            </a:r>
            <a:r>
              <a:rPr lang="en-US"/>
              <a:t> a glossary</a:t>
            </a:r>
          </a:p>
        </p:txBody>
      </p:sp>
      <p:sp>
        <p:nvSpPr>
          <p:cNvPr id="423941" name="Rectangle 5"/>
          <p:cNvSpPr>
            <a:spLocks noGrp="1" noChangeArrowheads="1"/>
          </p:cNvSpPr>
          <p:nvPr>
            <p:ph idx="1"/>
          </p:nvPr>
        </p:nvSpPr>
        <p:spPr/>
        <p:txBody>
          <a:bodyPr/>
          <a:lstStyle/>
          <a:p>
            <a:endParaRPr lang="en-US"/>
          </a:p>
        </p:txBody>
      </p:sp>
      <p:pic>
        <p:nvPicPr>
          <p:cNvPr id="423942" name="Picture 6" descr="PPT107"/>
          <p:cNvPicPr>
            <a:picLocks noChangeAspect="1" noChangeArrowheads="1"/>
          </p:cNvPicPr>
          <p:nvPr/>
        </p:nvPicPr>
        <p:blipFill>
          <a:blip r:embed="rId3" cstate="print"/>
          <a:srcRect/>
          <a:stretch>
            <a:fillRect/>
          </a:stretch>
        </p:blipFill>
        <p:spPr bwMode="auto">
          <a:xfrm>
            <a:off x="990600" y="1436688"/>
            <a:ext cx="7150100" cy="4486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430084" name="Rectangle 4"/>
          <p:cNvSpPr>
            <a:spLocks noGrp="1" noChangeArrowheads="1"/>
          </p:cNvSpPr>
          <p:nvPr>
            <p:ph type="title"/>
          </p:nvPr>
        </p:nvSpPr>
        <p:spPr/>
        <p:txBody>
          <a:bodyPr/>
          <a:lstStyle/>
          <a:p>
            <a:r>
              <a:rPr lang="en-US" sz="3800"/>
              <a:t>Glossary + easy access to other kinds of reference</a:t>
            </a:r>
          </a:p>
        </p:txBody>
      </p:sp>
      <p:sp>
        <p:nvSpPr>
          <p:cNvPr id="430085" name="Rectangle 5"/>
          <p:cNvSpPr>
            <a:spLocks noGrp="1" noChangeArrowheads="1"/>
          </p:cNvSpPr>
          <p:nvPr>
            <p:ph idx="1"/>
          </p:nvPr>
        </p:nvSpPr>
        <p:spPr/>
        <p:txBody>
          <a:bodyPr/>
          <a:lstStyle/>
          <a:p>
            <a:endParaRPr lang="en-US"/>
          </a:p>
        </p:txBody>
      </p:sp>
      <p:pic>
        <p:nvPicPr>
          <p:cNvPr id="430086" name="Picture 6" descr="PPT10A"/>
          <p:cNvPicPr>
            <a:picLocks noChangeAspect="1" noChangeArrowheads="1"/>
          </p:cNvPicPr>
          <p:nvPr/>
        </p:nvPicPr>
        <p:blipFill>
          <a:blip r:embed="rId3" cstate="print"/>
          <a:srcRect/>
          <a:stretch>
            <a:fillRect/>
          </a:stretch>
        </p:blipFill>
        <p:spPr bwMode="auto">
          <a:xfrm>
            <a:off x="685800" y="1676400"/>
            <a:ext cx="7829550" cy="318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438276" name="Rectangle 4"/>
          <p:cNvSpPr>
            <a:spLocks noGrp="1" noChangeArrowheads="1"/>
          </p:cNvSpPr>
          <p:nvPr>
            <p:ph type="title"/>
          </p:nvPr>
        </p:nvSpPr>
        <p:spPr/>
        <p:txBody>
          <a:bodyPr/>
          <a:lstStyle/>
          <a:p>
            <a:r>
              <a:rPr lang="en-US"/>
              <a:t>Insert a brief explanation</a:t>
            </a:r>
          </a:p>
        </p:txBody>
      </p:sp>
      <p:sp>
        <p:nvSpPr>
          <p:cNvPr id="438277" name="Rectangle 5"/>
          <p:cNvSpPr>
            <a:spLocks noGrp="1" noChangeArrowheads="1"/>
          </p:cNvSpPr>
          <p:nvPr>
            <p:ph idx="1"/>
          </p:nvPr>
        </p:nvSpPr>
        <p:spPr/>
        <p:txBody>
          <a:bodyPr/>
          <a:lstStyle/>
          <a:p>
            <a:endParaRPr lang="en-US"/>
          </a:p>
        </p:txBody>
      </p:sp>
      <p:pic>
        <p:nvPicPr>
          <p:cNvPr id="438279" name="Picture 7" descr="PPT39">
            <a:hlinkClick r:id="rId3"/>
          </p:cNvPr>
          <p:cNvPicPr>
            <a:picLocks noChangeAspect="1" noChangeArrowheads="1"/>
          </p:cNvPicPr>
          <p:nvPr/>
        </p:nvPicPr>
        <p:blipFill>
          <a:blip r:embed="rId4" cstate="print"/>
          <a:srcRect/>
          <a:stretch>
            <a:fillRect/>
          </a:stretch>
        </p:blipFill>
        <p:spPr bwMode="auto">
          <a:xfrm>
            <a:off x="457200" y="1676400"/>
            <a:ext cx="8153400" cy="3833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ctrTitle"/>
          </p:nvPr>
        </p:nvSpPr>
        <p:spPr/>
        <p:txBody>
          <a:bodyPr/>
          <a:lstStyle/>
          <a:p>
            <a:pPr algn="ctr"/>
            <a:r>
              <a:rPr lang="en-US" sz="6200"/>
              <a:t>Questions?</a:t>
            </a:r>
          </a:p>
        </p:txBody>
      </p:sp>
      <p:sp>
        <p:nvSpPr>
          <p:cNvPr id="508931" name="Rectangle 3"/>
          <p:cNvSpPr>
            <a:spLocks noGrp="1" noChangeArrowheads="1"/>
          </p:cNvSpPr>
          <p:nvPr>
            <p:ph type="subTitle" idx="1"/>
          </p:nvPr>
        </p:nvSpPr>
        <p:spPr/>
        <p:txBody>
          <a:bodyP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 E-WRITE 2008</a:t>
            </a:r>
          </a:p>
        </p:txBody>
      </p:sp>
      <p:sp>
        <p:nvSpPr>
          <p:cNvPr id="427012" name="Rectangle 4"/>
          <p:cNvSpPr>
            <a:spLocks noGrp="1" noChangeArrowheads="1"/>
          </p:cNvSpPr>
          <p:nvPr>
            <p:ph type="title"/>
          </p:nvPr>
        </p:nvSpPr>
        <p:spPr/>
        <p:txBody>
          <a:bodyPr/>
          <a:lstStyle/>
          <a:p>
            <a:r>
              <a:rPr lang="en-US" sz="3800"/>
              <a:t>Insert a brief explanation into the text</a:t>
            </a:r>
          </a:p>
        </p:txBody>
      </p:sp>
      <p:sp>
        <p:nvSpPr>
          <p:cNvPr id="427013" name="Rectangle 5"/>
          <p:cNvSpPr>
            <a:spLocks noGrp="1" noChangeArrowheads="1"/>
          </p:cNvSpPr>
          <p:nvPr>
            <p:ph type="body" sz="half" idx="1"/>
          </p:nvPr>
        </p:nvSpPr>
        <p:spPr/>
        <p:txBody>
          <a:bodyPr/>
          <a:lstStyle/>
          <a:p>
            <a:endParaRPr lang="en-US" sz="2800"/>
          </a:p>
        </p:txBody>
      </p:sp>
      <p:sp>
        <p:nvSpPr>
          <p:cNvPr id="427014" name="Rectangle 6"/>
          <p:cNvSpPr>
            <a:spLocks noGrp="1" noChangeArrowheads="1"/>
          </p:cNvSpPr>
          <p:nvPr>
            <p:ph sz="half" idx="2"/>
          </p:nvPr>
        </p:nvSpPr>
        <p:spPr/>
        <p:txBody>
          <a:bodyPr/>
          <a:lstStyle/>
          <a:p>
            <a:endParaRPr lang="en-US" sz="2800"/>
          </a:p>
        </p:txBody>
      </p:sp>
      <p:pic>
        <p:nvPicPr>
          <p:cNvPr id="427015" name="Picture 7" descr="PPT108"/>
          <p:cNvPicPr>
            <a:picLocks noChangeAspect="1" noChangeArrowheads="1"/>
          </p:cNvPicPr>
          <p:nvPr/>
        </p:nvPicPr>
        <p:blipFill>
          <a:blip r:embed="rId3" cstate="print"/>
          <a:srcRect/>
          <a:stretch>
            <a:fillRect/>
          </a:stretch>
        </p:blipFill>
        <p:spPr bwMode="auto">
          <a:xfrm>
            <a:off x="533400" y="1676400"/>
            <a:ext cx="8001000" cy="1414463"/>
          </a:xfrm>
          <a:prstGeom prst="rect">
            <a:avLst/>
          </a:prstGeom>
          <a:noFill/>
          <a:ln w="9525">
            <a:noFill/>
            <a:miter lim="800000"/>
            <a:headEnd/>
            <a:tailEnd/>
          </a:ln>
          <a:effectLst/>
        </p:spPr>
      </p:pic>
      <p:pic>
        <p:nvPicPr>
          <p:cNvPr id="427016" name="Picture 8" descr="PPT109"/>
          <p:cNvPicPr>
            <a:picLocks noChangeAspect="1" noChangeArrowheads="1"/>
          </p:cNvPicPr>
          <p:nvPr/>
        </p:nvPicPr>
        <p:blipFill>
          <a:blip r:embed="rId4" cstate="print"/>
          <a:srcRect/>
          <a:stretch>
            <a:fillRect/>
          </a:stretch>
        </p:blipFill>
        <p:spPr bwMode="auto">
          <a:xfrm>
            <a:off x="533400" y="3962400"/>
            <a:ext cx="8229600" cy="1031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500738" name="Rectangle 2"/>
          <p:cNvSpPr>
            <a:spLocks noGrp="1" noChangeArrowheads="1"/>
          </p:cNvSpPr>
          <p:nvPr>
            <p:ph type="title"/>
          </p:nvPr>
        </p:nvSpPr>
        <p:spPr/>
        <p:txBody>
          <a:bodyPr/>
          <a:lstStyle/>
          <a:p>
            <a:r>
              <a:rPr lang="en-US" sz="3800"/>
              <a:t>Plain language web writing at every level</a:t>
            </a:r>
          </a:p>
        </p:txBody>
      </p:sp>
      <p:sp>
        <p:nvSpPr>
          <p:cNvPr id="500739" name="Rectangle 3"/>
          <p:cNvSpPr>
            <a:spLocks noGrp="1" noChangeArrowheads="1"/>
          </p:cNvSpPr>
          <p:nvPr>
            <p:ph type="body" idx="1"/>
          </p:nvPr>
        </p:nvSpPr>
        <p:spPr/>
        <p:txBody>
          <a:bodyPr/>
          <a:lstStyle/>
          <a:p>
            <a:r>
              <a:rPr lang="en-US"/>
              <a:t>Part 1: Plain language in navigation</a:t>
            </a:r>
          </a:p>
          <a:p>
            <a:r>
              <a:rPr lang="en-US"/>
              <a:t>Part 2: Plain language on each page</a:t>
            </a:r>
          </a:p>
          <a:p>
            <a:r>
              <a:rPr lang="en-US"/>
              <a:t>Part 3: Plain language sentences</a:t>
            </a:r>
          </a:p>
          <a:p>
            <a:r>
              <a:rPr lang="en-US"/>
              <a:t>Part 4: Plain language word choice</a:t>
            </a:r>
          </a:p>
          <a:p>
            <a:r>
              <a:rPr lang="en-US" sz="3400" b="1">
                <a:solidFill>
                  <a:srgbClr val="FF3300"/>
                </a:solidFill>
              </a:rPr>
              <a:t>Part 5: Plain language in text display</a:t>
            </a:r>
          </a:p>
          <a:p>
            <a:pPr>
              <a:buFontTx/>
              <a:buNone/>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210946" name="Rectangle 2"/>
          <p:cNvSpPr>
            <a:spLocks noGrp="1" noChangeArrowheads="1"/>
          </p:cNvSpPr>
          <p:nvPr>
            <p:ph type="title"/>
          </p:nvPr>
        </p:nvSpPr>
        <p:spPr/>
        <p:txBody>
          <a:bodyPr/>
          <a:lstStyle/>
          <a:p>
            <a:r>
              <a:rPr lang="en-US" sz="4200"/>
              <a:t>Not plain language</a:t>
            </a:r>
          </a:p>
        </p:txBody>
      </p:sp>
      <p:sp>
        <p:nvSpPr>
          <p:cNvPr id="210947" name="Rectangle 3"/>
          <p:cNvSpPr>
            <a:spLocks noGrp="1" noChangeArrowheads="1"/>
          </p:cNvSpPr>
          <p:nvPr>
            <p:ph type="body" idx="1"/>
          </p:nvPr>
        </p:nvSpPr>
        <p:spPr/>
        <p:txBody>
          <a:bodyPr/>
          <a:lstStyle/>
          <a:p>
            <a:pPr>
              <a:buFontTx/>
              <a:buNone/>
            </a:pPr>
            <a:r>
              <a:rPr lang="en-US"/>
              <a:t>	</a:t>
            </a:r>
            <a:r>
              <a:rPr lang="en-US" sz="2900"/>
              <a:t>Local Veterans Employment Representatives conduct outreach to employers to engage in advocacy efforts with hiring executives to increase employment opportunities for veterans, encourage the hiring of disabled veterans and generally assist veterans to gain and retain employment.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50562" name="Rectangle 2"/>
          <p:cNvSpPr>
            <a:spLocks noGrp="1" noChangeArrowheads="1"/>
          </p:cNvSpPr>
          <p:nvPr>
            <p:ph type="title"/>
          </p:nvPr>
        </p:nvSpPr>
        <p:spPr/>
        <p:txBody>
          <a:bodyPr/>
          <a:lstStyle/>
          <a:p>
            <a:r>
              <a:rPr lang="en-US" sz="3800"/>
              <a:t>Part 5: Plain language in text display</a:t>
            </a:r>
          </a:p>
        </p:txBody>
      </p:sp>
      <p:sp>
        <p:nvSpPr>
          <p:cNvPr id="450563" name="Rectangle 3"/>
          <p:cNvSpPr>
            <a:spLocks noGrp="1" noChangeArrowheads="1"/>
          </p:cNvSpPr>
          <p:nvPr>
            <p:ph type="body" idx="1"/>
          </p:nvPr>
        </p:nvSpPr>
        <p:spPr/>
        <p:txBody>
          <a:bodyPr/>
          <a:lstStyle/>
          <a:p>
            <a:r>
              <a:rPr lang="en-US"/>
              <a:t>Use vertical lists</a:t>
            </a:r>
          </a:p>
          <a:p>
            <a:r>
              <a:rPr lang="en-US"/>
              <a:t>Use tables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381954" name="Rectangle 2"/>
          <p:cNvSpPr>
            <a:spLocks noGrp="1" noChangeArrowheads="1"/>
          </p:cNvSpPr>
          <p:nvPr>
            <p:ph type="title"/>
          </p:nvPr>
        </p:nvSpPr>
        <p:spPr/>
        <p:txBody>
          <a:bodyPr/>
          <a:lstStyle/>
          <a:p>
            <a:r>
              <a:rPr lang="en-US" sz="3800"/>
              <a:t>Use vertical lists to enable users to scan</a:t>
            </a:r>
          </a:p>
        </p:txBody>
      </p:sp>
      <p:sp>
        <p:nvSpPr>
          <p:cNvPr id="381957" name="Rectangle 5"/>
          <p:cNvSpPr>
            <a:spLocks noGrp="1" noChangeArrowheads="1"/>
          </p:cNvSpPr>
          <p:nvPr>
            <p:ph idx="1"/>
          </p:nvPr>
        </p:nvSpPr>
        <p:spPr/>
        <p:txBody>
          <a:bodyPr/>
          <a:lstStyle/>
          <a:p>
            <a:endParaRPr lang="en-US"/>
          </a:p>
        </p:txBody>
      </p:sp>
      <p:pic>
        <p:nvPicPr>
          <p:cNvPr id="381956" name="Picture 4" descr="PPT8F"/>
          <p:cNvPicPr>
            <a:picLocks noChangeAspect="1" noChangeArrowheads="1"/>
          </p:cNvPicPr>
          <p:nvPr/>
        </p:nvPicPr>
        <p:blipFill>
          <a:blip r:embed="rId3" cstate="print"/>
          <a:srcRect/>
          <a:stretch>
            <a:fillRect/>
          </a:stretch>
        </p:blipFill>
        <p:spPr bwMode="auto">
          <a:xfrm>
            <a:off x="990600" y="1676400"/>
            <a:ext cx="7000875" cy="4210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 E-WRITE 2008</a:t>
            </a:r>
          </a:p>
        </p:txBody>
      </p:sp>
      <p:sp>
        <p:nvSpPr>
          <p:cNvPr id="446471" name="Rectangle 7"/>
          <p:cNvSpPr>
            <a:spLocks noGrp="1" noChangeArrowheads="1"/>
          </p:cNvSpPr>
          <p:nvPr>
            <p:ph type="title"/>
          </p:nvPr>
        </p:nvSpPr>
        <p:spPr/>
        <p:txBody>
          <a:bodyPr/>
          <a:lstStyle/>
          <a:p>
            <a:r>
              <a:rPr lang="en-US"/>
              <a:t>Bullets help! </a:t>
            </a:r>
          </a:p>
        </p:txBody>
      </p:sp>
      <p:sp>
        <p:nvSpPr>
          <p:cNvPr id="446470" name="Rectangle 6"/>
          <p:cNvSpPr>
            <a:spLocks noGrp="1" noChangeArrowheads="1"/>
          </p:cNvSpPr>
          <p:nvPr>
            <p:ph type="body" sz="half" idx="2"/>
          </p:nvPr>
        </p:nvSpPr>
        <p:spPr/>
        <p:txBody>
          <a:bodyPr/>
          <a:lstStyle/>
          <a:p>
            <a:pPr>
              <a:lnSpc>
                <a:spcPct val="90000"/>
              </a:lnSpc>
              <a:buFontTx/>
              <a:buNone/>
            </a:pPr>
            <a:r>
              <a:rPr lang="en-US" sz="2300"/>
              <a:t>Learn about </a:t>
            </a:r>
          </a:p>
          <a:p>
            <a:pPr>
              <a:lnSpc>
                <a:spcPct val="90000"/>
              </a:lnSpc>
            </a:pPr>
            <a:r>
              <a:rPr lang="en-US" sz="2300">
                <a:hlinkClick r:id="rId3"/>
              </a:rPr>
              <a:t>what we buy</a:t>
            </a:r>
            <a:endParaRPr lang="en-US" sz="2300"/>
          </a:p>
          <a:p>
            <a:pPr>
              <a:lnSpc>
                <a:spcPct val="90000"/>
              </a:lnSpc>
            </a:pPr>
            <a:r>
              <a:rPr lang="en-US" sz="2300">
                <a:hlinkClick r:id="rId4"/>
              </a:rPr>
              <a:t>how we buy</a:t>
            </a:r>
            <a:r>
              <a:rPr lang="en-US" sz="2300"/>
              <a:t> </a:t>
            </a:r>
          </a:p>
          <a:p>
            <a:pPr>
              <a:lnSpc>
                <a:spcPct val="90000"/>
              </a:lnSpc>
            </a:pPr>
            <a:r>
              <a:rPr lang="en-US" sz="2300">
                <a:hlinkClick r:id="rId4"/>
              </a:rPr>
              <a:t>how to register</a:t>
            </a:r>
            <a:r>
              <a:rPr lang="en-US" sz="2300"/>
              <a:t> as a supplier </a:t>
            </a:r>
          </a:p>
          <a:p>
            <a:pPr>
              <a:lnSpc>
                <a:spcPct val="90000"/>
              </a:lnSpc>
              <a:buFontTx/>
              <a:buNone/>
            </a:pPr>
            <a:endParaRPr lang="en-US" sz="1000"/>
          </a:p>
          <a:p>
            <a:pPr>
              <a:lnSpc>
                <a:spcPct val="90000"/>
              </a:lnSpc>
              <a:buFontTx/>
              <a:buNone/>
            </a:pPr>
            <a:r>
              <a:rPr lang="en-US" sz="2300"/>
              <a:t>Find</a:t>
            </a:r>
          </a:p>
          <a:p>
            <a:pPr>
              <a:lnSpc>
                <a:spcPct val="90000"/>
              </a:lnSpc>
            </a:pPr>
            <a:r>
              <a:rPr lang="en-US" sz="2300">
                <a:hlinkClick r:id="rId5"/>
              </a:rPr>
              <a:t>contractor bidder information</a:t>
            </a:r>
            <a:endParaRPr lang="en-US" sz="2300"/>
          </a:p>
          <a:p>
            <a:pPr>
              <a:lnSpc>
                <a:spcPct val="90000"/>
              </a:lnSpc>
            </a:pPr>
            <a:r>
              <a:rPr lang="en-US" sz="2300">
                <a:hlinkClick r:id="rId6"/>
              </a:rPr>
              <a:t>accounts payable</a:t>
            </a:r>
            <a:endParaRPr lang="en-US" sz="2300"/>
          </a:p>
          <a:p>
            <a:pPr>
              <a:lnSpc>
                <a:spcPct val="90000"/>
              </a:lnSpc>
            </a:pPr>
            <a:r>
              <a:rPr lang="en-US" sz="2300">
                <a:hlinkClick r:id="rId7"/>
              </a:rPr>
              <a:t>contract audit </a:t>
            </a:r>
            <a:endParaRPr lang="en-US" sz="2300"/>
          </a:p>
          <a:p>
            <a:pPr>
              <a:lnSpc>
                <a:spcPct val="90000"/>
              </a:lnSpc>
            </a:pPr>
            <a:r>
              <a:rPr lang="en-US" sz="2300">
                <a:hlinkClick r:id="rId8"/>
              </a:rPr>
              <a:t>construction facilities</a:t>
            </a:r>
            <a:endParaRPr lang="en-US" sz="2300"/>
          </a:p>
        </p:txBody>
      </p:sp>
      <p:pic>
        <p:nvPicPr>
          <p:cNvPr id="446473" name="Picture 9" descr="PPT8F"/>
          <p:cNvPicPr>
            <a:picLocks noChangeAspect="1" noChangeArrowheads="1"/>
          </p:cNvPicPr>
          <p:nvPr>
            <p:ph sz="half" idx="1"/>
          </p:nvPr>
        </p:nvPicPr>
        <p:blipFill>
          <a:blip r:embed="rId9" cstate="print"/>
          <a:srcRect/>
          <a:stretch>
            <a:fillRect/>
          </a:stretch>
        </p:blipFill>
        <p:spPr>
          <a:xfrm>
            <a:off x="457200" y="1524000"/>
            <a:ext cx="4038600" cy="2428875"/>
          </a:xfrm>
          <a:noFill/>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461828" name="Rectangle 4"/>
          <p:cNvSpPr>
            <a:spLocks noGrp="1" noChangeArrowheads="1"/>
          </p:cNvSpPr>
          <p:nvPr>
            <p:ph type="title"/>
          </p:nvPr>
        </p:nvSpPr>
        <p:spPr/>
        <p:txBody>
          <a:bodyPr/>
          <a:lstStyle/>
          <a:p>
            <a:r>
              <a:rPr lang="en-US" sz="3800"/>
              <a:t>Tables enable scanning and reinforce the logic of the content</a:t>
            </a:r>
          </a:p>
        </p:txBody>
      </p:sp>
      <p:sp>
        <p:nvSpPr>
          <p:cNvPr id="461829" name="Rectangle 5"/>
          <p:cNvSpPr>
            <a:spLocks noGrp="1" noChangeArrowheads="1"/>
          </p:cNvSpPr>
          <p:nvPr>
            <p:ph idx="1"/>
          </p:nvPr>
        </p:nvSpPr>
        <p:spPr/>
        <p:txBody>
          <a:bodyPr/>
          <a:lstStyle/>
          <a:p>
            <a:endParaRPr lang="en-US"/>
          </a:p>
        </p:txBody>
      </p:sp>
      <p:pic>
        <p:nvPicPr>
          <p:cNvPr id="461830" name="Picture 6" descr="PPT4C"/>
          <p:cNvPicPr>
            <a:picLocks noChangeAspect="1" noChangeArrowheads="1"/>
          </p:cNvPicPr>
          <p:nvPr/>
        </p:nvPicPr>
        <p:blipFill>
          <a:blip r:embed="rId3" cstate="print"/>
          <a:srcRect/>
          <a:stretch>
            <a:fillRect/>
          </a:stretch>
        </p:blipFill>
        <p:spPr bwMode="auto">
          <a:xfrm>
            <a:off x="1752600" y="1524000"/>
            <a:ext cx="5219700" cy="4508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241666" name="Rectangle 2"/>
          <p:cNvSpPr>
            <a:spLocks noGrp="1" noChangeArrowheads="1"/>
          </p:cNvSpPr>
          <p:nvPr>
            <p:ph type="title"/>
          </p:nvPr>
        </p:nvSpPr>
        <p:spPr/>
        <p:txBody>
          <a:bodyPr/>
          <a:lstStyle/>
          <a:p>
            <a:r>
              <a:rPr lang="en-US" sz="4200"/>
              <a:t>PL Case Study: Energy in Brief</a:t>
            </a:r>
          </a:p>
        </p:txBody>
      </p:sp>
      <p:sp>
        <p:nvSpPr>
          <p:cNvPr id="241667" name="Rectangle 3"/>
          <p:cNvSpPr>
            <a:spLocks noGrp="1" noChangeArrowheads="1"/>
          </p:cNvSpPr>
          <p:nvPr>
            <p:ph type="body" idx="1"/>
          </p:nvPr>
        </p:nvSpPr>
        <p:spPr/>
        <p:txBody>
          <a:bodyPr/>
          <a:lstStyle/>
          <a:p>
            <a:pPr>
              <a:lnSpc>
                <a:spcPct val="90000"/>
              </a:lnSpc>
            </a:pPr>
            <a:r>
              <a:rPr lang="en-US"/>
              <a:t>Energy Information Administration’s online publication launched in May 2008</a:t>
            </a:r>
          </a:p>
          <a:p>
            <a:pPr>
              <a:lnSpc>
                <a:spcPct val="90000"/>
              </a:lnSpc>
            </a:pPr>
            <a:r>
              <a:rPr lang="en-US"/>
              <a:t>“Energy in Briefs explain important energy topics in plain language. Each Brief answers a question relevant to the public and recommends resources for further reading.”</a:t>
            </a:r>
          </a:p>
          <a:p>
            <a:pPr>
              <a:lnSpc>
                <a:spcPct val="90000"/>
              </a:lnSpc>
            </a:pPr>
            <a:r>
              <a:rPr lang="en-US"/>
              <a:t>EIBs are written by subject matter experts for non-experts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243714" name="Rectangle 2"/>
          <p:cNvSpPr>
            <a:spLocks noGrp="1" noChangeArrowheads="1"/>
          </p:cNvSpPr>
          <p:nvPr>
            <p:ph type="title"/>
          </p:nvPr>
        </p:nvSpPr>
        <p:spPr/>
        <p:txBody>
          <a:bodyPr/>
          <a:lstStyle/>
          <a:p>
            <a:r>
              <a:rPr lang="en-US" sz="3700"/>
              <a:t>Handouts, Page 5</a:t>
            </a:r>
            <a:br>
              <a:rPr lang="en-US" sz="3700"/>
            </a:br>
            <a:r>
              <a:rPr lang="en-US" sz="3700"/>
              <a:t>Draft content for Energy in Brief</a:t>
            </a:r>
          </a:p>
        </p:txBody>
      </p:sp>
      <p:sp>
        <p:nvSpPr>
          <p:cNvPr id="243716" name="Rectangle 4"/>
          <p:cNvSpPr>
            <a:spLocks noGrp="1" noChangeArrowheads="1"/>
          </p:cNvSpPr>
          <p:nvPr>
            <p:ph idx="1"/>
          </p:nvPr>
        </p:nvSpPr>
        <p:spPr/>
        <p:txBody>
          <a:bodyPr/>
          <a:lstStyle/>
          <a:p>
            <a:endParaRPr lang="en-US"/>
          </a:p>
        </p:txBody>
      </p:sp>
      <p:pic>
        <p:nvPicPr>
          <p:cNvPr id="243717" name="Picture 5" descr="PPT91"/>
          <p:cNvPicPr>
            <a:picLocks noChangeAspect="1" noChangeArrowheads="1"/>
          </p:cNvPicPr>
          <p:nvPr/>
        </p:nvPicPr>
        <p:blipFill>
          <a:blip r:embed="rId3" cstate="print"/>
          <a:srcRect/>
          <a:stretch>
            <a:fillRect/>
          </a:stretch>
        </p:blipFill>
        <p:spPr bwMode="auto">
          <a:xfrm>
            <a:off x="1676400" y="1500188"/>
            <a:ext cx="5181600" cy="436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E-WRITE 2008</a:t>
            </a:r>
          </a:p>
        </p:txBody>
      </p:sp>
      <p:sp>
        <p:nvSpPr>
          <p:cNvPr id="232450" name="Rectangle 2"/>
          <p:cNvSpPr>
            <a:spLocks noGrp="1" noChangeArrowheads="1"/>
          </p:cNvSpPr>
          <p:nvPr>
            <p:ph type="title"/>
          </p:nvPr>
        </p:nvSpPr>
        <p:spPr/>
        <p:txBody>
          <a:bodyPr/>
          <a:lstStyle/>
          <a:p>
            <a:r>
              <a:rPr lang="en-US" sz="3700"/>
              <a:t>Handouts, Page 6</a:t>
            </a:r>
            <a:r>
              <a:rPr lang="en-US" sz="3800"/>
              <a:t/>
            </a:r>
            <a:br>
              <a:rPr lang="en-US" sz="3800"/>
            </a:br>
            <a:r>
              <a:rPr lang="en-US" sz="3800"/>
              <a:t>Plain language in the published EIB:</a:t>
            </a:r>
          </a:p>
        </p:txBody>
      </p:sp>
      <p:sp>
        <p:nvSpPr>
          <p:cNvPr id="232452" name="Rectangle 4"/>
          <p:cNvSpPr>
            <a:spLocks noGrp="1" noChangeArrowheads="1"/>
          </p:cNvSpPr>
          <p:nvPr>
            <p:ph idx="1"/>
          </p:nvPr>
        </p:nvSpPr>
        <p:spPr/>
        <p:txBody>
          <a:bodyPr/>
          <a:lstStyle/>
          <a:p>
            <a:endParaRPr lang="en-US"/>
          </a:p>
        </p:txBody>
      </p:sp>
      <p:pic>
        <p:nvPicPr>
          <p:cNvPr id="232453" name="Picture 5" descr="PPTE0">
            <a:hlinkClick r:id="rId3"/>
          </p:cNvPr>
          <p:cNvPicPr>
            <a:picLocks noChangeAspect="1" noChangeArrowheads="1"/>
          </p:cNvPicPr>
          <p:nvPr/>
        </p:nvPicPr>
        <p:blipFill>
          <a:blip r:embed="rId4" cstate="print"/>
          <a:srcRect/>
          <a:stretch>
            <a:fillRect/>
          </a:stretch>
        </p:blipFill>
        <p:spPr bwMode="auto">
          <a:xfrm>
            <a:off x="1981200" y="1600200"/>
            <a:ext cx="4648200" cy="428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245762" name="Rectangle 2"/>
          <p:cNvSpPr>
            <a:spLocks noGrp="1" noChangeArrowheads="1"/>
          </p:cNvSpPr>
          <p:nvPr>
            <p:ph type="title"/>
          </p:nvPr>
        </p:nvSpPr>
        <p:spPr/>
        <p:txBody>
          <a:bodyPr/>
          <a:lstStyle/>
          <a:p>
            <a:r>
              <a:rPr lang="en-US" sz="3800"/>
              <a:t>How plain language web content “happens”</a:t>
            </a:r>
          </a:p>
        </p:txBody>
      </p:sp>
      <p:sp>
        <p:nvSpPr>
          <p:cNvPr id="245763" name="Rectangle 3"/>
          <p:cNvSpPr>
            <a:spLocks noGrp="1" noChangeArrowheads="1"/>
          </p:cNvSpPr>
          <p:nvPr>
            <p:ph type="body" idx="1"/>
          </p:nvPr>
        </p:nvSpPr>
        <p:spPr/>
        <p:txBody>
          <a:bodyPr/>
          <a:lstStyle/>
          <a:p>
            <a:r>
              <a:rPr lang="en-US"/>
              <a:t>Publish plain language guidelines</a:t>
            </a:r>
          </a:p>
          <a:p>
            <a:r>
              <a:rPr lang="en-US"/>
              <a:t>Provide, and require, plain language training</a:t>
            </a:r>
          </a:p>
          <a:p>
            <a:r>
              <a:rPr lang="en-US"/>
              <a:t>Prepare authors, especially experts, for plain language review of their content</a:t>
            </a:r>
          </a:p>
          <a:p>
            <a:r>
              <a:rPr lang="en-US"/>
              <a:t>Identify editorial go-betweens, people who are experts and who can edit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fade">
                                      <p:cBhvr>
                                        <p:cTn id="7" dur="2000"/>
                                        <p:tgtEl>
                                          <p:spTgt spid="2457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63">
                                            <p:txEl>
                                              <p:pRg st="0" end="0"/>
                                            </p:txEl>
                                          </p:spTgt>
                                        </p:tgtEl>
                                        <p:attrNameLst>
                                          <p:attrName>style.visibility</p:attrName>
                                        </p:attrNameLst>
                                      </p:cBhvr>
                                      <p:to>
                                        <p:strVal val="visible"/>
                                      </p:to>
                                    </p:set>
                                    <p:animEffect transition="in" filter="wipe(left)">
                                      <p:cBhvr>
                                        <p:cTn id="12" dur="500"/>
                                        <p:tgtEl>
                                          <p:spTgt spid="2457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63">
                                            <p:txEl>
                                              <p:pRg st="1" end="1"/>
                                            </p:txEl>
                                          </p:spTgt>
                                        </p:tgtEl>
                                        <p:attrNameLst>
                                          <p:attrName>style.visibility</p:attrName>
                                        </p:attrNameLst>
                                      </p:cBhvr>
                                      <p:to>
                                        <p:strVal val="visible"/>
                                      </p:to>
                                    </p:set>
                                    <p:animEffect transition="in" filter="wipe(left)">
                                      <p:cBhvr>
                                        <p:cTn id="17" dur="500"/>
                                        <p:tgtEl>
                                          <p:spTgt spid="2457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63">
                                            <p:txEl>
                                              <p:pRg st="2" end="2"/>
                                            </p:txEl>
                                          </p:spTgt>
                                        </p:tgtEl>
                                        <p:attrNameLst>
                                          <p:attrName>style.visibility</p:attrName>
                                        </p:attrNameLst>
                                      </p:cBhvr>
                                      <p:to>
                                        <p:strVal val="visible"/>
                                      </p:to>
                                    </p:set>
                                    <p:animEffect transition="in" filter="wipe(left)">
                                      <p:cBhvr>
                                        <p:cTn id="22" dur="500"/>
                                        <p:tgtEl>
                                          <p:spTgt spid="2457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763">
                                            <p:txEl>
                                              <p:pRg st="3" end="3"/>
                                            </p:txEl>
                                          </p:spTgt>
                                        </p:tgtEl>
                                        <p:attrNameLst>
                                          <p:attrName>style.visibility</p:attrName>
                                        </p:attrNameLst>
                                      </p:cBhvr>
                                      <p:to>
                                        <p:strVal val="visible"/>
                                      </p:to>
                                    </p:set>
                                    <p:animEffect transition="in" filter="wipe(left)">
                                      <p:cBhvr>
                                        <p:cTn id="27" dur="500"/>
                                        <p:tgtEl>
                                          <p:spTgt spid="245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P spid="24576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247810" name="Rectangle 2"/>
          <p:cNvSpPr>
            <a:spLocks noGrp="1" noChangeArrowheads="1"/>
          </p:cNvSpPr>
          <p:nvPr>
            <p:ph type="title"/>
          </p:nvPr>
        </p:nvSpPr>
        <p:spPr/>
        <p:txBody>
          <a:bodyPr/>
          <a:lstStyle/>
          <a:p>
            <a:r>
              <a:rPr lang="en-US"/>
              <a:t>Author Guidance Sheet for EIB</a:t>
            </a:r>
          </a:p>
        </p:txBody>
      </p:sp>
      <p:sp>
        <p:nvSpPr>
          <p:cNvPr id="247811" name="Rectangle 3"/>
          <p:cNvSpPr>
            <a:spLocks noGrp="1" noChangeArrowheads="1"/>
          </p:cNvSpPr>
          <p:nvPr>
            <p:ph type="body" idx="1"/>
          </p:nvPr>
        </p:nvSpPr>
        <p:spPr/>
        <p:txBody>
          <a:bodyPr/>
          <a:lstStyle/>
          <a:p>
            <a:r>
              <a:rPr lang="en-US"/>
              <a:t>What is EIB?</a:t>
            </a:r>
          </a:p>
          <a:p>
            <a:r>
              <a:rPr lang="en-US"/>
              <a:t>Who are EIBs readers?</a:t>
            </a:r>
          </a:p>
          <a:p>
            <a:r>
              <a:rPr lang="en-US"/>
              <a:t>What is the EIB publishing process?</a:t>
            </a:r>
          </a:p>
          <a:p>
            <a:r>
              <a:rPr lang="en-US"/>
              <a:t>What are the parts of an EIB?</a:t>
            </a:r>
          </a:p>
          <a:p>
            <a:r>
              <a:rPr lang="en-US"/>
              <a:t>How do you write each part of an EIB?</a:t>
            </a:r>
          </a:p>
          <a:p>
            <a:r>
              <a:rPr lang="en-US"/>
              <a:t>Where do you go for help writing an EIB?</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0" name="Rectangle 4"/>
          <p:cNvSpPr>
            <a:spLocks noGrp="1" noChangeArrowheads="1"/>
          </p:cNvSpPr>
          <p:nvPr>
            <p:ph type="ctrTitle"/>
          </p:nvPr>
        </p:nvSpPr>
        <p:spPr/>
        <p:txBody>
          <a:bodyPr/>
          <a:lstStyle/>
          <a:p>
            <a:r>
              <a:rPr lang="en-US"/>
              <a:t>Plain language resources</a:t>
            </a:r>
          </a:p>
        </p:txBody>
      </p:sp>
      <p:sp>
        <p:nvSpPr>
          <p:cNvPr id="470021" name="Rectangle 5"/>
          <p:cNvSpPr>
            <a:spLocks noGrp="1" noChangeArrowheads="1"/>
          </p:cNvSpPr>
          <p:nvPr>
            <p:ph type="subTitle"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254978" name="Rectangle 2"/>
          <p:cNvSpPr>
            <a:spLocks noGrp="1" noChangeArrowheads="1"/>
          </p:cNvSpPr>
          <p:nvPr>
            <p:ph type="title"/>
          </p:nvPr>
        </p:nvSpPr>
        <p:spPr/>
        <p:txBody>
          <a:bodyPr/>
          <a:lstStyle/>
          <a:p>
            <a:r>
              <a:rPr lang="en-US"/>
              <a:t>Why is this not plain?</a:t>
            </a:r>
          </a:p>
        </p:txBody>
      </p:sp>
      <p:sp>
        <p:nvSpPr>
          <p:cNvPr id="254979" name="Rectangle 3"/>
          <p:cNvSpPr>
            <a:spLocks noGrp="1" noChangeArrowheads="1"/>
          </p:cNvSpPr>
          <p:nvPr>
            <p:ph type="body" idx="1"/>
          </p:nvPr>
        </p:nvSpPr>
        <p:spPr/>
        <p:txBody>
          <a:bodyPr/>
          <a:lstStyle/>
          <a:p>
            <a:pPr>
              <a:buFontTx/>
              <a:buNone/>
            </a:pPr>
            <a:r>
              <a:rPr lang="en-US"/>
              <a:t>	Local Veterans Employment Representatives </a:t>
            </a:r>
            <a:r>
              <a:rPr lang="en-US" u="sng"/>
              <a:t>conduct outreach</a:t>
            </a:r>
            <a:r>
              <a:rPr lang="en-US"/>
              <a:t> to employers to </a:t>
            </a:r>
            <a:r>
              <a:rPr lang="en-US" u="sng"/>
              <a:t>engage in advocacy efforts</a:t>
            </a:r>
            <a:r>
              <a:rPr lang="en-US"/>
              <a:t> with </a:t>
            </a:r>
            <a:r>
              <a:rPr lang="en-US" u="sng"/>
              <a:t>hiring executives</a:t>
            </a:r>
            <a:r>
              <a:rPr lang="en-US"/>
              <a:t> to increase employment opportunities for veterans, encourage the hiring of disabled veterans and </a:t>
            </a:r>
            <a:r>
              <a:rPr lang="en-US" u="sng"/>
              <a:t>generally assist</a:t>
            </a:r>
            <a:r>
              <a:rPr lang="en-US"/>
              <a:t> veterans to </a:t>
            </a:r>
            <a:r>
              <a:rPr lang="en-US" u="sng"/>
              <a:t>gain and retain</a:t>
            </a:r>
            <a:r>
              <a:rPr lang="en-US"/>
              <a:t> employment.</a:t>
            </a:r>
          </a:p>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206850" name="Rectangle 2"/>
          <p:cNvSpPr>
            <a:spLocks noGrp="1" noChangeArrowheads="1"/>
          </p:cNvSpPr>
          <p:nvPr>
            <p:ph type="title"/>
          </p:nvPr>
        </p:nvSpPr>
        <p:spPr/>
        <p:txBody>
          <a:bodyPr/>
          <a:lstStyle/>
          <a:p>
            <a:r>
              <a:rPr lang="en-US" sz="4200"/>
              <a:t>Plain language organizations</a:t>
            </a:r>
          </a:p>
        </p:txBody>
      </p:sp>
      <p:sp>
        <p:nvSpPr>
          <p:cNvPr id="206851" name="Rectangle 3"/>
          <p:cNvSpPr>
            <a:spLocks noGrp="1" noChangeArrowheads="1"/>
          </p:cNvSpPr>
          <p:nvPr>
            <p:ph type="body" idx="1"/>
          </p:nvPr>
        </p:nvSpPr>
        <p:spPr/>
        <p:txBody>
          <a:bodyPr/>
          <a:lstStyle/>
          <a:p>
            <a:r>
              <a:rPr lang="en-US">
                <a:hlinkClick r:id="rId3"/>
              </a:rPr>
              <a:t>Plain Language Action and Information Network (PLAIN)</a:t>
            </a:r>
            <a:endParaRPr lang="en-US"/>
          </a:p>
          <a:p>
            <a:r>
              <a:rPr lang="en-US">
                <a:hlinkClick r:id="rId4"/>
              </a:rPr>
              <a:t>Center for Plain Language</a:t>
            </a:r>
            <a:endParaRPr lang="en-US"/>
          </a:p>
          <a:p>
            <a:r>
              <a:rPr lang="en-US">
                <a:hlinkClick r:id="rId5"/>
              </a:rPr>
              <a:t>Plain Language Association INternational</a:t>
            </a:r>
            <a:endParaRPr lang="en-US"/>
          </a:p>
          <a:p>
            <a:r>
              <a:rPr lang="en-US">
                <a:hlinkClick r:id="rId6"/>
              </a:rPr>
              <a:t>Usability.gov</a:t>
            </a:r>
            <a:endParaRPr lang="en-US"/>
          </a:p>
          <a:p>
            <a:r>
              <a:rPr lang="en-US">
                <a:hlinkClick r:id="rId7"/>
              </a:rPr>
              <a:t>Clarity - international association promoting plain legal language</a:t>
            </a:r>
            <a:r>
              <a:rPr lang="en-US"/>
              <a:t> </a:t>
            </a:r>
          </a:p>
          <a:p>
            <a:pPr>
              <a:buFontTx/>
              <a:buNone/>
            </a:pP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73090" name="Rectangle 2"/>
          <p:cNvSpPr>
            <a:spLocks noGrp="1" noChangeArrowheads="1"/>
          </p:cNvSpPr>
          <p:nvPr>
            <p:ph type="title"/>
          </p:nvPr>
        </p:nvSpPr>
        <p:spPr/>
        <p:txBody>
          <a:bodyPr/>
          <a:lstStyle/>
          <a:p>
            <a:r>
              <a:rPr lang="en-US" sz="4200"/>
              <a:t>Plain language guidelines</a:t>
            </a:r>
          </a:p>
        </p:txBody>
      </p:sp>
      <p:sp>
        <p:nvSpPr>
          <p:cNvPr id="473091" name="Rectangle 3"/>
          <p:cNvSpPr>
            <a:spLocks noGrp="1" noChangeArrowheads="1"/>
          </p:cNvSpPr>
          <p:nvPr>
            <p:ph type="body" idx="1"/>
          </p:nvPr>
        </p:nvSpPr>
        <p:spPr/>
        <p:txBody>
          <a:bodyPr/>
          <a:lstStyle/>
          <a:p>
            <a:pPr>
              <a:lnSpc>
                <a:spcPct val="80000"/>
              </a:lnSpc>
            </a:pPr>
            <a:r>
              <a:rPr lang="en-US" sz="2000">
                <a:hlinkClick r:id="rId3"/>
              </a:rPr>
              <a:t>Federal Plain Language Guidelines</a:t>
            </a:r>
            <a:endParaRPr lang="en-US" sz="2000"/>
          </a:p>
          <a:p>
            <a:pPr>
              <a:lnSpc>
                <a:spcPct val="80000"/>
              </a:lnSpc>
            </a:pPr>
            <a:r>
              <a:rPr lang="en-US" sz="2000">
                <a:hlinkClick r:id="rId4"/>
              </a:rPr>
              <a:t>Easy-to-Read NYC</a:t>
            </a:r>
            <a:endParaRPr lang="en-US" sz="2000"/>
          </a:p>
          <a:p>
            <a:pPr>
              <a:lnSpc>
                <a:spcPct val="80000"/>
              </a:lnSpc>
            </a:pPr>
            <a:r>
              <a:rPr lang="en-US" sz="2000">
                <a:hlinkClick r:id="rId5"/>
              </a:rPr>
              <a:t>Plain Language - Making HIPAA Privacy Notices More Readable – Health Resources and Services Administration</a:t>
            </a:r>
            <a:endParaRPr lang="en-US" sz="2000"/>
          </a:p>
          <a:p>
            <a:pPr>
              <a:lnSpc>
                <a:spcPct val="80000"/>
              </a:lnSpc>
            </a:pPr>
            <a:r>
              <a:rPr lang="en-US" sz="2000">
                <a:hlinkClick r:id="rId6"/>
              </a:rPr>
              <a:t>Guidelines from NIH’s Plain Language Initiative</a:t>
            </a:r>
            <a:endParaRPr lang="en-US" sz="2000"/>
          </a:p>
          <a:p>
            <a:pPr>
              <a:lnSpc>
                <a:spcPct val="80000"/>
              </a:lnSpc>
            </a:pPr>
            <a:r>
              <a:rPr lang="en-US" sz="2000">
                <a:hlinkClick r:id="rId7"/>
              </a:rPr>
              <a:t>FAA’s videos on plain language</a:t>
            </a:r>
            <a:endParaRPr lang="en-US" sz="2000"/>
          </a:p>
          <a:p>
            <a:pPr>
              <a:lnSpc>
                <a:spcPct val="80000"/>
              </a:lnSpc>
            </a:pPr>
            <a:r>
              <a:rPr lang="en-US" sz="2000">
                <a:hlinkClick r:id="rId8"/>
              </a:rPr>
              <a:t>Governor’s Plain Language Handbook </a:t>
            </a:r>
            <a:r>
              <a:rPr lang="en-US" sz="2000"/>
              <a:t>(Florida)</a:t>
            </a:r>
          </a:p>
          <a:p>
            <a:pPr>
              <a:lnSpc>
                <a:spcPct val="80000"/>
              </a:lnSpc>
            </a:pPr>
            <a:r>
              <a:rPr lang="en-US" sz="2000">
                <a:hlinkClick r:id="rId9"/>
              </a:rPr>
              <a:t>Making Regulations Readable </a:t>
            </a:r>
            <a:r>
              <a:rPr lang="en-US" sz="2000"/>
              <a:t>(Federal Register)</a:t>
            </a:r>
          </a:p>
          <a:p>
            <a:pPr>
              <a:lnSpc>
                <a:spcPct val="80000"/>
              </a:lnSpc>
            </a:pPr>
            <a:r>
              <a:rPr lang="en-US" sz="2000">
                <a:hlinkClick r:id="rId10"/>
              </a:rPr>
              <a:t>Plain English Handbook</a:t>
            </a:r>
            <a:r>
              <a:rPr lang="en-US" sz="2000"/>
              <a:t> (SEC)</a:t>
            </a:r>
          </a:p>
          <a:p>
            <a:pPr>
              <a:lnSpc>
                <a:spcPct val="80000"/>
              </a:lnSpc>
            </a:pPr>
            <a:r>
              <a:rPr lang="en-US" sz="2000">
                <a:hlinkClick r:id="rId11"/>
              </a:rPr>
              <a:t>FAA Writing Standards</a:t>
            </a:r>
            <a:endParaRPr lang="en-US" sz="2000"/>
          </a:p>
          <a:p>
            <a:pPr>
              <a:lnSpc>
                <a:spcPct val="80000"/>
              </a:lnSpc>
            </a:pPr>
            <a:r>
              <a:rPr lang="en-US" sz="2000">
                <a:hlinkClick r:id="rId12"/>
              </a:rPr>
              <a:t>Plain Language Guidelines</a:t>
            </a:r>
            <a:r>
              <a:rPr lang="en-US" sz="2000"/>
              <a:t> Oklahoma Department of Human Services</a:t>
            </a:r>
          </a:p>
          <a:p>
            <a:pPr>
              <a:lnSpc>
                <a:spcPct val="80000"/>
              </a:lnSpc>
            </a:pPr>
            <a:r>
              <a:rPr lang="en-US" sz="2000">
                <a:hlinkClick r:id="rId13"/>
              </a:rPr>
              <a:t>Writing to Customers in Plain Talk</a:t>
            </a:r>
            <a:r>
              <a:rPr lang="en-US" sz="2000"/>
              <a:t> (Washington State)</a:t>
            </a:r>
          </a:p>
          <a:p>
            <a:pPr>
              <a:lnSpc>
                <a:spcPct val="80000"/>
              </a:lnSpc>
            </a:pPr>
            <a:endParaRPr lang="en-US" sz="200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E-WRITE 2008</a:t>
            </a:r>
          </a:p>
        </p:txBody>
      </p:sp>
      <p:sp>
        <p:nvSpPr>
          <p:cNvPr id="475138" name="Rectangle 2"/>
          <p:cNvSpPr>
            <a:spLocks noGrp="1" noChangeArrowheads="1"/>
          </p:cNvSpPr>
          <p:nvPr>
            <p:ph type="title"/>
          </p:nvPr>
        </p:nvSpPr>
        <p:spPr/>
        <p:txBody>
          <a:bodyPr/>
          <a:lstStyle/>
          <a:p>
            <a:r>
              <a:rPr lang="en-US" sz="3400"/>
              <a:t>Plain language before-and-after examples</a:t>
            </a:r>
          </a:p>
        </p:txBody>
      </p:sp>
      <p:sp>
        <p:nvSpPr>
          <p:cNvPr id="475139" name="Rectangle 3"/>
          <p:cNvSpPr>
            <a:spLocks noGrp="1" noChangeArrowheads="1"/>
          </p:cNvSpPr>
          <p:nvPr>
            <p:ph type="body" idx="1"/>
          </p:nvPr>
        </p:nvSpPr>
        <p:spPr/>
        <p:txBody>
          <a:bodyPr/>
          <a:lstStyle/>
          <a:p>
            <a:pPr>
              <a:lnSpc>
                <a:spcPct val="90000"/>
              </a:lnSpc>
            </a:pPr>
            <a:r>
              <a:rPr lang="en-US">
                <a:hlinkClick r:id="rId3"/>
              </a:rPr>
              <a:t>Florida Department of Children and Families</a:t>
            </a:r>
            <a:endParaRPr lang="en-US"/>
          </a:p>
          <a:p>
            <a:pPr>
              <a:lnSpc>
                <a:spcPct val="90000"/>
              </a:lnSpc>
            </a:pPr>
            <a:r>
              <a:rPr lang="en-US">
                <a:hlinkClick r:id="rId4"/>
              </a:rPr>
              <a:t>Home Equity Loan Contracts </a:t>
            </a:r>
            <a:r>
              <a:rPr lang="en-US"/>
              <a:t>(Texas Office of Consumer Credit Commissioner)</a:t>
            </a:r>
          </a:p>
          <a:p>
            <a:pPr>
              <a:lnSpc>
                <a:spcPct val="90000"/>
              </a:lnSpc>
            </a:pPr>
            <a:r>
              <a:rPr lang="en-US">
                <a:hlinkClick r:id="rId5"/>
              </a:rPr>
              <a:t>Government before-and-afters</a:t>
            </a:r>
            <a:r>
              <a:rPr lang="en-US"/>
              <a:t> at Plainlanguage.gov</a:t>
            </a:r>
          </a:p>
          <a:p>
            <a:pPr>
              <a:lnSpc>
                <a:spcPct val="90000"/>
              </a:lnSpc>
            </a:pPr>
            <a:r>
              <a:rPr lang="en-US">
                <a:hlinkClick r:id="rId6"/>
              </a:rPr>
              <a:t>Moving to Plain Language Disclosure</a:t>
            </a:r>
            <a:endParaRPr lang="en-US"/>
          </a:p>
          <a:p>
            <a:pPr>
              <a:lnSpc>
                <a:spcPct val="90000"/>
              </a:lnSpc>
            </a:pPr>
            <a:r>
              <a:rPr lang="en-US">
                <a:hlinkClick r:id="rId7"/>
              </a:rPr>
              <a:t>Letters</a:t>
            </a:r>
            <a:r>
              <a:rPr lang="en-US"/>
              <a:t> and </a:t>
            </a:r>
            <a:r>
              <a:rPr lang="en-US">
                <a:hlinkClick r:id="rId8"/>
              </a:rPr>
              <a:t>policies</a:t>
            </a:r>
            <a:r>
              <a:rPr lang="en-US"/>
              <a:t> from Washington State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2" name="Rectangle 4"/>
          <p:cNvSpPr>
            <a:spLocks noGrp="1" noChangeArrowheads="1"/>
          </p:cNvSpPr>
          <p:nvPr>
            <p:ph type="ctrTitle"/>
          </p:nvPr>
        </p:nvSpPr>
        <p:spPr/>
        <p:txBody>
          <a:bodyPr/>
          <a:lstStyle/>
          <a:p>
            <a:pPr algn="ctr"/>
            <a:r>
              <a:rPr lang="en-US" sz="6200"/>
              <a:t>Questions?</a:t>
            </a:r>
          </a:p>
        </p:txBody>
      </p:sp>
      <p:sp>
        <p:nvSpPr>
          <p:cNvPr id="503813" name="Rectangle 5"/>
          <p:cNvSpPr>
            <a:spLocks noGrp="1" noChangeArrowheads="1"/>
          </p:cNvSpPr>
          <p:nvPr>
            <p:ph type="subTitle" idx="1"/>
          </p:nvPr>
        </p:nvSpPr>
        <p:spPr/>
        <p:txBody>
          <a:bodyP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 E-WRITE 2008</a:t>
            </a:r>
          </a:p>
        </p:txBody>
      </p:sp>
      <p:sp>
        <p:nvSpPr>
          <p:cNvPr id="103426" name="Rectangle 2"/>
          <p:cNvSpPr>
            <a:spLocks noGrp="1" noChangeArrowheads="1"/>
          </p:cNvSpPr>
          <p:nvPr>
            <p:ph type="title"/>
          </p:nvPr>
        </p:nvSpPr>
        <p:spPr/>
        <p:txBody>
          <a:bodyPr/>
          <a:lstStyle/>
          <a:p>
            <a:r>
              <a:rPr lang="en-US"/>
              <a:t>Contact information</a:t>
            </a:r>
          </a:p>
        </p:txBody>
      </p:sp>
      <p:sp>
        <p:nvSpPr>
          <p:cNvPr id="103427" name="Rectangle 3"/>
          <p:cNvSpPr>
            <a:spLocks noGrp="1" noChangeArrowheads="1"/>
          </p:cNvSpPr>
          <p:nvPr>
            <p:ph type="body" sz="half" idx="1"/>
          </p:nvPr>
        </p:nvSpPr>
        <p:spPr>
          <a:xfrm>
            <a:off x="457200" y="1600200"/>
            <a:ext cx="5181600" cy="4525963"/>
          </a:xfrm>
        </p:spPr>
        <p:txBody>
          <a:bodyPr/>
          <a:lstStyle/>
          <a:p>
            <a:pPr marL="52388" indent="9525">
              <a:buFontTx/>
              <a:buNone/>
            </a:pPr>
            <a:r>
              <a:rPr lang="en-US" sz="2800"/>
              <a:t>Leslie O’Flahavan</a:t>
            </a:r>
          </a:p>
          <a:p>
            <a:pPr marL="52388" indent="9525">
              <a:buFontTx/>
              <a:buNone/>
            </a:pPr>
            <a:r>
              <a:rPr lang="en-US" sz="2800" b="1"/>
              <a:t>E-WRITE</a:t>
            </a:r>
          </a:p>
          <a:p>
            <a:pPr marL="52388" indent="9525">
              <a:buFontTx/>
              <a:buNone/>
            </a:pPr>
            <a:endParaRPr lang="en-US" sz="1200"/>
          </a:p>
          <a:p>
            <a:pPr marL="52388" indent="9525">
              <a:buFontTx/>
              <a:buNone/>
            </a:pPr>
            <a:r>
              <a:rPr lang="en-US" sz="2800">
                <a:hlinkClick r:id="rId3"/>
              </a:rPr>
              <a:t>Leslie@ewriteonline.com</a:t>
            </a:r>
            <a:endParaRPr lang="en-US" sz="2800"/>
          </a:p>
          <a:p>
            <a:pPr marL="52388" indent="9525">
              <a:buFontTx/>
              <a:buNone/>
            </a:pPr>
            <a:r>
              <a:rPr lang="en-US" sz="2800"/>
              <a:t>Tel. 301-989-9853</a:t>
            </a:r>
          </a:p>
          <a:p>
            <a:pPr marL="52388" indent="9525">
              <a:buFontTx/>
              <a:buNone/>
            </a:pPr>
            <a:r>
              <a:rPr lang="en-US" sz="2800">
                <a:hlinkClick r:id="rId4"/>
              </a:rPr>
              <a:t>www.ewriteonline.com</a:t>
            </a:r>
            <a:endParaRPr lang="en-US" sz="2800"/>
          </a:p>
          <a:p>
            <a:pPr marL="52388" indent="9525">
              <a:buFontTx/>
              <a:buNone/>
            </a:pPr>
            <a:endParaRPr lang="en-US" sz="1200" i="1"/>
          </a:p>
          <a:p>
            <a:pPr marL="52388" indent="9525">
              <a:buFontTx/>
              <a:buNone/>
            </a:pPr>
            <a:r>
              <a:rPr lang="en-US" sz="2800" i="1"/>
              <a:t>Writing Matters</a:t>
            </a:r>
            <a:r>
              <a:rPr lang="en-US" sz="2800"/>
              <a:t> blog at </a:t>
            </a:r>
            <a:r>
              <a:rPr lang="en-US" sz="2400"/>
              <a:t>http://writingmatters.typepad.com/ </a:t>
            </a:r>
          </a:p>
          <a:p>
            <a:pPr marL="52388" indent="9525">
              <a:buFontTx/>
              <a:buNone/>
            </a:pPr>
            <a:endParaRPr lang="en-US" sz="2400"/>
          </a:p>
        </p:txBody>
      </p:sp>
      <p:pic>
        <p:nvPicPr>
          <p:cNvPr id="103428" name="Picture 4" descr="25"/>
          <p:cNvPicPr>
            <a:picLocks noChangeAspect="1" noChangeArrowheads="1"/>
          </p:cNvPicPr>
          <p:nvPr>
            <p:ph sz="half" idx="2"/>
          </p:nvPr>
        </p:nvPicPr>
        <p:blipFill>
          <a:blip r:embed="rId5" cstate="print"/>
          <a:srcRect/>
          <a:stretch>
            <a:fillRect/>
          </a:stretch>
        </p:blipFill>
        <p:spPr>
          <a:xfrm>
            <a:off x="5867400" y="1600200"/>
            <a:ext cx="1638300" cy="2171700"/>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WRITE Template">
  <a:themeElements>
    <a:clrScheme name="E-WRI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WR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WRI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WRIT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WRIT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WRIT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WRIT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WRIT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WRIT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WRIT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WRIT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WRIT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WRIT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WRIT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E-WRITE Template</Template>
  <TotalTime>4105</TotalTime>
  <Words>2920</Words>
  <Application>Microsoft Office PowerPoint</Application>
  <PresentationFormat>On-screen Show (4:3)</PresentationFormat>
  <Paragraphs>562</Paragraphs>
  <Slides>94</Slides>
  <Notes>94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94</vt:i4>
      </vt:variant>
    </vt:vector>
  </HeadingPairs>
  <TitlesOfParts>
    <vt:vector size="96" baseType="lpstr">
      <vt:lpstr>Arial</vt:lpstr>
      <vt:lpstr>E-WRITE Template</vt:lpstr>
      <vt:lpstr>Plain Language in Practice:  Writing for the Web</vt:lpstr>
      <vt:lpstr>Webinar overview</vt:lpstr>
      <vt:lpstr>What is plain language?</vt:lpstr>
      <vt:lpstr>Plain language is a communication philosophy</vt:lpstr>
      <vt:lpstr>Plain language is a community</vt:lpstr>
      <vt:lpstr>Plain language is a government mandate</vt:lpstr>
      <vt:lpstr>Plain language:  We know it when we see it</vt:lpstr>
      <vt:lpstr>Not plain language</vt:lpstr>
      <vt:lpstr>Why is this not plain?</vt:lpstr>
      <vt:lpstr>Plain language rewrite</vt:lpstr>
      <vt:lpstr>Online, any flaws in writing are magnified.</vt:lpstr>
      <vt:lpstr>Handouts, Page 1 How is this content difficult for readers?</vt:lpstr>
      <vt:lpstr>Handouts, Page 1 How is this content difficult for readers?</vt:lpstr>
      <vt:lpstr>Online readers must work harder than print readers …</vt:lpstr>
      <vt:lpstr>Writing in plain language makes web content easier to read and understand</vt:lpstr>
      <vt:lpstr>Aflatoxin content in plain language</vt:lpstr>
      <vt:lpstr>Overview: plain language web writing at every level</vt:lpstr>
      <vt:lpstr>Plain language principles applied to web writing</vt:lpstr>
      <vt:lpstr>Plain language principles applied to web writing</vt:lpstr>
      <vt:lpstr>Plain language web writing at every level</vt:lpstr>
      <vt:lpstr>Part 1: Plain language in navigation</vt:lpstr>
      <vt:lpstr>Use terms intended users can understand</vt:lpstr>
      <vt:lpstr>Will users know the difference between an office and a bureau?</vt:lpstr>
      <vt:lpstr>Will users understand the differences between these menu terms?</vt:lpstr>
      <vt:lpstr>Keep menu terms short</vt:lpstr>
      <vt:lpstr>Shorter menu terms</vt:lpstr>
      <vt:lpstr>Help users find the right content</vt:lpstr>
      <vt:lpstr>Who are the US Copyright Office’s users? </vt:lpstr>
      <vt:lpstr>How do I find the content that’s right for me?</vt:lpstr>
      <vt:lpstr>Help users navigate to the content that’s right for them</vt:lpstr>
      <vt:lpstr>Good naming of various users</vt:lpstr>
      <vt:lpstr>National Institute of Environmental Health Sciences (NIEHS):  An award-winning plain language web site</vt:lpstr>
      <vt:lpstr>NIEHS home page before relaunch</vt:lpstr>
      <vt:lpstr>NIEHS home page after PL redo</vt:lpstr>
      <vt:lpstr>Questions?</vt:lpstr>
      <vt:lpstr>Plain language web writing at every level</vt:lpstr>
      <vt:lpstr>Part 2: Plain language on each page</vt:lpstr>
      <vt:lpstr>Give the page a clear title</vt:lpstr>
      <vt:lpstr>What is this page about?</vt:lpstr>
      <vt:lpstr>Better page titles</vt:lpstr>
      <vt:lpstr>Page title – not quite there</vt:lpstr>
      <vt:lpstr>Clear page title</vt:lpstr>
      <vt:lpstr>Really clear page title</vt:lpstr>
      <vt:lpstr>Use headings</vt:lpstr>
      <vt:lpstr>Handouts, Page 2 This content needs headings</vt:lpstr>
      <vt:lpstr>Handouts, page 7 Headings added to VA web content</vt:lpstr>
      <vt:lpstr>Headings make this page scannable</vt:lpstr>
      <vt:lpstr>Expert readers need headings too</vt:lpstr>
      <vt:lpstr>Plain language headings for expert readers</vt:lpstr>
      <vt:lpstr>Excellent headings</vt:lpstr>
      <vt:lpstr>Search engines like headings</vt:lpstr>
      <vt:lpstr>Keep paragraphs short and focused</vt:lpstr>
      <vt:lpstr>272 words, 8 sentences</vt:lpstr>
      <vt:lpstr>Shorter paragraphs make white space work</vt:lpstr>
      <vt:lpstr>Short tidy paragraphs</vt:lpstr>
      <vt:lpstr>Write clear hypertext links</vt:lpstr>
      <vt:lpstr>Link to more information</vt:lpstr>
      <vt:lpstr>Don’t maroon your readers</vt:lpstr>
      <vt:lpstr>Links: what you click must be what you get</vt:lpstr>
      <vt:lpstr>Avoid click here</vt:lpstr>
      <vt:lpstr>Improve the hypertext links</vt:lpstr>
      <vt:lpstr>Plain language web writing at every level</vt:lpstr>
      <vt:lpstr>Part 3: Plain language sentences</vt:lpstr>
      <vt:lpstr>Handouts, Page 4  Make long sentences shorter</vt:lpstr>
      <vt:lpstr>Make long sentences shorter</vt:lpstr>
      <vt:lpstr>Long sentences made shorter</vt:lpstr>
      <vt:lpstr>Use active voice</vt:lpstr>
      <vt:lpstr>Choose strong verbs</vt:lpstr>
      <vt:lpstr>Plain language web writing at every level</vt:lpstr>
      <vt:lpstr>Part 4: Plain language word choice</vt:lpstr>
      <vt:lpstr>Use the plain language substitute for bureaucratic words</vt:lpstr>
      <vt:lpstr>Use familiar terms</vt:lpstr>
      <vt:lpstr>Provide definitions</vt:lpstr>
      <vt:lpstr>Now that’s a glossary</vt:lpstr>
      <vt:lpstr>Glossary + easy access to other kinds of reference</vt:lpstr>
      <vt:lpstr>Insert a brief explanation</vt:lpstr>
      <vt:lpstr>Questions?</vt:lpstr>
      <vt:lpstr>Insert a brief explanation into the text</vt:lpstr>
      <vt:lpstr>Plain language web writing at every level</vt:lpstr>
      <vt:lpstr>Part 5: Plain language in text display</vt:lpstr>
      <vt:lpstr>Use vertical lists to enable users to scan</vt:lpstr>
      <vt:lpstr>Bullets help! </vt:lpstr>
      <vt:lpstr>Tables enable scanning and reinforce the logic of the content</vt:lpstr>
      <vt:lpstr>PL Case Study: Energy in Brief</vt:lpstr>
      <vt:lpstr>Handouts, Page 5 Draft content for Energy in Brief</vt:lpstr>
      <vt:lpstr>Handouts, Page 6 Plain language in the published EIB:</vt:lpstr>
      <vt:lpstr>How plain language web content “happens”</vt:lpstr>
      <vt:lpstr>Author Guidance Sheet for EIB</vt:lpstr>
      <vt:lpstr>Plain language resources</vt:lpstr>
      <vt:lpstr>Plain language organizations</vt:lpstr>
      <vt:lpstr>Plain language guidelines</vt:lpstr>
      <vt:lpstr>Plain language before-and-after examples</vt:lpstr>
      <vt:lpstr>Questions?</vt:lpstr>
      <vt:lpstr>Contact information</vt:lpstr>
    </vt:vector>
  </TitlesOfParts>
  <Company> E-WRITE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Leslie O'Flahavan</dc:creator>
  <cp:lastModifiedBy>RobertAJacoby</cp:lastModifiedBy>
  <cp:revision>414</cp:revision>
  <dcterms:created xsi:type="dcterms:W3CDTF">2007-01-08T14:40:18Z</dcterms:created>
  <dcterms:modified xsi:type="dcterms:W3CDTF">2012-06-01T14:42:26Z</dcterms:modified>
</cp:coreProperties>
</file>