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35" r:id="rId3"/>
    <p:sldId id="338" r:id="rId4"/>
    <p:sldId id="314" r:id="rId5"/>
    <p:sldId id="337" r:id="rId6"/>
    <p:sldId id="339" r:id="rId7"/>
    <p:sldId id="341" r:id="rId8"/>
    <p:sldId id="340" r:id="rId9"/>
    <p:sldId id="346" r:id="rId10"/>
    <p:sldId id="299" r:id="rId11"/>
    <p:sldId id="344" r:id="rId12"/>
    <p:sldId id="342" r:id="rId13"/>
    <p:sldId id="351" r:id="rId14"/>
    <p:sldId id="348" r:id="rId15"/>
    <p:sldId id="332" r:id="rId16"/>
    <p:sldId id="29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75617" autoAdjust="0"/>
  </p:normalViewPr>
  <p:slideViewPr>
    <p:cSldViewPr>
      <p:cViewPr varScale="1">
        <p:scale>
          <a:sx n="57" d="100"/>
          <a:sy n="57" d="100"/>
        </p:scale>
        <p:origin x="-11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3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9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Google+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Number of Days to 20,000 Followers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Number of Days to 20,000 Followers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Number of Days to 20,000 Followers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469</c:v>
                </c:pt>
              </c:numCache>
            </c:numRef>
          </c:val>
        </c:ser>
        <c:dLbls>
          <c:showVal val="1"/>
        </c:dLbls>
        <c:gapWidth val="75"/>
        <c:shape val="cylinder"/>
        <c:axId val="153401984"/>
        <c:axId val="153411968"/>
        <c:axId val="0"/>
      </c:bar3DChart>
      <c:catAx>
        <c:axId val="153401984"/>
        <c:scaling>
          <c:orientation val="minMax"/>
        </c:scaling>
        <c:axPos val="b"/>
        <c:numFmt formatCode="m/d/yy" sourceLinked="1"/>
        <c:majorTickMark val="none"/>
        <c:tickLblPos val="nextTo"/>
        <c:crossAx val="153411968"/>
        <c:crosses val="autoZero"/>
        <c:auto val="1"/>
        <c:lblAlgn val="ctr"/>
        <c:lblOffset val="100"/>
      </c:catAx>
      <c:valAx>
        <c:axId val="153411968"/>
        <c:scaling>
          <c:orientation val="minMax"/>
        </c:scaling>
        <c:axPos val="l"/>
        <c:numFmt formatCode="General" sourceLinked="1"/>
        <c:majorTickMark val="none"/>
        <c:tickLblPos val="nextTo"/>
        <c:crossAx val="153401984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7F324-2848-2B41-821D-7277CAC6F150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280D1-DB8E-734D-BBD5-534745DB1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730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28120-645A-40F7-B07F-21F3EE4CBF3C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9276B-AA21-4583-8A0E-4F8DF88D7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98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3DB3C-BA8E-44B8-8E8D-533E4A6F82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BEF932-3EED-8F4B-B18C-79ADEDB57AE6}" type="slidenum">
              <a:rPr lang="en-US">
                <a:latin typeface="Calibri" charset="0"/>
              </a:rPr>
              <a:pPr eaLnBrk="1" hangingPunct="1"/>
              <a:t>10</a:t>
            </a:fld>
            <a:endParaRPr lang="en-US">
              <a:latin typeface="Calibri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BEF932-3EED-8F4B-B18C-79ADEDB57AE6}" type="slidenum">
              <a:rPr lang="en-US">
                <a:latin typeface="Calibri" charset="0"/>
              </a:rPr>
              <a:pPr eaLnBrk="1" hangingPunct="1"/>
              <a:t>11</a:t>
            </a:fld>
            <a:endParaRPr lang="en-US">
              <a:latin typeface="Calibri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BEF932-3EED-8F4B-B18C-79ADEDB57AE6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BEF932-3EED-8F4B-B18C-79ADEDB57AE6}" type="slidenum">
              <a:rPr lang="en-US">
                <a:latin typeface="Calibri" charset="0"/>
              </a:rPr>
              <a:pPr eaLnBrk="1" hangingPunct="1"/>
              <a:t>13</a:t>
            </a:fld>
            <a:endParaRPr lang="en-US">
              <a:latin typeface="Calibri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93878E-70BF-754C-B313-CC637BAEF136}" type="slidenum">
              <a:rPr lang="en-US">
                <a:latin typeface="Calibri" charset="0"/>
              </a:rPr>
              <a:pPr eaLnBrk="1" hangingPunct="1"/>
              <a:t>14</a:t>
            </a:fld>
            <a:endParaRPr lang="en-US">
              <a:latin typeface="Calibri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B77C55-A22F-554E-871D-913A85C817CE}" type="slidenum">
              <a:rPr lang="en-US">
                <a:latin typeface="Calibri" charset="0"/>
                <a:cs typeface="ＭＳ Ｐゴシック" charset="0"/>
              </a:rPr>
              <a:pPr eaLnBrk="1" hangingPunct="1"/>
              <a:t>15</a:t>
            </a:fld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C39C35-372E-8943-B60E-AC6DC9295387}" type="slidenum">
              <a:rPr lang="en-US">
                <a:latin typeface="Calibri" charset="0"/>
              </a:rPr>
              <a:pPr eaLnBrk="1" hangingPunct="1"/>
              <a:t>16</a:t>
            </a:fld>
            <a:endParaRPr lang="en-US">
              <a:latin typeface="Calibri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70FA84-8439-8244-80C4-90315C408129}" type="slidenum">
              <a:rPr lang="en-US">
                <a:latin typeface="Calibri" charset="0"/>
              </a:rPr>
              <a:pPr eaLnBrk="1" hangingPunct="1"/>
              <a:t>17</a:t>
            </a:fld>
            <a:endParaRPr lang="en-US">
              <a:latin typeface="Calibri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276B-AA21-4583-8A0E-4F8DF88D73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73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276B-AA21-4583-8A0E-4F8DF88D73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73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1745E4-E963-264D-A382-39A48609A1BC}" type="slidenum">
              <a:rPr lang="en-US">
                <a:latin typeface="Calibri" charset="0"/>
              </a:rPr>
              <a:pPr eaLnBrk="1" hangingPunct="1"/>
              <a:t>4</a:t>
            </a:fld>
            <a:endParaRPr lang="en-US">
              <a:latin typeface="Calibri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You may have heard the government is tightening its belt, which means limited resources</a:t>
            </a:r>
          </a:p>
          <a:p>
            <a:r>
              <a:rPr lang="en-US" dirty="0">
                <a:latin typeface="Calibri" charset="0"/>
              </a:rPr>
              <a:t>Create thriving social media and engagement with fans with limited resources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276B-AA21-4583-8A0E-4F8DF88D73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73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276B-AA21-4583-8A0E-4F8DF88D73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73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276B-AA21-4583-8A0E-4F8DF88D73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73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276B-AA21-4583-8A0E-4F8DF88D73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73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276B-AA21-4583-8A0E-4F8DF88D73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73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9BB9-D46B-4D75-B422-A7717C5F0A2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6B19-65D2-4F97-B44F-E3666C0A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29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9BB9-D46B-4D75-B422-A7717C5F0A2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6B19-65D2-4F97-B44F-E3666C0A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06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9BB9-D46B-4D75-B422-A7717C5F0A2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6B19-65D2-4F97-B44F-E3666C0A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269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9BB9-D46B-4D75-B422-A7717C5F0A2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6B19-65D2-4F97-B44F-E3666C0A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99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9BB9-D46B-4D75-B422-A7717C5F0A2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6B19-65D2-4F97-B44F-E3666C0A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46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9BB9-D46B-4D75-B422-A7717C5F0A2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6B19-65D2-4F97-B44F-E3666C0A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192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9BB9-D46B-4D75-B422-A7717C5F0A2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6B19-65D2-4F97-B44F-E3666C0A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79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9BB9-D46B-4D75-B422-A7717C5F0A2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6B19-65D2-4F97-B44F-E3666C0A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15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9BB9-D46B-4D75-B422-A7717C5F0A2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6B19-65D2-4F97-B44F-E3666C0A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98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9BB9-D46B-4D75-B422-A7717C5F0A2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6B19-65D2-4F97-B44F-E3666C0A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68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9BB9-D46B-4D75-B422-A7717C5F0A2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6B19-65D2-4F97-B44F-E3666C0A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52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9BB9-D46B-4D75-B422-A7717C5F0A2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06B19-65D2-4F97-B44F-E3666C0A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4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38200" y="990600"/>
            <a:ext cx="10820400" cy="6090304"/>
          </a:xfrm>
          <a:prstGeom prst="rect">
            <a:avLst/>
          </a:prstGeom>
        </p:spPr>
      </p:pic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NASA and Google+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Aeronautics and Space Administration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3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1148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John </a:t>
            </a:r>
            <a:r>
              <a:rPr lang="en-US" dirty="0" err="1" smtClean="0"/>
              <a:t>Yembrick</a:t>
            </a:r>
            <a:r>
              <a:rPr lang="en-US" dirty="0" smtClean="0"/>
              <a:t> and Jason Townsend, Office of Communications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963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9-17 at 2.22.01 A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6883"/>
          <a:stretch/>
        </p:blipFill>
        <p:spPr>
          <a:xfrm>
            <a:off x="1219200" y="1676400"/>
            <a:ext cx="6882646" cy="4608607"/>
          </a:xfrm>
          <a:prstGeom prst="rect">
            <a:avLst/>
          </a:prstGeom>
        </p:spPr>
      </p:pic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latin typeface="Calibri" charset="0"/>
              </a:rPr>
              <a:t>Hanging Out with +NASA</a:t>
            </a:r>
            <a:endParaRPr lang="en-US" sz="3200" dirty="0">
              <a:latin typeface="Calibri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32774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6396037"/>
            <a:ext cx="442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http://www.nasa.gov/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xmlns="" val="290005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latin typeface="Calibri" charset="0"/>
              </a:rPr>
              <a:t>Benefits to Hanging Out with +NASA</a:t>
            </a:r>
            <a:endParaRPr lang="en-US" sz="3200" dirty="0">
              <a:latin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Allows the public access to your subject matter experts</a:t>
            </a:r>
          </a:p>
          <a:p>
            <a:r>
              <a:rPr lang="en-US" dirty="0" smtClean="0"/>
              <a:t>Allows you to showcase a particular topic and expertise</a:t>
            </a:r>
          </a:p>
          <a:p>
            <a:r>
              <a:rPr lang="en-US" dirty="0" smtClean="0"/>
              <a:t>Can show a human side of your government organization, thus breaking previously held ideas of your organization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32774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6396037"/>
            <a:ext cx="442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http://www.nasa.gov/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connect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57800" y="1981200"/>
            <a:ext cx="3667961" cy="158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7500" y="3810000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22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latin typeface="Calibri" charset="0"/>
              </a:rPr>
              <a:t>Hanging Out with +NASA</a:t>
            </a:r>
            <a:endParaRPr lang="en-US" sz="3200" dirty="0">
              <a:latin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Staff:</a:t>
            </a:r>
          </a:p>
          <a:p>
            <a:pPr lvl="1"/>
            <a:r>
              <a:rPr lang="en-US" dirty="0" smtClean="0"/>
              <a:t>One on-air moderator</a:t>
            </a:r>
            <a:endParaRPr lang="en-US" dirty="0"/>
          </a:p>
          <a:p>
            <a:pPr lvl="1"/>
            <a:r>
              <a:rPr lang="en-US" dirty="0" smtClean="0"/>
              <a:t>One behind-the-scenes technical producer</a:t>
            </a:r>
          </a:p>
          <a:p>
            <a:pPr lvl="1"/>
            <a:r>
              <a:rPr lang="en-US" dirty="0" smtClean="0"/>
              <a:t>On-air Talent (number varies based on topic)</a:t>
            </a:r>
          </a:p>
          <a:p>
            <a:r>
              <a:rPr lang="en-US" dirty="0" smtClean="0"/>
              <a:t>Resources:</a:t>
            </a:r>
          </a:p>
          <a:p>
            <a:pPr lvl="1"/>
            <a:r>
              <a:rPr lang="en-US" dirty="0" smtClean="0"/>
              <a:t>Google+ page for organization</a:t>
            </a:r>
          </a:p>
          <a:p>
            <a:pPr lvl="1"/>
            <a:r>
              <a:rPr lang="en-US" dirty="0" smtClean="0"/>
              <a:t>YouTube channel in good standing to enable “On Air” streaming</a:t>
            </a:r>
          </a:p>
          <a:p>
            <a:pPr lvl="1"/>
            <a:r>
              <a:rPr lang="en-US" dirty="0" smtClean="0"/>
              <a:t>Each participant must have a webcam and microphone, plus the Google+ Hangout Plugin installed (may need admin rights on your computer)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55C1DF-3016-E74A-865E-E89D056FC2F9}" type="slidenum">
              <a:rPr lang="en-US">
                <a:solidFill>
                  <a:srgbClr val="FFFFFF"/>
                </a:solidFill>
                <a:latin typeface="Calibri" charset="0"/>
              </a:rPr>
              <a:pPr eaLnBrk="1" hangingPunct="1"/>
              <a:t>12</a:t>
            </a:fld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32774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6396037"/>
            <a:ext cx="442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http://www.nasa.gov/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xmlns="" val="105098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latin typeface="Calibri" charset="0"/>
              </a:rPr>
              <a:t>But why is NASA on Google+?</a:t>
            </a:r>
            <a:endParaRPr lang="en-US" sz="3200" dirty="0">
              <a:latin typeface="Calibri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55C1DF-3016-E74A-865E-E89D056FC2F9}" type="slidenum">
              <a:rPr lang="en-US">
                <a:solidFill>
                  <a:srgbClr val="FFFFFF"/>
                </a:solidFill>
                <a:latin typeface="Calibri" charset="0"/>
              </a:rPr>
              <a:pPr eaLnBrk="1" hangingPunct="1"/>
              <a:t>13</a:t>
            </a:fld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32774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6396037"/>
            <a:ext cx="442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http://www.nasa.gov/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xmlns="" val="151370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NASA’s Social Media Foundation</a:t>
            </a:r>
            <a:endParaRPr lang="en-US" dirty="0">
              <a:latin typeface="Calibri" charset="0"/>
            </a:endParaRPr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Calibri" charset="0"/>
              </a:rPr>
              <a:t>According to the National Aeronautics and Space </a:t>
            </a:r>
            <a:r>
              <a:rPr lang="en-US" dirty="0" smtClean="0">
                <a:latin typeface="Calibri" charset="0"/>
              </a:rPr>
              <a:t>Act (Pub. L. No. 111-314, 124 Stat. 3328 [Dec. 18, 2010]):</a:t>
            </a: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Sec. </a:t>
            </a:r>
            <a:r>
              <a:rPr lang="en-US" dirty="0" smtClean="0">
                <a:latin typeface="Calibri" charset="0"/>
              </a:rPr>
              <a:t>20112 </a:t>
            </a:r>
            <a:r>
              <a:rPr lang="en-US" dirty="0">
                <a:latin typeface="Calibri" charset="0"/>
              </a:rPr>
              <a:t>(a) The Administration, in order to carry out the purpose of this Act, shall—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(3) provide for the </a:t>
            </a:r>
            <a:r>
              <a:rPr lang="en-US" b="1" dirty="0">
                <a:solidFill>
                  <a:srgbClr val="00B0F0"/>
                </a:solidFill>
                <a:latin typeface="Calibri" charset="0"/>
              </a:rPr>
              <a:t>widest practicable </a:t>
            </a:r>
            <a:r>
              <a:rPr lang="en-US" dirty="0">
                <a:latin typeface="Calibri" charset="0"/>
              </a:rPr>
              <a:t>and appropriate dissemination of information concerning its activities and the results thereof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4101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6396037"/>
            <a:ext cx="442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http://www.nasa.gov/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xmlns="" val="233785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cs typeface="ＭＳ Ｐゴシック" charset="0"/>
              </a:rPr>
              <a:t>But Why? How does this help NASA?</a:t>
            </a:r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37891" name="Content Placeholder 1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Calibri" charset="0"/>
                <a:cs typeface="ＭＳ Ｐゴシック" charset="0"/>
              </a:rPr>
              <a:t>Spreads the word as widely as possible by going directly to members of the public to tell your own story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Calibri" charset="0"/>
                <a:cs typeface="ＭＳ Ｐゴシック" charset="0"/>
              </a:rPr>
              <a:t>As news organizations cut staff and trim coverage, we get more news coverage…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600" dirty="0" smtClean="0">
                <a:latin typeface="Calibri" charset="0"/>
                <a:cs typeface="ＭＳ Ｐゴシック" charset="0"/>
              </a:rPr>
              <a:t>		…in more places, especially smaller, local outlets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Calibri" charset="0"/>
                <a:cs typeface="ＭＳ Ｐゴシック" charset="0"/>
              </a:rPr>
              <a:t>The diversity of followers who circle us help connect us to non-traditional audiences to further share our message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Calibri" charset="0"/>
                <a:cs typeface="ＭＳ Ｐゴシック" charset="0"/>
              </a:rPr>
              <a:t>We get impactful and active participation leading to significant levels of worldwide…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4100" b="1" dirty="0" smtClean="0">
                <a:solidFill>
                  <a:srgbClr val="00B0F0"/>
                </a:solidFill>
                <a:latin typeface="Calibri" charset="0"/>
                <a:cs typeface="ＭＳ Ｐゴシック" charset="0"/>
              </a:rPr>
              <a:t>ENGAGEMENT </a:t>
            </a:r>
            <a:endParaRPr lang="en-US" sz="3300" b="1" dirty="0" smtClean="0">
              <a:solidFill>
                <a:srgbClr val="00B0F0"/>
              </a:solidFill>
              <a:latin typeface="Calibri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00" b="1" dirty="0">
              <a:latin typeface="Calibri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600" dirty="0">
              <a:latin typeface="Calibri" charset="0"/>
              <a:cs typeface="ＭＳ Ｐゴシック" charset="0"/>
            </a:endParaRP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37893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3961" y="6396037"/>
            <a:ext cx="411482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http://www.nasa.gov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400" b="1" dirty="0" smtClean="0">
                <a:solidFill>
                  <a:srgbClr val="00B0F0"/>
                </a:solidFill>
              </a:rPr>
              <a:t>connect</a:t>
            </a:r>
          </a:p>
          <a:p>
            <a:pPr algn="ctr">
              <a:defRPr/>
            </a:pPr>
            <a:endParaRPr lang="en-US" sz="2400" b="1" dirty="0">
              <a:solidFill>
                <a:srgbClr val="00B0F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9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You may not have a spaceship, but your company has a </a:t>
            </a:r>
            <a:r>
              <a:rPr lang="en-US" b="1">
                <a:solidFill>
                  <a:srgbClr val="00B0F0"/>
                </a:solidFill>
                <a:latin typeface="Calibri" charset="0"/>
              </a:rPr>
              <a:t>fan base</a:t>
            </a:r>
            <a:r>
              <a:rPr lang="en-US">
                <a:latin typeface="Calibri" charset="0"/>
              </a:rPr>
              <a:t>. They won't think of themselves as fans until they're in a room with </a:t>
            </a:r>
            <a:r>
              <a:rPr lang="en-US" b="1">
                <a:solidFill>
                  <a:srgbClr val="00B0F0"/>
                </a:solidFill>
                <a:latin typeface="Calibri" charset="0"/>
              </a:rPr>
              <a:t>like-minded people</a:t>
            </a:r>
            <a:r>
              <a:rPr lang="en-US">
                <a:latin typeface="Calibri" charset="0"/>
              </a:rPr>
              <a:t>. They won't think of themselves as members of a </a:t>
            </a:r>
            <a:r>
              <a:rPr lang="en-US" b="1">
                <a:solidFill>
                  <a:srgbClr val="00B0F0"/>
                </a:solidFill>
                <a:latin typeface="Calibri" charset="0"/>
              </a:rPr>
              <a:t>community </a:t>
            </a:r>
            <a:r>
              <a:rPr lang="en-US">
                <a:latin typeface="Calibri" charset="0"/>
              </a:rPr>
              <a:t>until </a:t>
            </a:r>
            <a:r>
              <a:rPr lang="en-US" sz="3600" b="1">
                <a:latin typeface="Calibri" charset="0"/>
              </a:rPr>
              <a:t>YOU</a:t>
            </a:r>
            <a:r>
              <a:rPr lang="en-US" sz="3600">
                <a:latin typeface="Calibri" charset="0"/>
              </a:rPr>
              <a:t> </a:t>
            </a:r>
            <a:r>
              <a:rPr lang="en-US" b="1">
                <a:solidFill>
                  <a:srgbClr val="00B0F0"/>
                </a:solidFill>
                <a:latin typeface="Calibri" charset="0"/>
              </a:rPr>
              <a:t>bring them together</a:t>
            </a:r>
            <a:r>
              <a:rPr lang="en-US">
                <a:latin typeface="Calibri" charset="0"/>
              </a:rPr>
              <a:t>.</a:t>
            </a:r>
            <a:r>
              <a:rPr lang="ja-JP" altLang="en-US">
                <a:latin typeface="Calibri" charset="0"/>
              </a:rPr>
              <a:t>”</a:t>
            </a:r>
            <a:endParaRPr lang="en-US">
              <a:latin typeface="Calibri" charset="0"/>
            </a:endParaRPr>
          </a:p>
          <a:p>
            <a:pPr algn="ctr" eaLnBrk="1" hangingPunct="1">
              <a:buFontTx/>
              <a:buChar char="-"/>
            </a:pPr>
            <a:r>
              <a:rPr lang="en-US" i="1">
                <a:latin typeface="Calibri" charset="0"/>
              </a:rPr>
              <a:t>David Rosen, @davidhrosen </a:t>
            </a:r>
          </a:p>
          <a:p>
            <a:pPr lvl="1" algn="ctr" eaLnBrk="1" hangingPunct="1">
              <a:buFont typeface="Arial" charset="0"/>
              <a:buNone/>
            </a:pPr>
            <a:r>
              <a:rPr lang="en-US" i="1">
                <a:latin typeface="Calibri" charset="0"/>
              </a:rPr>
              <a:t>(group VP, Makovsky + Company)</a:t>
            </a:r>
            <a:endParaRPr lang="en-US">
              <a:latin typeface="Calibri" charset="0"/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22533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3961" y="6396037"/>
            <a:ext cx="41148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www.nasa.gov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/</a:t>
            </a:r>
            <a:r>
              <a:rPr lang="en-US" sz="2400" b="1" dirty="0" smtClean="0">
                <a:solidFill>
                  <a:srgbClr val="00B0F0"/>
                </a:solidFill>
              </a:rPr>
              <a:t>connect</a:t>
            </a:r>
            <a:endParaRPr lang="en-US" sz="2400" b="1" dirty="0">
              <a:solidFill>
                <a:srgbClr val="00B0F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51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 defTabSz="914608">
              <a:defRPr/>
            </a:pPr>
            <a:r>
              <a:rPr lang="en-US" dirty="0"/>
              <a:t>Your Title Here</a:t>
            </a:r>
          </a:p>
        </p:txBody>
      </p:sp>
      <p:sp>
        <p:nvSpPr>
          <p:cNvPr id="8704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DF814D84-8AEA-BD4D-A355-8996E6AA798F}" type="slidenum">
              <a:rPr lang="en-US">
                <a:solidFill>
                  <a:srgbClr val="898989"/>
                </a:solidFill>
                <a:latin typeface="Calibri" charset="0"/>
              </a:rPr>
              <a:pPr algn="ctr" eaLnBrk="1" hangingPunct="1"/>
              <a:t>17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42875" y="6267450"/>
            <a:ext cx="9001125" cy="590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pic>
        <p:nvPicPr>
          <p:cNvPr id="23557" name="Picture 12" descr="NASA insigniaCMYK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11600" y="2914650"/>
            <a:ext cx="13208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961" y="6396037"/>
            <a:ext cx="41148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ea typeface="+mn-ea"/>
              </a:rPr>
              <a:t>www.nasa.gov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/</a:t>
            </a:r>
            <a:r>
              <a:rPr lang="en-US" sz="2400" b="1" dirty="0" smtClean="0">
                <a:solidFill>
                  <a:srgbClr val="00B0F0"/>
                </a:solidFill>
              </a:rPr>
              <a:t>connect</a:t>
            </a:r>
            <a:endParaRPr lang="en-US" sz="2400" b="1" dirty="0">
              <a:solidFill>
                <a:srgbClr val="00B0F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10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49263" y="5857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 Circling +NASA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1AAEB6-F619-8640-8062-D5A5211CD961}" type="slidenum">
              <a:rPr lang="en-US">
                <a:solidFill>
                  <a:srgbClr val="FFFFFF"/>
                </a:solidFill>
                <a:latin typeface="Calibri" charset="0"/>
              </a:rPr>
              <a:pPr eaLnBrk="1" hangingPunct="1"/>
              <a:t>2</a:t>
            </a:fld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172" name="TextBox 21"/>
          <p:cNvSpPr txBox="1">
            <a:spLocks noChangeArrowheads="1"/>
          </p:cNvSpPr>
          <p:nvPr/>
        </p:nvSpPr>
        <p:spPr bwMode="auto">
          <a:xfrm>
            <a:off x="304800" y="2099370"/>
            <a:ext cx="2819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3200" dirty="0" smtClean="0">
                <a:latin typeface="Calibri" charset="0"/>
              </a:rPr>
              <a:t>Joined Google+ in Nov. 2011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200" dirty="0" smtClean="0">
                <a:latin typeface="Calibri" charset="0"/>
              </a:rPr>
              <a:t>as the 1</a:t>
            </a:r>
            <a:r>
              <a:rPr lang="en-US" sz="3200" baseline="30000" dirty="0" smtClean="0">
                <a:latin typeface="Calibri" charset="0"/>
              </a:rPr>
              <a:t>st</a:t>
            </a:r>
            <a:r>
              <a:rPr lang="en-US" sz="3200" dirty="0" smtClean="0">
                <a:latin typeface="Calibri" charset="0"/>
              </a:rPr>
              <a:t> federal </a:t>
            </a:r>
            <a:r>
              <a:rPr lang="en-US" sz="3200" dirty="0">
                <a:latin typeface="Calibri" charset="0"/>
              </a:rPr>
              <a:t>a</a:t>
            </a:r>
            <a:r>
              <a:rPr lang="en-US" sz="3200" dirty="0" smtClean="0">
                <a:latin typeface="Calibri" charset="0"/>
              </a:rPr>
              <a:t>gency</a:t>
            </a:r>
          </a:p>
          <a:p>
            <a:pPr marL="0" indent="0"/>
            <a:endParaRPr lang="en-US" sz="3200" dirty="0" smtClean="0">
              <a:latin typeface="Calibri" charset="0"/>
            </a:endParaRPr>
          </a:p>
          <a:p>
            <a:pPr marL="0" indent="0"/>
            <a:r>
              <a:rPr lang="en-US" sz="3200" dirty="0" smtClean="0">
                <a:latin typeface="Calibri" charset="0"/>
              </a:rPr>
              <a:t>Currently we’re circled by 229,814 users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11270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6396037"/>
            <a:ext cx="442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http://www.nasa.gov/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connect</a:t>
            </a:r>
          </a:p>
        </p:txBody>
      </p:sp>
      <p:pic>
        <p:nvPicPr>
          <p:cNvPr id="2" name="Picture 1" descr="Screen shot 2012-09-25 at 4.38.1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24200" y="1676400"/>
            <a:ext cx="7463918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3089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49263" y="5857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Growth for NASA on Platforms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1AAEB6-F619-8640-8062-D5A5211CD961}" type="slidenum">
              <a:rPr lang="en-US">
                <a:solidFill>
                  <a:srgbClr val="FFFFFF"/>
                </a:solidFill>
                <a:latin typeface="Calibri" charset="0"/>
              </a:rPr>
              <a:pPr eaLnBrk="1" hangingPunct="1"/>
              <a:t>3</a:t>
            </a:fld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11270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6396037"/>
            <a:ext cx="442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http://www.nasa.gov/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connect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1749210512"/>
              </p:ext>
            </p:extLst>
          </p:nvPr>
        </p:nvGraphicFramePr>
        <p:xfrm>
          <a:off x="685800" y="1295400"/>
          <a:ext cx="7772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702" y="5486400"/>
            <a:ext cx="9148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Why?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People are more social now than in 2008 when we joined Twitter.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We’re a technical, scientific organization and Google+ had a lot of early technology adaptors.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744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How did this happen?</a:t>
            </a:r>
            <a:endParaRPr lang="en-US" dirty="0">
              <a:latin typeface="Calibri" charset="0"/>
            </a:endParaRPr>
          </a:p>
        </p:txBody>
      </p:sp>
      <p:sp>
        <p:nvSpPr>
          <p:cNvPr id="29699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r>
              <a:rPr lang="en-US" sz="2800" dirty="0">
                <a:latin typeface="Calibri" charset="0"/>
              </a:rPr>
              <a:t>Provide GREAT </a:t>
            </a:r>
            <a:r>
              <a:rPr lang="en-US" sz="2800" b="1" dirty="0">
                <a:solidFill>
                  <a:srgbClr val="00B0F0"/>
                </a:solidFill>
                <a:latin typeface="Calibri" charset="0"/>
              </a:rPr>
              <a:t>content</a:t>
            </a:r>
            <a:r>
              <a:rPr lang="en-US" sz="2800" dirty="0">
                <a:latin typeface="Calibri" charset="0"/>
              </a:rPr>
              <a:t> that will get people talking.</a:t>
            </a:r>
          </a:p>
          <a:p>
            <a:r>
              <a:rPr lang="en-US" sz="2800" dirty="0">
                <a:latin typeface="Calibri" charset="0"/>
              </a:rPr>
              <a:t>Social media is a </a:t>
            </a:r>
            <a:r>
              <a:rPr lang="en-US" sz="2800" b="1" dirty="0">
                <a:solidFill>
                  <a:srgbClr val="00B0F0"/>
                </a:solidFill>
                <a:latin typeface="Calibri" charset="0"/>
              </a:rPr>
              <a:t>conversation</a:t>
            </a:r>
            <a:r>
              <a:rPr lang="en-US" sz="2800" dirty="0">
                <a:latin typeface="Calibri" charset="0"/>
              </a:rPr>
              <a:t> – spend as much time listening as you do speaking.</a:t>
            </a:r>
          </a:p>
          <a:p>
            <a:r>
              <a:rPr lang="en-US" sz="2800" dirty="0">
                <a:latin typeface="Calibri" charset="0"/>
              </a:rPr>
              <a:t>If you start a conversation, </a:t>
            </a:r>
            <a:r>
              <a:rPr lang="en-US" sz="2800" b="1" dirty="0">
                <a:solidFill>
                  <a:srgbClr val="00B0F0"/>
                </a:solidFill>
                <a:latin typeface="Calibri" charset="0"/>
              </a:rPr>
              <a:t>participate</a:t>
            </a:r>
            <a:r>
              <a:rPr lang="en-US" sz="2800" dirty="0">
                <a:latin typeface="Calibri" charset="0"/>
              </a:rPr>
              <a:t> in it; 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</a:rPr>
              <a:t>	</a:t>
            </a:r>
            <a:r>
              <a:rPr lang="en-US" sz="2800" dirty="0" smtClean="0">
                <a:latin typeface="Calibri" charset="0"/>
              </a:rPr>
              <a:t>don’t </a:t>
            </a:r>
            <a:r>
              <a:rPr lang="en-US" sz="2800" dirty="0">
                <a:latin typeface="Calibri" charset="0"/>
              </a:rPr>
              <a:t>start it and walk away.</a:t>
            </a:r>
          </a:p>
          <a:p>
            <a:r>
              <a:rPr lang="en-US" sz="2800" dirty="0">
                <a:latin typeface="Calibri" charset="0"/>
              </a:rPr>
              <a:t>Ask for and enable </a:t>
            </a:r>
            <a:r>
              <a:rPr lang="en-US" sz="2800" b="1" dirty="0">
                <a:solidFill>
                  <a:srgbClr val="00B0F0"/>
                </a:solidFill>
                <a:latin typeface="Calibri" charset="0"/>
              </a:rPr>
              <a:t>feedback</a:t>
            </a:r>
            <a:r>
              <a:rPr lang="en-US" sz="2800" dirty="0">
                <a:latin typeface="Calibri" charset="0"/>
              </a:rPr>
              <a:t> – respond to </a:t>
            </a:r>
            <a:r>
              <a:rPr lang="en-US" sz="2800" dirty="0" smtClean="0">
                <a:latin typeface="Calibri" charset="0"/>
              </a:rPr>
              <a:t>questions in comments, </a:t>
            </a:r>
            <a:r>
              <a:rPr lang="en-US" sz="2800" dirty="0">
                <a:latin typeface="Calibri" charset="0"/>
              </a:rPr>
              <a:t>etc. 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29701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41E317-4252-B341-A3EF-88EFF8D77621}" type="slidenum">
              <a:rPr lang="en-US">
                <a:solidFill>
                  <a:srgbClr val="FFFFFF"/>
                </a:solidFill>
                <a:latin typeface="Calibri" charset="0"/>
              </a:rPr>
              <a:pPr eaLnBrk="1" hangingPunct="1"/>
              <a:t>4</a:t>
            </a:fld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6396037"/>
            <a:ext cx="442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http://www.nasa.gov/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xmlns="" val="31066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49263" y="5857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Sharing our Universe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1AAEB6-F619-8640-8062-D5A5211CD961}" type="slidenum">
              <a:rPr lang="en-US">
                <a:solidFill>
                  <a:srgbClr val="FFFFFF"/>
                </a:solidFill>
                <a:latin typeface="Calibri" charset="0"/>
              </a:rPr>
              <a:pPr eaLnBrk="1" hangingPunct="1"/>
              <a:t>5</a:t>
            </a:fld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11270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6396037"/>
            <a:ext cx="442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http://www.nasa.gov/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connect</a:t>
            </a:r>
          </a:p>
        </p:txBody>
      </p:sp>
      <p:pic>
        <p:nvPicPr>
          <p:cNvPr id="3" name="Picture 2" descr="Screen shot 2012-09-25 at 4.46.05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1000" y="1828800"/>
            <a:ext cx="4487422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1676400"/>
            <a:ext cx="381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Content is king: provide information, insight and </a:t>
            </a:r>
            <a:r>
              <a:rPr lang="en-US" sz="2000" dirty="0" smtClean="0"/>
              <a:t>clarification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Share paragraph or longer updates that have enough information, but also have a call to action for users to get more info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Add visuals &amp; video to posts to generate more shares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Remember </a:t>
            </a:r>
            <a:r>
              <a:rPr lang="en-US" sz="2000" dirty="0"/>
              <a:t>that most folks won’t see the update in the context of </a:t>
            </a:r>
            <a:r>
              <a:rPr lang="en-US" sz="2000" dirty="0" smtClean="0"/>
              <a:t>your page, but rather in a stream of updates on their feed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5016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9-25 at 5.30.3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1752600"/>
            <a:ext cx="4743756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49263" y="5857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Sharing our Universe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1AAEB6-F619-8640-8062-D5A5211CD961}" type="slidenum">
              <a:rPr lang="en-US">
                <a:solidFill>
                  <a:srgbClr val="FFFFFF"/>
                </a:solidFill>
                <a:latin typeface="Calibri" charset="0"/>
              </a:rPr>
              <a:pPr eaLnBrk="1" hangingPunct="1"/>
              <a:t>6</a:t>
            </a:fld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11270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6396037"/>
            <a:ext cx="442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http://www.nasa.gov/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connect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1676400"/>
            <a:ext cx="37338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dirty="0"/>
              <a:t>While being timely is important, don’t post multiple things back to back on the same topic. Be strategic. </a:t>
            </a:r>
            <a:r>
              <a:rPr lang="en-US" dirty="0" smtClean="0"/>
              <a:t>Post </a:t>
            </a:r>
            <a:r>
              <a:rPr lang="en-US" dirty="0"/>
              <a:t>it when the time is right and you have everything necessary to post. </a:t>
            </a:r>
            <a:endParaRPr lang="en-US" dirty="0" smtClean="0"/>
          </a:p>
          <a:p>
            <a:pPr marL="342900" lvl="0" indent="-342900">
              <a:buFont typeface="Arial"/>
              <a:buChar char="•"/>
            </a:pPr>
            <a:r>
              <a:rPr lang="en-US" dirty="0"/>
              <a:t>Link to more in-depth content, such as a webpage, podcast, news release, etc. 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 smtClean="0"/>
              <a:t>Cover </a:t>
            </a:r>
            <a:r>
              <a:rPr lang="en-US" dirty="0"/>
              <a:t>an event by providing a few comprehensive updates. Don’t ‘live post’ events on these </a:t>
            </a:r>
            <a:r>
              <a:rPr lang="en-US" dirty="0" smtClean="0"/>
              <a:t>platforms unless the event lends itself to that format based on your audience. </a:t>
            </a:r>
            <a:r>
              <a:rPr lang="en-US" dirty="0"/>
              <a:t>This is viewed as spam and will cause followers to </a:t>
            </a:r>
            <a:r>
              <a:rPr lang="en-US" dirty="0" err="1" smtClean="0"/>
              <a:t>uncircle</a:t>
            </a:r>
            <a:r>
              <a:rPr lang="en-US" dirty="0" smtClean="0"/>
              <a:t> </a:t>
            </a:r>
            <a:r>
              <a:rPr lang="en-US" dirty="0"/>
              <a:t>us.</a:t>
            </a:r>
          </a:p>
          <a:p>
            <a:pPr marL="342900" lvl="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18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49263" y="5857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Sharing our Universe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1AAEB6-F619-8640-8062-D5A5211CD961}" type="slidenum">
              <a:rPr lang="en-US">
                <a:solidFill>
                  <a:srgbClr val="FFFFFF"/>
                </a:solidFill>
                <a:latin typeface="Calibri" charset="0"/>
              </a:rPr>
              <a:pPr eaLnBrk="1" hangingPunct="1"/>
              <a:t>7</a:t>
            </a:fld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11270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6396037"/>
            <a:ext cx="442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http://www.nasa.gov/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connect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70995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/>
              <a:t>Cover multiple points and provide a few links per post, if applicable. Most folks will not click on a link to find out more – provide them enough information that they have the big picture and the news nuggets.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Use #</a:t>
            </a:r>
            <a:r>
              <a:rPr lang="en-US" sz="2000" dirty="0" err="1" smtClean="0"/>
              <a:t>hashtags</a:t>
            </a:r>
            <a:r>
              <a:rPr lang="en-US" sz="2000" dirty="0" smtClean="0"/>
              <a:t> as appropriate to enable the conversation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Remember to check </a:t>
            </a:r>
            <a:r>
              <a:rPr lang="en-US" sz="2000" dirty="0"/>
              <a:t>your </a:t>
            </a:r>
            <a:r>
              <a:rPr lang="en-US" sz="2000" dirty="0" smtClean="0"/>
              <a:t>spelling and check </a:t>
            </a:r>
            <a:r>
              <a:rPr lang="en-US" sz="2000" dirty="0"/>
              <a:t>your links. Do they work before clicking publish? </a:t>
            </a:r>
          </a:p>
        </p:txBody>
      </p:sp>
      <p:pic>
        <p:nvPicPr>
          <p:cNvPr id="3" name="Picture 2" descr="Screen shot 2012-09-25 at 5.38.5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8200" y="1524000"/>
            <a:ext cx="3823691" cy="4762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6375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49263" y="5857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Commenting on our Universe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1AAEB6-F619-8640-8062-D5A5211CD961}" type="slidenum">
              <a:rPr lang="en-US">
                <a:solidFill>
                  <a:srgbClr val="FFFFFF"/>
                </a:solidFill>
                <a:latin typeface="Calibri" charset="0"/>
              </a:rPr>
              <a:pPr eaLnBrk="1" hangingPunct="1"/>
              <a:t>8</a:t>
            </a:fld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11270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6396037"/>
            <a:ext cx="442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http://www.nasa.gov/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connect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97784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Monitor </a:t>
            </a:r>
            <a:r>
              <a:rPr lang="en-US" sz="2000" dirty="0"/>
              <a:t>comments on your posts. Reply with more updates in the comment threads. Delete spam, links, and other profane comments. </a:t>
            </a:r>
          </a:p>
        </p:txBody>
      </p:sp>
      <p:pic>
        <p:nvPicPr>
          <p:cNvPr id="2" name="Picture 1" descr="Screen shot 2012-09-25 at 5.32.3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47800" y="3886200"/>
            <a:ext cx="6057900" cy="1917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00600" y="17526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Respond to complaints if you can help someone, but avoid arguing with people trying to bait you (referred to as "trolls" on the Internet).</a:t>
            </a:r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0037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49263" y="5857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Lining Up All the Orbits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1AAEB6-F619-8640-8062-D5A5211CD961}" type="slidenum">
              <a:rPr lang="en-US">
                <a:solidFill>
                  <a:srgbClr val="FFFFFF"/>
                </a:solidFill>
                <a:latin typeface="Calibri" charset="0"/>
              </a:rPr>
              <a:pPr eaLnBrk="1" hangingPunct="1"/>
              <a:t>9</a:t>
            </a:fld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3063" y="493713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700">
                <a:solidFill>
                  <a:srgbClr val="677085"/>
                </a:solidFill>
              </a:rPr>
              <a:t>National Aeronautics and Space Administration</a:t>
            </a:r>
            <a:endParaRPr lang="en-US">
              <a:solidFill>
                <a:srgbClr val="677085"/>
              </a:solidFill>
            </a:endParaRPr>
          </a:p>
        </p:txBody>
      </p:sp>
      <p:pic>
        <p:nvPicPr>
          <p:cNvPr id="11270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5925" y="252413"/>
            <a:ext cx="8461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6396037"/>
            <a:ext cx="442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http://www.nasa.gov/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connect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008525"/>
            <a:ext cx="381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Create Google+ events for organizational events to allow users to place it on their calendars and participate virtually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Share the events onto your Google+ page to promote it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If doing a hangout on air, remember to add the link to your hangout prior to starting your broadcast</a:t>
            </a:r>
            <a:endParaRPr lang="en-US" sz="2000" dirty="0"/>
          </a:p>
        </p:txBody>
      </p:sp>
      <p:pic>
        <p:nvPicPr>
          <p:cNvPr id="3" name="Picture 2" descr="Screen shot 2012-09-25 at 5.35.10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62400" y="1752600"/>
            <a:ext cx="4925219" cy="431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8616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9218</TotalTime>
  <Words>956</Words>
  <Application>Microsoft Office PowerPoint</Application>
  <PresentationFormat>On-screen Show (4:3)</PresentationFormat>
  <Paragraphs>128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NASA and Google+</vt:lpstr>
      <vt:lpstr> Circling +NASA</vt:lpstr>
      <vt:lpstr>Growth for NASA on Platforms</vt:lpstr>
      <vt:lpstr>How did this happen?</vt:lpstr>
      <vt:lpstr>Sharing our Universe</vt:lpstr>
      <vt:lpstr>Sharing our Universe</vt:lpstr>
      <vt:lpstr>Sharing our Universe</vt:lpstr>
      <vt:lpstr>Commenting on our Universe</vt:lpstr>
      <vt:lpstr>Lining Up All the Orbits</vt:lpstr>
      <vt:lpstr>Hanging Out with +NASA</vt:lpstr>
      <vt:lpstr>Benefits to Hanging Out with +NASA</vt:lpstr>
      <vt:lpstr>Hanging Out with +NASA</vt:lpstr>
      <vt:lpstr>But why is NASA on Google+?</vt:lpstr>
      <vt:lpstr>NASA’s Social Media Foundation</vt:lpstr>
      <vt:lpstr>But Why? How does this help NASA?</vt:lpstr>
      <vt:lpstr>Slide 16</vt:lpstr>
      <vt:lpstr>Slide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Social Media for MSL Landing</dc:title>
  <dc:creator>Townsend, Jason C. (HQ-NA000)</dc:creator>
  <cp:lastModifiedBy>SandraLSheard</cp:lastModifiedBy>
  <cp:revision>86</cp:revision>
  <cp:lastPrinted>2012-09-17T16:50:49Z</cp:lastPrinted>
  <dcterms:created xsi:type="dcterms:W3CDTF">2012-07-11T01:00:51Z</dcterms:created>
  <dcterms:modified xsi:type="dcterms:W3CDTF">2012-09-26T19:15:01Z</dcterms:modified>
</cp:coreProperties>
</file>