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0"/>
  </p:notesMasterIdLst>
  <p:handoutMasterIdLst>
    <p:handoutMasterId r:id="rId21"/>
  </p:handoutMasterIdLst>
  <p:sldIdLst>
    <p:sldId id="407" r:id="rId2"/>
    <p:sldId id="511" r:id="rId3"/>
    <p:sldId id="458" r:id="rId4"/>
    <p:sldId id="491" r:id="rId5"/>
    <p:sldId id="463" r:id="rId6"/>
    <p:sldId id="515" r:id="rId7"/>
    <p:sldId id="494" r:id="rId8"/>
    <p:sldId id="496" r:id="rId9"/>
    <p:sldId id="498" r:id="rId10"/>
    <p:sldId id="483" r:id="rId11"/>
    <p:sldId id="509" r:id="rId12"/>
    <p:sldId id="462" r:id="rId13"/>
    <p:sldId id="459" r:id="rId14"/>
    <p:sldId id="532" r:id="rId15"/>
    <p:sldId id="533" r:id="rId16"/>
    <p:sldId id="534" r:id="rId17"/>
    <p:sldId id="535" r:id="rId18"/>
    <p:sldId id="536" r:id="rId19"/>
  </p:sldIdLst>
  <p:sldSz cx="9144000" cy="6858000" type="screen4x3"/>
  <p:notesSz cx="7007225" cy="9288463"/>
  <p:defaultTextStyle>
    <a:defPPr>
      <a:defRPr lang="en-US"/>
    </a:defPPr>
    <a:lvl1pPr algn="l" rtl="0" fontAlgn="base">
      <a:spcBef>
        <a:spcPct val="0"/>
      </a:spcBef>
      <a:spcAft>
        <a:spcPct val="0"/>
      </a:spcAft>
      <a:defRPr sz="1400" kern="1200">
        <a:solidFill>
          <a:schemeClr val="tx1"/>
        </a:solidFill>
        <a:latin typeface="Times New Roman" pitchFamily="18" charset="0"/>
        <a:ea typeface="MS PGothic"/>
        <a:cs typeface="MS PGothic"/>
      </a:defRPr>
    </a:lvl1pPr>
    <a:lvl2pPr marL="457200" algn="l" rtl="0" fontAlgn="base">
      <a:spcBef>
        <a:spcPct val="0"/>
      </a:spcBef>
      <a:spcAft>
        <a:spcPct val="0"/>
      </a:spcAft>
      <a:defRPr sz="1400" kern="1200">
        <a:solidFill>
          <a:schemeClr val="tx1"/>
        </a:solidFill>
        <a:latin typeface="Times New Roman" pitchFamily="18" charset="0"/>
        <a:ea typeface="MS PGothic"/>
        <a:cs typeface="MS PGothic"/>
      </a:defRPr>
    </a:lvl2pPr>
    <a:lvl3pPr marL="914400" algn="l" rtl="0" fontAlgn="base">
      <a:spcBef>
        <a:spcPct val="0"/>
      </a:spcBef>
      <a:spcAft>
        <a:spcPct val="0"/>
      </a:spcAft>
      <a:defRPr sz="1400" kern="1200">
        <a:solidFill>
          <a:schemeClr val="tx1"/>
        </a:solidFill>
        <a:latin typeface="Times New Roman" pitchFamily="18" charset="0"/>
        <a:ea typeface="MS PGothic"/>
        <a:cs typeface="MS PGothic"/>
      </a:defRPr>
    </a:lvl3pPr>
    <a:lvl4pPr marL="1371600" algn="l" rtl="0" fontAlgn="base">
      <a:spcBef>
        <a:spcPct val="0"/>
      </a:spcBef>
      <a:spcAft>
        <a:spcPct val="0"/>
      </a:spcAft>
      <a:defRPr sz="1400" kern="1200">
        <a:solidFill>
          <a:schemeClr val="tx1"/>
        </a:solidFill>
        <a:latin typeface="Times New Roman" pitchFamily="18" charset="0"/>
        <a:ea typeface="MS PGothic"/>
        <a:cs typeface="MS PGothic"/>
      </a:defRPr>
    </a:lvl4pPr>
    <a:lvl5pPr marL="1828800" algn="l" rtl="0" fontAlgn="base">
      <a:spcBef>
        <a:spcPct val="0"/>
      </a:spcBef>
      <a:spcAft>
        <a:spcPct val="0"/>
      </a:spcAft>
      <a:defRPr sz="1400" kern="1200">
        <a:solidFill>
          <a:schemeClr val="tx1"/>
        </a:solidFill>
        <a:latin typeface="Times New Roman" pitchFamily="18" charset="0"/>
        <a:ea typeface="MS PGothic"/>
        <a:cs typeface="MS PGothic"/>
      </a:defRPr>
    </a:lvl5pPr>
    <a:lvl6pPr marL="2286000" algn="l" defTabSz="914400" rtl="0" eaLnBrk="1" latinLnBrk="0" hangingPunct="1">
      <a:defRPr sz="1400" kern="1200">
        <a:solidFill>
          <a:schemeClr val="tx1"/>
        </a:solidFill>
        <a:latin typeface="Times New Roman" pitchFamily="18" charset="0"/>
        <a:ea typeface="MS PGothic"/>
        <a:cs typeface="MS PGothic"/>
      </a:defRPr>
    </a:lvl6pPr>
    <a:lvl7pPr marL="2743200" algn="l" defTabSz="914400" rtl="0" eaLnBrk="1" latinLnBrk="0" hangingPunct="1">
      <a:defRPr sz="1400" kern="1200">
        <a:solidFill>
          <a:schemeClr val="tx1"/>
        </a:solidFill>
        <a:latin typeface="Times New Roman" pitchFamily="18" charset="0"/>
        <a:ea typeface="MS PGothic"/>
        <a:cs typeface="MS PGothic"/>
      </a:defRPr>
    </a:lvl7pPr>
    <a:lvl8pPr marL="3200400" algn="l" defTabSz="914400" rtl="0" eaLnBrk="1" latinLnBrk="0" hangingPunct="1">
      <a:defRPr sz="1400" kern="1200">
        <a:solidFill>
          <a:schemeClr val="tx1"/>
        </a:solidFill>
        <a:latin typeface="Times New Roman" pitchFamily="18" charset="0"/>
        <a:ea typeface="MS PGothic"/>
        <a:cs typeface="MS PGothic"/>
      </a:defRPr>
    </a:lvl8pPr>
    <a:lvl9pPr marL="3657600" algn="l" defTabSz="914400" rtl="0" eaLnBrk="1" latinLnBrk="0" hangingPunct="1">
      <a:defRPr sz="1400" kern="1200">
        <a:solidFill>
          <a:schemeClr val="tx1"/>
        </a:solidFill>
        <a:latin typeface="Times New Roman" pitchFamily="18" charset="0"/>
        <a:ea typeface="MS PGothic"/>
        <a:cs typeface="MS P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3366FF"/>
    <a:srgbClr val="0000CC"/>
    <a:srgbClr val="3333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66" y="6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dirty="0">
                <a:latin typeface="Times New Roman" charset="0"/>
                <a:ea typeface="+mn-ea"/>
                <a:cs typeface="+mn-cs"/>
              </a:defRPr>
            </a:lvl1pPr>
          </a:lstStyle>
          <a:p>
            <a:pPr>
              <a:defRPr/>
            </a:pPr>
            <a:endParaRPr lang="en-US"/>
          </a:p>
        </p:txBody>
      </p:sp>
      <p:sp>
        <p:nvSpPr>
          <p:cNvPr id="82947" name="Rectangle 3"/>
          <p:cNvSpPr>
            <a:spLocks noGrp="1" noChangeArrowheads="1"/>
          </p:cNvSpPr>
          <p:nvPr>
            <p:ph type="dt" sz="quarter" idx="1"/>
          </p:nvPr>
        </p:nvSpPr>
        <p:spPr bwMode="auto">
          <a:xfrm>
            <a:off x="3968750" y="0"/>
            <a:ext cx="303688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dirty="0">
                <a:latin typeface="Times New Roman" charset="0"/>
                <a:ea typeface="+mn-ea"/>
                <a:cs typeface="+mn-cs"/>
              </a:defRPr>
            </a:lvl1pPr>
          </a:lstStyle>
          <a:p>
            <a:pPr>
              <a:defRPr/>
            </a:pPr>
            <a:endParaRPr lang="en-US"/>
          </a:p>
        </p:txBody>
      </p:sp>
      <p:sp>
        <p:nvSpPr>
          <p:cNvPr id="82948" name="Rectangle 4"/>
          <p:cNvSpPr>
            <a:spLocks noGrp="1" noChangeArrowheads="1"/>
          </p:cNvSpPr>
          <p:nvPr>
            <p:ph type="ftr" sz="quarter" idx="2"/>
          </p:nvPr>
        </p:nvSpPr>
        <p:spPr bwMode="auto">
          <a:xfrm>
            <a:off x="0" y="8823325"/>
            <a:ext cx="3036888"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dirty="0">
                <a:latin typeface="Times New Roman" charset="0"/>
                <a:ea typeface="+mn-ea"/>
                <a:cs typeface="+mn-cs"/>
              </a:defRPr>
            </a:lvl1pPr>
          </a:lstStyle>
          <a:p>
            <a:pPr>
              <a:defRPr/>
            </a:pPr>
            <a:endParaRPr lang="en-US"/>
          </a:p>
        </p:txBody>
      </p:sp>
      <p:sp>
        <p:nvSpPr>
          <p:cNvPr id="82949" name="Rectangle 5"/>
          <p:cNvSpPr>
            <a:spLocks noGrp="1" noChangeArrowheads="1"/>
          </p:cNvSpPr>
          <p:nvPr>
            <p:ph type="sldNum" sz="quarter" idx="3"/>
          </p:nvPr>
        </p:nvSpPr>
        <p:spPr bwMode="auto">
          <a:xfrm>
            <a:off x="3968750" y="8823325"/>
            <a:ext cx="3036888"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ea typeface="MS PGothic" pitchFamily="34" charset="-128"/>
                <a:cs typeface="+mn-cs"/>
              </a:defRPr>
            </a:lvl1pPr>
          </a:lstStyle>
          <a:p>
            <a:pPr>
              <a:defRPr/>
            </a:pPr>
            <a:fld id="{0890300D-5996-4216-BF12-C08198FDAA93}"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dirty="0">
                <a:latin typeface="Times New Roman" charset="0"/>
                <a:ea typeface="+mn-ea"/>
                <a:cs typeface="+mn-cs"/>
              </a:defRPr>
            </a:lvl1pPr>
          </a:lstStyle>
          <a:p>
            <a:pPr>
              <a:defRPr/>
            </a:pPr>
            <a:endParaRPr lang="en-US"/>
          </a:p>
        </p:txBody>
      </p:sp>
      <p:sp>
        <p:nvSpPr>
          <p:cNvPr id="24579" name="Rectangle 3"/>
          <p:cNvSpPr>
            <a:spLocks noGrp="1" noChangeArrowheads="1"/>
          </p:cNvSpPr>
          <p:nvPr>
            <p:ph type="dt" idx="1"/>
          </p:nvPr>
        </p:nvSpPr>
        <p:spPr bwMode="auto">
          <a:xfrm>
            <a:off x="3968750" y="0"/>
            <a:ext cx="303688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dirty="0">
                <a:latin typeface="Times New Roman" charset="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2688" y="696913"/>
            <a:ext cx="4643437" cy="3482975"/>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700088" y="4411663"/>
            <a:ext cx="5607050" cy="4179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p:cNvSpPr>
            <a:spLocks noGrp="1" noChangeArrowheads="1"/>
          </p:cNvSpPr>
          <p:nvPr>
            <p:ph type="ftr" sz="quarter" idx="4"/>
          </p:nvPr>
        </p:nvSpPr>
        <p:spPr bwMode="auto">
          <a:xfrm>
            <a:off x="0" y="8823325"/>
            <a:ext cx="3036888"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dirty="0">
                <a:latin typeface="Times New Roman" charset="0"/>
                <a:ea typeface="+mn-ea"/>
                <a:cs typeface="+mn-cs"/>
              </a:defRPr>
            </a:lvl1pPr>
          </a:lstStyle>
          <a:p>
            <a:pPr>
              <a:defRPr/>
            </a:pPr>
            <a:endParaRPr lang="en-US"/>
          </a:p>
        </p:txBody>
      </p:sp>
      <p:sp>
        <p:nvSpPr>
          <p:cNvPr id="24583" name="Rectangle 7"/>
          <p:cNvSpPr>
            <a:spLocks noGrp="1" noChangeArrowheads="1"/>
          </p:cNvSpPr>
          <p:nvPr>
            <p:ph type="sldNum" sz="quarter" idx="5"/>
          </p:nvPr>
        </p:nvSpPr>
        <p:spPr bwMode="auto">
          <a:xfrm>
            <a:off x="3968750" y="8823325"/>
            <a:ext cx="3036888"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ea typeface="MS PGothic" pitchFamily="34" charset="-128"/>
                <a:cs typeface="+mn-cs"/>
              </a:defRPr>
            </a:lvl1pPr>
          </a:lstStyle>
          <a:p>
            <a:pPr>
              <a:defRPr/>
            </a:pPr>
            <a:fld id="{1F2D66CA-346A-428E-8F9A-96FE687426ED}"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a:defRPr>
    </a:lvl2pPr>
    <a:lvl3pPr marL="914400" algn="l" rtl="0" eaLnBrk="0" fontAlgn="base" hangingPunct="0">
      <a:spcBef>
        <a:spcPct val="30000"/>
      </a:spcBef>
      <a:spcAft>
        <a:spcPct val="0"/>
      </a:spcAft>
      <a:defRPr sz="1200" kern="1200">
        <a:solidFill>
          <a:schemeClr val="tx1"/>
        </a:solidFill>
        <a:latin typeface="Times New Roman" pitchFamily="18" charset="0"/>
        <a:ea typeface="ヒラギノ角ゴ Pro W3" pitchFamily="-107" charset="-128"/>
        <a:cs typeface="ヒラギノ角ゴ Pro W3" pitchFamily="-107" charset="-128"/>
      </a:defRPr>
    </a:lvl3pPr>
    <a:lvl4pPr marL="1371600" algn="l" rtl="0" eaLnBrk="0" fontAlgn="base" hangingPunct="0">
      <a:spcBef>
        <a:spcPct val="30000"/>
      </a:spcBef>
      <a:spcAft>
        <a:spcPct val="0"/>
      </a:spcAft>
      <a:defRPr sz="1200" kern="1200">
        <a:solidFill>
          <a:schemeClr val="tx1"/>
        </a:solidFill>
        <a:latin typeface="Times New Roman" pitchFamily="18" charset="0"/>
        <a:ea typeface="ヒラギノ角ゴ Pro W3" pitchFamily="-107" charset="-128"/>
        <a:cs typeface="ヒラギノ角ゴ Pro W3"/>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txBox="1">
            <a:spLocks noGrp="1" noChangeArrowheads="1"/>
          </p:cNvSpPr>
          <p:nvPr/>
        </p:nvSpPr>
        <p:spPr bwMode="auto">
          <a:xfrm>
            <a:off x="3968750" y="8823325"/>
            <a:ext cx="3036888" cy="463550"/>
          </a:xfrm>
          <a:prstGeom prst="rect">
            <a:avLst/>
          </a:prstGeom>
          <a:noFill/>
          <a:ln w="9525">
            <a:noFill/>
            <a:miter lim="800000"/>
            <a:headEnd/>
            <a:tailEnd/>
          </a:ln>
        </p:spPr>
        <p:txBody>
          <a:bodyPr anchor="b"/>
          <a:lstStyle/>
          <a:p>
            <a:pPr algn="r" eaLnBrk="0" hangingPunct="0"/>
            <a:fld id="{5F20B5A8-7D1D-4A59-9C0F-C27E4F917629}" type="slidenum">
              <a:rPr lang="en-US" sz="1200"/>
              <a:pPr algn="r" eaLnBrk="0" hangingPunct="0"/>
              <a:t>3</a:t>
            </a:fld>
            <a:endParaRPr lang="en-US" sz="1200"/>
          </a:p>
        </p:txBody>
      </p:sp>
      <p:sp>
        <p:nvSpPr>
          <p:cNvPr id="20482" name="Rectangle 2"/>
          <p:cNvSpPr>
            <a:spLocks noGrp="1" noRot="1" noChangeAspect="1" noChangeArrowheads="1" noTextEdit="1"/>
          </p:cNvSpPr>
          <p:nvPr>
            <p:ph type="sldImg"/>
          </p:nvPr>
        </p:nvSpPr>
        <p:spPr>
          <a:xfrm>
            <a:off x="1182688" y="696913"/>
            <a:ext cx="4646612" cy="3484562"/>
          </a:xfrm>
          <a:ln/>
        </p:spPr>
      </p:sp>
      <p:sp>
        <p:nvSpPr>
          <p:cNvPr id="20483" name="Rectangle 3"/>
          <p:cNvSpPr>
            <a:spLocks noGrp="1" noChangeArrowheads="1"/>
          </p:cNvSpPr>
          <p:nvPr>
            <p:ph type="body" idx="1"/>
          </p:nvPr>
        </p:nvSpPr>
        <p:spPr>
          <a:xfrm>
            <a:off x="700088" y="4413250"/>
            <a:ext cx="5607050" cy="4178300"/>
          </a:xfrm>
          <a:noFill/>
          <a:ln/>
        </p:spPr>
        <p:txBody>
          <a:bodyPr/>
          <a:lstStyle/>
          <a:p>
            <a:endParaRPr lang="en-US" smtClean="0">
              <a:ea typeface="MS PGothic"/>
              <a:cs typeface="MS PGothic"/>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nvPr>
        </p:nvSpPr>
        <p:spPr>
          <a:noFill/>
          <a:ln/>
        </p:spPr>
        <p:txBody>
          <a:bodyPr/>
          <a:lstStyle/>
          <a:p>
            <a:endParaRPr lang="en-US" smtClean="0">
              <a:ea typeface="MS PGothic"/>
              <a:cs typeface="MS PGothic"/>
            </a:endParaRPr>
          </a:p>
        </p:txBody>
      </p:sp>
      <p:sp>
        <p:nvSpPr>
          <p:cNvPr id="24579" name="Footer Placeholder 3"/>
          <p:cNvSpPr>
            <a:spLocks noGrp="1"/>
          </p:cNvSpPr>
          <p:nvPr>
            <p:ph type="ftr" sz="quarter" idx="4"/>
          </p:nvPr>
        </p:nvSpPr>
        <p:spPr>
          <a:noFill/>
        </p:spPr>
        <p:txBody>
          <a:bodyPr/>
          <a:lstStyle/>
          <a:p>
            <a:r>
              <a:rPr lang="en-US" smtClean="0">
                <a:latin typeface="Times New Roman" pitchFamily="18" charset="0"/>
                <a:ea typeface="MS PGothic"/>
                <a:cs typeface="MS PGothic"/>
              </a:rPr>
              <a:t>© 2008 InnoCentive, Inc. All Rights Reserved.  CONFIDENTIAL AND PROPRIETARY - DO NOT REPRODUCE.</a:t>
            </a:r>
          </a:p>
        </p:txBody>
      </p:sp>
      <p:sp>
        <p:nvSpPr>
          <p:cNvPr id="24580" name="Slide Number Placeholder 4"/>
          <p:cNvSpPr>
            <a:spLocks noGrp="1"/>
          </p:cNvSpPr>
          <p:nvPr>
            <p:ph type="sldNum" sz="quarter" idx="5"/>
          </p:nvPr>
        </p:nvSpPr>
        <p:spPr>
          <a:noFill/>
        </p:spPr>
        <p:txBody>
          <a:bodyPr/>
          <a:lstStyle/>
          <a:p>
            <a:fld id="{E1FE411C-A7C9-44DD-BE70-12B5040BE118}" type="slidenum">
              <a:rPr lang="en-US" smtClean="0">
                <a:latin typeface="Times New Roman" pitchFamily="18" charset="0"/>
                <a:ea typeface="MS PGothic"/>
                <a:cs typeface="MS PGothic"/>
              </a:rPr>
              <a:pPr/>
              <a:t>6</a:t>
            </a:fld>
            <a:endParaRPr lang="en-US" smtClean="0">
              <a:latin typeface="Times New Roman" pitchFamily="18" charset="0"/>
              <a:ea typeface="MS PGothic"/>
              <a:cs typeface="MS PGothic"/>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p:spPr>
        <p:txBody>
          <a:bodyPr/>
          <a:lstStyle/>
          <a:p>
            <a:pPr eaLnBrk="1" hangingPunct="1">
              <a:spcBef>
                <a:spcPct val="0"/>
              </a:spcBef>
            </a:pPr>
            <a:endParaRPr lang="en-US" smtClean="0">
              <a:latin typeface="Arial" charset="0"/>
              <a:ea typeface="MS PGothic"/>
              <a:cs typeface="MS PGothic"/>
            </a:endParaRPr>
          </a:p>
        </p:txBody>
      </p:sp>
      <p:sp>
        <p:nvSpPr>
          <p:cNvPr id="26627" name="Slide Number Placeholder 3"/>
          <p:cNvSpPr>
            <a:spLocks noGrp="1"/>
          </p:cNvSpPr>
          <p:nvPr>
            <p:ph type="sldNum" sz="quarter" idx="5"/>
          </p:nvPr>
        </p:nvSpPr>
        <p:spPr>
          <a:noFill/>
        </p:spPr>
        <p:txBody>
          <a:bodyPr/>
          <a:lstStyle/>
          <a:p>
            <a:fld id="{7C4096A8-AFF3-48EE-A9E4-AD9977C064A3}" type="slidenum">
              <a:rPr lang="en-US" smtClean="0">
                <a:latin typeface="Times New Roman" pitchFamily="18" charset="0"/>
                <a:ea typeface="MS PGothic"/>
                <a:cs typeface="MS PGothic"/>
              </a:rPr>
              <a:pPr/>
              <a:t>7</a:t>
            </a:fld>
            <a:endParaRPr lang="en-US" smtClean="0">
              <a:latin typeface="Times New Roman" pitchFamily="18" charset="0"/>
              <a:ea typeface="MS PGothic"/>
              <a:cs typeface="MS PGothic"/>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pPr eaLnBrk="1" fontAlgn="b" hangingPunct="1"/>
            <a:r>
              <a:rPr lang="en-US" smtClean="0">
                <a:latin typeface="Calibri" pitchFamily="34" charset="0"/>
                <a:ea typeface="MS PGothic"/>
                <a:cs typeface="MS PGothic"/>
              </a:rPr>
              <a:t>Is the Seeker interested in finding other cathartic activities to perform while exercising, or is a system that supports the list in the challenge template sufficient?</a:t>
            </a:r>
            <a:br>
              <a:rPr lang="en-US" smtClean="0">
                <a:latin typeface="Calibri" pitchFamily="34" charset="0"/>
                <a:ea typeface="MS PGothic"/>
                <a:cs typeface="MS PGothic"/>
              </a:rPr>
            </a:br>
            <a:r>
              <a:rPr lang="en-US" smtClean="0">
                <a:latin typeface="Calibri" pitchFamily="34" charset="0"/>
                <a:ea typeface="MS PGothic"/>
                <a:cs typeface="MS PGothic"/>
              </a:rPr>
              <a:t/>
            </a:r>
            <a:br>
              <a:rPr lang="en-US" smtClean="0">
                <a:latin typeface="Calibri" pitchFamily="34" charset="0"/>
                <a:ea typeface="MS PGothic"/>
                <a:cs typeface="MS PGothic"/>
              </a:rPr>
            </a:br>
            <a:r>
              <a:rPr lang="en-US" smtClean="0">
                <a:latin typeface="Calibri" pitchFamily="34" charset="0"/>
                <a:ea typeface="MS PGothic"/>
                <a:cs typeface="MS PGothic"/>
              </a:rPr>
              <a:t>Has the Seeker already looked for this technology (what work has already been done), or is it possible that a solution already exists?</a:t>
            </a:r>
            <a:br>
              <a:rPr lang="en-US" smtClean="0">
                <a:latin typeface="Calibri" pitchFamily="34" charset="0"/>
                <a:ea typeface="MS PGothic"/>
                <a:cs typeface="MS PGothic"/>
              </a:rPr>
            </a:br>
            <a:r>
              <a:rPr lang="en-US" smtClean="0">
                <a:latin typeface="Calibri" pitchFamily="34" charset="0"/>
                <a:ea typeface="MS PGothic"/>
                <a:cs typeface="MS PGothic"/>
              </a:rPr>
              <a:t/>
            </a:r>
            <a:br>
              <a:rPr lang="en-US" smtClean="0">
                <a:latin typeface="Calibri" pitchFamily="34" charset="0"/>
                <a:ea typeface="MS PGothic"/>
                <a:cs typeface="MS PGothic"/>
              </a:rPr>
            </a:br>
            <a:r>
              <a:rPr lang="en-US" smtClean="0">
                <a:latin typeface="Calibri" pitchFamily="34" charset="0"/>
                <a:ea typeface="MS PGothic"/>
                <a:cs typeface="MS PGothic"/>
              </a:rPr>
              <a:t>With this challenge type / award range I would expect Solvers to submit detailed descriptions of various technologies + providers.</a:t>
            </a:r>
          </a:p>
          <a:p>
            <a:pPr eaLnBrk="1" fontAlgn="b" hangingPunct="1"/>
            <a:r>
              <a:rPr lang="en-US" smtClean="0">
                <a:latin typeface="Calibri" pitchFamily="34" charset="0"/>
                <a:ea typeface="MS PGothic"/>
                <a:cs typeface="MS PGothic"/>
              </a:rPr>
              <a:t>I think it is unlikely Solvers will be able to provide deliverable (1), however I could imagine some Solvers throwing together some type of prototype. Perhaps framing this as an RTP - but indicating that Theoretical proposals would be accepted for a lesser award - would be ideal.</a:t>
            </a:r>
            <a:br>
              <a:rPr lang="en-US" smtClean="0">
                <a:latin typeface="Calibri" pitchFamily="34" charset="0"/>
                <a:ea typeface="MS PGothic"/>
                <a:cs typeface="MS PGothic"/>
              </a:rPr>
            </a:br>
            <a:r>
              <a:rPr lang="en-US" smtClean="0">
                <a:latin typeface="Calibri" pitchFamily="34" charset="0"/>
                <a:ea typeface="MS PGothic"/>
                <a:cs typeface="MS PGothic"/>
              </a:rPr>
              <a:t/>
            </a:r>
            <a:br>
              <a:rPr lang="en-US" smtClean="0">
                <a:latin typeface="Calibri" pitchFamily="34" charset="0"/>
                <a:ea typeface="MS PGothic"/>
                <a:cs typeface="MS PGothic"/>
              </a:rPr>
            </a:br>
            <a:r>
              <a:rPr lang="en-US" smtClean="0">
                <a:latin typeface="Calibri" pitchFamily="34" charset="0"/>
                <a:ea typeface="MS PGothic"/>
                <a:cs typeface="MS PGothic"/>
              </a:rPr>
              <a:t>It is clear NASA has put some work into pooling ideas already - it would probably be a good idea to describe the devices they have come up with in the challenge briefly as no interest without significant modification.</a:t>
            </a:r>
            <a:br>
              <a:rPr lang="en-US" smtClean="0">
                <a:latin typeface="Calibri" pitchFamily="34" charset="0"/>
                <a:ea typeface="MS PGothic"/>
                <a:cs typeface="MS PGothic"/>
              </a:rPr>
            </a:br>
            <a:r>
              <a:rPr lang="en-US" smtClean="0">
                <a:latin typeface="Calibri" pitchFamily="34" charset="0"/>
                <a:ea typeface="MS PGothic"/>
                <a:cs typeface="MS PGothic"/>
              </a:rPr>
              <a:t/>
            </a:r>
            <a:br>
              <a:rPr lang="en-US" smtClean="0">
                <a:latin typeface="Calibri" pitchFamily="34" charset="0"/>
                <a:ea typeface="MS PGothic"/>
                <a:cs typeface="MS PGothic"/>
              </a:rPr>
            </a:br>
            <a:r>
              <a:rPr lang="en-US" smtClean="0">
                <a:latin typeface="Calibri" pitchFamily="34" charset="0"/>
                <a:ea typeface="MS PGothic"/>
                <a:cs typeface="MS PGothic"/>
              </a:rPr>
              <a:t>I could imagine this challenge as a 5k ideation generating a ton of interesting ideas - if the Seeker would be interested in developing an idea from scratch (deliverable 4).</a:t>
            </a:r>
          </a:p>
          <a:p>
            <a:endParaRPr lang="en-US" smtClean="0">
              <a:ea typeface="MS PGothic"/>
              <a:cs typeface="MS PGothic"/>
            </a:endParaRPr>
          </a:p>
        </p:txBody>
      </p:sp>
      <p:sp>
        <p:nvSpPr>
          <p:cNvPr id="28675" name="Slide Number Placeholder 3"/>
          <p:cNvSpPr>
            <a:spLocks noGrp="1"/>
          </p:cNvSpPr>
          <p:nvPr>
            <p:ph type="sldNum" sz="quarter" idx="5"/>
          </p:nvPr>
        </p:nvSpPr>
        <p:spPr>
          <a:noFill/>
        </p:spPr>
        <p:txBody>
          <a:bodyPr/>
          <a:lstStyle/>
          <a:p>
            <a:fld id="{33F5CD4D-8B57-4794-BCE9-235C2A18A26A}" type="slidenum">
              <a:rPr lang="en-US" smtClean="0">
                <a:latin typeface="Times New Roman" pitchFamily="18" charset="0"/>
                <a:ea typeface="MS PGothic"/>
                <a:cs typeface="MS PGothic"/>
              </a:rPr>
              <a:pPr/>
              <a:t>8</a:t>
            </a:fld>
            <a:endParaRPr lang="en-US" smtClean="0">
              <a:latin typeface="Times New Roman" pitchFamily="18" charset="0"/>
              <a:ea typeface="MS PGothic"/>
              <a:cs typeface="MS PGothic"/>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pPr eaLnBrk="1" fontAlgn="b" hangingPunct="1"/>
            <a:r>
              <a:rPr lang="en-US" smtClean="0">
                <a:latin typeface="Calibri" pitchFamily="34" charset="0"/>
                <a:ea typeface="MS PGothic"/>
                <a:cs typeface="MS PGothic"/>
              </a:rPr>
              <a:t>Is the Seeker interested in finding other cathartic activities to perform while exercising, or is a system that supports the list in the challenge template sufficient?</a:t>
            </a:r>
            <a:br>
              <a:rPr lang="en-US" smtClean="0">
                <a:latin typeface="Calibri" pitchFamily="34" charset="0"/>
                <a:ea typeface="MS PGothic"/>
                <a:cs typeface="MS PGothic"/>
              </a:rPr>
            </a:br>
            <a:r>
              <a:rPr lang="en-US" smtClean="0">
                <a:latin typeface="Calibri" pitchFamily="34" charset="0"/>
                <a:ea typeface="MS PGothic"/>
                <a:cs typeface="MS PGothic"/>
              </a:rPr>
              <a:t/>
            </a:r>
            <a:br>
              <a:rPr lang="en-US" smtClean="0">
                <a:latin typeface="Calibri" pitchFamily="34" charset="0"/>
                <a:ea typeface="MS PGothic"/>
                <a:cs typeface="MS PGothic"/>
              </a:rPr>
            </a:br>
            <a:r>
              <a:rPr lang="en-US" smtClean="0">
                <a:latin typeface="Calibri" pitchFamily="34" charset="0"/>
                <a:ea typeface="MS PGothic"/>
                <a:cs typeface="MS PGothic"/>
              </a:rPr>
              <a:t>Has the Seeker already looked for this technology (what work has already been done), or is it possible that a solution already exists?</a:t>
            </a:r>
            <a:br>
              <a:rPr lang="en-US" smtClean="0">
                <a:latin typeface="Calibri" pitchFamily="34" charset="0"/>
                <a:ea typeface="MS PGothic"/>
                <a:cs typeface="MS PGothic"/>
              </a:rPr>
            </a:br>
            <a:r>
              <a:rPr lang="en-US" smtClean="0">
                <a:latin typeface="Calibri" pitchFamily="34" charset="0"/>
                <a:ea typeface="MS PGothic"/>
                <a:cs typeface="MS PGothic"/>
              </a:rPr>
              <a:t/>
            </a:r>
            <a:br>
              <a:rPr lang="en-US" smtClean="0">
                <a:latin typeface="Calibri" pitchFamily="34" charset="0"/>
                <a:ea typeface="MS PGothic"/>
                <a:cs typeface="MS PGothic"/>
              </a:rPr>
            </a:br>
            <a:r>
              <a:rPr lang="en-US" smtClean="0">
                <a:latin typeface="Calibri" pitchFamily="34" charset="0"/>
                <a:ea typeface="MS PGothic"/>
                <a:cs typeface="MS PGothic"/>
              </a:rPr>
              <a:t>With this challenge type / award range I would expect Solvers to submit detailed descriptions of various technologies + providers.</a:t>
            </a:r>
          </a:p>
          <a:p>
            <a:pPr eaLnBrk="1" fontAlgn="b" hangingPunct="1"/>
            <a:r>
              <a:rPr lang="en-US" smtClean="0">
                <a:latin typeface="Calibri" pitchFamily="34" charset="0"/>
                <a:ea typeface="MS PGothic"/>
                <a:cs typeface="MS PGothic"/>
              </a:rPr>
              <a:t>I think it is unlikely Solvers will be able to provide deliverable (1), however I could imagine some Solvers throwing together some type of prototype. Perhaps framing this as an RTP - but indicating that Theoretical proposals would be accepted for a lesser award - would be ideal.</a:t>
            </a:r>
            <a:br>
              <a:rPr lang="en-US" smtClean="0">
                <a:latin typeface="Calibri" pitchFamily="34" charset="0"/>
                <a:ea typeface="MS PGothic"/>
                <a:cs typeface="MS PGothic"/>
              </a:rPr>
            </a:br>
            <a:r>
              <a:rPr lang="en-US" smtClean="0">
                <a:latin typeface="Calibri" pitchFamily="34" charset="0"/>
                <a:ea typeface="MS PGothic"/>
                <a:cs typeface="MS PGothic"/>
              </a:rPr>
              <a:t/>
            </a:r>
            <a:br>
              <a:rPr lang="en-US" smtClean="0">
                <a:latin typeface="Calibri" pitchFamily="34" charset="0"/>
                <a:ea typeface="MS PGothic"/>
                <a:cs typeface="MS PGothic"/>
              </a:rPr>
            </a:br>
            <a:r>
              <a:rPr lang="en-US" smtClean="0">
                <a:latin typeface="Calibri" pitchFamily="34" charset="0"/>
                <a:ea typeface="MS PGothic"/>
                <a:cs typeface="MS PGothic"/>
              </a:rPr>
              <a:t>It is clear NASA has put some work into pooling ideas already - it would probably be a good idea to describe the devices they have come up with in the challenge briefly as no interest without significant modification.</a:t>
            </a:r>
            <a:br>
              <a:rPr lang="en-US" smtClean="0">
                <a:latin typeface="Calibri" pitchFamily="34" charset="0"/>
                <a:ea typeface="MS PGothic"/>
                <a:cs typeface="MS PGothic"/>
              </a:rPr>
            </a:br>
            <a:r>
              <a:rPr lang="en-US" smtClean="0">
                <a:latin typeface="Calibri" pitchFamily="34" charset="0"/>
                <a:ea typeface="MS PGothic"/>
                <a:cs typeface="MS PGothic"/>
              </a:rPr>
              <a:t/>
            </a:r>
            <a:br>
              <a:rPr lang="en-US" smtClean="0">
                <a:latin typeface="Calibri" pitchFamily="34" charset="0"/>
                <a:ea typeface="MS PGothic"/>
                <a:cs typeface="MS PGothic"/>
              </a:rPr>
            </a:br>
            <a:r>
              <a:rPr lang="en-US" smtClean="0">
                <a:latin typeface="Calibri" pitchFamily="34" charset="0"/>
                <a:ea typeface="MS PGothic"/>
                <a:cs typeface="MS PGothic"/>
              </a:rPr>
              <a:t>I could imagine this challenge as a 5k ideation generating a ton of interesting ideas - if the Seeker would be interested in developing an idea from scratch (deliverable 4).</a:t>
            </a:r>
          </a:p>
          <a:p>
            <a:endParaRPr lang="en-US" smtClean="0">
              <a:ea typeface="MS PGothic"/>
              <a:cs typeface="MS PGothic"/>
            </a:endParaRPr>
          </a:p>
        </p:txBody>
      </p:sp>
      <p:sp>
        <p:nvSpPr>
          <p:cNvPr id="30723" name="Slide Number Placeholder 3"/>
          <p:cNvSpPr>
            <a:spLocks noGrp="1"/>
          </p:cNvSpPr>
          <p:nvPr>
            <p:ph type="sldNum" sz="quarter" idx="5"/>
          </p:nvPr>
        </p:nvSpPr>
        <p:spPr>
          <a:noFill/>
        </p:spPr>
        <p:txBody>
          <a:bodyPr/>
          <a:lstStyle/>
          <a:p>
            <a:fld id="{D5AA5A05-951C-4050-BCC7-77321DCAD866}" type="slidenum">
              <a:rPr lang="en-US" smtClean="0">
                <a:latin typeface="Times New Roman" pitchFamily="18" charset="0"/>
                <a:ea typeface="MS PGothic"/>
                <a:cs typeface="MS PGothic"/>
              </a:rPr>
              <a:pPr/>
              <a:t>9</a:t>
            </a:fld>
            <a:endParaRPr lang="en-US" smtClean="0">
              <a:latin typeface="Times New Roman" pitchFamily="18" charset="0"/>
              <a:ea typeface="MS PGothic"/>
              <a:cs typeface="MS PGothic"/>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meatball best"/>
          <p:cNvPicPr>
            <a:picLocks noChangeAspect="1" noChangeArrowheads="1"/>
          </p:cNvPicPr>
          <p:nvPr userDrawn="1"/>
        </p:nvPicPr>
        <p:blipFill>
          <a:blip r:embed="rId2" cstate="print"/>
          <a:srcRect/>
          <a:stretch>
            <a:fillRect/>
          </a:stretch>
        </p:blipFill>
        <p:spPr bwMode="ltGray">
          <a:xfrm>
            <a:off x="7997825" y="77788"/>
            <a:ext cx="1039813" cy="912812"/>
          </a:xfrm>
          <a:prstGeom prst="rect">
            <a:avLst/>
          </a:prstGeom>
          <a:noFill/>
          <a:ln w="9525">
            <a:noFill/>
            <a:miter lim="800000"/>
            <a:headEnd/>
            <a:tailEnd/>
          </a:ln>
        </p:spPr>
      </p:pic>
      <p:sp>
        <p:nvSpPr>
          <p:cNvPr id="189442"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8944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0" hangingPunct="0">
              <a:defRPr b="1" dirty="0">
                <a:latin typeface="Times New Roman" charset="0"/>
                <a:ea typeface="+mn-ea"/>
                <a:cs typeface="+mn-cs"/>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a:defRPr dirty="0"/>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a:defRPr b="1"/>
            </a:lvl1pPr>
          </a:lstStyle>
          <a:p>
            <a:pPr>
              <a:defRPr/>
            </a:pPr>
            <a:fld id="{B2A75E97-8CCD-4FA6-9D5C-338B9F87D07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pic>
        <p:nvPicPr>
          <p:cNvPr id="4" name="Picture 7" descr="meatball best"/>
          <p:cNvPicPr>
            <a:picLocks noChangeAspect="1" noChangeArrowheads="1"/>
          </p:cNvPicPr>
          <p:nvPr userDrawn="1"/>
        </p:nvPicPr>
        <p:blipFill>
          <a:blip r:embed="rId2" cstate="print"/>
          <a:srcRect/>
          <a:stretch>
            <a:fillRect/>
          </a:stretch>
        </p:blipFill>
        <p:spPr bwMode="ltGray">
          <a:xfrm>
            <a:off x="8010525" y="77788"/>
            <a:ext cx="1039813" cy="912812"/>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0" y="64008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dirty="0">
                <a:latin typeface="Times New Roman" charset="0"/>
                <a:ea typeface="+mn-ea"/>
                <a:cs typeface="+mn-cs"/>
              </a:defRPr>
            </a:lvl1pPr>
          </a:lstStyle>
          <a:p>
            <a:pPr>
              <a:defRPr/>
            </a:pPr>
            <a:endParaRPr lang="en-US"/>
          </a:p>
        </p:txBody>
      </p:sp>
      <p:sp>
        <p:nvSpPr>
          <p:cNvPr id="6" name="Footer Placeholder 4"/>
          <p:cNvSpPr>
            <a:spLocks noGrp="1"/>
          </p:cNvSpPr>
          <p:nvPr>
            <p:ph type="ftr" sz="quarter" idx="11"/>
          </p:nvPr>
        </p:nvSpPr>
        <p:spPr/>
        <p:txBody>
          <a:bodyPr/>
          <a:lstStyle>
            <a:lvl1pPr>
              <a:defRPr dirty="0"/>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C0A3F26-E0DB-46AD-AE78-EC8CE4F0528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7" descr="meatball best"/>
          <p:cNvPicPr>
            <a:picLocks noChangeAspect="1" noChangeArrowheads="1"/>
          </p:cNvPicPr>
          <p:nvPr userDrawn="1"/>
        </p:nvPicPr>
        <p:blipFill>
          <a:blip r:embed="rId2" cstate="print"/>
          <a:srcRect/>
          <a:stretch>
            <a:fillRect/>
          </a:stretch>
        </p:blipFill>
        <p:spPr bwMode="ltGray">
          <a:xfrm>
            <a:off x="7972425" y="114300"/>
            <a:ext cx="1039813" cy="912813"/>
          </a:xfrm>
          <a:prstGeom prst="rect">
            <a:avLst/>
          </a:prstGeom>
          <a:noFill/>
          <a:ln w="9525">
            <a:noFill/>
            <a:miter lim="800000"/>
            <a:headEnd/>
            <a:tailEnd/>
          </a:ln>
        </p:spPr>
      </p:pic>
      <p:sp>
        <p:nvSpPr>
          <p:cNvPr id="2" name="Vertical Title 1"/>
          <p:cNvSpPr>
            <a:spLocks noGrp="1"/>
          </p:cNvSpPr>
          <p:nvPr>
            <p:ph type="title" orient="vert"/>
          </p:nvPr>
        </p:nvSpPr>
        <p:spPr>
          <a:xfrm>
            <a:off x="6511925" y="0"/>
            <a:ext cx="1946275"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1513" y="0"/>
            <a:ext cx="5688012"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0" y="64008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dirty="0">
                <a:latin typeface="Times New Roman" charset="0"/>
                <a:ea typeface="+mn-ea"/>
                <a:cs typeface="+mn-cs"/>
              </a:defRPr>
            </a:lvl1pPr>
          </a:lstStyle>
          <a:p>
            <a:pPr>
              <a:defRPr/>
            </a:pPr>
            <a:endParaRPr lang="en-US"/>
          </a:p>
        </p:txBody>
      </p:sp>
      <p:sp>
        <p:nvSpPr>
          <p:cNvPr id="6" name="Footer Placeholder 4"/>
          <p:cNvSpPr>
            <a:spLocks noGrp="1"/>
          </p:cNvSpPr>
          <p:nvPr>
            <p:ph type="ftr" sz="quarter" idx="11"/>
          </p:nvPr>
        </p:nvSpPr>
        <p:spPr/>
        <p:txBody>
          <a:bodyPr/>
          <a:lstStyle>
            <a:lvl1pPr>
              <a:defRPr dirty="0"/>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CA0ABA1-6104-4062-B70C-A9993111F28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84E7B16C-C3CB-496B-A99B-3651CD2DE5B5}"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EA8A6AF-B1A9-4189-9F88-D64A641BA9D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7" descr="meatball best"/>
          <p:cNvPicPr>
            <a:picLocks noChangeAspect="1" noChangeArrowheads="1"/>
          </p:cNvPicPr>
          <p:nvPr userDrawn="1"/>
        </p:nvPicPr>
        <p:blipFill>
          <a:blip r:embed="rId2" cstate="print"/>
          <a:srcRect/>
          <a:stretch>
            <a:fillRect/>
          </a:stretch>
        </p:blipFill>
        <p:spPr bwMode="ltGray">
          <a:xfrm>
            <a:off x="7910513" y="127000"/>
            <a:ext cx="1039812" cy="912813"/>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a:xfrm>
            <a:off x="0" y="64008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dirty="0">
                <a:latin typeface="Times New Roman" charset="0"/>
                <a:ea typeface="+mn-ea"/>
                <a:cs typeface="+mn-cs"/>
              </a:defRPr>
            </a:lvl1pPr>
          </a:lstStyle>
          <a:p>
            <a:pPr>
              <a:defRPr/>
            </a:pPr>
            <a:endParaRPr lang="en-US"/>
          </a:p>
        </p:txBody>
      </p:sp>
      <p:sp>
        <p:nvSpPr>
          <p:cNvPr id="6" name="Footer Placeholder 4"/>
          <p:cNvSpPr>
            <a:spLocks noGrp="1"/>
          </p:cNvSpPr>
          <p:nvPr>
            <p:ph type="ftr" sz="quarter" idx="11"/>
          </p:nvPr>
        </p:nvSpPr>
        <p:spPr/>
        <p:txBody>
          <a:bodyPr/>
          <a:lstStyle>
            <a:lvl1pPr>
              <a:defRPr dirty="0"/>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0A432E-DC65-469B-BCAF-80F5F864DE8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pic>
        <p:nvPicPr>
          <p:cNvPr id="5" name="Picture 7" descr="meatball best"/>
          <p:cNvPicPr>
            <a:picLocks noChangeAspect="1" noChangeArrowheads="1"/>
          </p:cNvPicPr>
          <p:nvPr userDrawn="1"/>
        </p:nvPicPr>
        <p:blipFill>
          <a:blip r:embed="rId2" cstate="print"/>
          <a:srcRect/>
          <a:stretch>
            <a:fillRect/>
          </a:stretch>
        </p:blipFill>
        <p:spPr bwMode="ltGray">
          <a:xfrm>
            <a:off x="8035925" y="65088"/>
            <a:ext cx="1039813" cy="912812"/>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0" y="64008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dirty="0">
                <a:latin typeface="Times New Roman" charset="0"/>
                <a:ea typeface="+mn-ea"/>
                <a:cs typeface="+mn-cs"/>
              </a:defRPr>
            </a:lvl1pPr>
          </a:lstStyle>
          <a:p>
            <a:pPr>
              <a:defRPr/>
            </a:pPr>
            <a:endParaRPr lang="en-US"/>
          </a:p>
        </p:txBody>
      </p:sp>
      <p:sp>
        <p:nvSpPr>
          <p:cNvPr id="7" name="Footer Placeholder 5"/>
          <p:cNvSpPr>
            <a:spLocks noGrp="1"/>
          </p:cNvSpPr>
          <p:nvPr>
            <p:ph type="ftr" sz="quarter" idx="11"/>
          </p:nvPr>
        </p:nvSpPr>
        <p:spPr/>
        <p:txBody>
          <a:bodyPr/>
          <a:lstStyle>
            <a:lvl1pPr>
              <a:defRPr dirty="0"/>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BE60CF4-E693-46CA-A805-D42B14CC5BC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7" name="Picture 7" descr="meatball best"/>
          <p:cNvPicPr>
            <a:picLocks noChangeAspect="1" noChangeArrowheads="1"/>
          </p:cNvPicPr>
          <p:nvPr userDrawn="1"/>
        </p:nvPicPr>
        <p:blipFill>
          <a:blip r:embed="rId2" cstate="print"/>
          <a:srcRect/>
          <a:stretch>
            <a:fillRect/>
          </a:stretch>
        </p:blipFill>
        <p:spPr bwMode="ltGray">
          <a:xfrm>
            <a:off x="8010525" y="52388"/>
            <a:ext cx="1039813" cy="912812"/>
          </a:xfrm>
          <a:prstGeom prst="rect">
            <a:avLst/>
          </a:prstGeom>
          <a:noFill/>
          <a:ln w="9525">
            <a:noFill/>
            <a:miter lim="800000"/>
            <a:headEnd/>
            <a:tailEnd/>
          </a:ln>
        </p:spPr>
      </p:pic>
      <p:sp>
        <p:nvSpPr>
          <p:cNvPr id="2" name="Title 1"/>
          <p:cNvSpPr>
            <a:spLocks noGrp="1"/>
          </p:cNvSpPr>
          <p:nvPr>
            <p:ph type="title"/>
          </p:nvPr>
        </p:nvSpPr>
        <p:spPr>
          <a:xfrm>
            <a:off x="457196" y="14937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a:xfrm>
            <a:off x="0" y="64008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dirty="0">
                <a:latin typeface="Times New Roman" charset="0"/>
                <a:ea typeface="+mn-ea"/>
                <a:cs typeface="+mn-cs"/>
              </a:defRPr>
            </a:lvl1pPr>
          </a:lstStyle>
          <a:p>
            <a:pPr>
              <a:defRPr/>
            </a:pPr>
            <a:endParaRPr lang="en-US"/>
          </a:p>
        </p:txBody>
      </p:sp>
      <p:sp>
        <p:nvSpPr>
          <p:cNvPr id="9" name="Footer Placeholder 7"/>
          <p:cNvSpPr>
            <a:spLocks noGrp="1"/>
          </p:cNvSpPr>
          <p:nvPr>
            <p:ph type="ftr" sz="quarter" idx="11"/>
          </p:nvPr>
        </p:nvSpPr>
        <p:spPr/>
        <p:txBody>
          <a:bodyPr/>
          <a:lstStyle>
            <a:lvl1pPr>
              <a:defRPr dirty="0"/>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96A107C7-8014-497B-9B57-B72A4AE5373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3" name="Picture 7" descr="meatball best"/>
          <p:cNvPicPr>
            <a:picLocks noChangeAspect="1" noChangeArrowheads="1"/>
          </p:cNvPicPr>
          <p:nvPr userDrawn="1"/>
        </p:nvPicPr>
        <p:blipFill>
          <a:blip r:embed="rId2" cstate="print"/>
          <a:srcRect/>
          <a:stretch>
            <a:fillRect/>
          </a:stretch>
        </p:blipFill>
        <p:spPr bwMode="ltGray">
          <a:xfrm>
            <a:off x="7972425" y="90488"/>
            <a:ext cx="1039813" cy="912812"/>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a:xfrm>
            <a:off x="0" y="64008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dirty="0">
                <a:latin typeface="Times New Roman" charset="0"/>
                <a:ea typeface="+mn-ea"/>
                <a:cs typeface="+mn-cs"/>
              </a:defRPr>
            </a:lvl1pPr>
          </a:lstStyle>
          <a:p>
            <a:pPr>
              <a:defRPr/>
            </a:pPr>
            <a:endParaRPr lang="en-US"/>
          </a:p>
        </p:txBody>
      </p:sp>
      <p:sp>
        <p:nvSpPr>
          <p:cNvPr id="5" name="Footer Placeholder 3"/>
          <p:cNvSpPr>
            <a:spLocks noGrp="1"/>
          </p:cNvSpPr>
          <p:nvPr>
            <p:ph type="ftr" sz="quarter" idx="11"/>
          </p:nvPr>
        </p:nvSpPr>
        <p:spPr/>
        <p:txBody>
          <a:bodyPr/>
          <a:lstStyle>
            <a:lvl1pPr>
              <a:defRPr dirty="0"/>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39FDCF8-A260-43C0-919E-8294630FEC6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7" descr="meatball best"/>
          <p:cNvPicPr>
            <a:picLocks noChangeAspect="1" noChangeArrowheads="1"/>
          </p:cNvPicPr>
          <p:nvPr userDrawn="1"/>
        </p:nvPicPr>
        <p:blipFill>
          <a:blip r:embed="rId2" cstate="print"/>
          <a:srcRect/>
          <a:stretch>
            <a:fillRect/>
          </a:stretch>
        </p:blipFill>
        <p:spPr bwMode="ltGray">
          <a:xfrm>
            <a:off x="8023225" y="77788"/>
            <a:ext cx="1039813" cy="912812"/>
          </a:xfrm>
          <a:prstGeom prst="rect">
            <a:avLst/>
          </a:prstGeom>
          <a:noFill/>
          <a:ln w="9525">
            <a:noFill/>
            <a:miter lim="800000"/>
            <a:headEnd/>
            <a:tailEnd/>
          </a:ln>
        </p:spPr>
      </p:pic>
      <p:sp>
        <p:nvSpPr>
          <p:cNvPr id="3" name="Date Placeholder 1"/>
          <p:cNvSpPr>
            <a:spLocks noGrp="1"/>
          </p:cNvSpPr>
          <p:nvPr>
            <p:ph type="dt" sz="half" idx="10"/>
          </p:nvPr>
        </p:nvSpPr>
        <p:spPr>
          <a:xfrm>
            <a:off x="0" y="64008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dirty="0">
                <a:latin typeface="Times New Roman" charset="0"/>
                <a:ea typeface="+mn-ea"/>
                <a:cs typeface="+mn-cs"/>
              </a:defRPr>
            </a:lvl1pPr>
          </a:lstStyle>
          <a:p>
            <a:pPr>
              <a:defRPr/>
            </a:pPr>
            <a:endParaRPr lang="en-US"/>
          </a:p>
        </p:txBody>
      </p:sp>
      <p:sp>
        <p:nvSpPr>
          <p:cNvPr id="4" name="Footer Placeholder 2"/>
          <p:cNvSpPr>
            <a:spLocks noGrp="1"/>
          </p:cNvSpPr>
          <p:nvPr>
            <p:ph type="ftr" sz="quarter" idx="11"/>
          </p:nvPr>
        </p:nvSpPr>
        <p:spPr/>
        <p:txBody>
          <a:bodyPr/>
          <a:lstStyle>
            <a:lvl1pPr>
              <a:defRPr dirty="0"/>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F49419D8-AC10-4C82-BB06-D7A13BECB85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5" name="Picture 7" descr="meatball best"/>
          <p:cNvPicPr>
            <a:picLocks noChangeAspect="1" noChangeArrowheads="1"/>
          </p:cNvPicPr>
          <p:nvPr userDrawn="1"/>
        </p:nvPicPr>
        <p:blipFill>
          <a:blip r:embed="rId2" cstate="print"/>
          <a:srcRect/>
          <a:stretch>
            <a:fillRect/>
          </a:stretch>
        </p:blipFill>
        <p:spPr bwMode="ltGray">
          <a:xfrm>
            <a:off x="7659688" y="277813"/>
            <a:ext cx="1039812" cy="912812"/>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0" y="64008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dirty="0">
                <a:latin typeface="Times New Roman" charset="0"/>
                <a:ea typeface="+mn-ea"/>
                <a:cs typeface="+mn-cs"/>
              </a:defRPr>
            </a:lvl1pPr>
          </a:lstStyle>
          <a:p>
            <a:pPr>
              <a:defRPr/>
            </a:pPr>
            <a:endParaRPr lang="en-US"/>
          </a:p>
        </p:txBody>
      </p:sp>
      <p:sp>
        <p:nvSpPr>
          <p:cNvPr id="7" name="Footer Placeholder 5"/>
          <p:cNvSpPr>
            <a:spLocks noGrp="1"/>
          </p:cNvSpPr>
          <p:nvPr>
            <p:ph type="ftr" sz="quarter" idx="11"/>
          </p:nvPr>
        </p:nvSpPr>
        <p:spPr/>
        <p:txBody>
          <a:bodyPr/>
          <a:lstStyle>
            <a:lvl1pPr>
              <a:defRPr dirty="0"/>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EA9F4AD-7EF5-49B9-B350-EEF31AF623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5" name="Picture 7" descr="meatball best"/>
          <p:cNvPicPr>
            <a:picLocks noChangeAspect="1" noChangeArrowheads="1"/>
          </p:cNvPicPr>
          <p:nvPr userDrawn="1"/>
        </p:nvPicPr>
        <p:blipFill>
          <a:blip r:embed="rId2" cstate="print"/>
          <a:srcRect/>
          <a:stretch>
            <a:fillRect/>
          </a:stretch>
        </p:blipFill>
        <p:spPr bwMode="ltGray">
          <a:xfrm>
            <a:off x="7997825" y="65088"/>
            <a:ext cx="1039813" cy="912812"/>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0" y="64008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dirty="0">
                <a:latin typeface="Times New Roman" charset="0"/>
                <a:ea typeface="+mn-ea"/>
                <a:cs typeface="+mn-cs"/>
              </a:defRPr>
            </a:lvl1pPr>
          </a:lstStyle>
          <a:p>
            <a:pPr>
              <a:defRPr/>
            </a:pPr>
            <a:endParaRPr lang="en-US"/>
          </a:p>
        </p:txBody>
      </p:sp>
      <p:sp>
        <p:nvSpPr>
          <p:cNvPr id="7" name="Footer Placeholder 5"/>
          <p:cNvSpPr>
            <a:spLocks noGrp="1"/>
          </p:cNvSpPr>
          <p:nvPr>
            <p:ph type="ftr" sz="quarter" idx="11"/>
          </p:nvPr>
        </p:nvSpPr>
        <p:spPr/>
        <p:txBody>
          <a:bodyPr/>
          <a:lstStyle>
            <a:lvl1pPr>
              <a:defRPr dirty="0"/>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B9D536F8-3BD6-44D0-A968-E0D8A1ED726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71513" y="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dirty="0">
                <a:latin typeface="Times New Roman"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Unicode MS" charset="0"/>
                <a:ea typeface="MS PGothic" pitchFamily="34" charset="-128"/>
                <a:cs typeface="+mn-cs"/>
              </a:defRPr>
            </a:lvl1pPr>
          </a:lstStyle>
          <a:p>
            <a:pPr>
              <a:defRPr/>
            </a:pPr>
            <a:fld id="{0F053D1F-6595-492D-BBDD-372026846211}" type="slidenum">
              <a:rPr lang="en-US"/>
              <a:pPr>
                <a:defRPr/>
              </a:pPr>
              <a:t>‹#›</a:t>
            </a:fld>
            <a:endParaRPr lang="en-US" dirty="0"/>
          </a:p>
        </p:txBody>
      </p:sp>
      <p:pic>
        <p:nvPicPr>
          <p:cNvPr id="2" name="Picture 7" descr="meatball best"/>
          <p:cNvPicPr>
            <a:picLocks noChangeAspect="1" noChangeArrowheads="1"/>
          </p:cNvPicPr>
          <p:nvPr userDrawn="1"/>
        </p:nvPicPr>
        <p:blipFill>
          <a:blip r:embed="rId15" cstate="print"/>
          <a:srcRect/>
          <a:stretch>
            <a:fillRect/>
          </a:stretch>
        </p:blipFill>
        <p:spPr bwMode="ltGray">
          <a:xfrm>
            <a:off x="7985125" y="103188"/>
            <a:ext cx="1039813" cy="912812"/>
          </a:xfrm>
          <a:prstGeom prst="rect">
            <a:avLst/>
          </a:prstGeom>
          <a:noFill/>
          <a:ln w="9525">
            <a:noFill/>
            <a:miter lim="800000"/>
            <a:headEnd/>
            <a:tailEnd/>
          </a:ln>
        </p:spPr>
      </p:pic>
      <p:sp>
        <p:nvSpPr>
          <p:cNvPr id="2055" name="Rectangle 4"/>
          <p:cNvSpPr>
            <a:spLocks noChangeArrowheads="1"/>
          </p:cNvSpPr>
          <p:nvPr userDrawn="1"/>
        </p:nvSpPr>
        <p:spPr bwMode="auto">
          <a:xfrm>
            <a:off x="2884488" y="6451600"/>
            <a:ext cx="3359150" cy="366713"/>
          </a:xfrm>
          <a:prstGeom prst="rect">
            <a:avLst/>
          </a:prstGeom>
          <a:noFill/>
          <a:ln w="9525">
            <a:noFill/>
            <a:miter lim="800000"/>
            <a:headEnd/>
            <a:tailEnd/>
          </a:ln>
        </p:spPr>
        <p:txBody>
          <a:bodyPr wrap="none">
            <a:spAutoFit/>
          </a:bodyPr>
          <a:lstStyle/>
          <a:p>
            <a:pPr eaLnBrk="0" hangingPunct="0">
              <a:defRPr/>
            </a:pPr>
            <a:r>
              <a:rPr lang="en-US" sz="1800" b="1" i="1" dirty="0">
                <a:solidFill>
                  <a:srgbClr val="333399"/>
                </a:solidFill>
                <a:ea typeface="ＭＳ Ｐゴシック" charset="-128"/>
                <a:cs typeface="+mn-cs"/>
              </a:rPr>
              <a:t>Exploring Space, Enhancing Life</a:t>
            </a:r>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60" r:id="rId12"/>
    <p:sldLayoutId id="2147483672" r:id="rId13"/>
  </p:sldLayoutIdLst>
  <p:hf hdr="0" ftr="0" dt="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pitchFamily="34" charset="-128"/>
        </a:defRPr>
      </a:lvl1pPr>
      <a:lvl2pPr algn="ctr" rtl="0" eaLnBrk="0" fontAlgn="base" hangingPunct="0">
        <a:spcBef>
          <a:spcPct val="0"/>
        </a:spcBef>
        <a:spcAft>
          <a:spcPct val="0"/>
        </a:spcAft>
        <a:defRPr sz="3600">
          <a:solidFill>
            <a:schemeClr val="tx2"/>
          </a:solidFill>
          <a:latin typeface="Arial" charset="0"/>
          <a:ea typeface="MS PGothic" pitchFamily="34" charset="-128"/>
          <a:cs typeface="MS PGothic" pitchFamily="34" charset="-128"/>
        </a:defRPr>
      </a:lvl2pPr>
      <a:lvl3pPr algn="ctr" rtl="0" eaLnBrk="0" fontAlgn="base" hangingPunct="0">
        <a:spcBef>
          <a:spcPct val="0"/>
        </a:spcBef>
        <a:spcAft>
          <a:spcPct val="0"/>
        </a:spcAft>
        <a:defRPr sz="3600">
          <a:solidFill>
            <a:schemeClr val="tx2"/>
          </a:solidFill>
          <a:latin typeface="Arial" charset="0"/>
          <a:ea typeface="MS PGothic" pitchFamily="34" charset="-128"/>
          <a:cs typeface="MS PGothic" pitchFamily="34" charset="-128"/>
        </a:defRPr>
      </a:lvl3pPr>
      <a:lvl4pPr algn="ctr" rtl="0" eaLnBrk="0" fontAlgn="base" hangingPunct="0">
        <a:spcBef>
          <a:spcPct val="0"/>
        </a:spcBef>
        <a:spcAft>
          <a:spcPct val="0"/>
        </a:spcAft>
        <a:defRPr sz="3600">
          <a:solidFill>
            <a:schemeClr val="tx2"/>
          </a:solidFill>
          <a:latin typeface="Arial" charset="0"/>
          <a:ea typeface="MS PGothic" pitchFamily="34" charset="-128"/>
          <a:cs typeface="MS PGothic" pitchFamily="34" charset="-128"/>
        </a:defRPr>
      </a:lvl4pPr>
      <a:lvl5pPr algn="ctr" rtl="0" eaLnBrk="0" fontAlgn="base" hangingPunct="0">
        <a:spcBef>
          <a:spcPct val="0"/>
        </a:spcBef>
        <a:spcAft>
          <a:spcPct val="0"/>
        </a:spcAft>
        <a:defRPr sz="3600">
          <a:solidFill>
            <a:schemeClr val="tx2"/>
          </a:solidFill>
          <a:latin typeface="Arial" charset="0"/>
          <a:ea typeface="MS PGothic" pitchFamily="34" charset="-128"/>
          <a:cs typeface="MS PGothic" pitchFamily="34" charset="-128"/>
        </a:defRPr>
      </a:lvl5pPr>
      <a:lvl6pPr marL="457200" algn="ctr" rtl="0" eaLnBrk="0" fontAlgn="base" hangingPunct="0">
        <a:spcBef>
          <a:spcPct val="0"/>
        </a:spcBef>
        <a:spcAft>
          <a:spcPct val="0"/>
        </a:spcAft>
        <a:defRPr sz="3600">
          <a:solidFill>
            <a:schemeClr val="tx2"/>
          </a:solidFill>
          <a:latin typeface="Arial" charset="0"/>
        </a:defRPr>
      </a:lvl6pPr>
      <a:lvl7pPr marL="914400" algn="ctr" rtl="0" eaLnBrk="0" fontAlgn="base" hangingPunct="0">
        <a:spcBef>
          <a:spcPct val="0"/>
        </a:spcBef>
        <a:spcAft>
          <a:spcPct val="0"/>
        </a:spcAft>
        <a:defRPr sz="3600">
          <a:solidFill>
            <a:schemeClr val="tx2"/>
          </a:solidFill>
          <a:latin typeface="Arial" charset="0"/>
        </a:defRPr>
      </a:lvl7pPr>
      <a:lvl8pPr marL="1371600" algn="ctr" rtl="0" eaLnBrk="0" fontAlgn="base" hangingPunct="0">
        <a:spcBef>
          <a:spcPct val="0"/>
        </a:spcBef>
        <a:spcAft>
          <a:spcPct val="0"/>
        </a:spcAft>
        <a:defRPr sz="3600">
          <a:solidFill>
            <a:schemeClr val="tx2"/>
          </a:solidFill>
          <a:latin typeface="Arial" charset="0"/>
        </a:defRPr>
      </a:lvl8pPr>
      <a:lvl9pPr marL="1828800" algn="ctr" rtl="0" eaLnBrk="0" fontAlgn="base" hangingPunct="0">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a:defRPr>
      </a:lvl2pPr>
      <a:lvl3pPr marL="1143000" indent="-228600" algn="l" rtl="0" eaLnBrk="0" fontAlgn="base" hangingPunct="0">
        <a:spcBef>
          <a:spcPct val="20000"/>
        </a:spcBef>
        <a:spcAft>
          <a:spcPct val="0"/>
        </a:spcAft>
        <a:buChar char="•"/>
        <a:defRPr>
          <a:solidFill>
            <a:schemeClr val="tx1"/>
          </a:solidFill>
          <a:latin typeface="+mn-lt"/>
          <a:ea typeface="ヒラギノ角ゴ Pro W3" pitchFamily="-107" charset="-128"/>
          <a:cs typeface="ヒラギノ角ゴ Pro W3" pitchFamily="-107" charset="-128"/>
        </a:defRPr>
      </a:lvl3pPr>
      <a:lvl4pPr marL="1600200" indent="-228600" algn="l" rtl="0" eaLnBrk="0" fontAlgn="base" hangingPunct="0">
        <a:spcBef>
          <a:spcPct val="20000"/>
        </a:spcBef>
        <a:spcAft>
          <a:spcPct val="0"/>
        </a:spcAft>
        <a:buChar char="–"/>
        <a:defRPr sz="1600">
          <a:solidFill>
            <a:schemeClr val="tx1"/>
          </a:solidFill>
          <a:latin typeface="+mn-lt"/>
          <a:ea typeface="ヒラギノ角ゴ Pro W3" pitchFamily="-107" charset="-128"/>
          <a:cs typeface="ヒラギノ角ゴ Pro W3"/>
        </a:defRPr>
      </a:lvl4pPr>
      <a:lvl5pPr marL="205740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pitchFamily="34" charset="-128"/>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ubtitle 5"/>
          <p:cNvSpPr>
            <a:spLocks noGrp="1"/>
          </p:cNvSpPr>
          <p:nvPr>
            <p:ph type="subTitle" idx="1"/>
          </p:nvPr>
        </p:nvSpPr>
        <p:spPr>
          <a:xfrm>
            <a:off x="1285875" y="1270000"/>
            <a:ext cx="6572250" cy="4205288"/>
          </a:xfrm>
        </p:spPr>
        <p:txBody>
          <a:bodyPr/>
          <a:lstStyle/>
          <a:p>
            <a:pPr>
              <a:lnSpc>
                <a:spcPct val="90000"/>
              </a:lnSpc>
            </a:pPr>
            <a:endParaRPr lang="en-US" smtClean="0">
              <a:latin typeface="Calibri" pitchFamily="34" charset="0"/>
              <a:ea typeface="MS PGothic"/>
              <a:cs typeface="MS PGothic"/>
            </a:endParaRPr>
          </a:p>
          <a:p>
            <a:pPr algn="r">
              <a:lnSpc>
                <a:spcPct val="90000"/>
              </a:lnSpc>
            </a:pPr>
            <a:endParaRPr lang="en-US" sz="2000" smtClean="0">
              <a:ea typeface="MS PGothic"/>
              <a:cs typeface="MS PGothic"/>
            </a:endParaRPr>
          </a:p>
          <a:p>
            <a:pPr algn="r">
              <a:lnSpc>
                <a:spcPct val="90000"/>
              </a:lnSpc>
            </a:pPr>
            <a:endParaRPr lang="en-US" sz="2000" smtClean="0">
              <a:ea typeface="MS PGothic"/>
              <a:cs typeface="MS PGothic"/>
            </a:endParaRPr>
          </a:p>
          <a:p>
            <a:pPr algn="r">
              <a:lnSpc>
                <a:spcPct val="90000"/>
              </a:lnSpc>
            </a:pPr>
            <a:endParaRPr lang="en-US" sz="2000" smtClean="0">
              <a:ea typeface="MS PGothic"/>
              <a:cs typeface="MS PGothic"/>
            </a:endParaRPr>
          </a:p>
          <a:p>
            <a:pPr>
              <a:lnSpc>
                <a:spcPct val="90000"/>
              </a:lnSpc>
            </a:pPr>
            <a:r>
              <a:rPr lang="en-US" sz="3200" b="1" smtClean="0">
                <a:ea typeface="MS PGothic"/>
                <a:cs typeface="MS PGothic"/>
              </a:rPr>
              <a:t>Innovation and Collaboration</a:t>
            </a:r>
          </a:p>
          <a:p>
            <a:pPr algn="r">
              <a:lnSpc>
                <a:spcPct val="90000"/>
              </a:lnSpc>
            </a:pPr>
            <a:endParaRPr lang="en-US" sz="2000" smtClean="0">
              <a:ea typeface="MS PGothic"/>
              <a:cs typeface="MS PGothic"/>
            </a:endParaRPr>
          </a:p>
          <a:p>
            <a:pPr algn="r">
              <a:lnSpc>
                <a:spcPct val="90000"/>
              </a:lnSpc>
            </a:pPr>
            <a:endParaRPr lang="en-US" sz="2000" smtClean="0">
              <a:ea typeface="MS PGothic"/>
              <a:cs typeface="MS PGothic"/>
            </a:endParaRPr>
          </a:p>
          <a:p>
            <a:pPr algn="r">
              <a:lnSpc>
                <a:spcPct val="90000"/>
              </a:lnSpc>
            </a:pPr>
            <a:r>
              <a:rPr lang="en-US" sz="2000" smtClean="0">
                <a:ea typeface="MS PGothic"/>
                <a:cs typeface="MS PGothic"/>
              </a:rPr>
              <a:t>Jeffrey R. Davis, M.D.</a:t>
            </a:r>
          </a:p>
          <a:p>
            <a:pPr algn="r">
              <a:lnSpc>
                <a:spcPct val="90000"/>
              </a:lnSpc>
            </a:pPr>
            <a:r>
              <a:rPr lang="en-US" sz="2000" smtClean="0">
                <a:latin typeface="Calibri" pitchFamily="34" charset="0"/>
                <a:ea typeface="MS PGothic"/>
                <a:cs typeface="MS PGothic"/>
              </a:rPr>
              <a:t>Director, Space Life Sciences</a:t>
            </a:r>
          </a:p>
          <a:p>
            <a:pPr algn="r">
              <a:lnSpc>
                <a:spcPct val="90000"/>
              </a:lnSpc>
            </a:pPr>
            <a:r>
              <a:rPr lang="en-US" sz="2000" smtClean="0">
                <a:latin typeface="Calibri" pitchFamily="34" charset="0"/>
                <a:ea typeface="MS PGothic"/>
                <a:cs typeface="MS PGothic"/>
              </a:rPr>
              <a:t>June 17, 2010</a:t>
            </a:r>
          </a:p>
        </p:txBody>
      </p:sp>
      <p:sp>
        <p:nvSpPr>
          <p:cNvPr id="17410" name="Rectangle 4"/>
          <p:cNvSpPr>
            <a:spLocks noChangeArrowheads="1"/>
          </p:cNvSpPr>
          <p:nvPr/>
        </p:nvSpPr>
        <p:spPr bwMode="auto">
          <a:xfrm>
            <a:off x="2617788" y="6199188"/>
            <a:ext cx="3963987" cy="400050"/>
          </a:xfrm>
          <a:prstGeom prst="rect">
            <a:avLst/>
          </a:prstGeom>
          <a:noFill/>
          <a:ln w="9525">
            <a:noFill/>
            <a:miter lim="800000"/>
            <a:headEnd/>
            <a:tailEnd/>
          </a:ln>
        </p:spPr>
        <p:txBody>
          <a:bodyPr>
            <a:spAutoFit/>
          </a:bodyPr>
          <a:lstStyle/>
          <a:p>
            <a:pPr eaLnBrk="0" hangingPunct="0"/>
            <a:r>
              <a:rPr lang="en-US" sz="2000" b="1" i="1">
                <a:solidFill>
                  <a:srgbClr val="333399"/>
                </a:solidFill>
              </a:rPr>
              <a:t>Exploring Space, Enhancing Life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4"/>
          <p:cNvSpPr>
            <a:spLocks noGrp="1"/>
          </p:cNvSpPr>
          <p:nvPr>
            <p:ph type="title" idx="4294967295"/>
          </p:nvPr>
        </p:nvSpPr>
        <p:spPr/>
        <p:txBody>
          <a:bodyPr/>
          <a:lstStyle/>
          <a:p>
            <a:r>
              <a:rPr lang="en-US" sz="3200" b="1" smtClean="0">
                <a:ea typeface="MS PGothic"/>
                <a:cs typeface="MS PGothic"/>
              </a:rPr>
              <a:t>Yet2.com Pilot-Phase 1</a:t>
            </a:r>
          </a:p>
        </p:txBody>
      </p:sp>
      <p:sp>
        <p:nvSpPr>
          <p:cNvPr id="31746" name="Content Placeholder 5"/>
          <p:cNvSpPr>
            <a:spLocks noGrp="1"/>
          </p:cNvSpPr>
          <p:nvPr>
            <p:ph idx="1"/>
          </p:nvPr>
        </p:nvSpPr>
        <p:spPr>
          <a:xfrm>
            <a:off x="238125" y="877888"/>
            <a:ext cx="8648700" cy="5629275"/>
          </a:xfrm>
        </p:spPr>
        <p:txBody>
          <a:bodyPr/>
          <a:lstStyle/>
          <a:p>
            <a:r>
              <a:rPr lang="en-US" smtClean="0">
                <a:ea typeface="MS PGothic"/>
                <a:cs typeface="MS PGothic"/>
              </a:rPr>
              <a:t>6 technical needs in process </a:t>
            </a:r>
          </a:p>
          <a:p>
            <a:pPr lvl="1">
              <a:buFont typeface="Arial" charset="0"/>
              <a:buChar char="•"/>
            </a:pPr>
            <a:r>
              <a:rPr lang="en-US" smtClean="0">
                <a:ea typeface="MS PGothic"/>
              </a:rPr>
              <a:t>4 have been posted, 1 closed</a:t>
            </a:r>
          </a:p>
          <a:p>
            <a:pPr lvl="2"/>
            <a:r>
              <a:rPr lang="en-US" smtClean="0">
                <a:ea typeface="ヒラギノ角ゴ Pro W3"/>
                <a:cs typeface="ヒラギノ角ゴ Pro W3"/>
              </a:rPr>
              <a:t>Bone Imaging</a:t>
            </a:r>
          </a:p>
          <a:p>
            <a:pPr lvl="3">
              <a:buFont typeface="Arial" charset="0"/>
              <a:buChar char="•"/>
            </a:pPr>
            <a:r>
              <a:rPr lang="en-US" sz="1800" smtClean="0">
                <a:ea typeface="ヒラギノ角ゴ Pro W3"/>
              </a:rPr>
              <a:t>Received 37contact leads</a:t>
            </a:r>
          </a:p>
          <a:p>
            <a:pPr lvl="4"/>
            <a:r>
              <a:rPr lang="en-US" sz="1800" smtClean="0">
                <a:ea typeface="MS PGothic"/>
                <a:cs typeface="MS PGothic"/>
              </a:rPr>
              <a:t>Investigated 15 </a:t>
            </a:r>
          </a:p>
          <a:p>
            <a:pPr lvl="4"/>
            <a:r>
              <a:rPr lang="en-US" sz="1800" smtClean="0">
                <a:ea typeface="MS PGothic"/>
                <a:cs typeface="MS PGothic"/>
              </a:rPr>
              <a:t>2 contacts chosen for further relationship with NASA</a:t>
            </a:r>
          </a:p>
          <a:p>
            <a:pPr lvl="3">
              <a:buFont typeface="Arial" charset="0"/>
              <a:buChar char="•"/>
            </a:pPr>
            <a:r>
              <a:rPr lang="en-US" sz="1800" b="1" smtClean="0">
                <a:solidFill>
                  <a:srgbClr val="92D050"/>
                </a:solidFill>
                <a:ea typeface="ヒラギノ角ゴ Pro W3"/>
              </a:rPr>
              <a:t>Tech need closed</a:t>
            </a:r>
          </a:p>
          <a:p>
            <a:pPr lvl="3">
              <a:buFontTx/>
              <a:buNone/>
            </a:pPr>
            <a:endParaRPr lang="en-US" sz="1800" b="1" smtClean="0">
              <a:solidFill>
                <a:srgbClr val="FF0000"/>
              </a:solidFill>
              <a:ea typeface="ヒラギノ角ゴ Pro W3"/>
            </a:endParaRPr>
          </a:p>
          <a:p>
            <a:pPr lvl="2"/>
            <a:r>
              <a:rPr lang="en-US" smtClean="0">
                <a:ea typeface="ヒラギノ角ゴ Pro W3"/>
                <a:cs typeface="ヒラギノ角ゴ Pro W3"/>
              </a:rPr>
              <a:t>Water Monitoring (2 components)</a:t>
            </a:r>
          </a:p>
          <a:p>
            <a:pPr lvl="3">
              <a:buFont typeface="Arial" charset="0"/>
              <a:buChar char="•"/>
            </a:pPr>
            <a:r>
              <a:rPr lang="en-US" sz="1800" smtClean="0">
                <a:ea typeface="ヒラギノ角ゴ Pro W3"/>
              </a:rPr>
              <a:t>Received 45 contact leads</a:t>
            </a:r>
          </a:p>
          <a:p>
            <a:pPr lvl="3">
              <a:buFont typeface="Arial" charset="0"/>
              <a:buChar char="•"/>
            </a:pPr>
            <a:r>
              <a:rPr lang="en-US" sz="1800" smtClean="0">
                <a:ea typeface="ヒラギノ角ゴ Pro W3"/>
              </a:rPr>
              <a:t>16 under review and 9 remain of strong interest</a:t>
            </a:r>
          </a:p>
          <a:p>
            <a:pPr lvl="3">
              <a:buFontTx/>
              <a:buNone/>
            </a:pPr>
            <a:endParaRPr lang="en-US" sz="1800" smtClean="0">
              <a:ea typeface="ヒラギノ角ゴ Pro W3"/>
            </a:endParaRPr>
          </a:p>
          <a:p>
            <a:pPr lvl="2"/>
            <a:r>
              <a:rPr lang="en-US" smtClean="0">
                <a:ea typeface="ヒラギノ角ゴ Pro W3"/>
                <a:cs typeface="ヒラギノ角ゴ Pro W3"/>
              </a:rPr>
              <a:t>Radioprotectants for humans exposed to chronic and acute radiation</a:t>
            </a:r>
          </a:p>
          <a:p>
            <a:pPr lvl="3">
              <a:buFont typeface="Arial" charset="0"/>
              <a:buChar char="•"/>
            </a:pPr>
            <a:r>
              <a:rPr lang="en-US" sz="1800" smtClean="0">
                <a:ea typeface="ヒラギノ角ゴ Pro W3"/>
              </a:rPr>
              <a:t>Received 26 initial contacts</a:t>
            </a:r>
          </a:p>
          <a:p>
            <a:pPr lvl="3">
              <a:buFont typeface="Arial" charset="0"/>
              <a:buChar char="•"/>
            </a:pPr>
            <a:r>
              <a:rPr lang="en-US" sz="1800" smtClean="0">
                <a:ea typeface="ヒラギノ角ゴ Pro W3"/>
              </a:rPr>
              <a:t>18 remain of interest</a:t>
            </a:r>
          </a:p>
          <a:p>
            <a:endParaRPr lang="en-US" smtClean="0">
              <a:ea typeface="MS PGothic"/>
              <a:cs typeface="MS PGothic"/>
            </a:endParaRPr>
          </a:p>
        </p:txBody>
      </p:sp>
      <p:sp>
        <p:nvSpPr>
          <p:cNvPr id="31747" name="Slide Number Placeholder 1"/>
          <p:cNvSpPr>
            <a:spLocks noGrp="1"/>
          </p:cNvSpPr>
          <p:nvPr>
            <p:ph type="sldNum" sz="quarter" idx="11"/>
          </p:nvPr>
        </p:nvSpPr>
        <p:spPr>
          <a:noFill/>
        </p:spPr>
        <p:txBody>
          <a:bodyPr/>
          <a:lstStyle/>
          <a:p>
            <a:fld id="{3486C6DB-306B-4A24-A903-054C7487BD49}" type="slidenum">
              <a:rPr lang="en-US" smtClean="0">
                <a:latin typeface="Arial Unicode MS" pitchFamily="34" charset="-128"/>
                <a:ea typeface="MS PGothic"/>
                <a:cs typeface="MS PGothic"/>
              </a:rPr>
              <a:pPr/>
              <a:t>10</a:t>
            </a:fld>
            <a:endParaRPr lang="en-US" smtClean="0">
              <a:latin typeface="Arial Unicode MS" pitchFamily="34" charset="-128"/>
              <a:ea typeface="MS PGothic"/>
              <a:cs typeface="MS PGothic"/>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5"/>
          <p:cNvSpPr>
            <a:spLocks noGrp="1" noChangeArrowheads="1"/>
          </p:cNvSpPr>
          <p:nvPr>
            <p:ph idx="1"/>
          </p:nvPr>
        </p:nvSpPr>
        <p:spPr>
          <a:xfrm>
            <a:off x="674688" y="1158875"/>
            <a:ext cx="7772400" cy="4724400"/>
          </a:xfrm>
        </p:spPr>
        <p:txBody>
          <a:bodyPr/>
          <a:lstStyle/>
          <a:p>
            <a:pPr marL="914400" lvl="1" indent="-457200">
              <a:buFont typeface="Arial" charset="0"/>
              <a:buChar char="•"/>
            </a:pPr>
            <a:r>
              <a:rPr lang="en-US" smtClean="0">
                <a:ea typeface="MS PGothic"/>
              </a:rPr>
              <a:t>New technique characterizes anatomical structures using magnetic resonance data</a:t>
            </a:r>
          </a:p>
          <a:p>
            <a:pPr marL="914400" lvl="1" indent="-457200">
              <a:buFont typeface="Arial" charset="0"/>
              <a:buChar char="•"/>
            </a:pPr>
            <a:endParaRPr lang="en-US" smtClean="0">
              <a:ea typeface="MS PGothic"/>
            </a:endParaRPr>
          </a:p>
          <a:p>
            <a:pPr marL="914400" lvl="1" indent="-457200">
              <a:buFont typeface="Arial" charset="0"/>
              <a:buChar char="•"/>
            </a:pPr>
            <a:r>
              <a:rPr lang="en-US" smtClean="0">
                <a:ea typeface="MS PGothic"/>
              </a:rPr>
              <a:t>High field and high resolution magnetic resonance imaging for quantitative characterization </a:t>
            </a:r>
          </a:p>
          <a:p>
            <a:pPr marL="914400" lvl="1" indent="-457200">
              <a:buFont typeface="Arial" charset="0"/>
              <a:buChar char="•"/>
            </a:pPr>
            <a:endParaRPr lang="en-US" smtClean="0">
              <a:ea typeface="MS PGothic"/>
            </a:endParaRPr>
          </a:p>
          <a:p>
            <a:pPr marL="914400" lvl="1" indent="-457200">
              <a:buFont typeface="Arial" charset="0"/>
              <a:buChar char="•"/>
            </a:pPr>
            <a:r>
              <a:rPr lang="en-US" smtClean="0">
                <a:ea typeface="MS PGothic"/>
              </a:rPr>
              <a:t>Imaging that advances existing techniques to image structures and tissues that are invisible to conventional MRI</a:t>
            </a:r>
          </a:p>
          <a:p>
            <a:pPr marL="914400" lvl="1" indent="-457200">
              <a:buFont typeface="Arial" charset="0"/>
              <a:buChar char="•"/>
            </a:pPr>
            <a:endParaRPr lang="en-US" smtClean="0">
              <a:ea typeface="MS PGothic"/>
            </a:endParaRPr>
          </a:p>
          <a:p>
            <a:pPr marL="914400" lvl="1" indent="-457200">
              <a:buFont typeface="Arial" charset="0"/>
              <a:buChar char="•"/>
            </a:pPr>
            <a:r>
              <a:rPr lang="en-US" smtClean="0">
                <a:ea typeface="MS PGothic"/>
              </a:rPr>
              <a:t>Hip Bone Mineral Density (BMD) system</a:t>
            </a:r>
          </a:p>
          <a:p>
            <a:pPr marL="914400" lvl="1" indent="-457200">
              <a:buFont typeface="Arial" charset="0"/>
              <a:buChar char="•"/>
            </a:pPr>
            <a:endParaRPr lang="en-US" smtClean="0">
              <a:ea typeface="MS PGothic"/>
            </a:endParaRPr>
          </a:p>
          <a:p>
            <a:pPr marL="914400" lvl="1" indent="-457200">
              <a:buFont typeface="Arial" charset="0"/>
              <a:buChar char="•"/>
            </a:pPr>
            <a:r>
              <a:rPr lang="en-US" smtClean="0">
                <a:ea typeface="MS PGothic"/>
              </a:rPr>
              <a:t>Magnetic Resonance - work demonstrated the feasibility of measuring the stiffness of trabecular bone</a:t>
            </a:r>
          </a:p>
          <a:p>
            <a:endParaRPr lang="en-US" smtClean="0">
              <a:ea typeface="MS PGothic"/>
              <a:cs typeface="MS PGothic"/>
            </a:endParaRPr>
          </a:p>
        </p:txBody>
      </p:sp>
      <p:sp>
        <p:nvSpPr>
          <p:cNvPr id="32770" name="Slide Number Placeholder 5"/>
          <p:cNvSpPr>
            <a:spLocks noGrp="1"/>
          </p:cNvSpPr>
          <p:nvPr>
            <p:ph type="sldNum" sz="quarter" idx="11"/>
          </p:nvPr>
        </p:nvSpPr>
        <p:spPr>
          <a:noFill/>
        </p:spPr>
        <p:txBody>
          <a:bodyPr/>
          <a:lstStyle/>
          <a:p>
            <a:fld id="{CB478F42-85BE-4278-A974-12EF05ADC1D0}" type="slidenum">
              <a:rPr lang="en-US" smtClean="0">
                <a:latin typeface="Arial Unicode MS" pitchFamily="34" charset="-128"/>
                <a:ea typeface="MS PGothic"/>
                <a:cs typeface="MS PGothic"/>
              </a:rPr>
              <a:pPr/>
              <a:t>11</a:t>
            </a:fld>
            <a:endParaRPr lang="en-US" smtClean="0">
              <a:latin typeface="Arial Unicode MS" pitchFamily="34" charset="-128"/>
              <a:ea typeface="MS PGothic"/>
              <a:cs typeface="MS PGothic"/>
            </a:endParaRPr>
          </a:p>
        </p:txBody>
      </p:sp>
      <p:sp>
        <p:nvSpPr>
          <p:cNvPr id="32771" name="Rectangle 2"/>
          <p:cNvSpPr>
            <a:spLocks noGrp="1" noChangeArrowheads="1"/>
          </p:cNvSpPr>
          <p:nvPr>
            <p:ph type="title" idx="4294967295"/>
          </p:nvPr>
        </p:nvSpPr>
        <p:spPr>
          <a:xfrm>
            <a:off x="882650" y="0"/>
            <a:ext cx="7373938" cy="1143000"/>
          </a:xfrm>
        </p:spPr>
        <p:txBody>
          <a:bodyPr/>
          <a:lstStyle/>
          <a:p>
            <a:r>
              <a:rPr lang="en-US" sz="3200" b="1" smtClean="0">
                <a:ea typeface="MS PGothic"/>
                <a:cs typeface="MS PGothic"/>
              </a:rPr>
              <a:t>Yet2.com</a:t>
            </a:r>
            <a:br>
              <a:rPr lang="en-US" sz="3200" b="1" smtClean="0">
                <a:ea typeface="MS PGothic"/>
                <a:cs typeface="MS PGothic"/>
              </a:rPr>
            </a:br>
            <a:r>
              <a:rPr lang="en-US" sz="2800" b="1" smtClean="0">
                <a:ea typeface="MS PGothic"/>
                <a:cs typeface="MS PGothic"/>
              </a:rPr>
              <a:t>Bone Imaging - Most Promising Leads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4"/>
          <p:cNvSpPr>
            <a:spLocks noGrp="1"/>
          </p:cNvSpPr>
          <p:nvPr>
            <p:ph type="title" idx="4294967295"/>
          </p:nvPr>
        </p:nvSpPr>
        <p:spPr>
          <a:xfrm>
            <a:off x="671513" y="41275"/>
            <a:ext cx="7772400" cy="1143000"/>
          </a:xfrm>
        </p:spPr>
        <p:txBody>
          <a:bodyPr/>
          <a:lstStyle/>
          <a:p>
            <a:r>
              <a:rPr lang="en-US" sz="3200" b="1" smtClean="0">
                <a:ea typeface="MS PGothic"/>
                <a:cs typeface="MS PGothic"/>
              </a:rPr>
              <a:t>TopCoder</a:t>
            </a:r>
          </a:p>
        </p:txBody>
      </p:sp>
      <p:sp>
        <p:nvSpPr>
          <p:cNvPr id="33794" name="Content Placeholder 5"/>
          <p:cNvSpPr>
            <a:spLocks noGrp="1"/>
          </p:cNvSpPr>
          <p:nvPr>
            <p:ph idx="1"/>
          </p:nvPr>
        </p:nvSpPr>
        <p:spPr>
          <a:xfrm>
            <a:off x="122238" y="1057275"/>
            <a:ext cx="8870950" cy="5356225"/>
          </a:xfrm>
        </p:spPr>
        <p:txBody>
          <a:bodyPr/>
          <a:lstStyle/>
          <a:p>
            <a:endParaRPr lang="en-US" sz="800" smtClean="0">
              <a:ea typeface="MS PGothic"/>
              <a:cs typeface="MS PGothic"/>
            </a:endParaRPr>
          </a:p>
          <a:p>
            <a:r>
              <a:rPr lang="en-US" sz="2000" smtClean="0">
                <a:ea typeface="MS PGothic"/>
                <a:cs typeface="MS PGothic"/>
              </a:rPr>
              <a:t>Opportunity presented to NASA by Harvard Business School</a:t>
            </a:r>
          </a:p>
          <a:p>
            <a:pPr lvl="1"/>
            <a:endParaRPr lang="en-US" sz="1600" smtClean="0">
              <a:ea typeface="MS PGothic"/>
            </a:endParaRPr>
          </a:p>
          <a:p>
            <a:pPr lvl="1">
              <a:buFont typeface="Arial" charset="0"/>
              <a:buChar char="•"/>
            </a:pPr>
            <a:r>
              <a:rPr lang="en-US" sz="1600" smtClean="0">
                <a:ea typeface="MS PGothic"/>
              </a:rPr>
              <a:t>Research project to compare outcomes of collaborative and competitive teams</a:t>
            </a:r>
          </a:p>
          <a:p>
            <a:pPr lvl="1">
              <a:buFontTx/>
              <a:buNone/>
            </a:pPr>
            <a:endParaRPr lang="en-US" sz="1600" smtClean="0">
              <a:ea typeface="MS PGothic"/>
            </a:endParaRPr>
          </a:p>
          <a:p>
            <a:pPr lvl="1">
              <a:buFont typeface="Arial" charset="0"/>
              <a:buChar char="•"/>
            </a:pPr>
            <a:r>
              <a:rPr lang="en-US" sz="1600" smtClean="0">
                <a:ea typeface="MS PGothic"/>
              </a:rPr>
              <a:t>NASA provided the problem statement </a:t>
            </a:r>
          </a:p>
          <a:p>
            <a:pPr lvl="2"/>
            <a:r>
              <a:rPr lang="en-US" sz="1400" smtClean="0">
                <a:ea typeface="ヒラギノ角ゴ Pro W3"/>
                <a:cs typeface="ヒラギノ角ゴ Pro W3"/>
              </a:rPr>
              <a:t>Competitors had to build an optimization algorithm for a medical kit</a:t>
            </a:r>
          </a:p>
          <a:p>
            <a:endParaRPr lang="en-US" sz="800" smtClean="0">
              <a:ea typeface="MS PGothic"/>
              <a:cs typeface="MS PGothic"/>
            </a:endParaRPr>
          </a:p>
          <a:p>
            <a:r>
              <a:rPr lang="en-US" sz="2000" smtClean="0">
                <a:ea typeface="MS PGothic"/>
                <a:cs typeface="MS PGothic"/>
              </a:rPr>
              <a:t>Competition began on 11/04/2009 and lasted approximately 10 days</a:t>
            </a:r>
          </a:p>
          <a:p>
            <a:pPr lvl="1"/>
            <a:endParaRPr lang="en-US" sz="1600" smtClean="0">
              <a:ea typeface="MS PGothic"/>
            </a:endParaRPr>
          </a:p>
          <a:p>
            <a:pPr lvl="1">
              <a:buFont typeface="Arial" charset="0"/>
              <a:buChar char="•"/>
            </a:pPr>
            <a:r>
              <a:rPr lang="en-US" sz="1600" smtClean="0">
                <a:ea typeface="MS PGothic"/>
              </a:rPr>
              <a:t>2800 solutions were submitted by 480 individuals</a:t>
            </a:r>
          </a:p>
          <a:p>
            <a:pPr lvl="1">
              <a:buFont typeface="Arial" charset="0"/>
              <a:buChar char="•"/>
            </a:pPr>
            <a:endParaRPr lang="en-US" sz="1600" smtClean="0">
              <a:ea typeface="MS PGothic"/>
            </a:endParaRPr>
          </a:p>
          <a:p>
            <a:pPr lvl="1">
              <a:buFont typeface="Arial" charset="0"/>
              <a:buChar char="•"/>
            </a:pPr>
            <a:r>
              <a:rPr lang="en-US" sz="1600" smtClean="0">
                <a:ea typeface="MS PGothic"/>
              </a:rPr>
              <a:t>Useful algorithm developed and incorporated into NASA model</a:t>
            </a:r>
          </a:p>
          <a:p>
            <a:pPr lvl="1">
              <a:buFont typeface="Arial" charset="0"/>
              <a:buChar char="•"/>
            </a:pPr>
            <a:endParaRPr lang="en-US" sz="1600" smtClean="0">
              <a:ea typeface="MS PGothic"/>
            </a:endParaRPr>
          </a:p>
          <a:p>
            <a:pPr lvl="1">
              <a:buFont typeface="Arial" charset="0"/>
              <a:buChar char="•"/>
            </a:pPr>
            <a:r>
              <a:rPr lang="en-US" sz="1600" smtClean="0">
                <a:ea typeface="MS PGothic"/>
              </a:rPr>
              <a:t>Team felt this process was faster and cheaper than internal development</a:t>
            </a:r>
            <a:endParaRPr lang="en-US" smtClean="0">
              <a:ea typeface="MS PGothic"/>
            </a:endParaRPr>
          </a:p>
        </p:txBody>
      </p:sp>
      <p:sp>
        <p:nvSpPr>
          <p:cNvPr id="33795" name="Slide Number Placeholder 3"/>
          <p:cNvSpPr>
            <a:spLocks noGrp="1"/>
          </p:cNvSpPr>
          <p:nvPr>
            <p:ph type="sldNum" sz="quarter" idx="11"/>
          </p:nvPr>
        </p:nvSpPr>
        <p:spPr>
          <a:noFill/>
        </p:spPr>
        <p:txBody>
          <a:bodyPr/>
          <a:lstStyle/>
          <a:p>
            <a:fld id="{76E695BD-210A-4739-A6AB-32C1FDA3A8EA}" type="slidenum">
              <a:rPr lang="en-US" smtClean="0">
                <a:latin typeface="Arial Unicode MS" pitchFamily="34" charset="-128"/>
                <a:ea typeface="MS PGothic"/>
                <a:cs typeface="MS PGothic"/>
              </a:rPr>
              <a:pPr/>
              <a:t>12</a:t>
            </a:fld>
            <a:endParaRPr lang="en-US" smtClean="0">
              <a:latin typeface="Arial Unicode MS" pitchFamily="34" charset="-128"/>
              <a:ea typeface="MS PGothic"/>
              <a:cs typeface="MS PGothic"/>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781050" y="41275"/>
            <a:ext cx="7562850" cy="858838"/>
          </a:xfrm>
        </p:spPr>
        <p:txBody>
          <a:bodyPr/>
          <a:lstStyle/>
          <a:p>
            <a:r>
              <a:rPr lang="en-US" sz="3200" b="1" smtClean="0">
                <a:ea typeface="MS PGothic"/>
                <a:cs typeface="MS PGothic"/>
              </a:rPr>
              <a:t>Forward Work</a:t>
            </a:r>
          </a:p>
        </p:txBody>
      </p:sp>
      <p:sp>
        <p:nvSpPr>
          <p:cNvPr id="34818" name="Content Placeholder 2"/>
          <p:cNvSpPr>
            <a:spLocks noGrp="1"/>
          </p:cNvSpPr>
          <p:nvPr>
            <p:ph idx="4294967295"/>
          </p:nvPr>
        </p:nvSpPr>
        <p:spPr>
          <a:xfrm>
            <a:off x="328613" y="798513"/>
            <a:ext cx="8472487" cy="5913437"/>
          </a:xfrm>
        </p:spPr>
        <p:txBody>
          <a:bodyPr/>
          <a:lstStyle/>
          <a:p>
            <a:r>
              <a:rPr lang="en-US" sz="2800" smtClean="0">
                <a:ea typeface="MS PGothic"/>
                <a:cs typeface="MS PGothic"/>
              </a:rPr>
              <a:t>Pilot project: NASA@Work</a:t>
            </a:r>
          </a:p>
          <a:p>
            <a:pPr lvl="2"/>
            <a:r>
              <a:rPr lang="en-US" sz="2400" smtClean="0">
                <a:ea typeface="ヒラギノ角ゴ Pro W3"/>
                <a:cs typeface="ヒラギノ角ゴ Pro W3"/>
              </a:rPr>
              <a:t>Innovation at work platform</a:t>
            </a:r>
          </a:p>
          <a:p>
            <a:pPr lvl="2"/>
            <a:r>
              <a:rPr lang="en-US" sz="2400" smtClean="0">
                <a:ea typeface="ヒラギノ角ゴ Pro W3"/>
                <a:cs typeface="ヒラギノ角ゴ Pro W3"/>
              </a:rPr>
              <a:t>Facilitates inter-Center and cross disciplinary communication</a:t>
            </a:r>
          </a:p>
          <a:p>
            <a:pPr lvl="3">
              <a:buFont typeface="Arial" charset="0"/>
              <a:buChar char="•"/>
            </a:pPr>
            <a:r>
              <a:rPr lang="en-US" sz="2400" smtClean="0">
                <a:ea typeface="ヒラギノ角ゴ Pro W3"/>
              </a:rPr>
              <a:t>Leverages breadth and depth of NASA technical expertise</a:t>
            </a:r>
          </a:p>
          <a:p>
            <a:pPr lvl="2"/>
            <a:endParaRPr lang="en-US" sz="2400" smtClean="0">
              <a:ea typeface="ヒラギノ角ゴ Pro W3"/>
              <a:cs typeface="ヒラギノ角ゴ Pro W3"/>
            </a:endParaRPr>
          </a:p>
          <a:p>
            <a:pPr lvl="2"/>
            <a:r>
              <a:rPr lang="en-US" sz="2400" smtClean="0">
                <a:ea typeface="ヒラギノ角ゴ Pro W3"/>
                <a:cs typeface="ヒラギノ角ゴ Pro W3"/>
              </a:rPr>
              <a:t>All 10 Centers participating – complete Sept 2010</a:t>
            </a:r>
          </a:p>
          <a:p>
            <a:pPr lvl="3">
              <a:buFont typeface="Arial" charset="0"/>
              <a:buChar char="•"/>
            </a:pPr>
            <a:r>
              <a:rPr lang="en-US" sz="2400" smtClean="0">
                <a:ea typeface="ヒラギノ角ゴ Pro W3"/>
              </a:rPr>
              <a:t>20 Challenges (2 per center)</a:t>
            </a:r>
          </a:p>
          <a:p>
            <a:pPr lvl="2"/>
            <a:endParaRPr lang="en-US" sz="2400" smtClean="0">
              <a:ea typeface="ヒラギノ角ゴ Pro W3"/>
              <a:cs typeface="ヒラギノ角ゴ Pro W3"/>
            </a:endParaRPr>
          </a:p>
          <a:p>
            <a:pPr lvl="2"/>
            <a:r>
              <a:rPr lang="en-US" sz="2400" smtClean="0">
                <a:ea typeface="ヒラギノ角ゴ Pro W3"/>
                <a:cs typeface="ヒラギノ角ゴ Pro W3"/>
              </a:rPr>
              <a:t>Assess outcomes, participation, etc.</a:t>
            </a:r>
          </a:p>
          <a:p>
            <a:pPr lvl="2"/>
            <a:endParaRPr lang="en-US" sz="800" smtClean="0">
              <a:ea typeface="ヒラギノ角ゴ Pro W3"/>
              <a:cs typeface="ヒラギノ角ゴ Pro W3"/>
            </a:endParaRPr>
          </a:p>
          <a:p>
            <a:endParaRPr lang="en-US" sz="2800" smtClean="0">
              <a:ea typeface="MS PGothic"/>
              <a:cs typeface="MS PGothic"/>
            </a:endParaRPr>
          </a:p>
        </p:txBody>
      </p:sp>
      <p:sp>
        <p:nvSpPr>
          <p:cNvPr id="34819" name="Slide Number Placeholder 3"/>
          <p:cNvSpPr txBox="1">
            <a:spLocks noGrp="1"/>
          </p:cNvSpPr>
          <p:nvPr/>
        </p:nvSpPr>
        <p:spPr bwMode="auto">
          <a:xfrm>
            <a:off x="7239000" y="6629400"/>
            <a:ext cx="1905000" cy="228600"/>
          </a:xfrm>
          <a:prstGeom prst="rect">
            <a:avLst/>
          </a:prstGeom>
          <a:noFill/>
          <a:ln w="9525">
            <a:noFill/>
            <a:miter lim="800000"/>
            <a:headEnd/>
            <a:tailEnd/>
          </a:ln>
        </p:spPr>
        <p:txBody>
          <a:bodyPr/>
          <a:lstStyle/>
          <a:p>
            <a:pPr algn="r" eaLnBrk="0" hangingPunct="0"/>
            <a:fld id="{9FE19E1F-5F80-4E40-932B-9DCFA1244ED0}" type="slidenum">
              <a:rPr lang="en-US" sz="1200">
                <a:latin typeface="Arial Unicode MS" pitchFamily="34" charset="-128"/>
              </a:rPr>
              <a:pPr algn="r" eaLnBrk="0" hangingPunct="0"/>
              <a:t>13</a:t>
            </a:fld>
            <a:endParaRPr lang="en-US" sz="1200">
              <a:latin typeface="Arial Unicode MS" pitchFamily="34" charset="-128"/>
            </a:endParaRPr>
          </a:p>
        </p:txBody>
      </p:sp>
      <p:sp>
        <p:nvSpPr>
          <p:cNvPr id="34820" name="Slide Number Placeholder 4"/>
          <p:cNvSpPr>
            <a:spLocks noGrp="1"/>
          </p:cNvSpPr>
          <p:nvPr>
            <p:ph type="sldNum" sz="quarter" idx="11"/>
          </p:nvPr>
        </p:nvSpPr>
        <p:spPr>
          <a:noFill/>
        </p:spPr>
        <p:txBody>
          <a:bodyPr/>
          <a:lstStyle/>
          <a:p>
            <a:fld id="{638FFCBE-6AE2-465A-93E5-FBF14A394A59}" type="slidenum">
              <a:rPr lang="en-US" smtClean="0">
                <a:latin typeface="Arial Unicode MS" pitchFamily="34" charset="-128"/>
                <a:ea typeface="MS PGothic"/>
                <a:cs typeface="MS PGothic"/>
              </a:rPr>
              <a:pPr/>
              <a:t>13</a:t>
            </a:fld>
            <a:endParaRPr lang="en-US" smtClean="0">
              <a:latin typeface="Arial Unicode MS" pitchFamily="34" charset="-128"/>
              <a:ea typeface="MS PGothic"/>
              <a:cs typeface="MS PGothic"/>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4"/>
          <p:cNvSpPr>
            <a:spLocks noGrp="1"/>
          </p:cNvSpPr>
          <p:nvPr>
            <p:ph idx="1"/>
          </p:nvPr>
        </p:nvSpPr>
        <p:spPr>
          <a:xfrm>
            <a:off x="674688" y="1052513"/>
            <a:ext cx="7772400" cy="4724400"/>
          </a:xfrm>
        </p:spPr>
        <p:txBody>
          <a:bodyPr/>
          <a:lstStyle/>
          <a:p>
            <a:r>
              <a:rPr lang="en-US" sz="2800" smtClean="0">
                <a:ea typeface="MS PGothic"/>
                <a:cs typeface="MS PGothic"/>
              </a:rPr>
              <a:t>Office of Science and Technology Policy</a:t>
            </a:r>
          </a:p>
          <a:p>
            <a:pPr lvl="1">
              <a:buFont typeface="Arial" charset="0"/>
              <a:buChar char="•"/>
            </a:pPr>
            <a:r>
              <a:rPr lang="en-US" sz="2400" smtClean="0">
                <a:ea typeface="MS PGothic"/>
              </a:rPr>
              <a:t>Requested a briefing April 8, 2010</a:t>
            </a:r>
          </a:p>
          <a:p>
            <a:pPr lvl="1">
              <a:buFont typeface="Arial" charset="0"/>
              <a:buChar char="•"/>
            </a:pPr>
            <a:r>
              <a:rPr lang="en-US" sz="2400" smtClean="0">
                <a:ea typeface="MS PGothic"/>
              </a:rPr>
              <a:t>Multi-agency workshop April 30, 2010</a:t>
            </a:r>
          </a:p>
          <a:p>
            <a:pPr lvl="1">
              <a:buFont typeface="Arial" charset="0"/>
              <a:buChar char="•"/>
            </a:pPr>
            <a:r>
              <a:rPr lang="en-US" sz="2400" smtClean="0">
                <a:ea typeface="MS PGothic"/>
              </a:rPr>
              <a:t>Facilitated exchanges June 9-10 with:</a:t>
            </a:r>
          </a:p>
          <a:p>
            <a:pPr lvl="2"/>
            <a:r>
              <a:rPr lang="en-US" sz="2000" smtClean="0">
                <a:ea typeface="ヒラギノ角ゴ Pro W3"/>
                <a:cs typeface="ヒラギノ角ゴ Pro W3"/>
              </a:rPr>
              <a:t>General Services Administration</a:t>
            </a:r>
          </a:p>
          <a:p>
            <a:pPr lvl="2"/>
            <a:r>
              <a:rPr lang="en-US" sz="2000" smtClean="0">
                <a:ea typeface="ヒラギノ角ゴ Pro W3"/>
                <a:cs typeface="ヒラギノ角ゴ Pro W3"/>
              </a:rPr>
              <a:t>Department of Education</a:t>
            </a:r>
          </a:p>
          <a:p>
            <a:pPr lvl="2"/>
            <a:r>
              <a:rPr lang="en-US" sz="2000" smtClean="0">
                <a:ea typeface="ヒラギノ角ゴ Pro W3"/>
                <a:cs typeface="ヒラギノ角ゴ Pro W3"/>
              </a:rPr>
              <a:t>Federal Communications Commission</a:t>
            </a:r>
          </a:p>
          <a:p>
            <a:pPr lvl="2"/>
            <a:r>
              <a:rPr lang="en-US" sz="2000" smtClean="0">
                <a:ea typeface="ヒラギノ角ゴ Pro W3"/>
                <a:cs typeface="ヒラギノ角ゴ Pro W3"/>
              </a:rPr>
              <a:t>Pending follow-ups:</a:t>
            </a:r>
          </a:p>
          <a:p>
            <a:pPr lvl="3"/>
            <a:r>
              <a:rPr lang="en-US" smtClean="0">
                <a:ea typeface="ヒラギノ角ゴ Pro W3"/>
              </a:rPr>
              <a:t>Medicare Innovation Center (to open January 2011)</a:t>
            </a:r>
          </a:p>
          <a:p>
            <a:pPr lvl="3"/>
            <a:r>
              <a:rPr lang="en-US" smtClean="0">
                <a:ea typeface="ヒラギノ角ゴ Pro W3"/>
              </a:rPr>
              <a:t>United States Agency for International Development </a:t>
            </a:r>
            <a:endParaRPr lang="en-US" sz="2000" smtClean="0">
              <a:ea typeface="ヒラギノ角ゴ Pro W3"/>
            </a:endParaRPr>
          </a:p>
          <a:p>
            <a:endParaRPr lang="en-US" sz="2600" smtClean="0">
              <a:ea typeface="MS PGothic"/>
              <a:cs typeface="MS PGothic"/>
            </a:endParaRPr>
          </a:p>
          <a:p>
            <a:pPr lvl="2"/>
            <a:endParaRPr lang="en-US" sz="2000" smtClean="0">
              <a:ea typeface="ヒラギノ角ゴ Pro W3"/>
              <a:cs typeface="ヒラギノ角ゴ Pro W3"/>
            </a:endParaRPr>
          </a:p>
          <a:p>
            <a:pPr lvl="2"/>
            <a:endParaRPr lang="en-US" sz="2200" smtClean="0">
              <a:ea typeface="ヒラギノ角ゴ Pro W3"/>
              <a:cs typeface="ヒラギノ角ゴ Pro W3"/>
            </a:endParaRPr>
          </a:p>
          <a:p>
            <a:pPr lvl="1"/>
            <a:endParaRPr lang="en-US" smtClean="0">
              <a:ea typeface="MS PGothic"/>
            </a:endParaRPr>
          </a:p>
          <a:p>
            <a:pPr lvl="1"/>
            <a:endParaRPr lang="en-US" smtClean="0">
              <a:ea typeface="MS PGothic"/>
            </a:endParaRPr>
          </a:p>
        </p:txBody>
      </p:sp>
      <p:sp>
        <p:nvSpPr>
          <p:cNvPr id="35842" name="Slide Number Placeholder 1"/>
          <p:cNvSpPr>
            <a:spLocks noGrp="1"/>
          </p:cNvSpPr>
          <p:nvPr>
            <p:ph type="sldNum" sz="quarter" idx="11"/>
          </p:nvPr>
        </p:nvSpPr>
        <p:spPr>
          <a:noFill/>
        </p:spPr>
        <p:txBody>
          <a:bodyPr/>
          <a:lstStyle/>
          <a:p>
            <a:fld id="{6AE9512A-5492-478B-B740-577D653A209F}" type="slidenum">
              <a:rPr lang="en-US" smtClean="0">
                <a:latin typeface="Arial Unicode MS" pitchFamily="34" charset="-128"/>
                <a:ea typeface="MS PGothic"/>
                <a:cs typeface="MS PGothic"/>
              </a:rPr>
              <a:pPr/>
              <a:t>14</a:t>
            </a:fld>
            <a:endParaRPr lang="en-US" smtClean="0">
              <a:latin typeface="Arial Unicode MS" pitchFamily="34" charset="-128"/>
              <a:ea typeface="MS PGothic"/>
              <a:cs typeface="MS PGothic"/>
            </a:endParaRPr>
          </a:p>
        </p:txBody>
      </p:sp>
      <p:sp>
        <p:nvSpPr>
          <p:cNvPr id="35843" name="Title 2"/>
          <p:cNvSpPr>
            <a:spLocks noGrp="1"/>
          </p:cNvSpPr>
          <p:nvPr>
            <p:ph type="title" idx="4294967295"/>
          </p:nvPr>
        </p:nvSpPr>
        <p:spPr>
          <a:xfrm>
            <a:off x="681038" y="0"/>
            <a:ext cx="7772400" cy="1143000"/>
          </a:xfrm>
        </p:spPr>
        <p:txBody>
          <a:bodyPr/>
          <a:lstStyle/>
          <a:p>
            <a:r>
              <a:rPr lang="en-US" sz="3200" b="1" smtClean="0">
                <a:ea typeface="MS PGothic"/>
                <a:cs typeface="MS PGothic"/>
              </a:rPr>
              <a:t>Other Agency Collaboration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6"/>
          <p:cNvSpPr>
            <a:spLocks noGrp="1"/>
          </p:cNvSpPr>
          <p:nvPr>
            <p:ph type="title"/>
          </p:nvPr>
        </p:nvSpPr>
        <p:spPr/>
        <p:txBody>
          <a:bodyPr/>
          <a:lstStyle/>
          <a:p>
            <a:r>
              <a:rPr lang="en-US" sz="3200" b="1" smtClean="0">
                <a:ea typeface="MS PGothic"/>
                <a:cs typeface="MS PGothic"/>
              </a:rPr>
              <a:t>Other Collaborations</a:t>
            </a:r>
          </a:p>
        </p:txBody>
      </p:sp>
      <p:sp>
        <p:nvSpPr>
          <p:cNvPr id="36866" name="Content Placeholder 4"/>
          <p:cNvSpPr>
            <a:spLocks noGrp="1"/>
          </p:cNvSpPr>
          <p:nvPr>
            <p:ph idx="1"/>
          </p:nvPr>
        </p:nvSpPr>
        <p:spPr>
          <a:xfrm>
            <a:off x="685800" y="1031875"/>
            <a:ext cx="7772400" cy="4724400"/>
          </a:xfrm>
        </p:spPr>
        <p:txBody>
          <a:bodyPr/>
          <a:lstStyle/>
          <a:p>
            <a:r>
              <a:rPr lang="en-US" sz="2800" smtClean="0">
                <a:ea typeface="MS PGothic"/>
                <a:cs typeface="MS PGothic"/>
              </a:rPr>
              <a:t>MIT Innovation Lab</a:t>
            </a:r>
          </a:p>
          <a:p>
            <a:pPr lvl="1">
              <a:buFont typeface="Arial" charset="0"/>
              <a:buChar char="•"/>
            </a:pPr>
            <a:r>
              <a:rPr lang="en-US" sz="2400" smtClean="0">
                <a:ea typeface="MS PGothic"/>
              </a:rPr>
              <a:t>Facilitated by Harvard Business School</a:t>
            </a:r>
          </a:p>
          <a:p>
            <a:pPr lvl="1">
              <a:buFont typeface="Arial" charset="0"/>
              <a:buChar char="•"/>
            </a:pPr>
            <a:r>
              <a:rPr lang="en-US" sz="2400" smtClean="0">
                <a:ea typeface="MS PGothic"/>
              </a:rPr>
              <a:t>Pending collaborations with:</a:t>
            </a:r>
          </a:p>
          <a:p>
            <a:pPr lvl="2"/>
            <a:r>
              <a:rPr lang="en-US" sz="2000" smtClean="0">
                <a:ea typeface="ヒラギノ角ゴ Pro W3"/>
                <a:cs typeface="ヒラギノ角ゴ Pro W3"/>
              </a:rPr>
              <a:t>Nike</a:t>
            </a:r>
          </a:p>
          <a:p>
            <a:pPr lvl="2"/>
            <a:r>
              <a:rPr lang="en-US" sz="2000" smtClean="0">
                <a:ea typeface="ヒラギノ角ゴ Pro W3"/>
                <a:cs typeface="ヒラギノ角ゴ Pro W3"/>
              </a:rPr>
              <a:t>Mozilla </a:t>
            </a:r>
          </a:p>
          <a:p>
            <a:pPr lvl="2"/>
            <a:r>
              <a:rPr lang="en-US" sz="2000" smtClean="0">
                <a:ea typeface="ヒラギノ角ゴ Pro W3"/>
                <a:cs typeface="ヒラギノ角ゴ Pro W3"/>
              </a:rPr>
              <a:t>The World Bank</a:t>
            </a:r>
          </a:p>
          <a:p>
            <a:pPr lvl="2"/>
            <a:r>
              <a:rPr lang="en-US" sz="2000" smtClean="0">
                <a:ea typeface="ヒラギノ角ゴ Pro W3"/>
                <a:cs typeface="ヒラギノ角ゴ Pro W3"/>
              </a:rPr>
              <a:t>Biomatrica (biomimicry)</a:t>
            </a:r>
            <a:r>
              <a:rPr lang="en-US" sz="2200" smtClean="0">
                <a:ea typeface="ヒラギノ角ゴ Pro W3"/>
                <a:cs typeface="ヒラギノ角ゴ Pro W3"/>
              </a:rPr>
              <a:t> </a:t>
            </a:r>
          </a:p>
          <a:p>
            <a:r>
              <a:rPr lang="en-US" sz="2800" smtClean="0">
                <a:ea typeface="MS PGothic"/>
                <a:cs typeface="MS PGothic"/>
              </a:rPr>
              <a:t>Harvard Business School</a:t>
            </a:r>
          </a:p>
          <a:p>
            <a:pPr lvl="1">
              <a:buFont typeface="Arial" charset="0"/>
              <a:buChar char="•"/>
            </a:pPr>
            <a:r>
              <a:rPr lang="en-US" smtClean="0">
                <a:ea typeface="MS PGothic"/>
              </a:rPr>
              <a:t>GE – “reverse innovation”, challenges similar to space flight</a:t>
            </a:r>
          </a:p>
          <a:p>
            <a:r>
              <a:rPr lang="en-US" sz="2800" smtClean="0">
                <a:ea typeface="MS PGothic"/>
                <a:cs typeface="MS PGothic"/>
              </a:rPr>
              <a:t>National Science Foundation (IdeasLab)</a:t>
            </a:r>
          </a:p>
          <a:p>
            <a:pPr lvl="1">
              <a:buFont typeface="Arial" charset="0"/>
              <a:buChar char="•"/>
            </a:pPr>
            <a:r>
              <a:rPr lang="en-US" smtClean="0">
                <a:ea typeface="MS PGothic"/>
              </a:rPr>
              <a:t>Rapid, collaborative, theme-based research model</a:t>
            </a:r>
          </a:p>
          <a:p>
            <a:pPr lvl="2"/>
            <a:endParaRPr lang="en-US" smtClean="0">
              <a:ea typeface="ヒラギノ角ゴ Pro W3"/>
              <a:cs typeface="ヒラギノ角ゴ Pro W3"/>
            </a:endParaRPr>
          </a:p>
          <a:p>
            <a:pPr lvl="1">
              <a:buFontTx/>
              <a:buNone/>
            </a:pPr>
            <a:endParaRPr lang="en-US" smtClean="0">
              <a:ea typeface="MS PGothic"/>
            </a:endParaRPr>
          </a:p>
          <a:p>
            <a:endParaRPr lang="en-US" smtClean="0">
              <a:ea typeface="MS PGothic"/>
              <a:cs typeface="MS PGothic"/>
            </a:endParaRPr>
          </a:p>
        </p:txBody>
      </p:sp>
      <p:sp>
        <p:nvSpPr>
          <p:cNvPr id="36867" name="Slide Number Placeholder 2"/>
          <p:cNvSpPr>
            <a:spLocks noGrp="1"/>
          </p:cNvSpPr>
          <p:nvPr>
            <p:ph type="sldNum" sz="quarter" idx="4294967295"/>
          </p:nvPr>
        </p:nvSpPr>
        <p:spPr>
          <a:noFill/>
        </p:spPr>
        <p:txBody>
          <a:bodyPr/>
          <a:lstStyle/>
          <a:p>
            <a:fld id="{970A69D4-5A6E-4959-8C51-4F6C0F257149}" type="slidenum">
              <a:rPr lang="en-US" smtClean="0">
                <a:latin typeface="Arial Unicode MS" pitchFamily="34" charset="-128"/>
                <a:ea typeface="MS PGothic"/>
                <a:cs typeface="MS PGothic"/>
              </a:rPr>
              <a:pPr/>
              <a:t>15</a:t>
            </a:fld>
            <a:endParaRPr lang="en-US" smtClean="0">
              <a:latin typeface="Arial Unicode MS" pitchFamily="34" charset="-128"/>
              <a:ea typeface="MS PGothic"/>
              <a:cs typeface="MS PGothic"/>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4"/>
          <p:cNvSpPr>
            <a:spLocks noGrp="1"/>
          </p:cNvSpPr>
          <p:nvPr>
            <p:ph idx="1"/>
          </p:nvPr>
        </p:nvSpPr>
        <p:spPr>
          <a:xfrm>
            <a:off x="638175" y="977900"/>
            <a:ext cx="7862888" cy="5092700"/>
          </a:xfrm>
        </p:spPr>
        <p:txBody>
          <a:bodyPr/>
          <a:lstStyle/>
          <a:p>
            <a:r>
              <a:rPr lang="en-US" sz="2800" smtClean="0">
                <a:ea typeface="MS PGothic"/>
                <a:cs typeface="MS PGothic"/>
              </a:rPr>
              <a:t>Rice Business Plan Competition</a:t>
            </a:r>
            <a:endParaRPr lang="en-US" sz="2600" smtClean="0">
              <a:ea typeface="MS PGothic"/>
              <a:cs typeface="MS PGothic"/>
            </a:endParaRPr>
          </a:p>
          <a:p>
            <a:pPr lvl="1">
              <a:buFont typeface="Arial" charset="0"/>
              <a:buChar char="•"/>
            </a:pPr>
            <a:r>
              <a:rPr lang="en-US" sz="2400" smtClean="0">
                <a:ea typeface="MS PGothic"/>
              </a:rPr>
              <a:t>NASA involvement began 2008</a:t>
            </a:r>
          </a:p>
          <a:p>
            <a:pPr lvl="1">
              <a:buFont typeface="Arial" charset="0"/>
              <a:buChar char="•"/>
            </a:pPr>
            <a:r>
              <a:rPr lang="en-US" sz="2400" smtClean="0">
                <a:ea typeface="MS PGothic"/>
              </a:rPr>
              <a:t>NASA seeks technologies in a commercial market that can be pulled into space flight</a:t>
            </a:r>
          </a:p>
          <a:p>
            <a:pPr lvl="1">
              <a:buFont typeface="Arial" charset="0"/>
              <a:buChar char="•"/>
            </a:pPr>
            <a:r>
              <a:rPr lang="en-US" sz="2400" smtClean="0">
                <a:ea typeface="MS PGothic"/>
              </a:rPr>
              <a:t>Student teams with technology and business plan</a:t>
            </a:r>
          </a:p>
          <a:p>
            <a:pPr lvl="1">
              <a:buFont typeface="Arial" charset="0"/>
              <a:buChar char="•"/>
            </a:pPr>
            <a:r>
              <a:rPr lang="en-US" sz="2400" smtClean="0">
                <a:ea typeface="MS PGothic"/>
              </a:rPr>
              <a:t>4 challenges awarded </a:t>
            </a:r>
          </a:p>
          <a:p>
            <a:pPr lvl="2"/>
            <a:r>
              <a:rPr lang="en-US" sz="2400" smtClean="0">
                <a:ea typeface="ヒラギノ角ゴ Pro W3"/>
                <a:cs typeface="ヒラギノ角ゴ Pro W3"/>
              </a:rPr>
              <a:t>Earth/Space Life Sciences (1)</a:t>
            </a:r>
          </a:p>
          <a:p>
            <a:pPr lvl="3"/>
            <a:r>
              <a:rPr lang="en-US" sz="2000" smtClean="0">
                <a:ea typeface="ヒラギノ角ゴ Pro W3"/>
              </a:rPr>
              <a:t>Prize awarded since 2008</a:t>
            </a:r>
          </a:p>
          <a:p>
            <a:pPr lvl="2"/>
            <a:r>
              <a:rPr lang="en-US" sz="2400" smtClean="0">
                <a:ea typeface="ヒラギノ角ゴ Pro W3"/>
                <a:cs typeface="ヒラギノ角ゴ Pro W3"/>
              </a:rPr>
              <a:t>Engineering (2)</a:t>
            </a:r>
          </a:p>
          <a:p>
            <a:pPr lvl="3"/>
            <a:r>
              <a:rPr lang="en-US" sz="2000" smtClean="0">
                <a:ea typeface="ヒラギノ角ゴ Pro W3"/>
              </a:rPr>
              <a:t>Prize awarded since 2009</a:t>
            </a:r>
          </a:p>
          <a:p>
            <a:pPr lvl="2"/>
            <a:r>
              <a:rPr lang="en-US" sz="2400" smtClean="0">
                <a:ea typeface="ヒラギノ角ゴ Pro W3"/>
                <a:cs typeface="ヒラギノ角ゴ Pro W3"/>
              </a:rPr>
              <a:t>Game Changer (1)</a:t>
            </a:r>
          </a:p>
          <a:p>
            <a:pPr lvl="3"/>
            <a:r>
              <a:rPr lang="en-US" sz="2000" smtClean="0">
                <a:ea typeface="ヒラギノ角ゴ Pro W3"/>
              </a:rPr>
              <a:t>Prize awarded since 2010</a:t>
            </a:r>
          </a:p>
        </p:txBody>
      </p:sp>
      <p:sp>
        <p:nvSpPr>
          <p:cNvPr id="37890" name="Title 3"/>
          <p:cNvSpPr>
            <a:spLocks noGrp="1"/>
          </p:cNvSpPr>
          <p:nvPr>
            <p:ph type="title" idx="4294967295"/>
          </p:nvPr>
        </p:nvSpPr>
        <p:spPr>
          <a:xfrm>
            <a:off x="685800" y="0"/>
            <a:ext cx="7772400" cy="1143000"/>
          </a:xfrm>
        </p:spPr>
        <p:txBody>
          <a:bodyPr/>
          <a:lstStyle/>
          <a:p>
            <a:r>
              <a:rPr lang="en-US" sz="3200" b="1" smtClean="0">
                <a:ea typeface="MS PGothic"/>
                <a:cs typeface="MS PGothic"/>
              </a:rPr>
              <a:t>Other Collaborations</a:t>
            </a:r>
          </a:p>
        </p:txBody>
      </p:sp>
      <p:sp>
        <p:nvSpPr>
          <p:cNvPr id="37891" name="Slide Number Placeholder 5"/>
          <p:cNvSpPr>
            <a:spLocks noGrp="1"/>
          </p:cNvSpPr>
          <p:nvPr>
            <p:ph type="sldNum" sz="quarter" idx="11"/>
          </p:nvPr>
        </p:nvSpPr>
        <p:spPr>
          <a:noFill/>
        </p:spPr>
        <p:txBody>
          <a:bodyPr/>
          <a:lstStyle/>
          <a:p>
            <a:fld id="{799A4DEF-EAF3-4CDD-ADC0-066D6092E9D7}" type="slidenum">
              <a:rPr lang="en-US" smtClean="0">
                <a:latin typeface="Arial Unicode MS" pitchFamily="34" charset="-128"/>
                <a:ea typeface="MS PGothic"/>
                <a:cs typeface="MS PGothic"/>
              </a:rPr>
              <a:pPr/>
              <a:t>16</a:t>
            </a:fld>
            <a:endParaRPr lang="en-US" smtClean="0">
              <a:latin typeface="Arial Unicode MS" pitchFamily="34" charset="-128"/>
              <a:ea typeface="MS PGothic"/>
              <a:cs typeface="MS PGothic"/>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5"/>
          <p:cNvSpPr>
            <a:spLocks noGrp="1"/>
          </p:cNvSpPr>
          <p:nvPr>
            <p:ph idx="1"/>
          </p:nvPr>
        </p:nvSpPr>
        <p:spPr>
          <a:xfrm>
            <a:off x="674688" y="1052513"/>
            <a:ext cx="7772400" cy="4724400"/>
          </a:xfrm>
        </p:spPr>
        <p:txBody>
          <a:bodyPr/>
          <a:lstStyle/>
          <a:p>
            <a:r>
              <a:rPr lang="en-US" smtClean="0">
                <a:ea typeface="MS PGothic"/>
                <a:cs typeface="MS PGothic"/>
              </a:rPr>
              <a:t>Virtual Collaboration Center hosted by NASA</a:t>
            </a:r>
          </a:p>
          <a:p>
            <a:pPr lvl="1">
              <a:buFont typeface="Arial" charset="0"/>
              <a:buChar char="•"/>
            </a:pPr>
            <a:r>
              <a:rPr lang="en-US" smtClean="0">
                <a:ea typeface="MS PGothic"/>
              </a:rPr>
              <a:t>Why?  Expand previous work in open collaboration/innovation to leverage NASA expertise and resources with many external partners</a:t>
            </a:r>
          </a:p>
          <a:p>
            <a:pPr lvl="2"/>
            <a:r>
              <a:rPr lang="en-US" smtClean="0">
                <a:ea typeface="ヒラギノ角ゴ Pro W3"/>
                <a:cs typeface="ヒラギノ角ゴ Pro W3"/>
              </a:rPr>
              <a:t>Tackle projects that no one entity can do alone</a:t>
            </a:r>
          </a:p>
          <a:p>
            <a:pPr lvl="1">
              <a:buFontTx/>
              <a:buNone/>
            </a:pPr>
            <a:endParaRPr lang="en-US" smtClean="0">
              <a:ea typeface="MS PGothic"/>
            </a:endParaRPr>
          </a:p>
          <a:p>
            <a:pPr lvl="1">
              <a:buFont typeface="Arial" charset="0"/>
              <a:buChar char="•"/>
            </a:pPr>
            <a:r>
              <a:rPr lang="en-US" smtClean="0">
                <a:ea typeface="MS PGothic"/>
              </a:rPr>
              <a:t>Objectives (seek to initiate operations Sept 2010):</a:t>
            </a:r>
          </a:p>
          <a:p>
            <a:pPr lvl="2"/>
            <a:r>
              <a:rPr lang="en-US" smtClean="0">
                <a:ea typeface="ヒラギノ角ゴ Pro W3"/>
                <a:cs typeface="ヒラギノ角ゴ Pro W3"/>
              </a:rPr>
              <a:t>Facilitate collaborative projects between members</a:t>
            </a:r>
          </a:p>
          <a:p>
            <a:pPr lvl="2"/>
            <a:r>
              <a:rPr lang="en-US" smtClean="0">
                <a:ea typeface="ヒラギノ角ゴ Pro W3"/>
                <a:cs typeface="ヒラギノ角ゴ Pro W3"/>
              </a:rPr>
              <a:t>Exchange knowledge base including open collaboration/innovation</a:t>
            </a:r>
          </a:p>
          <a:p>
            <a:pPr lvl="2"/>
            <a:r>
              <a:rPr lang="en-US" smtClean="0">
                <a:ea typeface="ヒラギノ角ゴ Pro W3"/>
                <a:cs typeface="ヒラギノ角ゴ Pro W3"/>
              </a:rPr>
              <a:t>Virtual – web-based and some workshops, low overhead</a:t>
            </a:r>
          </a:p>
          <a:p>
            <a:pPr lvl="2">
              <a:buFontTx/>
              <a:buNone/>
            </a:pPr>
            <a:endParaRPr lang="en-US" smtClean="0">
              <a:ea typeface="ヒラギノ角ゴ Pro W3"/>
              <a:cs typeface="ヒラギノ角ゴ Pro W3"/>
            </a:endParaRPr>
          </a:p>
          <a:p>
            <a:pPr lvl="1">
              <a:buFont typeface="Arial" charset="0"/>
              <a:buChar char="•"/>
            </a:pPr>
            <a:r>
              <a:rPr lang="en-US" smtClean="0">
                <a:ea typeface="MS PGothic"/>
              </a:rPr>
              <a:t>JSC and Ames co-lead</a:t>
            </a:r>
          </a:p>
          <a:p>
            <a:pPr lvl="2"/>
            <a:r>
              <a:rPr lang="en-US" smtClean="0">
                <a:ea typeface="ヒラギノ角ゴ Pro W3"/>
                <a:cs typeface="ヒラギノ角ゴ Pro W3"/>
              </a:rPr>
              <a:t>Glenn, Langley, Kennedy, Marshall core center partners</a:t>
            </a:r>
          </a:p>
        </p:txBody>
      </p:sp>
      <p:sp>
        <p:nvSpPr>
          <p:cNvPr id="38914" name="Title 4"/>
          <p:cNvSpPr>
            <a:spLocks noGrp="1"/>
          </p:cNvSpPr>
          <p:nvPr>
            <p:ph type="title" idx="4294967295"/>
          </p:nvPr>
        </p:nvSpPr>
        <p:spPr>
          <a:xfrm>
            <a:off x="298450" y="0"/>
            <a:ext cx="7772400" cy="1143000"/>
          </a:xfrm>
        </p:spPr>
        <p:txBody>
          <a:bodyPr/>
          <a:lstStyle/>
          <a:p>
            <a:r>
              <a:rPr lang="en-US" sz="3200" b="1" smtClean="0">
                <a:ea typeface="MS PGothic"/>
                <a:cs typeface="MS PGothic"/>
              </a:rPr>
              <a:t>Human Health and Performance Center</a:t>
            </a:r>
          </a:p>
        </p:txBody>
      </p:sp>
      <p:sp>
        <p:nvSpPr>
          <p:cNvPr id="38915" name="Slide Number Placeholder 8"/>
          <p:cNvSpPr>
            <a:spLocks noGrp="1"/>
          </p:cNvSpPr>
          <p:nvPr>
            <p:ph type="sldNum" sz="quarter" idx="11"/>
          </p:nvPr>
        </p:nvSpPr>
        <p:spPr>
          <a:noFill/>
        </p:spPr>
        <p:txBody>
          <a:bodyPr/>
          <a:lstStyle/>
          <a:p>
            <a:fld id="{4655FC73-45D2-49FE-88E7-B178E7047542}" type="slidenum">
              <a:rPr lang="en-US" smtClean="0">
                <a:latin typeface="Arial Unicode MS" pitchFamily="34" charset="-128"/>
                <a:ea typeface="MS PGothic"/>
                <a:cs typeface="MS PGothic"/>
              </a:rPr>
              <a:pPr/>
              <a:t>17</a:t>
            </a:fld>
            <a:endParaRPr lang="en-US" smtClean="0">
              <a:latin typeface="Arial Unicode MS" pitchFamily="34" charset="-128"/>
              <a:ea typeface="MS PGothic"/>
              <a:cs typeface="MS PGothic"/>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Content Placeholder 5"/>
          <p:cNvSpPr>
            <a:spLocks noGrp="1"/>
          </p:cNvSpPr>
          <p:nvPr>
            <p:ph idx="1"/>
          </p:nvPr>
        </p:nvSpPr>
        <p:spPr>
          <a:xfrm>
            <a:off x="685800" y="946150"/>
            <a:ext cx="7772400" cy="4991100"/>
          </a:xfrm>
        </p:spPr>
        <p:txBody>
          <a:bodyPr/>
          <a:lstStyle/>
          <a:p>
            <a:pPr lvl="1">
              <a:buFont typeface="Arial" charset="0"/>
              <a:buChar char="•"/>
            </a:pPr>
            <a:r>
              <a:rPr lang="en-US" sz="2400" smtClean="0">
                <a:ea typeface="MS PGothic"/>
              </a:rPr>
              <a:t>Other agencies interested</a:t>
            </a:r>
          </a:p>
          <a:p>
            <a:pPr lvl="2"/>
            <a:r>
              <a:rPr lang="en-US" sz="2000" smtClean="0">
                <a:ea typeface="ヒラギノ角ゴ Pro W3"/>
                <a:cs typeface="ヒラギノ角ゴ Pro W3"/>
              </a:rPr>
              <a:t>NIH  (ISS utilization)</a:t>
            </a:r>
          </a:p>
          <a:p>
            <a:pPr lvl="2"/>
            <a:r>
              <a:rPr lang="en-US" sz="2000" smtClean="0">
                <a:ea typeface="ヒラギノ角ゴ Pro W3"/>
                <a:cs typeface="ヒラギノ角ゴ Pro W3"/>
              </a:rPr>
              <a:t>NIST (biomarkers)</a:t>
            </a:r>
          </a:p>
          <a:p>
            <a:pPr lvl="2"/>
            <a:r>
              <a:rPr lang="en-US" sz="2000" smtClean="0">
                <a:ea typeface="ヒラギノ角ゴ Pro W3"/>
                <a:cs typeface="ヒラギノ角ゴ Pro W3"/>
              </a:rPr>
              <a:t>NSF  (IdeasLab)</a:t>
            </a:r>
          </a:p>
          <a:p>
            <a:pPr lvl="2"/>
            <a:r>
              <a:rPr lang="en-US" sz="2000" smtClean="0">
                <a:ea typeface="ヒラギノ角ゴ Pro W3"/>
                <a:cs typeface="ヒラギノ角ゴ Pro W3"/>
              </a:rPr>
              <a:t>FAA  (commercial space workshop)</a:t>
            </a:r>
          </a:p>
          <a:p>
            <a:pPr lvl="2"/>
            <a:r>
              <a:rPr lang="en-US" sz="2000" smtClean="0">
                <a:ea typeface="ヒラギノ角ゴ Pro W3"/>
                <a:cs typeface="ヒラギノ角ゴ Pro W3"/>
              </a:rPr>
              <a:t>Health and Human Services (multiple agencies)</a:t>
            </a:r>
          </a:p>
          <a:p>
            <a:pPr lvl="2"/>
            <a:r>
              <a:rPr lang="en-US" sz="2000" smtClean="0">
                <a:ea typeface="ヒラギノ角ゴ Pro W3"/>
                <a:cs typeface="ヒラギノ角ゴ Pro W3"/>
              </a:rPr>
              <a:t>ISS Partners (collaborative human system risk forum)</a:t>
            </a:r>
          </a:p>
          <a:p>
            <a:pPr lvl="1">
              <a:buFont typeface="Arial" charset="0"/>
              <a:buChar char="•"/>
            </a:pPr>
            <a:r>
              <a:rPr lang="en-US" sz="2400" smtClean="0">
                <a:ea typeface="MS PGothic"/>
              </a:rPr>
              <a:t>Other organizations interested</a:t>
            </a:r>
          </a:p>
          <a:p>
            <a:pPr lvl="2"/>
            <a:r>
              <a:rPr lang="en-US" sz="2000" smtClean="0">
                <a:ea typeface="ヒラギノ角ゴ Pro W3"/>
                <a:cs typeface="ヒラギノ角ゴ Pro W3"/>
              </a:rPr>
              <a:t>Nike (health, exercise, nutrition)</a:t>
            </a:r>
          </a:p>
          <a:p>
            <a:pPr lvl="2"/>
            <a:r>
              <a:rPr lang="en-US" sz="2000" smtClean="0">
                <a:ea typeface="ヒラギノ角ゴ Pro W3"/>
                <a:cs typeface="ヒラギノ角ゴ Pro W3"/>
              </a:rPr>
              <a:t>GE  (portfolio management, technology development)</a:t>
            </a:r>
          </a:p>
          <a:p>
            <a:pPr lvl="2"/>
            <a:r>
              <a:rPr lang="en-US" sz="2000" smtClean="0">
                <a:ea typeface="ヒラギノ角ゴ Pro W3"/>
                <a:cs typeface="ヒラギノ角ゴ Pro W3"/>
              </a:rPr>
              <a:t>Philips  (technology development)</a:t>
            </a:r>
          </a:p>
          <a:p>
            <a:pPr lvl="2"/>
            <a:r>
              <a:rPr lang="en-US" sz="2000" smtClean="0">
                <a:ea typeface="ヒラギノ角ゴ Pro W3"/>
                <a:cs typeface="ヒラギノ角ゴ Pro W3"/>
              </a:rPr>
              <a:t>Virgin Galactic, Blue Origin (human system workshop)</a:t>
            </a:r>
          </a:p>
          <a:p>
            <a:pPr lvl="2"/>
            <a:r>
              <a:rPr lang="en-US" sz="2000" smtClean="0">
                <a:ea typeface="ヒラギノ角ゴ Pro W3"/>
                <a:cs typeface="ヒラギノ角ゴ Pro W3"/>
              </a:rPr>
              <a:t>Potential to invite current orbital commercial providers</a:t>
            </a:r>
          </a:p>
          <a:p>
            <a:pPr lvl="2"/>
            <a:r>
              <a:rPr lang="en-US" sz="2000" smtClean="0">
                <a:ea typeface="ヒラギノ角ゴ Pro W3"/>
                <a:cs typeface="ヒラギノ角ゴ Pro W3"/>
              </a:rPr>
              <a:t>FAA Center of Excellence winner (university based)</a:t>
            </a:r>
          </a:p>
          <a:p>
            <a:endParaRPr lang="en-US" smtClean="0">
              <a:ea typeface="MS PGothic"/>
              <a:cs typeface="MS PGothic"/>
            </a:endParaRPr>
          </a:p>
        </p:txBody>
      </p:sp>
      <p:sp>
        <p:nvSpPr>
          <p:cNvPr id="39938" name="Title 3"/>
          <p:cNvSpPr>
            <a:spLocks noGrp="1"/>
          </p:cNvSpPr>
          <p:nvPr>
            <p:ph type="title" idx="4294967295"/>
          </p:nvPr>
        </p:nvSpPr>
        <p:spPr>
          <a:xfrm>
            <a:off x="255588" y="0"/>
            <a:ext cx="7772400" cy="1143000"/>
          </a:xfrm>
        </p:spPr>
        <p:txBody>
          <a:bodyPr/>
          <a:lstStyle/>
          <a:p>
            <a:r>
              <a:rPr lang="en-US" sz="3200" b="1" smtClean="0">
                <a:ea typeface="MS PGothic"/>
                <a:cs typeface="MS PGothic"/>
              </a:rPr>
              <a:t>Human Health and Performance Center</a:t>
            </a:r>
          </a:p>
        </p:txBody>
      </p:sp>
      <p:sp>
        <p:nvSpPr>
          <p:cNvPr id="39939" name="Slide Number Placeholder 6"/>
          <p:cNvSpPr>
            <a:spLocks noGrp="1"/>
          </p:cNvSpPr>
          <p:nvPr>
            <p:ph type="sldNum" sz="quarter" idx="11"/>
          </p:nvPr>
        </p:nvSpPr>
        <p:spPr>
          <a:noFill/>
        </p:spPr>
        <p:txBody>
          <a:bodyPr/>
          <a:lstStyle/>
          <a:p>
            <a:fld id="{C98C0FC4-DAE1-4C24-92EF-6D4715D5B196}" type="slidenum">
              <a:rPr lang="en-US" smtClean="0">
                <a:latin typeface="Arial Unicode MS" pitchFamily="34" charset="-128"/>
                <a:ea typeface="MS PGothic"/>
                <a:cs typeface="MS PGothic"/>
              </a:rPr>
              <a:pPr/>
              <a:t>18</a:t>
            </a:fld>
            <a:endParaRPr lang="en-US" smtClean="0">
              <a:latin typeface="Arial Unicode MS" pitchFamily="34" charset="-128"/>
              <a:ea typeface="MS PGothic"/>
              <a:cs typeface="MS PGothic"/>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5"/>
          <p:cNvSpPr>
            <a:spLocks noGrp="1"/>
          </p:cNvSpPr>
          <p:nvPr>
            <p:ph type="title"/>
          </p:nvPr>
        </p:nvSpPr>
        <p:spPr>
          <a:xfrm>
            <a:off x="671513" y="552450"/>
            <a:ext cx="7102475" cy="1008063"/>
          </a:xfrm>
        </p:spPr>
        <p:txBody>
          <a:bodyPr/>
          <a:lstStyle/>
          <a:p>
            <a:pPr algn="l"/>
            <a:r>
              <a:rPr lang="en-US" sz="3200" b="1" smtClean="0">
                <a:ea typeface="MS PGothic"/>
                <a:cs typeface="MS PGothic"/>
              </a:rPr>
              <a:t>Driving Innovation </a:t>
            </a:r>
            <a:br>
              <a:rPr lang="en-US" sz="3200" b="1" smtClean="0">
                <a:ea typeface="MS PGothic"/>
                <a:cs typeface="MS PGothic"/>
              </a:rPr>
            </a:br>
            <a:r>
              <a:rPr lang="en-US" sz="3200" b="1" smtClean="0">
                <a:ea typeface="MS PGothic"/>
                <a:cs typeface="MS PGothic"/>
              </a:rPr>
              <a:t>		Through Collaboration</a:t>
            </a:r>
            <a:r>
              <a:rPr lang="en-US" b="1" smtClean="0">
                <a:latin typeface="Calibri" pitchFamily="34" charset="0"/>
                <a:ea typeface="MS PGothic"/>
                <a:cs typeface="MS PGothic"/>
              </a:rPr>
              <a:t/>
            </a:r>
            <a:br>
              <a:rPr lang="en-US" b="1" smtClean="0">
                <a:latin typeface="Calibri" pitchFamily="34" charset="0"/>
                <a:ea typeface="MS PGothic"/>
                <a:cs typeface="MS PGothic"/>
              </a:rPr>
            </a:br>
            <a:endParaRPr lang="en-US" smtClean="0">
              <a:ea typeface="MS PGothic"/>
              <a:cs typeface="MS PGothic"/>
            </a:endParaRPr>
          </a:p>
        </p:txBody>
      </p:sp>
      <p:sp>
        <p:nvSpPr>
          <p:cNvPr id="18434" name="Content Placeholder 4"/>
          <p:cNvSpPr>
            <a:spLocks noGrp="1"/>
          </p:cNvSpPr>
          <p:nvPr>
            <p:ph idx="1"/>
          </p:nvPr>
        </p:nvSpPr>
        <p:spPr>
          <a:xfrm>
            <a:off x="674688" y="1520825"/>
            <a:ext cx="7772400" cy="4724400"/>
          </a:xfrm>
        </p:spPr>
        <p:txBody>
          <a:bodyPr/>
          <a:lstStyle/>
          <a:p>
            <a:r>
              <a:rPr lang="en-US" sz="2800" smtClean="0">
                <a:ea typeface="MS PGothic"/>
                <a:cs typeface="MS PGothic"/>
              </a:rPr>
              <a:t>Discussion topics</a:t>
            </a:r>
            <a:endParaRPr lang="en-US" smtClean="0">
              <a:ea typeface="MS PGothic"/>
              <a:cs typeface="MS PGothic"/>
            </a:endParaRPr>
          </a:p>
          <a:p>
            <a:pPr lvl="2"/>
            <a:r>
              <a:rPr lang="en-US" sz="2400" smtClean="0">
                <a:ea typeface="ヒラギノ角ゴ Pro W3"/>
                <a:cs typeface="ヒラギノ角ゴ Pro W3"/>
              </a:rPr>
              <a:t>Background to open collaboration/innovation</a:t>
            </a:r>
          </a:p>
          <a:p>
            <a:pPr lvl="2"/>
            <a:endParaRPr lang="en-US" sz="2400" smtClean="0">
              <a:ea typeface="ヒラギノ角ゴ Pro W3"/>
              <a:cs typeface="ヒラギノ角ゴ Pro W3"/>
            </a:endParaRPr>
          </a:p>
          <a:p>
            <a:pPr lvl="2"/>
            <a:r>
              <a:rPr lang="en-US" sz="2400" smtClean="0">
                <a:ea typeface="ヒラギノ角ゴ Pro W3"/>
                <a:cs typeface="ヒラギノ角ゴ Pro W3"/>
              </a:rPr>
              <a:t>Results to date</a:t>
            </a:r>
          </a:p>
          <a:p>
            <a:pPr lvl="2"/>
            <a:endParaRPr lang="en-US" sz="2400" smtClean="0">
              <a:ea typeface="ヒラギノ角ゴ Pro W3"/>
              <a:cs typeface="ヒラギノ角ゴ Pro W3"/>
            </a:endParaRPr>
          </a:p>
          <a:p>
            <a:pPr lvl="2"/>
            <a:r>
              <a:rPr lang="en-US" sz="2400" smtClean="0">
                <a:ea typeface="ヒラギノ角ゴ Pro W3"/>
                <a:cs typeface="ヒラギノ角ゴ Pro W3"/>
              </a:rPr>
              <a:t>Other agency/organization networking and sharing results</a:t>
            </a:r>
          </a:p>
          <a:p>
            <a:pPr lvl="2"/>
            <a:endParaRPr lang="en-US" sz="2400" smtClean="0">
              <a:ea typeface="ヒラギノ角ゴ Pro W3"/>
              <a:cs typeface="ヒラギノ角ゴ Pro W3"/>
            </a:endParaRPr>
          </a:p>
          <a:p>
            <a:pPr lvl="2"/>
            <a:r>
              <a:rPr lang="en-US" sz="2400" smtClean="0">
                <a:ea typeface="ヒラギノ角ゴ Pro W3"/>
                <a:cs typeface="ヒラギノ角ゴ Pro W3"/>
              </a:rPr>
              <a:t>NASA Human Health and Performance Center (Virtual Collaboration Center )</a:t>
            </a:r>
          </a:p>
        </p:txBody>
      </p:sp>
      <p:sp>
        <p:nvSpPr>
          <p:cNvPr id="18435" name="Slide Number Placeholder 2"/>
          <p:cNvSpPr>
            <a:spLocks noGrp="1"/>
          </p:cNvSpPr>
          <p:nvPr>
            <p:ph type="sldNum" sz="quarter" idx="4294967295"/>
          </p:nvPr>
        </p:nvSpPr>
        <p:spPr>
          <a:noFill/>
        </p:spPr>
        <p:txBody>
          <a:bodyPr/>
          <a:lstStyle/>
          <a:p>
            <a:fld id="{0A48A5E2-0B84-439F-93F2-4D97662DF2FA}" type="slidenum">
              <a:rPr lang="en-US" smtClean="0">
                <a:latin typeface="Arial Unicode MS" pitchFamily="34" charset="-128"/>
                <a:ea typeface="MS PGothic"/>
                <a:cs typeface="MS PGothic"/>
              </a:rPr>
              <a:pPr/>
              <a:t>2</a:t>
            </a:fld>
            <a:endParaRPr lang="en-US" smtClean="0">
              <a:latin typeface="Arial Unicode MS" pitchFamily="34" charset="-128"/>
              <a:ea typeface="MS PGothic"/>
              <a:cs typeface="MS PGothic"/>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txBox="1">
            <a:spLocks noGrp="1"/>
          </p:cNvSpPr>
          <p:nvPr/>
        </p:nvSpPr>
        <p:spPr bwMode="auto">
          <a:xfrm>
            <a:off x="7239000" y="6629400"/>
            <a:ext cx="1905000" cy="228600"/>
          </a:xfrm>
          <a:prstGeom prst="rect">
            <a:avLst/>
          </a:prstGeom>
          <a:noFill/>
          <a:ln w="9525">
            <a:noFill/>
            <a:miter lim="800000"/>
            <a:headEnd/>
            <a:tailEnd/>
          </a:ln>
        </p:spPr>
        <p:txBody>
          <a:bodyPr/>
          <a:lstStyle/>
          <a:p>
            <a:pPr algn="r" eaLnBrk="0" hangingPunct="0"/>
            <a:fld id="{89D58BC3-A4A7-4860-9AD0-E2DB5BA969E5}" type="slidenum">
              <a:rPr lang="en-US" sz="1200">
                <a:latin typeface="Arial Unicode MS" pitchFamily="34" charset="-128"/>
              </a:rPr>
              <a:pPr algn="r" eaLnBrk="0" hangingPunct="0"/>
              <a:t>3</a:t>
            </a:fld>
            <a:endParaRPr lang="en-US" sz="1200">
              <a:latin typeface="Arial Unicode MS" pitchFamily="34" charset="-128"/>
            </a:endParaRPr>
          </a:p>
        </p:txBody>
      </p:sp>
      <p:sp>
        <p:nvSpPr>
          <p:cNvPr id="19458" name="Rectangle 3"/>
          <p:cNvSpPr>
            <a:spLocks noGrp="1" noChangeArrowheads="1"/>
          </p:cNvSpPr>
          <p:nvPr>
            <p:ph type="title" idx="4294967295"/>
          </p:nvPr>
        </p:nvSpPr>
        <p:spPr>
          <a:xfrm>
            <a:off x="717550" y="254000"/>
            <a:ext cx="7019925" cy="1082675"/>
          </a:xfrm>
        </p:spPr>
        <p:txBody>
          <a:bodyPr/>
          <a:lstStyle/>
          <a:p>
            <a:pPr algn="l"/>
            <a:r>
              <a:rPr lang="en-US" sz="3200" b="1" smtClean="0">
                <a:ea typeface="MS PGothic"/>
                <a:cs typeface="MS PGothic"/>
              </a:rPr>
              <a:t>Driving Innovation </a:t>
            </a:r>
            <a:br>
              <a:rPr lang="en-US" sz="3200" b="1" smtClean="0">
                <a:ea typeface="MS PGothic"/>
                <a:cs typeface="MS PGothic"/>
              </a:rPr>
            </a:br>
            <a:r>
              <a:rPr lang="en-US" sz="3200" b="1" smtClean="0">
                <a:ea typeface="MS PGothic"/>
                <a:cs typeface="MS PGothic"/>
              </a:rPr>
              <a:t>		Through Collaboration</a:t>
            </a:r>
            <a:endParaRPr lang="en-US" sz="3200" b="1" smtClean="0">
              <a:latin typeface="Calibri" pitchFamily="34" charset="0"/>
              <a:ea typeface="MS PGothic"/>
              <a:cs typeface="MS PGothic"/>
            </a:endParaRPr>
          </a:p>
        </p:txBody>
      </p:sp>
      <p:sp>
        <p:nvSpPr>
          <p:cNvPr id="19459" name="Rectangle 4"/>
          <p:cNvSpPr>
            <a:spLocks noChangeArrowheads="1"/>
          </p:cNvSpPr>
          <p:nvPr/>
        </p:nvSpPr>
        <p:spPr bwMode="auto">
          <a:xfrm>
            <a:off x="841375" y="1574800"/>
            <a:ext cx="7440613" cy="4892675"/>
          </a:xfrm>
          <a:prstGeom prst="rect">
            <a:avLst/>
          </a:prstGeom>
          <a:noFill/>
          <a:ln w="9525">
            <a:noFill/>
            <a:miter lim="800000"/>
            <a:headEnd/>
            <a:tailEnd/>
          </a:ln>
        </p:spPr>
        <p:txBody>
          <a:bodyPr/>
          <a:lstStyle/>
          <a:p>
            <a:pPr marL="342900" indent="-342900" eaLnBrk="0" hangingPunct="0">
              <a:spcBef>
                <a:spcPct val="20000"/>
              </a:spcBef>
              <a:buFont typeface="Arial" charset="0"/>
              <a:buChar char="•"/>
            </a:pPr>
            <a:r>
              <a:rPr lang="en-US" sz="2800">
                <a:solidFill>
                  <a:schemeClr val="tx2"/>
                </a:solidFill>
                <a:latin typeface="Arial" charset="0"/>
              </a:rPr>
              <a:t>SLSD Strategic Plan 2007</a:t>
            </a:r>
            <a:r>
              <a:rPr lang="en-US" sz="2800"/>
              <a:t> </a:t>
            </a:r>
          </a:p>
          <a:p>
            <a:pPr marL="800100" lvl="1" indent="-342900" eaLnBrk="0" hangingPunct="0">
              <a:spcBef>
                <a:spcPct val="20000"/>
              </a:spcBef>
              <a:buFont typeface="Arial" charset="0"/>
              <a:buChar char="•"/>
            </a:pPr>
            <a:r>
              <a:rPr lang="en-US" sz="2000">
                <a:latin typeface="Arial" charset="0"/>
              </a:rPr>
              <a:t>Key strategic goals:</a:t>
            </a:r>
          </a:p>
          <a:p>
            <a:pPr marL="1257300" lvl="2" indent="-342900" eaLnBrk="0" hangingPunct="0">
              <a:spcBef>
                <a:spcPct val="20000"/>
              </a:spcBef>
              <a:buFont typeface="Arial" charset="0"/>
              <a:buChar char="•"/>
            </a:pPr>
            <a:r>
              <a:rPr lang="en-US" sz="2000">
                <a:latin typeface="Arial" charset="0"/>
              </a:rPr>
              <a:t>Manage balanced internal/external portfolio</a:t>
            </a:r>
          </a:p>
          <a:p>
            <a:pPr marL="1257300" lvl="2" indent="-342900" eaLnBrk="0" hangingPunct="0">
              <a:spcBef>
                <a:spcPct val="20000"/>
              </a:spcBef>
              <a:buFont typeface="Arial" charset="0"/>
              <a:buChar char="•"/>
            </a:pPr>
            <a:r>
              <a:rPr lang="en-US" sz="2000">
                <a:latin typeface="Arial" charset="0"/>
              </a:rPr>
              <a:t>Drive health innovations</a:t>
            </a:r>
          </a:p>
          <a:p>
            <a:pPr marL="1257300" lvl="2" indent="-342900" eaLnBrk="0" hangingPunct="0">
              <a:spcBef>
                <a:spcPct val="20000"/>
              </a:spcBef>
              <a:buFont typeface="Arial" charset="0"/>
              <a:buChar char="•"/>
            </a:pPr>
            <a:r>
              <a:rPr lang="en-US" sz="2000">
                <a:latin typeface="Arial" charset="0"/>
              </a:rPr>
              <a:t>Drive human system integration innovations</a:t>
            </a:r>
          </a:p>
          <a:p>
            <a:pPr marL="342900" indent="-342900" eaLnBrk="0" hangingPunct="0">
              <a:spcBef>
                <a:spcPct val="20000"/>
              </a:spcBef>
              <a:buFont typeface="Arial" charset="0"/>
              <a:buChar char="•"/>
            </a:pPr>
            <a:endParaRPr lang="en-US" sz="2000">
              <a:latin typeface="Arial" charset="0"/>
            </a:endParaRPr>
          </a:p>
          <a:p>
            <a:pPr marL="800100" lvl="1" indent="-342900" eaLnBrk="0" hangingPunct="0">
              <a:spcBef>
                <a:spcPct val="20000"/>
              </a:spcBef>
              <a:buFont typeface="Arial" charset="0"/>
              <a:buChar char="•"/>
            </a:pPr>
            <a:r>
              <a:rPr lang="en-US" sz="2000">
                <a:latin typeface="Arial" charset="0"/>
              </a:rPr>
              <a:t>Key strategies for implementation</a:t>
            </a:r>
          </a:p>
          <a:p>
            <a:pPr marL="1257300" lvl="2" indent="-342900" eaLnBrk="0" hangingPunct="0">
              <a:spcBef>
                <a:spcPct val="20000"/>
              </a:spcBef>
              <a:buFont typeface="Arial" charset="0"/>
              <a:buChar char="•"/>
            </a:pPr>
            <a:r>
              <a:rPr lang="en-US" sz="2000">
                <a:latin typeface="Arial" charset="0"/>
              </a:rPr>
              <a:t>Alliances (began 2007, benchmark study 2009)</a:t>
            </a:r>
          </a:p>
          <a:p>
            <a:pPr marL="1257300" lvl="2" indent="-342900" eaLnBrk="0" hangingPunct="0">
              <a:spcBef>
                <a:spcPct val="20000"/>
              </a:spcBef>
              <a:buFont typeface="Arial" charset="0"/>
              <a:buChar char="•"/>
            </a:pPr>
            <a:r>
              <a:rPr lang="en-US" sz="2000">
                <a:latin typeface="Arial" charset="0"/>
              </a:rPr>
              <a:t>Open collaboration/innovation (2008)</a:t>
            </a:r>
          </a:p>
          <a:p>
            <a:pPr marL="1257300" lvl="2" indent="-342900" eaLnBrk="0" hangingPunct="0">
              <a:spcBef>
                <a:spcPct val="20000"/>
              </a:spcBef>
              <a:buFont typeface="Arial" charset="0"/>
              <a:buChar char="•"/>
            </a:pPr>
            <a:r>
              <a:rPr lang="en-US" sz="2000">
                <a:latin typeface="Arial" charset="0"/>
              </a:rPr>
              <a:t>Collaboration with Harvard Business School (2008)</a:t>
            </a:r>
          </a:p>
          <a:p>
            <a:pPr marL="1257300" lvl="2" indent="-342900" eaLnBrk="0" hangingPunct="0">
              <a:spcBef>
                <a:spcPct val="20000"/>
              </a:spcBef>
              <a:buFont typeface="Arial" charset="0"/>
              <a:buChar char="•"/>
            </a:pPr>
            <a:r>
              <a:rPr lang="en-US" sz="2000">
                <a:latin typeface="Arial" charset="0"/>
              </a:rPr>
              <a:t>Proposed virtual center for collaboration (NHHPC 2010)</a:t>
            </a:r>
          </a:p>
        </p:txBody>
      </p:sp>
      <p:sp>
        <p:nvSpPr>
          <p:cNvPr id="19460" name="Slide Number Placeholder 4"/>
          <p:cNvSpPr>
            <a:spLocks noGrp="1"/>
          </p:cNvSpPr>
          <p:nvPr>
            <p:ph type="sldNum" sz="quarter" idx="11"/>
          </p:nvPr>
        </p:nvSpPr>
        <p:spPr>
          <a:noFill/>
        </p:spPr>
        <p:txBody>
          <a:bodyPr/>
          <a:lstStyle/>
          <a:p>
            <a:fld id="{9905382C-F76B-43F8-9DE6-425B61DA58BF}" type="slidenum">
              <a:rPr lang="en-US" smtClean="0">
                <a:latin typeface="Arial Unicode MS" pitchFamily="34" charset="-128"/>
                <a:ea typeface="MS PGothic"/>
                <a:cs typeface="MS PGothic"/>
              </a:rPr>
              <a:pPr/>
              <a:t>3</a:t>
            </a:fld>
            <a:endParaRPr lang="en-US" smtClean="0">
              <a:latin typeface="Arial Unicode MS" pitchFamily="34" charset="-128"/>
              <a:ea typeface="MS PGothic"/>
              <a:cs typeface="MS PGothic"/>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6"/>
          <p:cNvSpPr>
            <a:spLocks noGrp="1"/>
          </p:cNvSpPr>
          <p:nvPr>
            <p:ph type="title"/>
          </p:nvPr>
        </p:nvSpPr>
        <p:spPr/>
        <p:txBody>
          <a:bodyPr/>
          <a:lstStyle/>
          <a:p>
            <a:pPr algn="l"/>
            <a:r>
              <a:rPr lang="en-US" sz="3200" b="1" smtClean="0">
                <a:ea typeface="MS PGothic"/>
                <a:cs typeface="MS PGothic"/>
              </a:rPr>
              <a:t>Driving Innovation </a:t>
            </a:r>
            <a:br>
              <a:rPr lang="en-US" sz="3200" b="1" smtClean="0">
                <a:ea typeface="MS PGothic"/>
                <a:cs typeface="MS PGothic"/>
              </a:rPr>
            </a:br>
            <a:r>
              <a:rPr lang="en-US" sz="3200" b="1" smtClean="0">
                <a:ea typeface="MS PGothic"/>
                <a:cs typeface="MS PGothic"/>
              </a:rPr>
              <a:t>		Through Collaboration</a:t>
            </a:r>
            <a:endParaRPr lang="en-US" sz="3200" smtClean="0">
              <a:ea typeface="MS PGothic"/>
              <a:cs typeface="MS PGothic"/>
            </a:endParaRPr>
          </a:p>
        </p:txBody>
      </p:sp>
      <p:sp>
        <p:nvSpPr>
          <p:cNvPr id="21506" name="Content Placeholder 7"/>
          <p:cNvSpPr>
            <a:spLocks noGrp="1"/>
          </p:cNvSpPr>
          <p:nvPr>
            <p:ph idx="1"/>
          </p:nvPr>
        </p:nvSpPr>
        <p:spPr/>
        <p:txBody>
          <a:bodyPr/>
          <a:lstStyle/>
          <a:p>
            <a:r>
              <a:rPr lang="en-US" smtClean="0">
                <a:ea typeface="MS PGothic"/>
                <a:cs typeface="MS PGothic"/>
              </a:rPr>
              <a:t>Why open collaboration/innovation?</a:t>
            </a:r>
            <a:endParaRPr lang="en-US" sz="2000" smtClean="0">
              <a:ea typeface="MS PGothic"/>
              <a:cs typeface="MS PGothic"/>
            </a:endParaRPr>
          </a:p>
          <a:p>
            <a:pPr lvl="1">
              <a:buFont typeface="Arial" charset="0"/>
              <a:buChar char="•"/>
            </a:pPr>
            <a:r>
              <a:rPr lang="en-US" smtClean="0">
                <a:ea typeface="MS PGothic"/>
              </a:rPr>
              <a:t>Joy’s Law</a:t>
            </a:r>
          </a:p>
          <a:p>
            <a:pPr lvl="2"/>
            <a:r>
              <a:rPr lang="en-US" sz="2000" smtClean="0">
                <a:ea typeface="ヒラギノ角ゴ Pro W3"/>
                <a:cs typeface="ヒラギノ角ゴ Pro W3"/>
              </a:rPr>
              <a:t>“No Matter Who You Are, Most of the Smartest People Work for Someone Else”</a:t>
            </a:r>
          </a:p>
          <a:p>
            <a:pPr lvl="3"/>
            <a:r>
              <a:rPr lang="en-US" sz="2000" smtClean="0">
                <a:ea typeface="ヒラギノ角ゴ Pro W3"/>
              </a:rPr>
              <a:t>Bill Joy, Cofounder Sun Microsystems</a:t>
            </a:r>
          </a:p>
          <a:p>
            <a:pPr lvl="3">
              <a:buFontTx/>
              <a:buNone/>
            </a:pPr>
            <a:endParaRPr lang="en-US" sz="2000" smtClean="0">
              <a:ea typeface="ヒラギノ角ゴ Pro W3"/>
            </a:endParaRPr>
          </a:p>
          <a:p>
            <a:pPr lvl="1">
              <a:buFont typeface="Arial" charset="0"/>
              <a:buChar char="•"/>
            </a:pPr>
            <a:r>
              <a:rPr lang="en-US" smtClean="0">
                <a:ea typeface="MS PGothic"/>
              </a:rPr>
              <a:t>The Causal Explanation for Joy’s Law</a:t>
            </a:r>
          </a:p>
          <a:p>
            <a:pPr lvl="2"/>
            <a:r>
              <a:rPr lang="en-US" sz="2000" smtClean="0">
                <a:ea typeface="ヒラギノ角ゴ Pro W3"/>
                <a:cs typeface="ヒラギノ角ゴ Pro W3"/>
              </a:rPr>
              <a:t>Knowledge is unevenly distributed in society - Fredrich von Hayek (1945)</a:t>
            </a:r>
          </a:p>
          <a:p>
            <a:pPr lvl="2"/>
            <a:r>
              <a:rPr lang="en-US" sz="2000" smtClean="0">
                <a:ea typeface="ヒラギノ角ゴ Pro W3"/>
                <a:cs typeface="ヒラギノ角ゴ Pro W3"/>
              </a:rPr>
              <a:t>Knowledge is sticky - Eric von Hippel (1994)</a:t>
            </a:r>
          </a:p>
          <a:p>
            <a:endParaRPr lang="en-US" sz="3200" smtClean="0">
              <a:ea typeface="ヒラギノ角ゴ Pro W3"/>
              <a:cs typeface="ヒラギノ角ゴ Pro W3"/>
            </a:endParaRPr>
          </a:p>
          <a:p>
            <a:pPr>
              <a:buFontTx/>
              <a:buNone/>
            </a:pPr>
            <a:endParaRPr lang="en-US" smtClean="0">
              <a:ea typeface="MS PGothic"/>
              <a:cs typeface="MS PGothic"/>
            </a:endParaRPr>
          </a:p>
        </p:txBody>
      </p:sp>
      <p:sp>
        <p:nvSpPr>
          <p:cNvPr id="21507" name="Slide Number Placeholder 1"/>
          <p:cNvSpPr>
            <a:spLocks noGrp="1"/>
          </p:cNvSpPr>
          <p:nvPr>
            <p:ph type="sldNum" sz="quarter" idx="4294967295"/>
          </p:nvPr>
        </p:nvSpPr>
        <p:spPr>
          <a:noFill/>
        </p:spPr>
        <p:txBody>
          <a:bodyPr/>
          <a:lstStyle/>
          <a:p>
            <a:fld id="{13710386-B990-4BCA-972A-08F899BDBA9A}" type="slidenum">
              <a:rPr lang="en-US" smtClean="0">
                <a:latin typeface="Arial Unicode MS" pitchFamily="34" charset="-128"/>
                <a:ea typeface="MS PGothic"/>
                <a:cs typeface="MS PGothic"/>
              </a:rPr>
              <a:pPr/>
              <a:t>4</a:t>
            </a:fld>
            <a:endParaRPr lang="en-US" smtClean="0">
              <a:latin typeface="Arial Unicode MS" pitchFamily="34" charset="-128"/>
              <a:ea typeface="MS PGothic"/>
              <a:cs typeface="MS PGothic"/>
            </a:endParaRPr>
          </a:p>
        </p:txBody>
      </p:sp>
      <p:sp>
        <p:nvSpPr>
          <p:cNvPr id="21508" name="TextBox 3"/>
          <p:cNvSpPr txBox="1">
            <a:spLocks noChangeArrowheads="1"/>
          </p:cNvSpPr>
          <p:nvPr/>
        </p:nvSpPr>
        <p:spPr bwMode="auto">
          <a:xfrm>
            <a:off x="1270000" y="5662613"/>
            <a:ext cx="5321300" cy="369887"/>
          </a:xfrm>
          <a:prstGeom prst="rect">
            <a:avLst/>
          </a:prstGeom>
          <a:noFill/>
          <a:ln w="9525">
            <a:noFill/>
            <a:miter lim="800000"/>
            <a:headEnd/>
            <a:tailEnd/>
          </a:ln>
        </p:spPr>
        <p:txBody>
          <a:bodyPr>
            <a:spAutoFit/>
          </a:bodyPr>
          <a:lstStyle/>
          <a:p>
            <a:pPr eaLnBrk="0" hangingPunct="0"/>
            <a:r>
              <a:rPr lang="en-US" sz="1800"/>
              <a:t>Karim Lakhani, PhD   Harvard Business School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2"/>
          <p:cNvSpPr>
            <a:spLocks noGrp="1"/>
          </p:cNvSpPr>
          <p:nvPr>
            <p:ph type="title" idx="4294967295"/>
          </p:nvPr>
        </p:nvSpPr>
        <p:spPr/>
        <p:txBody>
          <a:bodyPr/>
          <a:lstStyle/>
          <a:p>
            <a:pPr algn="l"/>
            <a:r>
              <a:rPr lang="en-US" sz="3200" b="1" smtClean="0">
                <a:ea typeface="MS PGothic"/>
                <a:cs typeface="MS PGothic"/>
              </a:rPr>
              <a:t>Driving Innovation </a:t>
            </a:r>
            <a:br>
              <a:rPr lang="en-US" sz="3200" b="1" smtClean="0">
                <a:ea typeface="MS PGothic"/>
                <a:cs typeface="MS PGothic"/>
              </a:rPr>
            </a:br>
            <a:r>
              <a:rPr lang="en-US" sz="3200" b="1" smtClean="0">
                <a:ea typeface="MS PGothic"/>
                <a:cs typeface="MS PGothic"/>
              </a:rPr>
              <a:t>		Through Collaboration</a:t>
            </a:r>
            <a:endParaRPr lang="en-US" sz="3200" smtClean="0">
              <a:ea typeface="MS PGothic"/>
              <a:cs typeface="MS PGothic"/>
            </a:endParaRPr>
          </a:p>
        </p:txBody>
      </p:sp>
      <p:sp>
        <p:nvSpPr>
          <p:cNvPr id="22530" name="Content Placeholder 3"/>
          <p:cNvSpPr>
            <a:spLocks noGrp="1"/>
          </p:cNvSpPr>
          <p:nvPr>
            <p:ph idx="1"/>
          </p:nvPr>
        </p:nvSpPr>
        <p:spPr>
          <a:xfrm>
            <a:off x="352425" y="1371600"/>
            <a:ext cx="8491538" cy="4951413"/>
          </a:xfrm>
        </p:spPr>
        <p:txBody>
          <a:bodyPr/>
          <a:lstStyle/>
          <a:p>
            <a:r>
              <a:rPr lang="en-US" smtClean="0">
                <a:ea typeface="MS PGothic"/>
                <a:cs typeface="MS PGothic"/>
              </a:rPr>
              <a:t>Three pilot projects</a:t>
            </a:r>
          </a:p>
          <a:p>
            <a:pPr>
              <a:buFontTx/>
              <a:buNone/>
            </a:pPr>
            <a:endParaRPr lang="en-US" smtClean="0">
              <a:ea typeface="MS PGothic"/>
              <a:cs typeface="MS PGothic"/>
            </a:endParaRPr>
          </a:p>
          <a:p>
            <a:pPr lvl="1">
              <a:buFont typeface="Arial" charset="0"/>
              <a:buChar char="•"/>
            </a:pPr>
            <a:r>
              <a:rPr lang="en-US" b="1" smtClean="0">
                <a:ea typeface="MS PGothic"/>
              </a:rPr>
              <a:t>InnoCentive</a:t>
            </a:r>
            <a:r>
              <a:rPr lang="en-US" smtClean="0">
                <a:ea typeface="MS PGothic"/>
              </a:rPr>
              <a:t>-  posts individual challenges/gaps to their established network of solvers (200,000)</a:t>
            </a:r>
          </a:p>
          <a:p>
            <a:pPr lvl="2"/>
            <a:r>
              <a:rPr lang="en-US" smtClean="0">
                <a:ea typeface="ヒラギノ角ゴ Pro W3"/>
                <a:cs typeface="ヒラギノ角ゴ Pro W3"/>
              </a:rPr>
              <a:t>financial award if the solution is found viable by the posting entity</a:t>
            </a:r>
          </a:p>
          <a:p>
            <a:pPr lvl="1">
              <a:buFontTx/>
              <a:buNone/>
            </a:pPr>
            <a:endParaRPr lang="en-US" smtClean="0">
              <a:ea typeface="MS PGothic"/>
            </a:endParaRPr>
          </a:p>
          <a:p>
            <a:pPr lvl="1">
              <a:buFont typeface="Arial" charset="0"/>
              <a:buChar char="•"/>
            </a:pPr>
            <a:r>
              <a:rPr lang="en-US" b="1" smtClean="0">
                <a:ea typeface="MS PGothic"/>
              </a:rPr>
              <a:t>Yet2.com</a:t>
            </a:r>
            <a:r>
              <a:rPr lang="en-US" smtClean="0">
                <a:ea typeface="MS PGothic"/>
              </a:rPr>
              <a:t>- acts as an actual technology scout bringing together buyers and sellers of technologies </a:t>
            </a:r>
          </a:p>
          <a:p>
            <a:pPr lvl="2"/>
            <a:r>
              <a:rPr lang="en-US" smtClean="0">
                <a:ea typeface="ヒラギノ角ゴ Pro W3"/>
                <a:cs typeface="ヒラギノ角ゴ Pro W3"/>
              </a:rPr>
              <a:t>Option to develop partnerships</a:t>
            </a:r>
          </a:p>
          <a:p>
            <a:pPr lvl="1">
              <a:buFontTx/>
              <a:buNone/>
            </a:pPr>
            <a:endParaRPr lang="en-US" smtClean="0">
              <a:ea typeface="MS PGothic"/>
            </a:endParaRPr>
          </a:p>
          <a:p>
            <a:pPr lvl="1">
              <a:buFont typeface="Arial" charset="0"/>
              <a:buChar char="•"/>
            </a:pPr>
            <a:r>
              <a:rPr lang="en-US" b="1" smtClean="0">
                <a:ea typeface="MS PGothic"/>
              </a:rPr>
              <a:t>TopCoder</a:t>
            </a:r>
            <a:r>
              <a:rPr lang="en-US" smtClean="0">
                <a:ea typeface="MS PGothic"/>
              </a:rPr>
              <a:t> - open innovation software company with a large network of solvers (200,000)  </a:t>
            </a:r>
          </a:p>
          <a:p>
            <a:pPr lvl="2"/>
            <a:r>
              <a:rPr lang="en-US" smtClean="0">
                <a:ea typeface="ヒラギノ角ゴ Pro W3"/>
                <a:cs typeface="ヒラギノ角ゴ Pro W3"/>
              </a:rPr>
              <a:t>variety of skill-based software coding competitions</a:t>
            </a:r>
          </a:p>
          <a:p>
            <a:pPr lvl="1"/>
            <a:endParaRPr lang="en-US" smtClean="0">
              <a:ea typeface="MS PGothic"/>
            </a:endParaRPr>
          </a:p>
        </p:txBody>
      </p:sp>
      <p:sp>
        <p:nvSpPr>
          <p:cNvPr id="22531" name="Slide Number Placeholder 1"/>
          <p:cNvSpPr>
            <a:spLocks noGrp="1"/>
          </p:cNvSpPr>
          <p:nvPr>
            <p:ph type="sldNum" sz="quarter" idx="11"/>
          </p:nvPr>
        </p:nvSpPr>
        <p:spPr>
          <a:noFill/>
        </p:spPr>
        <p:txBody>
          <a:bodyPr/>
          <a:lstStyle/>
          <a:p>
            <a:fld id="{DC77CD68-97BF-476C-95C4-5F9D3BB6DAEA}" type="slidenum">
              <a:rPr lang="en-US" smtClean="0">
                <a:latin typeface="Arial Unicode MS" pitchFamily="34" charset="-128"/>
                <a:ea typeface="MS PGothic"/>
                <a:cs typeface="MS PGothic"/>
              </a:rPr>
              <a:pPr/>
              <a:t>5</a:t>
            </a:fld>
            <a:endParaRPr lang="en-US" smtClean="0">
              <a:latin typeface="Arial Unicode MS" pitchFamily="34" charset="-128"/>
              <a:ea typeface="MS PGothic"/>
              <a:cs typeface="MS PGothic"/>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6"/>
          <p:cNvSpPr>
            <a:spLocks noGrp="1"/>
          </p:cNvSpPr>
          <p:nvPr>
            <p:ph idx="1"/>
          </p:nvPr>
        </p:nvSpPr>
        <p:spPr/>
        <p:txBody>
          <a:bodyPr/>
          <a:lstStyle/>
          <a:p>
            <a:endParaRPr lang="en-US" smtClean="0">
              <a:ea typeface="MS PGothic"/>
              <a:cs typeface="MS PGothic"/>
            </a:endParaRPr>
          </a:p>
        </p:txBody>
      </p:sp>
      <p:sp>
        <p:nvSpPr>
          <p:cNvPr id="23554" name="Slide Number Placeholder 5"/>
          <p:cNvSpPr>
            <a:spLocks noGrp="1"/>
          </p:cNvSpPr>
          <p:nvPr>
            <p:ph type="sldNum" sz="quarter" idx="11"/>
          </p:nvPr>
        </p:nvSpPr>
        <p:spPr>
          <a:noFill/>
        </p:spPr>
        <p:txBody>
          <a:bodyPr/>
          <a:lstStyle/>
          <a:p>
            <a:fld id="{9563879C-56CD-406B-817F-5DCC4C7F83F0}" type="slidenum">
              <a:rPr lang="en-US" smtClean="0">
                <a:latin typeface="Arial Unicode MS" pitchFamily="34" charset="-128"/>
                <a:ea typeface="MS PGothic"/>
                <a:cs typeface="MS PGothic"/>
              </a:rPr>
              <a:pPr/>
              <a:t>6</a:t>
            </a:fld>
            <a:endParaRPr lang="en-US" smtClean="0">
              <a:latin typeface="Arial Unicode MS" pitchFamily="34" charset="-128"/>
              <a:ea typeface="MS PGothic"/>
              <a:cs typeface="MS PGothic"/>
            </a:endParaRPr>
          </a:p>
        </p:txBody>
      </p:sp>
      <p:sp>
        <p:nvSpPr>
          <p:cNvPr id="23555" name="Title 2"/>
          <p:cNvSpPr>
            <a:spLocks noGrp="1"/>
          </p:cNvSpPr>
          <p:nvPr>
            <p:ph type="title" idx="4294967295"/>
          </p:nvPr>
        </p:nvSpPr>
        <p:spPr>
          <a:xfrm>
            <a:off x="733425" y="0"/>
            <a:ext cx="7661275" cy="1335088"/>
          </a:xfrm>
        </p:spPr>
        <p:txBody>
          <a:bodyPr/>
          <a:lstStyle/>
          <a:p>
            <a:r>
              <a:rPr lang="en-US" smtClean="0">
                <a:ea typeface="MS PGothic"/>
                <a:cs typeface="Arial" charset="0"/>
              </a:rPr>
              <a:t>Three NASA JSC Challenges Posted at InnoCentive.com</a:t>
            </a:r>
          </a:p>
        </p:txBody>
      </p:sp>
      <p:sp>
        <p:nvSpPr>
          <p:cNvPr id="23556" name="Content Placeholder 2"/>
          <p:cNvSpPr txBox="1">
            <a:spLocks/>
          </p:cNvSpPr>
          <p:nvPr/>
        </p:nvSpPr>
        <p:spPr bwMode="auto">
          <a:xfrm>
            <a:off x="519113" y="5588000"/>
            <a:ext cx="8089900" cy="571500"/>
          </a:xfrm>
          <a:prstGeom prst="rect">
            <a:avLst/>
          </a:prstGeom>
          <a:noFill/>
          <a:ln w="9525">
            <a:noFill/>
            <a:miter lim="800000"/>
            <a:headEnd/>
            <a:tailEnd/>
          </a:ln>
        </p:spPr>
        <p:txBody>
          <a:bodyPr/>
          <a:lstStyle/>
          <a:p>
            <a:pPr marL="228600" indent="-228600" eaLnBrk="0" hangingPunct="0">
              <a:lnSpc>
                <a:spcPts val="2600"/>
              </a:lnSpc>
              <a:spcAft>
                <a:spcPts val="1300"/>
              </a:spcAft>
              <a:buClr>
                <a:schemeClr val="accent1"/>
              </a:buClr>
            </a:pPr>
            <a:r>
              <a:rPr lang="en-US">
                <a:latin typeface="Arial" charset="0"/>
                <a:cs typeface="Arial" charset="0"/>
              </a:rPr>
              <a:t>	</a:t>
            </a:r>
            <a:r>
              <a:rPr lang="en-US" sz="2000">
                <a:latin typeface="Arial" charset="0"/>
                <a:cs typeface="Arial" charset="0"/>
              </a:rPr>
              <a:t>A Total of 1,317 Solvers from 65 countries opened Project Rooms</a:t>
            </a:r>
          </a:p>
        </p:txBody>
      </p:sp>
      <p:sp>
        <p:nvSpPr>
          <p:cNvPr id="23557" name="Content Placeholder 2"/>
          <p:cNvSpPr txBox="1">
            <a:spLocks/>
          </p:cNvSpPr>
          <p:nvPr/>
        </p:nvSpPr>
        <p:spPr bwMode="auto">
          <a:xfrm>
            <a:off x="2959100" y="6070600"/>
            <a:ext cx="3213100" cy="571500"/>
          </a:xfrm>
          <a:prstGeom prst="rect">
            <a:avLst/>
          </a:prstGeom>
          <a:noFill/>
          <a:ln w="9525">
            <a:noFill/>
            <a:miter lim="800000"/>
            <a:headEnd/>
            <a:tailEnd/>
          </a:ln>
        </p:spPr>
        <p:txBody>
          <a:bodyPr/>
          <a:lstStyle/>
          <a:p>
            <a:pPr marL="228600" indent="-228600" eaLnBrk="0" hangingPunct="0">
              <a:lnSpc>
                <a:spcPts val="2600"/>
              </a:lnSpc>
              <a:spcAft>
                <a:spcPts val="1300"/>
              </a:spcAft>
              <a:buClr>
                <a:schemeClr val="accent1"/>
              </a:buClr>
            </a:pPr>
            <a:r>
              <a:rPr lang="en-US">
                <a:latin typeface="Arial" charset="0"/>
                <a:cs typeface="Arial" charset="0"/>
              </a:rPr>
              <a:t>	</a:t>
            </a:r>
            <a:r>
              <a:rPr lang="en-US" sz="2000">
                <a:latin typeface="Arial" charset="0"/>
                <a:cs typeface="Arial" charset="0"/>
              </a:rPr>
              <a:t>as of April 29, 2010</a:t>
            </a:r>
          </a:p>
        </p:txBody>
      </p:sp>
      <p:pic>
        <p:nvPicPr>
          <p:cNvPr id="23558" name="Picture 9" descr="Project Rooms for all NASA Challenges.gif"/>
          <p:cNvPicPr>
            <a:picLocks noChangeAspect="1"/>
          </p:cNvPicPr>
          <p:nvPr/>
        </p:nvPicPr>
        <p:blipFill>
          <a:blip r:embed="rId3" cstate="print"/>
          <a:srcRect/>
          <a:stretch>
            <a:fillRect/>
          </a:stretch>
        </p:blipFill>
        <p:spPr bwMode="auto">
          <a:xfrm>
            <a:off x="0" y="1579563"/>
            <a:ext cx="9144000" cy="3698875"/>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11"/>
          <p:cNvSpPr>
            <a:spLocks noGrp="1"/>
          </p:cNvSpPr>
          <p:nvPr>
            <p:ph idx="1"/>
          </p:nvPr>
        </p:nvSpPr>
        <p:spPr/>
        <p:txBody>
          <a:bodyPr/>
          <a:lstStyle/>
          <a:p>
            <a:endParaRPr lang="en-US" smtClean="0">
              <a:ea typeface="MS PGothic"/>
              <a:cs typeface="MS PGothic"/>
            </a:endParaRPr>
          </a:p>
        </p:txBody>
      </p:sp>
      <p:sp>
        <p:nvSpPr>
          <p:cNvPr id="25602" name="Slide Number Placeholder 10"/>
          <p:cNvSpPr>
            <a:spLocks noGrp="1"/>
          </p:cNvSpPr>
          <p:nvPr>
            <p:ph type="sldNum" sz="quarter" idx="11"/>
          </p:nvPr>
        </p:nvSpPr>
        <p:spPr>
          <a:noFill/>
        </p:spPr>
        <p:txBody>
          <a:bodyPr/>
          <a:lstStyle/>
          <a:p>
            <a:fld id="{E6BB339D-2281-4E7C-8D27-41A1947E8331}" type="slidenum">
              <a:rPr lang="en-US" smtClean="0">
                <a:latin typeface="Arial Unicode MS" pitchFamily="34" charset="-128"/>
                <a:ea typeface="MS PGothic"/>
                <a:cs typeface="MS PGothic"/>
              </a:rPr>
              <a:pPr/>
              <a:t>7</a:t>
            </a:fld>
            <a:endParaRPr lang="en-US" smtClean="0">
              <a:latin typeface="Arial Unicode MS" pitchFamily="34" charset="-128"/>
              <a:ea typeface="MS PGothic"/>
              <a:cs typeface="MS PGothic"/>
            </a:endParaRPr>
          </a:p>
        </p:txBody>
      </p:sp>
      <p:sp>
        <p:nvSpPr>
          <p:cNvPr id="25603" name="Title 8"/>
          <p:cNvSpPr>
            <a:spLocks noGrp="1"/>
          </p:cNvSpPr>
          <p:nvPr>
            <p:ph type="title" idx="4294967295"/>
          </p:nvPr>
        </p:nvSpPr>
        <p:spPr>
          <a:xfrm>
            <a:off x="681038" y="0"/>
            <a:ext cx="7772400" cy="1143000"/>
          </a:xfrm>
        </p:spPr>
        <p:txBody>
          <a:bodyPr/>
          <a:lstStyle/>
          <a:p>
            <a:r>
              <a:rPr lang="en-US" b="1" smtClean="0">
                <a:ea typeface="MS PGothic"/>
                <a:cs typeface="MS PGothic"/>
              </a:rPr>
              <a:t>InnoCentive</a:t>
            </a:r>
          </a:p>
        </p:txBody>
      </p:sp>
      <p:sp>
        <p:nvSpPr>
          <p:cNvPr id="25604" name="Rectangle 3"/>
          <p:cNvSpPr>
            <a:spLocks noChangeArrowheads="1"/>
          </p:cNvSpPr>
          <p:nvPr/>
        </p:nvSpPr>
        <p:spPr bwMode="auto">
          <a:xfrm>
            <a:off x="180975" y="6513513"/>
            <a:ext cx="8212138" cy="298450"/>
          </a:xfrm>
          <a:prstGeom prst="rect">
            <a:avLst/>
          </a:prstGeom>
          <a:noFill/>
          <a:ln w="9525">
            <a:noFill/>
            <a:miter lim="800000"/>
            <a:headEnd/>
            <a:tailEnd/>
          </a:ln>
        </p:spPr>
        <p:txBody>
          <a:bodyPr anchor="b"/>
          <a:lstStyle/>
          <a:p>
            <a:pPr eaLnBrk="0" hangingPunct="0">
              <a:buFont typeface="Arial" charset="0"/>
              <a:buNone/>
              <a:tabLst>
                <a:tab pos="1035050" algn="l"/>
              </a:tabLst>
            </a:pPr>
            <a:r>
              <a:rPr lang="en-US" sz="800">
                <a:solidFill>
                  <a:srgbClr val="A8CEF0"/>
                </a:solidFill>
                <a:latin typeface="Arial Narrow" pitchFamily="34" charset="0"/>
              </a:rPr>
              <a:t>Source: www.innocentive.com</a:t>
            </a:r>
          </a:p>
        </p:txBody>
      </p:sp>
      <p:pic>
        <p:nvPicPr>
          <p:cNvPr id="25605" name="Picture 10"/>
          <p:cNvPicPr>
            <a:picLocks noChangeAspect="1" noChangeArrowheads="1"/>
          </p:cNvPicPr>
          <p:nvPr/>
        </p:nvPicPr>
        <p:blipFill>
          <a:blip r:embed="rId3" cstate="print"/>
          <a:srcRect/>
          <a:stretch>
            <a:fillRect/>
          </a:stretch>
        </p:blipFill>
        <p:spPr bwMode="auto">
          <a:xfrm>
            <a:off x="1071563" y="1466850"/>
            <a:ext cx="7210425" cy="4438650"/>
          </a:xfrm>
          <a:prstGeom prst="rect">
            <a:avLst/>
          </a:prstGeom>
          <a:noFill/>
          <a:ln w="9525">
            <a:noFill/>
            <a:miter lim="800000"/>
            <a:headEnd/>
            <a:tailEnd/>
          </a:ln>
        </p:spPr>
      </p:pic>
      <p:sp>
        <p:nvSpPr>
          <p:cNvPr id="24" name="Rounded Rectangular Callout 23"/>
          <p:cNvSpPr>
            <a:spLocks noChangeArrowheads="1"/>
          </p:cNvSpPr>
          <p:nvPr/>
        </p:nvSpPr>
        <p:spPr bwMode="auto">
          <a:xfrm>
            <a:off x="3619500" y="1571625"/>
            <a:ext cx="2695575" cy="1428750"/>
          </a:xfrm>
          <a:prstGeom prst="wedgeRoundRectCallout">
            <a:avLst>
              <a:gd name="adj1" fmla="val 35000"/>
              <a:gd name="adj2" fmla="val 75889"/>
              <a:gd name="adj3" fmla="val 16667"/>
            </a:avLst>
          </a:prstGeom>
          <a:solidFill>
            <a:srgbClr val="92D050"/>
          </a:solidFill>
          <a:ln w="9525">
            <a:noFill/>
            <a:miter lim="800000"/>
            <a:headEnd/>
            <a:tailEnd/>
          </a:ln>
          <a:effectLst>
            <a:outerShdw blurRad="63500" dist="20000" dir="5400000" rotWithShape="0">
              <a:srgbClr val="000000">
                <a:alpha val="37999"/>
              </a:srgbClr>
            </a:outerShdw>
          </a:effectLst>
        </p:spPr>
        <p:txBody>
          <a:bodyPr anchor="ctr"/>
          <a:lstStyle/>
          <a:p>
            <a:pPr algn="ctr" eaLnBrk="0" hangingPunct="0">
              <a:defRPr/>
            </a:pPr>
            <a:r>
              <a:rPr lang="en-US" sz="1200" b="1" dirty="0">
                <a:solidFill>
                  <a:srgbClr val="FFFFFF"/>
                </a:solidFill>
                <a:latin typeface="Georgia" charset="0"/>
                <a:ea typeface="MS PGothic" pitchFamily="34" charset="-128"/>
                <a:cs typeface="+mn-cs"/>
              </a:rPr>
              <a:t>Mechanical Engineer from Foxboro, MA awarded $20,000 for novel compact and resistive exercise device design.   564 “project rooms” participated</a:t>
            </a:r>
          </a:p>
        </p:txBody>
      </p:sp>
      <p:sp>
        <p:nvSpPr>
          <p:cNvPr id="25" name="Rounded Rectangular Callout 24"/>
          <p:cNvSpPr>
            <a:spLocks noChangeArrowheads="1"/>
          </p:cNvSpPr>
          <p:nvPr/>
        </p:nvSpPr>
        <p:spPr bwMode="auto">
          <a:xfrm>
            <a:off x="6235700" y="3376613"/>
            <a:ext cx="2908300" cy="1597025"/>
          </a:xfrm>
          <a:prstGeom prst="wedgeRoundRectCallout">
            <a:avLst>
              <a:gd name="adj1" fmla="val -32356"/>
              <a:gd name="adj2" fmla="val -73361"/>
              <a:gd name="adj3" fmla="val 16667"/>
            </a:avLst>
          </a:prstGeom>
          <a:solidFill>
            <a:schemeClr val="accent2"/>
          </a:solidFill>
          <a:ln w="9525">
            <a:noFill/>
            <a:miter lim="800000"/>
            <a:headEnd/>
            <a:tailEnd/>
          </a:ln>
          <a:effectLst>
            <a:outerShdw blurRad="63500" dist="20000" dir="5400000" rotWithShape="0">
              <a:srgbClr val="000000">
                <a:alpha val="37999"/>
              </a:srgbClr>
            </a:outerShdw>
          </a:effectLst>
        </p:spPr>
        <p:txBody>
          <a:bodyPr anchor="ctr"/>
          <a:lstStyle/>
          <a:p>
            <a:pPr algn="ctr" eaLnBrk="0" hangingPunct="0">
              <a:defRPr/>
            </a:pPr>
            <a:endParaRPr lang="en-US" b="1" i="1" dirty="0">
              <a:solidFill>
                <a:schemeClr val="bg1"/>
              </a:solidFill>
              <a:latin typeface="Georgia" charset="0"/>
              <a:ea typeface="MS PGothic" pitchFamily="34" charset="-128"/>
              <a:cs typeface="+mn-cs"/>
            </a:endParaRPr>
          </a:p>
          <a:p>
            <a:pPr algn="ctr" eaLnBrk="0" hangingPunct="0">
              <a:defRPr/>
            </a:pPr>
            <a:r>
              <a:rPr lang="en-US" b="1" dirty="0">
                <a:solidFill>
                  <a:schemeClr val="bg1"/>
                </a:solidFill>
                <a:latin typeface="Georgia" charset="0"/>
                <a:ea typeface="MS PGothic" pitchFamily="34" charset="-128"/>
                <a:cs typeface="+mn-cs"/>
              </a:rPr>
              <a:t>NASA contracts with scientific network of 200,000+ experts from around the world  to procure “frictionless” solutions</a:t>
            </a:r>
          </a:p>
          <a:p>
            <a:pPr algn="ctr" eaLnBrk="0" hangingPunct="0">
              <a:defRPr/>
            </a:pPr>
            <a:endParaRPr lang="en-US" b="1" dirty="0">
              <a:solidFill>
                <a:schemeClr val="bg1"/>
              </a:solidFill>
              <a:latin typeface="Georgia" charset="0"/>
              <a:ea typeface="MS PGothic" pitchFamily="34" charset="-128"/>
              <a:cs typeface="+mn-cs"/>
            </a:endParaRPr>
          </a:p>
        </p:txBody>
      </p:sp>
      <p:sp>
        <p:nvSpPr>
          <p:cNvPr id="8" name="Rounded Rectangular Callout 7"/>
          <p:cNvSpPr>
            <a:spLocks noChangeArrowheads="1"/>
          </p:cNvSpPr>
          <p:nvPr/>
        </p:nvSpPr>
        <p:spPr bwMode="auto">
          <a:xfrm>
            <a:off x="0" y="3173413"/>
            <a:ext cx="2986088" cy="1463675"/>
          </a:xfrm>
          <a:prstGeom prst="wedgeRoundRectCallout">
            <a:avLst>
              <a:gd name="adj1" fmla="val 35000"/>
              <a:gd name="adj2" fmla="val 75889"/>
              <a:gd name="adj3" fmla="val 16667"/>
            </a:avLst>
          </a:prstGeom>
          <a:solidFill>
            <a:srgbClr val="92D050"/>
          </a:solidFill>
          <a:ln w="9525">
            <a:noFill/>
            <a:miter lim="800000"/>
            <a:headEnd/>
            <a:tailEnd/>
          </a:ln>
          <a:effectLst>
            <a:outerShdw blurRad="63500" dist="20000" dir="5400000" rotWithShape="0">
              <a:srgbClr val="000000">
                <a:alpha val="37999"/>
              </a:srgbClr>
            </a:outerShdw>
          </a:effectLst>
        </p:spPr>
        <p:txBody>
          <a:bodyPr anchor="ctr"/>
          <a:lstStyle/>
          <a:p>
            <a:pPr algn="ctr" eaLnBrk="0" hangingPunct="0">
              <a:defRPr/>
            </a:pPr>
            <a:r>
              <a:rPr lang="en-US" sz="1200" b="1" dirty="0">
                <a:solidFill>
                  <a:srgbClr val="FFFFFF"/>
                </a:solidFill>
                <a:latin typeface="Georgia" charset="0"/>
                <a:ea typeface="MS PGothic" pitchFamily="34" charset="-128"/>
                <a:cs typeface="+mn-cs"/>
              </a:rPr>
              <a:t>Radio Frequency Engineer from Lempster, NH awarded $30,000 for a mathematical model to be used for solar forecasting.  579 “project rooms” participated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41300" y="1008063"/>
          <a:ext cx="8648700" cy="5270183"/>
        </p:xfrm>
        <a:graphic>
          <a:graphicData uri="http://schemas.openxmlformats.org/drawingml/2006/table">
            <a:tbl>
              <a:tblPr/>
              <a:tblGrid>
                <a:gridCol w="1127125"/>
                <a:gridCol w="960438"/>
                <a:gridCol w="1252537"/>
                <a:gridCol w="977900"/>
                <a:gridCol w="1574800"/>
                <a:gridCol w="2755900"/>
              </a:tblGrid>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Challenge Title</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Challenge Owner</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Challenge Type / Award</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Posted / Deadline</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Final Numbers</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Challenge Status</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r>
              <a:tr h="1263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Improved Food Packaging</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Michele Perchonok</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Theoretical-IP / $15,000</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December 18, 2009 / February 28, 2010</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-174 Project Rooms from 33 Countries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-22 Submissions from 10 Countries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rgbClr val="000000"/>
                          </a:solidFill>
                          <a:effectLst/>
                          <a:latin typeface="Arial" charset="0"/>
                          <a:ea typeface="MS PGothic" pitchFamily="34" charset="-128"/>
                        </a:rPr>
                        <a:t>16 for Evaluation</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Calibri" charset="0"/>
                        </a:rPr>
                        <a:t>A partial solution was found and is still under Due Diligence for Solver Verification.</a:t>
                      </a: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r>
              <a:tr h="1373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Compact, effective aerobic and resistive device</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Linda Loerch</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Theoretical-IP / $20,000</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December 18, 2009 / February 28, 2010</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-564 Project Rooms from 52 Countries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-95 Submissions from 24 Countries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rgbClr val="000000"/>
                          </a:solidFill>
                          <a:effectLst/>
                          <a:latin typeface="Arial" charset="0"/>
                          <a:ea typeface="MS PGothic" pitchFamily="34" charset="-128"/>
                        </a:rPr>
                        <a:t>60 for Evaluation</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A full award has been made to a mechanical engineer from Foxboro, MA for his pneumatic suction device.  The well formed solution will be directly infused into current NASA prototype efforts.</a:t>
                      </a:r>
                    </a:p>
                  </a:txBody>
                  <a:tcPr marL="68580" marR="68580"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r>
              <a:tr h="164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Forecasting Solar Activity</a:t>
                      </a:r>
                    </a:p>
                  </a:txBody>
                  <a:tcPr marL="68580" marR="68580"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Neal Zapp</a:t>
                      </a:r>
                    </a:p>
                  </a:txBody>
                  <a:tcPr marL="68580" marR="68580"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RTP / $30,000</a:t>
                      </a:r>
                    </a:p>
                  </a:txBody>
                  <a:tcPr marL="68580" marR="68580"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December 22, 2009 / March 22, 2010</a:t>
                      </a:r>
                    </a:p>
                  </a:txBody>
                  <a:tcPr marL="68580" marR="68580"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-579 Project Rooms from 53 Countries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-11 submissions from 5 Countries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rgbClr val="000000"/>
                          </a:solidFill>
                          <a:effectLst/>
                          <a:latin typeface="Arial" charset="0"/>
                          <a:ea typeface="MS PGothic" pitchFamily="34" charset="-128"/>
                        </a:rPr>
                        <a:t>4</a:t>
                      </a:r>
                      <a:r>
                        <a:rPr kumimoji="0" lang="en-US" sz="1400" b="0" i="0" u="none" strike="noStrike" cap="none" normalizeH="0" baseline="0" dirty="0" smtClean="0">
                          <a:ln>
                            <a:noFill/>
                          </a:ln>
                          <a:solidFill>
                            <a:srgbClr val="000000"/>
                          </a:solidFill>
                          <a:effectLst/>
                          <a:latin typeface="Arial" charset="0"/>
                          <a:ea typeface="MS PGothic" pitchFamily="34" charset="-128"/>
                        </a:rPr>
                        <a:t> </a:t>
                      </a:r>
                      <a:r>
                        <a:rPr kumimoji="0" lang="en-US" sz="1400" b="1" i="1" u="none" strike="noStrike" cap="none" normalizeH="0" baseline="0" dirty="0" smtClean="0">
                          <a:ln>
                            <a:noFill/>
                          </a:ln>
                          <a:solidFill>
                            <a:srgbClr val="000000"/>
                          </a:solidFill>
                          <a:effectLst/>
                          <a:latin typeface="Arial" charset="0"/>
                          <a:ea typeface="MS PGothic" pitchFamily="34" charset="-128"/>
                        </a:rPr>
                        <a:t>for</a:t>
                      </a:r>
                      <a:r>
                        <a:rPr kumimoji="0" lang="en-US" sz="1400" b="0" i="0" u="none" strike="noStrike" cap="none" normalizeH="0" baseline="0" dirty="0" smtClean="0">
                          <a:ln>
                            <a:noFill/>
                          </a:ln>
                          <a:solidFill>
                            <a:srgbClr val="000000"/>
                          </a:solidFill>
                          <a:effectLst/>
                          <a:latin typeface="Arial" charset="0"/>
                          <a:ea typeface="MS PGothic" pitchFamily="34" charset="-128"/>
                        </a:rPr>
                        <a:t> </a:t>
                      </a:r>
                      <a:r>
                        <a:rPr kumimoji="0" lang="en-US" sz="1400" b="1" i="1" u="none" strike="noStrike" cap="none" normalizeH="0" baseline="0" dirty="0" smtClean="0">
                          <a:ln>
                            <a:noFill/>
                          </a:ln>
                          <a:solidFill>
                            <a:srgbClr val="000000"/>
                          </a:solidFill>
                          <a:effectLst/>
                          <a:latin typeface="Arial" charset="0"/>
                          <a:ea typeface="MS PGothic" pitchFamily="34" charset="-128"/>
                        </a:rPr>
                        <a:t>Evaluation</a:t>
                      </a:r>
                    </a:p>
                  </a:txBody>
                  <a:tcPr marL="68580" marR="68580"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A full award has been made to a retired Ph.D from rural NH for his SPE prediction algorithm.  It is felt this solution exceeds the requirements and NASA is interested in working with the solver on implementation into an operational framework.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MS PGothic" pitchFamily="34" charset="-128"/>
                      </a:endParaRPr>
                    </a:p>
                  </a:txBody>
                  <a:tcPr marL="68580" marR="68580"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r>
            </a:tbl>
          </a:graphicData>
        </a:graphic>
      </p:graphicFrame>
      <p:sp>
        <p:nvSpPr>
          <p:cNvPr id="27686" name="Slide Number Placeholder 5"/>
          <p:cNvSpPr>
            <a:spLocks noGrp="1"/>
          </p:cNvSpPr>
          <p:nvPr>
            <p:ph type="sldNum" sz="quarter" idx="11"/>
          </p:nvPr>
        </p:nvSpPr>
        <p:spPr>
          <a:noFill/>
        </p:spPr>
        <p:txBody>
          <a:bodyPr/>
          <a:lstStyle/>
          <a:p>
            <a:fld id="{60105C91-62DB-4977-8349-B18D86598B0E}" type="slidenum">
              <a:rPr lang="en-US" smtClean="0">
                <a:latin typeface="Arial Unicode MS" pitchFamily="34" charset="-128"/>
                <a:ea typeface="MS PGothic"/>
                <a:cs typeface="MS PGothic"/>
              </a:rPr>
              <a:pPr/>
              <a:t>8</a:t>
            </a:fld>
            <a:endParaRPr lang="en-US" smtClean="0">
              <a:latin typeface="Arial Unicode MS" pitchFamily="34" charset="-128"/>
              <a:ea typeface="MS PGothic"/>
              <a:cs typeface="MS PGothic"/>
            </a:endParaRPr>
          </a:p>
        </p:txBody>
      </p:sp>
      <p:sp>
        <p:nvSpPr>
          <p:cNvPr id="27687" name="Title 3"/>
          <p:cNvSpPr>
            <a:spLocks noGrp="1"/>
          </p:cNvSpPr>
          <p:nvPr>
            <p:ph type="title" idx="4294967295"/>
          </p:nvPr>
        </p:nvSpPr>
        <p:spPr>
          <a:xfrm>
            <a:off x="681038" y="0"/>
            <a:ext cx="7772400" cy="1143000"/>
          </a:xfrm>
        </p:spPr>
        <p:txBody>
          <a:bodyPr/>
          <a:lstStyle/>
          <a:p>
            <a:r>
              <a:rPr lang="en-US" sz="3200" b="1" smtClean="0">
                <a:ea typeface="MS PGothic"/>
                <a:cs typeface="MS PGothic"/>
              </a:rPr>
              <a:t>InnoCentive Challenges Summary</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61938" y="1570038"/>
          <a:ext cx="8585200" cy="2196783"/>
        </p:xfrm>
        <a:graphic>
          <a:graphicData uri="http://schemas.openxmlformats.org/drawingml/2006/table">
            <a:tbl>
              <a:tblPr/>
              <a:tblGrid>
                <a:gridCol w="1119188"/>
                <a:gridCol w="952500"/>
                <a:gridCol w="1276350"/>
                <a:gridCol w="1025525"/>
                <a:gridCol w="1544637"/>
                <a:gridCol w="2667000"/>
              </a:tblGrid>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Challenge Title</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Challenge Owner</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Challenge Type / Award</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Posted / Deadline</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Final Numbers</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charset="0"/>
                          <a:ea typeface="MS PGothic" pitchFamily="34" charset="-128"/>
                        </a:rPr>
                        <a:t>Challenge Status</a:t>
                      </a:r>
                      <a:endParaRPr kumimoji="0" lang="en-US" sz="1800" b="0" i="0" u="none" strike="noStrike" cap="none" normalizeH="0" baseline="0" dirty="0" smtClean="0">
                        <a:ln>
                          <a:noFill/>
                        </a:ln>
                        <a:solidFill>
                          <a:srgbClr val="000000"/>
                        </a:solidFill>
                        <a:effectLst/>
                        <a:latin typeface="Calibri" charset="0"/>
                        <a:ea typeface="MS PGothic" pitchFamily="34" charset="-128"/>
                      </a:endParaRP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solidFill>
                      <a:srgbClr val="FDE9D9"/>
                    </a:solidFill>
                  </a:tcPr>
                </a:tc>
              </a:tr>
              <a:tr h="1770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Coordination of Sensor Swarms for Extra - terrestrial Research</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Erik Vedeler</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Theoretical - Licensing / $20,000</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February 27, 2010 / April 26, 2010</a:t>
                      </a: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-423 Project Rooms from 49 Countries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-37 Submissions from 11 Countries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rgbClr val="000000"/>
                          </a:solidFill>
                          <a:effectLst/>
                          <a:latin typeface="Arial" charset="0"/>
                          <a:ea typeface="MS PGothic" pitchFamily="34" charset="-128"/>
                        </a:rPr>
                        <a:t>22 for Evaluation</a:t>
                      </a:r>
                      <a:endParaRPr kumimoji="0" lang="en-US" sz="1400" b="0" i="0" u="none" strike="noStrike" cap="none" normalizeH="0" baseline="0" dirty="0" smtClean="0">
                        <a:ln>
                          <a:noFill/>
                        </a:ln>
                        <a:solidFill>
                          <a:srgbClr val="000000"/>
                        </a:solidFill>
                        <a:effectLst/>
                        <a:latin typeface="Arial" charset="0"/>
                        <a:ea typeface="MS PGothic" pitchFamily="34" charset="-128"/>
                      </a:endParaRPr>
                    </a:p>
                  </a:txBody>
                  <a:tcPr marL="51515" marR="51515"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MS PGothic" pitchFamily="34" charset="-128"/>
                        </a:rPr>
                        <a:t>Currently under evaluation by the challenge owner and the Langley champion Melvin Ferebee.  Evaluation will be completed by the team in Mid-June 2010.</a:t>
                      </a:r>
                    </a:p>
                  </a:txBody>
                  <a:tcPr marL="53823" marR="53823" marT="0" marB="0" anchor="ctr" horzOverflow="overflow">
                    <a:lnL w="12700" cap="flat" cmpd="sng" algn="ctr">
                      <a:solidFill>
                        <a:srgbClr val="585858"/>
                      </a:solidFill>
                      <a:prstDash val="solid"/>
                      <a:round/>
                      <a:headEnd type="none" w="med" len="med"/>
                      <a:tailEnd type="none" w="med" len="med"/>
                    </a:lnL>
                    <a:lnR w="12700" cap="flat" cmpd="sng" algn="ctr">
                      <a:solidFill>
                        <a:srgbClr val="585858"/>
                      </a:solidFill>
                      <a:prstDash val="solid"/>
                      <a:round/>
                      <a:headEnd type="none" w="med" len="med"/>
                      <a:tailEnd type="none" w="med" len="med"/>
                    </a:lnR>
                    <a:lnT w="12700" cap="flat" cmpd="sng" algn="ctr">
                      <a:solidFill>
                        <a:srgbClr val="585858"/>
                      </a:solidFill>
                      <a:prstDash val="solid"/>
                      <a:round/>
                      <a:headEnd type="none" w="med" len="med"/>
                      <a:tailEnd type="none" w="med" len="med"/>
                    </a:lnT>
                    <a:lnB w="12700" cap="flat" cmpd="sng" algn="ctr">
                      <a:solidFill>
                        <a:srgbClr val="585858"/>
                      </a:solidFill>
                      <a:prstDash val="solid"/>
                      <a:round/>
                      <a:headEnd type="none" w="med" len="med"/>
                      <a:tailEnd type="none" w="med" len="med"/>
                    </a:lnB>
                    <a:lnTlToBr>
                      <a:noFill/>
                    </a:lnTlToBr>
                    <a:lnBlToTr>
                      <a:noFill/>
                    </a:lnBlToTr>
                    <a:noFill/>
                  </a:tcPr>
                </a:tc>
              </a:tr>
            </a:tbl>
          </a:graphicData>
        </a:graphic>
      </p:graphicFrame>
      <p:sp>
        <p:nvSpPr>
          <p:cNvPr id="29720" name="Slide Number Placeholder 5"/>
          <p:cNvSpPr>
            <a:spLocks noGrp="1"/>
          </p:cNvSpPr>
          <p:nvPr>
            <p:ph type="sldNum" sz="quarter" idx="11"/>
          </p:nvPr>
        </p:nvSpPr>
        <p:spPr>
          <a:noFill/>
        </p:spPr>
        <p:txBody>
          <a:bodyPr/>
          <a:lstStyle/>
          <a:p>
            <a:fld id="{95F96593-DEA1-4407-B1E2-6805643B9A1D}" type="slidenum">
              <a:rPr lang="en-US" smtClean="0">
                <a:latin typeface="Arial Unicode MS" pitchFamily="34" charset="-128"/>
                <a:ea typeface="MS PGothic"/>
                <a:cs typeface="MS PGothic"/>
              </a:rPr>
              <a:pPr/>
              <a:t>9</a:t>
            </a:fld>
            <a:endParaRPr lang="en-US" smtClean="0">
              <a:latin typeface="Arial Unicode MS" pitchFamily="34" charset="-128"/>
              <a:ea typeface="MS PGothic"/>
              <a:cs typeface="MS PGothic"/>
            </a:endParaRPr>
          </a:p>
        </p:txBody>
      </p:sp>
      <p:sp>
        <p:nvSpPr>
          <p:cNvPr id="29721" name="Title 3"/>
          <p:cNvSpPr>
            <a:spLocks noGrp="1"/>
          </p:cNvSpPr>
          <p:nvPr>
            <p:ph type="title" idx="4294967295"/>
          </p:nvPr>
        </p:nvSpPr>
        <p:spPr>
          <a:xfrm>
            <a:off x="685800" y="192088"/>
            <a:ext cx="7772400" cy="1143000"/>
          </a:xfrm>
        </p:spPr>
        <p:txBody>
          <a:bodyPr/>
          <a:lstStyle/>
          <a:p>
            <a:r>
              <a:rPr lang="en-US" sz="3200" b="1" smtClean="0">
                <a:ea typeface="MS PGothic"/>
                <a:cs typeface="MS PGothic"/>
              </a:rPr>
              <a:t>InnoCentive Challenges Summary</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6265</TotalTime>
  <Words>1310</Words>
  <Application>Microsoft Office PowerPoint</Application>
  <PresentationFormat>On-screen Show (4:3)</PresentationFormat>
  <Paragraphs>255</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Slide 1</vt:lpstr>
      <vt:lpstr>Driving Innovation    Through Collaboration </vt:lpstr>
      <vt:lpstr>Driving Innovation    Through Collaboration</vt:lpstr>
      <vt:lpstr>Driving Innovation    Through Collaboration</vt:lpstr>
      <vt:lpstr>Driving Innovation    Through Collaboration</vt:lpstr>
      <vt:lpstr>Three NASA JSC Challenges Posted at InnoCentive.com</vt:lpstr>
      <vt:lpstr>InnoCentive</vt:lpstr>
      <vt:lpstr>InnoCentive Challenges Summary</vt:lpstr>
      <vt:lpstr>InnoCentive Challenges Summary</vt:lpstr>
      <vt:lpstr>Yet2.com Pilot-Phase 1</vt:lpstr>
      <vt:lpstr>Yet2.com Bone Imaging - Most Promising Leads</vt:lpstr>
      <vt:lpstr>TopCoder</vt:lpstr>
      <vt:lpstr>Forward Work</vt:lpstr>
      <vt:lpstr>Other Agency Collaboration</vt:lpstr>
      <vt:lpstr>Other Collaborations</vt:lpstr>
      <vt:lpstr>Other Collaborations</vt:lpstr>
      <vt:lpstr>Human Health and Performance Center</vt:lpstr>
      <vt:lpstr>Human Health and Performance Center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 Status Briefing to the Business Planning Team</dc:title>
  <dc:creator/>
  <cp:lastModifiedBy>AndreaNoceSigritz</cp:lastModifiedBy>
  <cp:revision>523</cp:revision>
  <dcterms:created xsi:type="dcterms:W3CDTF">2010-06-12T13:12:05Z</dcterms:created>
  <dcterms:modified xsi:type="dcterms:W3CDTF">2012-07-17T15:27:26Z</dcterms:modified>
</cp:coreProperties>
</file>