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33" r:id="rId2"/>
    <p:sldId id="935" r:id="rId3"/>
    <p:sldId id="945" r:id="rId4"/>
    <p:sldId id="963" r:id="rId5"/>
    <p:sldId id="964" r:id="rId6"/>
    <p:sldId id="965" r:id="rId7"/>
    <p:sldId id="966" r:id="rId8"/>
    <p:sldId id="968" r:id="rId9"/>
    <p:sldId id="967" r:id="rId10"/>
    <p:sldId id="969" r:id="rId11"/>
    <p:sldId id="952" r:id="rId12"/>
    <p:sldId id="953" r:id="rId13"/>
    <p:sldId id="954" r:id="rId14"/>
    <p:sldId id="955" r:id="rId15"/>
    <p:sldId id="94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0000"/>
    <a:srgbClr val="FF3300"/>
    <a:srgbClr val="999999"/>
    <a:srgbClr val="66CCFF"/>
    <a:srgbClr val="008000"/>
    <a:srgbClr val="005288"/>
    <a:srgbClr val="E7F3F4"/>
    <a:srgbClr val="4DD38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9519" autoAdjust="0"/>
  </p:normalViewPr>
  <p:slideViewPr>
    <p:cSldViewPr snapToGrid="0">
      <p:cViewPr>
        <p:scale>
          <a:sx n="100" d="100"/>
          <a:sy n="100" d="100"/>
        </p:scale>
        <p:origin x="-4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2580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1683E-1A3F-4F56-A5BF-CE521008C565}" type="datetimeFigureOut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CFD1F-BA25-455D-8B10-0A734A994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34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ADB3A6-0B48-4BDC-B41D-CD322CD0C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448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9" y="4417651"/>
            <a:ext cx="5607665" cy="4181149"/>
          </a:xfrm>
          <a:noFill/>
          <a:ln>
            <a:solidFill>
              <a:srgbClr val="000000"/>
            </a:solidFill>
          </a:ln>
        </p:spPr>
        <p:txBody>
          <a:bodyPr lIns="90775" tIns="45387" rIns="90775" bIns="45387"/>
          <a:lstStyle/>
          <a:p>
            <a:endParaRPr lang="en-GB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8" y="4417650"/>
            <a:ext cx="5607665" cy="4181149"/>
          </a:xfrm>
          <a:noFill/>
          <a:ln>
            <a:solidFill>
              <a:srgbClr val="000000"/>
            </a:solidFill>
          </a:ln>
        </p:spPr>
        <p:txBody>
          <a:bodyPr lIns="90775" tIns="45387" rIns="90775" bIns="45387"/>
          <a:lstStyle/>
          <a:p>
            <a:endParaRPr lang="en-GB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DB3A6-0B48-4BDC-B41D-CD322CD0CB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F8A2-AA0D-443B-95F2-5C9CD8AEA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80895-FF06-4D94-B468-41313DC59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651D-EBED-42E1-9640-BC45AE342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5591-A959-4DB7-9EDA-17444F7D4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DD6F-D61C-4140-93D4-B9CC1E847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apient_Background86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8502650" y="6567488"/>
            <a:ext cx="2587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fld id="{B0D560BE-4648-499A-955D-D616595E6CA9}" type="slidenum">
              <a:rPr lang="en-US" sz="600" i="0">
                <a:solidFill>
                  <a:srgbClr val="4D4D4D"/>
                </a:solidFill>
                <a:latin typeface="Arial" charset="0"/>
                <a:ea typeface="ＭＳ Ｐゴシック" pitchFamily="-112" charset="-128"/>
              </a:rPr>
              <a:pPr/>
              <a:t>‹#›</a:t>
            </a:fld>
            <a:endParaRPr lang="en-US" sz="600" i="0" dirty="0">
              <a:solidFill>
                <a:srgbClr val="4D4D4D"/>
              </a:solidFill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322"/>
            <a:ext cx="8236424" cy="44338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ABD5-94D2-4747-86B2-F6A7E580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7676-3525-4393-B38F-2259E025A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EEFD-0533-4083-A841-E0E17A2EB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5284A-EDD2-4513-83F2-4EFE27276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E2D1-7177-43F8-ADCF-16E45064B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8F1B-9091-442A-A052-4747AEAE7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E0F3-6F59-4418-B68E-0E254BCF6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3EBC-8C03-49E4-A9E3-35F88194F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D046ACA-5E90-4381-AB53-EC9465C93B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 userDrawn="1"/>
        </p:nvSpPr>
        <p:spPr bwMode="blackWhite">
          <a:xfrm>
            <a:off x="0" y="0"/>
            <a:ext cx="9144000" cy="377825"/>
          </a:xfrm>
          <a:prstGeom prst="rect">
            <a:avLst/>
          </a:prstGeom>
          <a:solidFill>
            <a:srgbClr val="00528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blackWhite">
          <a:xfrm>
            <a:off x="0" y="6475413"/>
            <a:ext cx="9144000" cy="382587"/>
          </a:xfrm>
          <a:prstGeom prst="rect">
            <a:avLst/>
          </a:prstGeom>
          <a:solidFill>
            <a:srgbClr val="00528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946150" y="76200"/>
            <a:ext cx="739775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Transportation Security Administration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black">
          <a:xfrm>
            <a:off x="153988" y="6500813"/>
            <a:ext cx="1006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fld id="{8AC8106A-04A1-4BF3-8EFC-F79D4234D29F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algn="l">
              <a:spcBef>
                <a:spcPct val="0"/>
              </a:spcBef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black">
          <a:xfrm>
            <a:off x="990600" y="152400"/>
            <a:ext cx="0" cy="2301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black">
          <a:xfrm>
            <a:off x="990600" y="6470650"/>
            <a:ext cx="0" cy="192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15" r:id="rId2"/>
    <p:sldLayoutId id="2147484405" r:id="rId3"/>
    <p:sldLayoutId id="2147484406" r:id="rId4"/>
    <p:sldLayoutId id="2147484407" r:id="rId5"/>
    <p:sldLayoutId id="2147484408" r:id="rId6"/>
    <p:sldLayoutId id="2147484416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cover2.png"/>
          <p:cNvPicPr>
            <a:picLocks noChangeAspect="1"/>
          </p:cNvPicPr>
          <p:nvPr/>
        </p:nvPicPr>
        <p:blipFill>
          <a:blip r:embed="rId3" cstate="print"/>
          <a:srcRect l="1660" t="1158" r="2425" b="3212"/>
          <a:stretch>
            <a:fillRect/>
          </a:stretch>
        </p:blipFill>
        <p:spPr bwMode="auto">
          <a:xfrm>
            <a:off x="184150" y="192088"/>
            <a:ext cx="87693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2222500"/>
          </a:xfrm>
          <a:prstGeom prst="rect">
            <a:avLst/>
          </a:prstGeom>
          <a:solidFill>
            <a:srgbClr val="005288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i="0" dirty="0">
              <a:solidFill>
                <a:schemeClr val="tx1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822700"/>
            <a:ext cx="9144000" cy="2044700"/>
          </a:xfrm>
          <a:prstGeom prst="rect">
            <a:avLst/>
          </a:prstGeom>
          <a:solidFill>
            <a:srgbClr val="0052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i="0" dirty="0">
              <a:solidFill>
                <a:schemeClr val="tx1"/>
              </a:solidFill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86288" y="4114800"/>
            <a:ext cx="4557712" cy="1258888"/>
            <a:chOff x="355541" y="4138416"/>
            <a:chExt cx="4558003" cy="125915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082210" y="4138416"/>
              <a:ext cx="3831334" cy="1259157"/>
              <a:chOff x="465082" y="4138416"/>
              <a:chExt cx="3831334" cy="1259157"/>
            </a:xfrm>
          </p:grpSpPr>
          <p:sp>
            <p:nvSpPr>
              <p:cNvPr id="6154" name="TextBox 15"/>
              <p:cNvSpPr txBox="1">
                <a:spLocks noChangeArrowheads="1"/>
              </p:cNvSpPr>
              <p:nvPr/>
            </p:nvSpPr>
            <p:spPr bwMode="auto">
              <a:xfrm>
                <a:off x="465082" y="4138416"/>
                <a:ext cx="3831334" cy="815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700" i="0" dirty="0" smtClean="0">
                    <a:solidFill>
                      <a:schemeClr val="accent3"/>
                    </a:solidFill>
                    <a:latin typeface="Georgia" pitchFamily="18" charset="0"/>
                  </a:rPr>
                  <a:t>TSA’s “My TSA”</a:t>
                </a:r>
                <a:endParaRPr lang="en-US" sz="2700" i="0" dirty="0">
                  <a:solidFill>
                    <a:schemeClr val="accent3"/>
                  </a:solidFill>
                  <a:latin typeface="Georgia" pitchFamily="18" charset="0"/>
                </a:endParaRPr>
              </a:p>
              <a:p>
                <a:r>
                  <a:rPr lang="en-US" sz="2000" i="0" dirty="0" smtClean="0">
                    <a:solidFill>
                      <a:schemeClr val="bg1"/>
                    </a:solidFill>
                    <a:latin typeface="Georgia" pitchFamily="18" charset="0"/>
                  </a:rPr>
                  <a:t>Mobile Apps Lifecycle</a:t>
                </a:r>
                <a:endParaRPr lang="en-US" sz="2000" i="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6155" name="Rectangle 8"/>
              <p:cNvSpPr>
                <a:spLocks noChangeArrowheads="1"/>
              </p:cNvSpPr>
              <p:nvPr/>
            </p:nvSpPr>
            <p:spPr bwMode="auto">
              <a:xfrm>
                <a:off x="465082" y="5003873"/>
                <a:ext cx="3739937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/>
              <a:lstStyle/>
              <a:p>
                <a:pPr eaLnBrk="0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r>
                  <a:rPr lang="en-US" sz="1400" i="0" dirty="0" smtClean="0">
                    <a:solidFill>
                      <a:schemeClr val="accent3">
                        <a:lumMod val="65000"/>
                      </a:schemeClr>
                    </a:solidFill>
                    <a:latin typeface="Georgia" pitchFamily="18" charset="0"/>
                    <a:ea typeface="ＭＳ Ｐゴシック" pitchFamily="-112" charset="-128"/>
                  </a:rPr>
                  <a:t>OIT Applications Development Division</a:t>
                </a:r>
                <a:endParaRPr lang="en-US" sz="1600" b="1" i="0" dirty="0">
                  <a:solidFill>
                    <a:schemeClr val="accent3">
                      <a:lumMod val="65000"/>
                    </a:schemeClr>
                  </a:solidFill>
                  <a:latin typeface="Georgia" pitchFamily="18" charset="0"/>
                  <a:ea typeface="ＭＳ Ｐゴシック" pitchFamily="-112" charset="-128"/>
                </a:endParaRPr>
              </a:p>
            </p:txBody>
          </p:sp>
        </p:grpSp>
        <p:pic>
          <p:nvPicPr>
            <p:cNvPr id="6153" name="Picture 18" descr="Transportation_Security_Administration_WHIT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541" y="4210554"/>
              <a:ext cx="690892" cy="690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C:\Work Files\Graphics\projects\iPhone\iPhone-hand-myts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0" y="1133475"/>
            <a:ext cx="5724525" cy="5724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Status: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Guide: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Security wait times: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Videos: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Weather: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:\Work Files\Graphics\projects\iPhone\sshots\Screen Shot 2011-08-22 at 11.43.52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14476"/>
            <a:ext cx="2638425" cy="4957040"/>
          </a:xfrm>
          <a:prstGeom prst="rect">
            <a:avLst/>
          </a:prstGeom>
          <a:noFill/>
        </p:spPr>
      </p:pic>
      <p:pic>
        <p:nvPicPr>
          <p:cNvPr id="4098" name="Picture 2" descr="C:\Work Files\Graphics\projects\iPhone\sshots\photo-weat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4" y="2366962"/>
            <a:ext cx="2124075" cy="3186113"/>
          </a:xfrm>
          <a:prstGeom prst="rect">
            <a:avLst/>
          </a:prstGeom>
          <a:noFill/>
        </p:spPr>
      </p:pic>
      <p:pic>
        <p:nvPicPr>
          <p:cNvPr id="6146" name="Picture 2" descr="C:\Work Files\Graphics\projects\iPhone\sshots\photo-on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" y="2357437"/>
            <a:ext cx="2130425" cy="319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err="1" smtClean="0">
                <a:solidFill>
                  <a:srgbClr val="999999"/>
                </a:solidFill>
                <a:latin typeface="Georgia" pitchFamily="18" charset="0"/>
              </a:rPr>
              <a:t>MyTSA</a:t>
            </a:r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 “Can I Bring?” Feature on iPhone.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685924"/>
            <a:ext cx="4743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The “Can I Bring?” feature of the </a:t>
            </a:r>
            <a:r>
              <a:rPr lang="en-US" sz="1400" dirty="0" err="1" smtClean="0">
                <a:solidFill>
                  <a:srgbClr val="4D4D4D"/>
                </a:solidFill>
                <a:latin typeface="Georgia" pitchFamily="18" charset="0"/>
              </a:rPr>
              <a:t>MyTSA</a:t>
            </a:r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 app (iPhone, Android, and mobile web) is a useful travelers tool that can help answer the question, “Can I bring this item on the airplane when I travel?”.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When the tool was launch in June 2010 there were approximately 900 items in the database. As of August 2012 because of traveler’s suggestions there are nearly 4,000 items included. 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Because of frequent misspellings (we only include the correct spelling for each item) we enhanced the tool with a “type ahead” feature that has predictive typing and auto-complete. If the traveler enters an item that is not in our database they have an opportunity to submit the suggestion anonymously to TSA.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Depending on the item entered, there is a predefined set of “status” categories which are returned as the definitive answer.</a:t>
            </a:r>
          </a:p>
        </p:txBody>
      </p:sp>
      <p:pic>
        <p:nvPicPr>
          <p:cNvPr id="1026" name="Picture 2" descr="C:\Work Files\Graphics\projects\MyTSA\Screen Shot 2011-08-16 at 6.03.08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31" y="1457325"/>
            <a:ext cx="2666693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pic>
        <p:nvPicPr>
          <p:cNvPr id="6" name="Picture 5" descr="iphone_status_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633412"/>
            <a:ext cx="2943225" cy="559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1775" y="1685924"/>
            <a:ext cx="19716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There are a total of seven “status” results based on the item entered.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The status and the particular “category” of item determine if an item can be carried-on, put in checked baggage or if it’s not permitted for plane travel. </a:t>
            </a:r>
          </a:p>
        </p:txBody>
      </p:sp>
      <p:pic>
        <p:nvPicPr>
          <p:cNvPr id="8" name="Picture 7" descr="Screen Shot 2011-08-16 at 6.03.08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186" y="695325"/>
            <a:ext cx="2960739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Work Files\Graphics\projects\MyTSA\Screen Shot 2011-08-22 at 11.41.52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802" y="1466850"/>
            <a:ext cx="2661623" cy="50006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err="1" smtClean="0">
                <a:solidFill>
                  <a:srgbClr val="999999"/>
                </a:solidFill>
                <a:latin typeface="Georgia" pitchFamily="18" charset="0"/>
              </a:rPr>
              <a:t>MyTSA</a:t>
            </a:r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 “Can I Bring?” Feature on iPhone.</a:t>
            </a:r>
          </a:p>
        </p:txBody>
      </p:sp>
      <p:pic>
        <p:nvPicPr>
          <p:cNvPr id="1026" name="Picture 2" descr="C:\Work Files\Graphics\projects\MyTSA\Screen Shot 2011-08-16 at 6.03.08 P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31" y="1457325"/>
            <a:ext cx="2666693" cy="5010150"/>
          </a:xfrm>
          <a:prstGeom prst="rect">
            <a:avLst/>
          </a:prstGeom>
          <a:noFill/>
        </p:spPr>
      </p:pic>
      <p:pic>
        <p:nvPicPr>
          <p:cNvPr id="2050" name="Picture 2" descr="C:\Work Files\Graphics\projects\MyTSA\Screen Shot 2011-08-22 at 11.41.52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877" y="1466850"/>
            <a:ext cx="2661623" cy="5000625"/>
          </a:xfrm>
          <a:prstGeom prst="rect">
            <a:avLst/>
          </a:prstGeom>
          <a:noFill/>
        </p:spPr>
      </p:pic>
      <p:pic>
        <p:nvPicPr>
          <p:cNvPr id="2053" name="Picture 5" descr="C:\Work Files\Graphics\projects\iPhone\sshots\IMG_03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4400" y="2200275"/>
            <a:ext cx="2222499" cy="3333749"/>
          </a:xfrm>
          <a:prstGeom prst="rect">
            <a:avLst/>
          </a:prstGeom>
          <a:noFill/>
        </p:spPr>
      </p:pic>
      <p:pic>
        <p:nvPicPr>
          <p:cNvPr id="2054" name="Picture 6" descr="C:\Work Files\Graphics\projects\iPhone\sshots\IMG_039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725" y="2276475"/>
            <a:ext cx="2178049" cy="326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59309"/>
            <a:ext cx="7448550" cy="57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115049" y="1476375"/>
            <a:ext cx="2085976" cy="121272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Can I Bring My…?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feature on new TSA.gov. “Widget” can be placed on any website.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037" y="32194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0" name="Picture 14" descr="1900513416_a5b578adb4_o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5708" r="5676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572000" y="1152525"/>
            <a:ext cx="3729038" cy="3729038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5540" name="TextBox 15"/>
          <p:cNvSpPr txBox="1">
            <a:spLocks noChangeArrowheads="1"/>
          </p:cNvSpPr>
          <p:nvPr/>
        </p:nvSpPr>
        <p:spPr bwMode="auto">
          <a:xfrm>
            <a:off x="4754563" y="1308100"/>
            <a:ext cx="3362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Georgia" pitchFamily="18" charset="0"/>
              </a:rPr>
              <a:t>Citizen-facing mobile apps must be kept up-to-date to remain relevant.</a:t>
            </a:r>
            <a:endParaRPr lang="en-US" sz="1800" dirty="0">
              <a:solidFill>
                <a:srgbClr val="999999"/>
              </a:solidFill>
              <a:latin typeface="Georgia" pitchFamily="18" charset="0"/>
            </a:endParaRPr>
          </a:p>
        </p:txBody>
      </p:sp>
      <p:sp>
        <p:nvSpPr>
          <p:cNvPr id="65541" name="TextBox 15"/>
          <p:cNvSpPr txBox="1">
            <a:spLocks noChangeArrowheads="1"/>
          </p:cNvSpPr>
          <p:nvPr/>
        </p:nvSpPr>
        <p:spPr bwMode="auto">
          <a:xfrm>
            <a:off x="4760913" y="2238375"/>
            <a:ext cx="3362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i="0" dirty="0" smtClean="0">
                <a:solidFill>
                  <a:srgbClr val="4D4D4D"/>
                </a:solidFill>
                <a:latin typeface="Georgia" pitchFamily="18" charset="0"/>
              </a:rPr>
              <a:t>Best federal apps are the result of a tight partnership between the IT organization and the sponsoring office. </a:t>
            </a:r>
            <a:endParaRPr lang="en-US" sz="1400" i="0" dirty="0">
              <a:solidFill>
                <a:srgbClr val="4D4D4D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endParaRPr lang="en-US" sz="1400" i="0" dirty="0">
              <a:solidFill>
                <a:srgbClr val="4D4D4D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1400" i="0" dirty="0" smtClean="0">
                <a:solidFill>
                  <a:srgbClr val="4D4D4D"/>
                </a:solidFill>
                <a:latin typeface="Georgia" pitchFamily="18" charset="0"/>
              </a:rPr>
              <a:t>IT provides technology &amp; design.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 Sponsoring office provides content &amp; approves feature enhancements.</a:t>
            </a:r>
          </a:p>
          <a:p>
            <a:pPr>
              <a:lnSpc>
                <a:spcPct val="110000"/>
              </a:lnSpc>
            </a:pPr>
            <a:endParaRPr lang="en-US" sz="1400" i="0" dirty="0" smtClean="0">
              <a:solidFill>
                <a:srgbClr val="4D4D4D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400" i="1" dirty="0" smtClean="0">
                <a:solidFill>
                  <a:srgbClr val="4D4D4D"/>
                </a:solidFill>
                <a:latin typeface="Georgia" pitchFamily="18" charset="0"/>
              </a:rPr>
              <a:t>Allow each organization to be </a:t>
            </a:r>
            <a:r>
              <a:rPr lang="en-US" sz="1400" i="1" dirty="0" smtClean="0">
                <a:solidFill>
                  <a:srgbClr val="4D4D4D"/>
                </a:solidFill>
                <a:latin typeface="Georgia" pitchFamily="18" charset="0"/>
              </a:rPr>
              <a:t>a</a:t>
            </a:r>
            <a:endParaRPr lang="en-US" sz="1400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400" i="1" dirty="0" smtClean="0">
                <a:solidFill>
                  <a:srgbClr val="4D4D4D"/>
                </a:solidFill>
                <a:latin typeface="Georgia" pitchFamily="18" charset="0"/>
              </a:rPr>
              <a:t>stakeholder </a:t>
            </a:r>
            <a:r>
              <a:rPr lang="en-US" sz="1400" i="1" dirty="0" smtClean="0">
                <a:solidFill>
                  <a:srgbClr val="4D4D4D"/>
                </a:solidFill>
                <a:latin typeface="Georgia" pitchFamily="18" charset="0"/>
              </a:rPr>
              <a:t>&amp; share in the credit.</a:t>
            </a:r>
            <a:endParaRPr lang="en-US" sz="1400" i="1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0" y="4924425"/>
            <a:ext cx="3562350" cy="219075"/>
          </a:xfrm>
          <a:prstGeom prst="rect">
            <a:avLst/>
          </a:prstGeom>
          <a:gradFill rotWithShape="1">
            <a:gsLst>
              <a:gs pos="0">
                <a:srgbClr val="FFFFFF">
                  <a:alpha val="4900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4575" y="3338513"/>
            <a:ext cx="1597025" cy="2165350"/>
            <a:chOff x="5135" y="2001"/>
            <a:chExt cx="1006" cy="13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135" y="2001"/>
              <a:ext cx="1006" cy="1364"/>
              <a:chOff x="2813" y="63"/>
              <a:chExt cx="3141" cy="4257"/>
            </a:xfrm>
          </p:grpSpPr>
          <p:sp>
            <p:nvSpPr>
              <p:cNvPr id="65545" name="Oval 9"/>
              <p:cNvSpPr>
                <a:spLocks noChangeArrowheads="1"/>
              </p:cNvSpPr>
              <p:nvPr/>
            </p:nvSpPr>
            <p:spPr bwMode="auto">
              <a:xfrm>
                <a:off x="2813" y="63"/>
                <a:ext cx="3141" cy="41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2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65546" name="Picture 10" descr="iPhone_Transpare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25" y="718"/>
                <a:ext cx="1710" cy="3602"/>
              </a:xfrm>
              <a:prstGeom prst="rect">
                <a:avLst/>
              </a:prstGeom>
              <a:noFill/>
            </p:spPr>
          </p:pic>
        </p:grpSp>
        <p:pic>
          <p:nvPicPr>
            <p:cNvPr id="65547" name="Picture 11" descr="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2" y="2380"/>
              <a:ext cx="450" cy="6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Evolution of Changes over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025" y="1695450"/>
            <a:ext cx="79914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  <a:latin typeface="Georgia" pitchFamily="18" charset="0"/>
              </a:rPr>
              <a:t>Mobile apps should be updated with timely bug fixes and user driven enhancements. </a:t>
            </a:r>
            <a:r>
              <a:rPr lang="en-US" sz="2000" dirty="0" smtClean="0">
                <a:solidFill>
                  <a:srgbClr val="4D4D4D"/>
                </a:solidFill>
                <a:latin typeface="Georgia" pitchFamily="18" charset="0"/>
              </a:rPr>
              <a:t> </a:t>
            </a:r>
            <a:r>
              <a:rPr lang="en-US" sz="2000" i="1" dirty="0" smtClean="0">
                <a:solidFill>
                  <a:srgbClr val="4D4D4D"/>
                </a:solidFill>
                <a:latin typeface="Georgia" pitchFamily="18" charset="0"/>
              </a:rPr>
              <a:t>Need to have a “commercial product” approach.</a:t>
            </a:r>
            <a:endParaRPr lang="en-US" sz="2000" i="1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sz="20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4D4D4D"/>
                </a:solidFill>
                <a:latin typeface="Georgia" pitchFamily="18" charset="0"/>
              </a:rPr>
              <a:t>July 2010 – Version 1.0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: initial release (iPhone &amp; mobile web).</a:t>
            </a:r>
          </a:p>
          <a:p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4D4D4D"/>
                </a:solidFill>
                <a:latin typeface="Georgia" pitchFamily="18" charset="0"/>
              </a:rPr>
              <a:t>May 2011 – Version 1.1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: set user preferences (geo-location), CIB type-ahead, updateable Guide pages, TSA videos (YouTube), SQL Server DB for Wait Times, </a:t>
            </a:r>
            <a:r>
              <a:rPr lang="en-US" sz="1600" dirty="0" err="1" smtClean="0">
                <a:solidFill>
                  <a:srgbClr val="4D4D4D"/>
                </a:solidFill>
                <a:latin typeface="Georgia" pitchFamily="18" charset="0"/>
              </a:rPr>
              <a:t>OAuth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 architecture &amp; web services.</a:t>
            </a:r>
          </a:p>
          <a:p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4D4D4D"/>
                </a:solidFill>
                <a:latin typeface="Georgia" pitchFamily="18" charset="0"/>
              </a:rPr>
              <a:t>June 2011 – Version 1.2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: NWS weather info, BTS on-time performance, “Retina” graphics support, 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stability 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enhancements.</a:t>
            </a:r>
          </a:p>
          <a:p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4D4D4D"/>
                </a:solidFill>
                <a:latin typeface="Georgia" pitchFamily="18" charset="0"/>
              </a:rPr>
              <a:t>July 2012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: Android v1.0, MyTSA web services 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1.3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, sunrise/sunset service, 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mobile web v1.3 (feature complete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), Civil Rights complaint form. </a:t>
            </a: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4D4D4D"/>
                </a:solidFill>
                <a:latin typeface="Georgia" pitchFamily="18" charset="0"/>
              </a:rPr>
              <a:t>Version 1.3 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– TBD (January 2013): TSA Pre✓™ enhancements.</a:t>
            </a:r>
          </a:p>
          <a:p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4D4D4D"/>
                </a:solidFill>
                <a:latin typeface="Georgia" pitchFamily="18" charset="0"/>
              </a:rPr>
              <a:t>Version 2.0 </a:t>
            </a:r>
            <a:r>
              <a:rPr lang="en-US" sz="1600" dirty="0" smtClean="0">
                <a:solidFill>
                  <a:srgbClr val="4D4D4D"/>
                </a:solidFill>
                <a:latin typeface="Georgia" pitchFamily="18" charset="0"/>
              </a:rPr>
              <a:t>– TBD (Spring 2013): iPad version.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pic>
        <p:nvPicPr>
          <p:cNvPr id="4" name="Picture 3" descr="Screen Shot 2011-08-16 at 6.00.1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" y="1514476"/>
            <a:ext cx="2636274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Status: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Guide: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Security wait times: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Videos: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Weather: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pic>
        <p:nvPicPr>
          <p:cNvPr id="4" name="Picture 3" descr="Screen Shot 2011-08-16 at 6.00.1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" y="1514476"/>
            <a:ext cx="2636274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Georgia" pitchFamily="18" charset="0"/>
              </a:rPr>
              <a:t>Airport Status</a:t>
            </a: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Guide: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Security wait times: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Videos: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Weather: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C:\Work Files\Graphics\projects\iPhone\sshots\IMG_04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" y="2343150"/>
            <a:ext cx="21590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Status: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Georgia" pitchFamily="18" charset="0"/>
              </a:rPr>
              <a:t>Guide</a:t>
            </a: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Security wait times: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Videos: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Weather: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:\Work Files\Graphics\projects\iPhone\sshots\Screen Shot 2011-08-22 at 11.43.52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14476"/>
            <a:ext cx="2638425" cy="495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Status: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Guide: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Georgia" pitchFamily="18" charset="0"/>
              </a:rPr>
              <a:t>Security wait times</a:t>
            </a: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Videos: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Weather: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:\Work Files\Graphics\projects\iPhone\sshots\Screen Shot 2011-08-22 at 11.43.52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14476"/>
            <a:ext cx="2638425" cy="4957040"/>
          </a:xfrm>
          <a:prstGeom prst="rect">
            <a:avLst/>
          </a:prstGeom>
          <a:noFill/>
        </p:spPr>
      </p:pic>
      <p:pic>
        <p:nvPicPr>
          <p:cNvPr id="3074" name="Picture 2" descr="C:\Work Files\Graphics\projects\iPhone\sshots\photo-waittim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2352676"/>
            <a:ext cx="2133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Status: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Guide: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Security wait times: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3300"/>
                </a:solidFill>
                <a:latin typeface="Georgia" pitchFamily="18" charset="0"/>
              </a:rPr>
              <a:t>Videos</a:t>
            </a: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Weather: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5122" name="Picture 2" descr="C:\Work Files\Graphics\projects\iPhone\sshots\Screen Shot 2011-08-22 at 11.43.08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4" y="1513899"/>
            <a:ext cx="2638425" cy="4957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593850"/>
            <a:ext cx="3362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</a:pPr>
            <a:endParaRPr lang="en-US" sz="16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solidFill>
                <a:srgbClr val="4D4D4D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37" y="8191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999999"/>
                </a:solidFill>
                <a:latin typeface="Georgia" pitchFamily="18" charset="0"/>
              </a:rPr>
              <a:t>“My TSA” Principal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1695449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24/7 access to information that passengers frequently request.  Default view is a friendly dashboard.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438400"/>
            <a:ext cx="4324350" cy="40164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  <a:latin typeface="Georgia" pitchFamily="18" charset="0"/>
              </a:rPr>
              <a:t>My TSA has multiple function, including the following features: </a:t>
            </a:r>
          </a:p>
          <a:p>
            <a:pPr marL="342900" indent="-342900"/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Status: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 Users can see what airports are experiencing general delays (not flight specific) or search for conditions at a specific airport. This information is provided by the FAA.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‘Can I Bring?’: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type in an item they plan to bring on a trip to find out if it is permitted or prohibited, and whether they can pack it in carry-on or checked bags.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Guide: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Users can get travel tips on an array of some of the most popular topics of air travel.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Security wait times: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My TSA gives passengers the ability to share their wait time and see what wait times other passengers have posted for U.S. airports.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Videos: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directly from TSA’s official YouTube page.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Georgia" pitchFamily="18" charset="0"/>
              </a:rPr>
              <a:t>Weather</a:t>
            </a: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: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NOAA’s National Weather Service current weather and seven day forecast.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4D4D4D"/>
                </a:solidFill>
                <a:latin typeface="Georgia" pitchFamily="18" charset="0"/>
              </a:rPr>
              <a:t>Airport On-Time performance </a:t>
            </a:r>
            <a:r>
              <a:rPr lang="en-US" sz="1100" dirty="0" smtClean="0">
                <a:solidFill>
                  <a:srgbClr val="4D4D4D"/>
                </a:solidFill>
                <a:latin typeface="Georgia" pitchFamily="18" charset="0"/>
              </a:rPr>
              <a:t>statistics from the Bureau of Transportation Statistics. </a:t>
            </a:r>
          </a:p>
          <a:p>
            <a:endParaRPr lang="en-US" sz="1400" dirty="0" smtClean="0">
              <a:solidFill>
                <a:srgbClr val="4D4D4D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:\Work Files\Graphics\projects\iPhone\sshots\Screen Shot 2011-08-22 at 11.43.52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14476"/>
            <a:ext cx="2638425" cy="4957040"/>
          </a:xfrm>
          <a:prstGeom prst="rect">
            <a:avLst/>
          </a:prstGeom>
          <a:noFill/>
        </p:spPr>
      </p:pic>
      <p:pic>
        <p:nvPicPr>
          <p:cNvPr id="4098" name="Picture 2" descr="C:\Work Files\Graphics\projects\iPhone\sshots\photo-weat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4" y="2366962"/>
            <a:ext cx="2124075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A ESM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33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1800</Words>
  <Application>Microsoft Office PowerPoint</Application>
  <PresentationFormat>On-screen Show (4:3)</PresentationFormat>
  <Paragraphs>129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TSA ESM 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2012-10-26T14:24:31Z</dcterms:created>
  <dcterms:modified xsi:type="dcterms:W3CDTF">2012-10-26T14:24:48Z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-1919994403</vt:i4>
  </property>
  <property fmtid="{D5CDD505-2E9C-101B-9397-08002B2CF9AE}" pid="3" name="_NewReviewCycle">
    <vt:lpwstr/>
  </property>
</Properties>
</file>