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3"/>
  </p:notesMasterIdLst>
  <p:handoutMasterIdLst>
    <p:handoutMasterId r:id="rId24"/>
  </p:handoutMasterIdLst>
  <p:sldIdLst>
    <p:sldId id="480" r:id="rId2"/>
    <p:sldId id="481" r:id="rId3"/>
    <p:sldId id="601" r:id="rId4"/>
    <p:sldId id="605" r:id="rId5"/>
    <p:sldId id="606" r:id="rId6"/>
    <p:sldId id="592" r:id="rId7"/>
    <p:sldId id="595" r:id="rId8"/>
    <p:sldId id="591" r:id="rId9"/>
    <p:sldId id="603" r:id="rId10"/>
    <p:sldId id="596" r:id="rId11"/>
    <p:sldId id="607" r:id="rId12"/>
    <p:sldId id="611" r:id="rId13"/>
    <p:sldId id="608" r:id="rId14"/>
    <p:sldId id="612" r:id="rId15"/>
    <p:sldId id="613" r:id="rId16"/>
    <p:sldId id="598" r:id="rId17"/>
    <p:sldId id="615" r:id="rId18"/>
    <p:sldId id="599" r:id="rId19"/>
    <p:sldId id="614" r:id="rId20"/>
    <p:sldId id="609" r:id="rId21"/>
    <p:sldId id="610" r:id="rId2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FA32F"/>
    <a:srgbClr val="000000"/>
    <a:srgbClr val="7F7F7F"/>
    <a:srgbClr val="4F81BD"/>
    <a:srgbClr val="D0D8E8"/>
    <a:srgbClr val="DCE6F2"/>
    <a:srgbClr val="336CAC"/>
    <a:srgbClr val="C19804"/>
    <a:srgbClr val="FFD82D"/>
    <a:srgbClr val="E5C63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813" autoAdjust="0"/>
    <p:restoredTop sz="86146" autoAdjust="0"/>
  </p:normalViewPr>
  <p:slideViewPr>
    <p:cSldViewPr snapToGrid="0">
      <p:cViewPr varScale="1">
        <p:scale>
          <a:sx n="96" d="100"/>
          <a:sy n="96" d="100"/>
        </p:scale>
        <p:origin x="-20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00" y="4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6B33F-11BA-46D8-BEAA-3EC0750BF46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FE9797A-C51D-4809-BB38-20D75049C81C}">
      <dgm:prSet/>
      <dgm:spPr>
        <a:solidFill>
          <a:srgbClr val="2A7BBC"/>
        </a:solidFill>
        <a:ln>
          <a:noFill/>
        </a:ln>
        <a:effectLst>
          <a:outerShdw blurRad="177800" dist="50800" dir="2700000" rotWithShape="0">
            <a:srgbClr val="000000">
              <a:alpha val="43000"/>
            </a:srgbClr>
          </a:outerShdw>
        </a:effectLst>
      </dgm:spPr>
      <dgm:t>
        <a:bodyPr/>
        <a:lstStyle/>
        <a:p>
          <a:pPr rtl="0"/>
          <a:r>
            <a:rPr lang="en-US" b="1" dirty="0" smtClean="0"/>
            <a:t>Benefits of leveraging a formal 3PAO approval process: </a:t>
          </a:r>
          <a:endParaRPr lang="en-US" b="1" dirty="0"/>
        </a:p>
      </dgm:t>
    </dgm:pt>
    <dgm:pt modelId="{27DA2C1B-80B1-47A9-8872-356E5CB0461A}" type="parTrans" cxnId="{D1645162-6C78-4F58-B9C7-4D33C2ED2493}">
      <dgm:prSet/>
      <dgm:spPr/>
      <dgm:t>
        <a:bodyPr/>
        <a:lstStyle/>
        <a:p>
          <a:endParaRPr lang="en-US"/>
        </a:p>
      </dgm:t>
    </dgm:pt>
    <dgm:pt modelId="{2E781FF0-37CB-4910-A165-AC267FE7FE01}" type="sibTrans" cxnId="{D1645162-6C78-4F58-B9C7-4D33C2ED2493}">
      <dgm:prSet/>
      <dgm:spPr/>
      <dgm:t>
        <a:bodyPr/>
        <a:lstStyle/>
        <a:p>
          <a:endParaRPr lang="en-US" dirty="0"/>
        </a:p>
      </dgm:t>
    </dgm:pt>
    <dgm:pt modelId="{F4CEC680-BBA1-4A18-84AE-CBCBE247C176}">
      <dgm:prSet custT="1"/>
      <dgm:spPr>
        <a:solidFill>
          <a:srgbClr val="2A7BBC"/>
        </a:solidFill>
        <a:ln>
          <a:noFill/>
        </a:ln>
        <a:effectLst>
          <a:outerShdw blurRad="177800" dist="50800" dir="2700000" rotWithShape="0">
            <a:srgbClr val="000000">
              <a:alpha val="43000"/>
            </a:srgbClr>
          </a:outerShdw>
        </a:effectLst>
      </dgm:spPr>
      <dgm:t>
        <a:bodyPr/>
        <a:lstStyle/>
        <a:p>
          <a:pPr rtl="0"/>
          <a:r>
            <a:rPr lang="en-US" sz="1400" b="0" dirty="0" smtClean="0"/>
            <a:t>Establishes an approved list of 3PAOs for CSPs and agencies to choose from to satisfy FedRAMP requirements.</a:t>
          </a:r>
          <a:endParaRPr lang="en-US" sz="1400" b="0" dirty="0"/>
        </a:p>
      </dgm:t>
    </dgm:pt>
    <dgm:pt modelId="{57B8A79C-E50C-4264-9096-64FA396D00F2}" type="sibTrans" cxnId="{6F2AACB4-2D72-48A4-99C2-8466267E94D7}">
      <dgm:prSet/>
      <dgm:spPr/>
      <dgm:t>
        <a:bodyPr/>
        <a:lstStyle/>
        <a:p>
          <a:endParaRPr lang="en-US"/>
        </a:p>
      </dgm:t>
    </dgm:pt>
    <dgm:pt modelId="{B40FF010-0D06-4509-8BF3-50871C0A1D45}" type="parTrans" cxnId="{6F2AACB4-2D72-48A4-99C2-8466267E94D7}">
      <dgm:prSet/>
      <dgm:spPr/>
      <dgm:t>
        <a:bodyPr/>
        <a:lstStyle/>
        <a:p>
          <a:endParaRPr lang="en-US"/>
        </a:p>
      </dgm:t>
    </dgm:pt>
    <dgm:pt modelId="{B2CEBF5A-0A2B-4CA1-9AEC-BC62AD6157BD}">
      <dgm:prSet custT="1"/>
      <dgm:spPr>
        <a:solidFill>
          <a:srgbClr val="2A7BBC"/>
        </a:solidFill>
        <a:ln>
          <a:noFill/>
        </a:ln>
        <a:effectLst>
          <a:outerShdw blurRad="177800" dist="50800" dir="2700000" rotWithShape="0">
            <a:srgbClr val="000000">
              <a:alpha val="43000"/>
            </a:srgbClr>
          </a:outerShdw>
        </a:effectLst>
      </dgm:spPr>
      <dgm:t>
        <a:bodyPr/>
        <a:lstStyle/>
        <a:p>
          <a:pPr rtl="0"/>
          <a:r>
            <a:rPr lang="en-US" sz="1400" b="1" dirty="0" smtClean="0"/>
            <a:t>Creates consistency in performing security assessments among 3PAOs in accordance with FISMA and NIST standards  </a:t>
          </a:r>
        </a:p>
      </dgm:t>
    </dgm:pt>
    <dgm:pt modelId="{309E2123-CE42-4233-BDD4-E89D6121D112}" type="sibTrans" cxnId="{00BCE014-F456-41C2-B5FA-9D9144A589B8}">
      <dgm:prSet/>
      <dgm:spPr/>
      <dgm:t>
        <a:bodyPr/>
        <a:lstStyle/>
        <a:p>
          <a:endParaRPr lang="en-US"/>
        </a:p>
      </dgm:t>
    </dgm:pt>
    <dgm:pt modelId="{D3C32E69-ABB1-4AD3-BB3D-80D1A00C2CAA}" type="parTrans" cxnId="{00BCE014-F456-41C2-B5FA-9D9144A589B8}">
      <dgm:prSet/>
      <dgm:spPr/>
      <dgm:t>
        <a:bodyPr/>
        <a:lstStyle/>
        <a:p>
          <a:endParaRPr lang="en-US"/>
        </a:p>
      </dgm:t>
    </dgm:pt>
    <dgm:pt modelId="{B1C40FCF-EFAE-4843-A1E8-2575F5F004A5}">
      <dgm:prSet custT="1"/>
      <dgm:spPr>
        <a:solidFill>
          <a:srgbClr val="2A7BBC"/>
        </a:solidFill>
        <a:ln>
          <a:noFill/>
        </a:ln>
        <a:effectLst>
          <a:outerShdw blurRad="177800" dist="50800" dir="2700000" rotWithShape="0">
            <a:srgbClr val="000000">
              <a:alpha val="43000"/>
            </a:srgbClr>
          </a:outerShdw>
        </a:effectLst>
      </dgm:spPr>
      <dgm:t>
        <a:bodyPr/>
        <a:lstStyle/>
        <a:p>
          <a:pPr rtl="0"/>
          <a:r>
            <a:rPr lang="en-US" sz="1400" b="0" dirty="0" smtClean="0"/>
            <a:t>Ensures 3PAO independence from Cloud Service Providers in accordance with international standards</a:t>
          </a:r>
          <a:endParaRPr lang="en-US" sz="1400" b="0" dirty="0"/>
        </a:p>
      </dgm:t>
    </dgm:pt>
    <dgm:pt modelId="{604C7965-19D4-4AFE-AD0D-952FB16AFA64}" type="parTrans" cxnId="{3E820279-C9C8-46B4-A3C0-B10ECBA2C3F6}">
      <dgm:prSet/>
      <dgm:spPr/>
      <dgm:t>
        <a:bodyPr/>
        <a:lstStyle/>
        <a:p>
          <a:endParaRPr lang="en-US"/>
        </a:p>
      </dgm:t>
    </dgm:pt>
    <dgm:pt modelId="{518B4166-08A4-48C5-8087-E62E986CD92E}" type="sibTrans" cxnId="{3E820279-C9C8-46B4-A3C0-B10ECBA2C3F6}">
      <dgm:prSet/>
      <dgm:spPr/>
      <dgm:t>
        <a:bodyPr/>
        <a:lstStyle/>
        <a:p>
          <a:endParaRPr lang="en-US"/>
        </a:p>
      </dgm:t>
    </dgm:pt>
    <dgm:pt modelId="{97A3DB56-6B32-4F1F-924F-403FC2C6F641}" type="pres">
      <dgm:prSet presAssocID="{AD86B33F-11BA-46D8-BEAA-3EC0750BF466}" presName="Name0" presStyleCnt="0">
        <dgm:presLayoutVars>
          <dgm:dir/>
          <dgm:resizeHandles val="exact"/>
        </dgm:presLayoutVars>
      </dgm:prSet>
      <dgm:spPr/>
      <dgm:t>
        <a:bodyPr/>
        <a:lstStyle/>
        <a:p>
          <a:endParaRPr lang="en-US"/>
        </a:p>
      </dgm:t>
    </dgm:pt>
    <dgm:pt modelId="{F8DAAC32-CB56-4750-A0AF-84DCD7C60C60}" type="pres">
      <dgm:prSet presAssocID="{1FE9797A-C51D-4809-BB38-20D75049C81C}" presName="node" presStyleLbl="node1" presStyleIdx="0" presStyleCnt="2">
        <dgm:presLayoutVars>
          <dgm:bulletEnabled val="1"/>
        </dgm:presLayoutVars>
      </dgm:prSet>
      <dgm:spPr/>
      <dgm:t>
        <a:bodyPr/>
        <a:lstStyle/>
        <a:p>
          <a:endParaRPr lang="en-US"/>
        </a:p>
      </dgm:t>
    </dgm:pt>
    <dgm:pt modelId="{F7F81D62-84AE-4F97-B8B9-A13C94417C5E}" type="pres">
      <dgm:prSet presAssocID="{2E781FF0-37CB-4910-A165-AC267FE7FE01}" presName="sibTrans" presStyleLbl="sibTrans2D1" presStyleIdx="0" presStyleCnt="1" custScaleX="166537" custLinFactNeighborX="-12408"/>
      <dgm:spPr/>
      <dgm:t>
        <a:bodyPr/>
        <a:lstStyle/>
        <a:p>
          <a:endParaRPr lang="en-US"/>
        </a:p>
      </dgm:t>
    </dgm:pt>
    <dgm:pt modelId="{C1A85855-51BB-40E1-B427-636D454063BD}" type="pres">
      <dgm:prSet presAssocID="{2E781FF0-37CB-4910-A165-AC267FE7FE01}" presName="connectorText" presStyleLbl="sibTrans2D1" presStyleIdx="0" presStyleCnt="1"/>
      <dgm:spPr/>
      <dgm:t>
        <a:bodyPr/>
        <a:lstStyle/>
        <a:p>
          <a:endParaRPr lang="en-US"/>
        </a:p>
      </dgm:t>
    </dgm:pt>
    <dgm:pt modelId="{73860F9F-4D29-462C-AE35-587AB4D32F31}" type="pres">
      <dgm:prSet presAssocID="{B2CEBF5A-0A2B-4CA1-9AEC-BC62AD6157BD}" presName="node" presStyleLbl="node1" presStyleIdx="1" presStyleCnt="2" custLinFactNeighborX="-3980">
        <dgm:presLayoutVars>
          <dgm:bulletEnabled val="1"/>
        </dgm:presLayoutVars>
      </dgm:prSet>
      <dgm:spPr/>
      <dgm:t>
        <a:bodyPr/>
        <a:lstStyle/>
        <a:p>
          <a:endParaRPr lang="en-US"/>
        </a:p>
      </dgm:t>
    </dgm:pt>
  </dgm:ptLst>
  <dgm:cxnLst>
    <dgm:cxn modelId="{6F2AACB4-2D72-48A4-99C2-8466267E94D7}" srcId="{B2CEBF5A-0A2B-4CA1-9AEC-BC62AD6157BD}" destId="{F4CEC680-BBA1-4A18-84AE-CBCBE247C176}" srcOrd="1" destOrd="0" parTransId="{B40FF010-0D06-4509-8BF3-50871C0A1D45}" sibTransId="{57B8A79C-E50C-4264-9096-64FA396D00F2}"/>
    <dgm:cxn modelId="{30D533F7-95F3-4237-8181-B66F39FB3A43}" type="presOf" srcId="{2E781FF0-37CB-4910-A165-AC267FE7FE01}" destId="{F7F81D62-84AE-4F97-B8B9-A13C94417C5E}" srcOrd="0" destOrd="0" presId="urn:microsoft.com/office/officeart/2005/8/layout/process1"/>
    <dgm:cxn modelId="{07841060-5576-4A0C-9343-BE35A61A4B7C}" type="presOf" srcId="{B1C40FCF-EFAE-4843-A1E8-2575F5F004A5}" destId="{73860F9F-4D29-462C-AE35-587AB4D32F31}" srcOrd="0" destOrd="1" presId="urn:microsoft.com/office/officeart/2005/8/layout/process1"/>
    <dgm:cxn modelId="{3E820279-C9C8-46B4-A3C0-B10ECBA2C3F6}" srcId="{B2CEBF5A-0A2B-4CA1-9AEC-BC62AD6157BD}" destId="{B1C40FCF-EFAE-4843-A1E8-2575F5F004A5}" srcOrd="0" destOrd="0" parTransId="{604C7965-19D4-4AFE-AD0D-952FB16AFA64}" sibTransId="{518B4166-08A4-48C5-8087-E62E986CD92E}"/>
    <dgm:cxn modelId="{F87495D6-C029-4A2A-B148-3E5CA0C93897}" type="presOf" srcId="{1FE9797A-C51D-4809-BB38-20D75049C81C}" destId="{F8DAAC32-CB56-4750-A0AF-84DCD7C60C60}" srcOrd="0" destOrd="0" presId="urn:microsoft.com/office/officeart/2005/8/layout/process1"/>
    <dgm:cxn modelId="{D1645162-6C78-4F58-B9C7-4D33C2ED2493}" srcId="{AD86B33F-11BA-46D8-BEAA-3EC0750BF466}" destId="{1FE9797A-C51D-4809-BB38-20D75049C81C}" srcOrd="0" destOrd="0" parTransId="{27DA2C1B-80B1-47A9-8872-356E5CB0461A}" sibTransId="{2E781FF0-37CB-4910-A165-AC267FE7FE01}"/>
    <dgm:cxn modelId="{30F92908-E5F2-4322-8006-FE6126843B72}" type="presOf" srcId="{2E781FF0-37CB-4910-A165-AC267FE7FE01}" destId="{C1A85855-51BB-40E1-B427-636D454063BD}" srcOrd="1" destOrd="0" presId="urn:microsoft.com/office/officeart/2005/8/layout/process1"/>
    <dgm:cxn modelId="{7CFB6427-68A3-48FA-96F5-8CE1E91DA4F4}" type="presOf" srcId="{F4CEC680-BBA1-4A18-84AE-CBCBE247C176}" destId="{73860F9F-4D29-462C-AE35-587AB4D32F31}" srcOrd="0" destOrd="2" presId="urn:microsoft.com/office/officeart/2005/8/layout/process1"/>
    <dgm:cxn modelId="{190400AF-F689-4A90-9286-744E480D1804}" type="presOf" srcId="{B2CEBF5A-0A2B-4CA1-9AEC-BC62AD6157BD}" destId="{73860F9F-4D29-462C-AE35-587AB4D32F31}" srcOrd="0" destOrd="0" presId="urn:microsoft.com/office/officeart/2005/8/layout/process1"/>
    <dgm:cxn modelId="{00BCE014-F456-41C2-B5FA-9D9144A589B8}" srcId="{AD86B33F-11BA-46D8-BEAA-3EC0750BF466}" destId="{B2CEBF5A-0A2B-4CA1-9AEC-BC62AD6157BD}" srcOrd="1" destOrd="0" parTransId="{D3C32E69-ABB1-4AD3-BB3D-80D1A00C2CAA}" sibTransId="{309E2123-CE42-4233-BDD4-E89D6121D112}"/>
    <dgm:cxn modelId="{B9945EAD-A741-437C-873A-7B3931F81449}" type="presOf" srcId="{AD86B33F-11BA-46D8-BEAA-3EC0750BF466}" destId="{97A3DB56-6B32-4F1F-924F-403FC2C6F641}" srcOrd="0" destOrd="0" presId="urn:microsoft.com/office/officeart/2005/8/layout/process1"/>
    <dgm:cxn modelId="{10FEC025-592A-4C28-9E6D-13032FDE088F}" type="presParOf" srcId="{97A3DB56-6B32-4F1F-924F-403FC2C6F641}" destId="{F8DAAC32-CB56-4750-A0AF-84DCD7C60C60}" srcOrd="0" destOrd="0" presId="urn:microsoft.com/office/officeart/2005/8/layout/process1"/>
    <dgm:cxn modelId="{63149CE7-7D25-49B6-81DB-92C775DD4452}" type="presParOf" srcId="{97A3DB56-6B32-4F1F-924F-403FC2C6F641}" destId="{F7F81D62-84AE-4F97-B8B9-A13C94417C5E}" srcOrd="1" destOrd="0" presId="urn:microsoft.com/office/officeart/2005/8/layout/process1"/>
    <dgm:cxn modelId="{9A8226FE-BBC1-4134-84DE-ACC6931A2C29}" type="presParOf" srcId="{F7F81D62-84AE-4F97-B8B9-A13C94417C5E}" destId="{C1A85855-51BB-40E1-B427-636D454063BD}" srcOrd="0" destOrd="0" presId="urn:microsoft.com/office/officeart/2005/8/layout/process1"/>
    <dgm:cxn modelId="{A55BA772-921C-4F22-9E15-B5B9497AEA19}" type="presParOf" srcId="{97A3DB56-6B32-4F1F-924F-403FC2C6F641}" destId="{73860F9F-4D29-462C-AE35-587AB4D32F31}"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DAAC32-CB56-4750-A0AF-84DCD7C60C60}">
      <dsp:nvSpPr>
        <dsp:cNvPr id="0" name=""/>
        <dsp:cNvSpPr/>
      </dsp:nvSpPr>
      <dsp:spPr>
        <a:xfrm>
          <a:off x="1570" y="79551"/>
          <a:ext cx="3348977" cy="2386146"/>
        </a:xfrm>
        <a:prstGeom prst="roundRect">
          <a:avLst>
            <a:gd name="adj" fmla="val 10000"/>
          </a:avLst>
        </a:prstGeom>
        <a:solidFill>
          <a:srgbClr val="2A7BBC"/>
        </a:solidFill>
        <a:ln w="25400" cap="flat" cmpd="sng" algn="ctr">
          <a:noFill/>
          <a:prstDash val="solid"/>
        </a:ln>
        <a:effectLst>
          <a:outerShdw blurRad="177800" dist="508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t>Benefits of leveraging a formal 3PAO approval process: </a:t>
          </a:r>
          <a:endParaRPr lang="en-US" sz="2900" b="1" kern="1200" dirty="0"/>
        </a:p>
      </dsp:txBody>
      <dsp:txXfrm>
        <a:off x="1570" y="79551"/>
        <a:ext cx="3348977" cy="2386146"/>
      </dsp:txXfrm>
    </dsp:sp>
    <dsp:sp modelId="{F7F81D62-84AE-4F97-B8B9-A13C94417C5E}">
      <dsp:nvSpPr>
        <dsp:cNvPr id="0" name=""/>
        <dsp:cNvSpPr/>
      </dsp:nvSpPr>
      <dsp:spPr>
        <a:xfrm>
          <a:off x="3360896" y="857351"/>
          <a:ext cx="1154127" cy="830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3360896" y="857351"/>
        <a:ext cx="1154127" cy="830546"/>
      </dsp:txXfrm>
    </dsp:sp>
    <dsp:sp modelId="{73860F9F-4D29-462C-AE35-587AB4D32F31}">
      <dsp:nvSpPr>
        <dsp:cNvPr id="0" name=""/>
        <dsp:cNvSpPr/>
      </dsp:nvSpPr>
      <dsp:spPr>
        <a:xfrm>
          <a:off x="4658124" y="79551"/>
          <a:ext cx="3348977" cy="2386146"/>
        </a:xfrm>
        <a:prstGeom prst="roundRect">
          <a:avLst>
            <a:gd name="adj" fmla="val 10000"/>
          </a:avLst>
        </a:prstGeom>
        <a:solidFill>
          <a:srgbClr val="2A7BBC"/>
        </a:solidFill>
        <a:ln w="25400" cap="flat" cmpd="sng" algn="ctr">
          <a:noFill/>
          <a:prstDash val="solid"/>
        </a:ln>
        <a:effectLst>
          <a:outerShdw blurRad="177800" dist="508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dirty="0" smtClean="0"/>
            <a:t>Creates consistency in performing security assessments among 3PAOs in accordance with FISMA and NIST standards  </a:t>
          </a:r>
        </a:p>
        <a:p>
          <a:pPr marL="114300" lvl="1" indent="-114300" algn="l" defTabSz="622300" rtl="0">
            <a:lnSpc>
              <a:spcPct val="90000"/>
            </a:lnSpc>
            <a:spcBef>
              <a:spcPct val="0"/>
            </a:spcBef>
            <a:spcAft>
              <a:spcPct val="15000"/>
            </a:spcAft>
            <a:buChar char="••"/>
          </a:pPr>
          <a:r>
            <a:rPr lang="en-US" sz="1400" b="0" kern="1200" dirty="0" smtClean="0"/>
            <a:t>Ensures 3PAO independence from Cloud Service Providers in accordance with international standards</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Establishes an approved list of 3PAOs for CSPs and agencies to choose from to satisfy FedRAMP requirements.</a:t>
          </a:r>
          <a:endParaRPr lang="en-US" sz="1400" b="0" kern="1200" dirty="0"/>
        </a:p>
      </dsp:txBody>
      <dsp:txXfrm>
        <a:off x="4658124" y="79551"/>
        <a:ext cx="3348977" cy="23861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718D7D8-C279-4F77-9E70-34AE213DC672}" type="datetimeFigureOut">
              <a:rPr lang="en-US"/>
              <a:pPr>
                <a:defRPr/>
              </a:pPr>
              <a:t>1/14/2013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4FE9762-C65E-44B5-B5A7-72E2D1BCD970}" type="slidenum">
              <a:rPr lang="en-US"/>
              <a:pPr>
                <a:defRPr/>
              </a:pPr>
              <a:t>‹#›</a:t>
            </a:fld>
            <a:endParaRPr lang="en-US" dirty="0"/>
          </a:p>
        </p:txBody>
      </p:sp>
    </p:spTree>
    <p:extLst>
      <p:ext uri="{BB962C8B-B14F-4D97-AF65-F5344CB8AC3E}">
        <p14:creationId xmlns="" xmlns:p14="http://schemas.microsoft.com/office/powerpoint/2010/main" val="2988663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588FF27-6272-431A-BCDA-B99D0A25ADD4}" type="datetimeFigureOut">
              <a:rPr lang="en-US"/>
              <a:pPr>
                <a:defRPr/>
              </a:pPr>
              <a:t>1/14/2013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49D40CE-F992-45B8-9A43-D7FC794D9734}" type="slidenum">
              <a:rPr lang="en-US"/>
              <a:pPr>
                <a:defRPr/>
              </a:pPr>
              <a:t>‹#›</a:t>
            </a:fld>
            <a:endParaRPr lang="en-US" dirty="0"/>
          </a:p>
        </p:txBody>
      </p:sp>
    </p:spTree>
    <p:extLst>
      <p:ext uri="{BB962C8B-B14F-4D97-AF65-F5344CB8AC3E}">
        <p14:creationId xmlns="" xmlns:p14="http://schemas.microsoft.com/office/powerpoint/2010/main" val="247565082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6FF1A0C-1CFB-4852-8257-959CC53F1F58}" type="slidenum">
              <a:rPr lang="en-US" smtClean="0">
                <a:solidFill>
                  <a:prstClr val="black"/>
                </a:solidFill>
              </a:rPr>
              <a:pPr/>
              <a:t>1</a:t>
            </a:fld>
            <a:endParaRPr lang="en-US" dirty="0" smtClean="0">
              <a:solidFill>
                <a:prstClr val="black"/>
              </a:solidFill>
            </a:endParaRPr>
          </a:p>
        </p:txBody>
      </p:sp>
      <p:sp>
        <p:nvSpPr>
          <p:cNvPr id="25603" name="doc id"/>
          <p:cNvSpPr>
            <a:spLocks noGrp="1" noChangeArrowheads="1"/>
          </p:cNvSpPr>
          <p:nvPr>
            <p:ph type="ftr" sz="quarter" idx="4"/>
          </p:nvPr>
        </p:nvSpPr>
        <p:spPr>
          <a:noFill/>
        </p:spPr>
        <p:txBody>
          <a:bodyPr/>
          <a:lstStyle/>
          <a:p>
            <a:r>
              <a:rPr lang="cs-CZ" smtClean="0">
                <a:solidFill>
                  <a:prstClr val="black"/>
                </a:solidFill>
              </a:rPr>
              <a:t>NJE-262616.044-20090318-ashoHR1</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568202" y="4994943"/>
            <a:ext cx="5973084" cy="229599"/>
          </a:xfrm>
          <a:noFill/>
          <a:ln/>
        </p:spPr>
        <p:txBody>
          <a:bodyPr>
            <a:normAutofit fontScale="92500" lnSpcReduction="20000"/>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FedRAMP does not manage the relationship between 3PAOs and CSPs and cannot make a recommendation regarding which 3PAO a CSP should use. CSPs are responsible for choosing their own assessor.  CSPs may consider interviewing multiple 3PAOs to find the assessor that’s the right fit. In selecting a third-party assessor, CSPs may want to ask the assessor for information on past performance, the anticipated number of FTEs required to assess the system, whether or not the CSP has the right scanner licenses, and how long the assessor believes it will take to complete the testing. CSPs should make sure that they understand what services are included in the pricing.  CSPs applying for FedRAMP Provisional Authorization are required to formally notify FedRAMP after selecting a 3PAO in order to receive permission to proceed with testing. CSPs that plan to submit packages at other review levels do not need permission to test from FedRAMP.</a:t>
            </a:r>
          </a:p>
          <a:p>
            <a:r>
              <a:rPr lang="en-US" sz="1200" kern="1200" dirty="0" smtClean="0">
                <a:solidFill>
                  <a:schemeClr val="tx1"/>
                </a:solidFill>
                <a:latin typeface="+mn-lt"/>
                <a:ea typeface="+mn-ea"/>
                <a:cs typeface="+mn-cs"/>
              </a:rPr>
              <a:t>[Click to next slide]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10</a:t>
            </a:fld>
            <a:endParaRPr lang="en-US" dirty="0"/>
          </a:p>
        </p:txBody>
      </p:sp>
    </p:spTree>
    <p:extLst>
      <p:ext uri="{BB962C8B-B14F-4D97-AF65-F5344CB8AC3E}">
        <p14:creationId xmlns="" xmlns:p14="http://schemas.microsoft.com/office/powerpoint/2010/main" val="133424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We’ve talked about who can do the assessments and how to choose your assessor, now let’s put that to actions. How do you begin </a:t>
            </a:r>
            <a:r>
              <a:rPr lang="en-US" dirty="0" smtClean="0"/>
              <a:t>the testing phase to demonstrate your compliance with the FedRAMP security controls? </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3PAO you select will develop the Security Assessment Plan which we refer to as the SAP. The SAP defines the scope of the assessment and identifies the components that will be included in the assessment, such as hardware, software, databases, applications and physical facilities. It also identifies the testing methodology and provides the test cases used for the assessment. The SAP contains a schedule outlining the timeline for testing and defines the Rules of Engagement for the tests. </a:t>
            </a:r>
          </a:p>
          <a:p>
            <a:r>
              <a:rPr lang="en-US" sz="1200" kern="1200" dirty="0" smtClean="0">
                <a:solidFill>
                  <a:schemeClr val="tx1"/>
                </a:solidFill>
                <a:latin typeface="+mn-lt"/>
                <a:ea typeface="+mn-ea"/>
                <a:cs typeface="+mn-cs"/>
              </a:rPr>
              <a:t>The Rules of Engagement (ROE) describes the notifications and disclosures between the CSP and 3PAO. It includes a listing of components to be included and excluded from testing and provides instructions on how the results of the assessment are to be encrypted and transmitted to the CSP. The ROE is signed by both the CSP and 3PAO to signify agreement on the terms.</a:t>
            </a:r>
          </a:p>
          <a:p>
            <a:r>
              <a:rPr lang="en-US" sz="1200" kern="1200" dirty="0" smtClean="0">
                <a:solidFill>
                  <a:schemeClr val="tx1"/>
                </a:solidFill>
                <a:latin typeface="+mn-lt"/>
                <a:ea typeface="+mn-ea"/>
                <a:cs typeface="+mn-cs"/>
              </a:rPr>
              <a:t>[Click to next slide]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11</a:t>
            </a:fld>
            <a:endParaRPr lang="en-US" dirty="0"/>
          </a:p>
        </p:txBody>
      </p:sp>
    </p:spTree>
    <p:extLst>
      <p:ext uri="{BB962C8B-B14F-4D97-AF65-F5344CB8AC3E}">
        <p14:creationId xmlns="" xmlns:p14="http://schemas.microsoft.com/office/powerpoint/2010/main" val="315627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Even though 3PAOs manage</a:t>
            </a:r>
            <a:r>
              <a:rPr lang="en-US" sz="1200" kern="1200" baseline="0" dirty="0" smtClean="0">
                <a:solidFill>
                  <a:schemeClr val="tx1"/>
                </a:solidFill>
                <a:latin typeface="+mn-lt"/>
                <a:ea typeface="+mn-ea"/>
                <a:cs typeface="+mn-cs"/>
              </a:rPr>
              <a:t> and complete the testing, </a:t>
            </a:r>
            <a:r>
              <a:rPr lang="en-US" sz="1200" kern="1200" dirty="0" smtClean="0">
                <a:solidFill>
                  <a:schemeClr val="tx1"/>
                </a:solidFill>
                <a:latin typeface="+mn-lt"/>
                <a:ea typeface="+mn-ea"/>
                <a:cs typeface="+mn-cs"/>
              </a:rPr>
              <a:t>CSPs should prepare ahead of time to ensure that testing goes as smoothly as possible. </a:t>
            </a:r>
          </a:p>
          <a:p>
            <a:r>
              <a:rPr lang="en-US" sz="1200" kern="1200" dirty="0" smtClean="0">
                <a:solidFill>
                  <a:schemeClr val="tx1"/>
                </a:solidFill>
                <a:latin typeface="+mn-lt"/>
                <a:ea typeface="+mn-ea"/>
                <a:cs typeface="+mn-cs"/>
              </a:rPr>
              <a:t>CSPs should give their 3PAO distinct points of contacts – actual people, not a general office number or support number. The CSP should provide at least three contacts and at least one of those contacts should be at an operations center such as a SOC or a NOC that is staffed 24x7. </a:t>
            </a:r>
          </a:p>
          <a:p>
            <a:r>
              <a:rPr lang="en-US" sz="1200" kern="1200" dirty="0" smtClean="0">
                <a:solidFill>
                  <a:schemeClr val="tx1"/>
                </a:solidFill>
                <a:latin typeface="+mn-lt"/>
                <a:ea typeface="+mn-ea"/>
                <a:cs typeface="+mn-cs"/>
              </a:rPr>
              <a:t>The schedule for performing scans or penetration testing shouldn’t be a surprise to the CSP. 3PAO’s and CSPs</a:t>
            </a:r>
            <a:r>
              <a:rPr lang="en-US" sz="1200" kern="1200" baseline="0" dirty="0" smtClean="0">
                <a:solidFill>
                  <a:schemeClr val="tx1"/>
                </a:solidFill>
                <a:latin typeface="+mn-lt"/>
                <a:ea typeface="+mn-ea"/>
                <a:cs typeface="+mn-cs"/>
              </a:rPr>
              <a:t> should discuss the testing schedule so the CSP can ensure their 3PAO will have appropriate access to a CSPs environment and personnel as needed to complete the testing.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part of this, 3PAOs should</a:t>
            </a:r>
            <a:r>
              <a:rPr lang="en-US" sz="1200" kern="1200" baseline="0" dirty="0" smtClean="0">
                <a:solidFill>
                  <a:schemeClr val="tx1"/>
                </a:solidFill>
                <a:latin typeface="+mn-lt"/>
                <a:ea typeface="+mn-ea"/>
                <a:cs typeface="+mn-cs"/>
              </a:rPr>
              <a:t> provide the</a:t>
            </a:r>
            <a:r>
              <a:rPr lang="en-US" sz="1200" kern="1200" dirty="0" smtClean="0">
                <a:solidFill>
                  <a:schemeClr val="tx1"/>
                </a:solidFill>
                <a:latin typeface="+mn-lt"/>
                <a:ea typeface="+mn-ea"/>
                <a:cs typeface="+mn-cs"/>
              </a:rPr>
              <a:t> CSP with a list of the IP addresses where the scans will originate from so testing isn’t mistaken as a malicious attack. </a:t>
            </a:r>
          </a:p>
          <a:p>
            <a:r>
              <a:rPr lang="en-US" sz="1200" kern="1200" dirty="0" smtClean="0">
                <a:solidFill>
                  <a:schemeClr val="tx1"/>
                </a:solidFill>
                <a:latin typeface="+mn-lt"/>
                <a:ea typeface="+mn-ea"/>
                <a:cs typeface="+mn-cs"/>
              </a:rPr>
              <a:t>Additionally, 3PAOs will need to access facilities to assess physical and environmental controls. CSPs should provide a list of facilities along with their addresses to the 3PAO. CSPs should ensure the staff at these facilities when they can expect the 3PAO</a:t>
            </a:r>
            <a:r>
              <a:rPr lang="en-US" sz="1200" kern="1200" baseline="0" dirty="0" smtClean="0">
                <a:solidFill>
                  <a:schemeClr val="tx1"/>
                </a:solidFill>
                <a:latin typeface="+mn-lt"/>
                <a:ea typeface="+mn-ea"/>
                <a:cs typeface="+mn-cs"/>
              </a:rPr>
              <a:t> to be on site to perform testing. Additionally, i</a:t>
            </a:r>
            <a:r>
              <a:rPr lang="en-US" sz="1200" kern="1200" dirty="0" smtClean="0">
                <a:solidFill>
                  <a:schemeClr val="tx1"/>
                </a:solidFill>
                <a:latin typeface="+mn-lt"/>
                <a:ea typeface="+mn-ea"/>
                <a:cs typeface="+mn-cs"/>
              </a:rPr>
              <a:t>f there is information needed to grant 3PAO personnel with access to the facilities, the CSP should inform the 3PAO of these requirements ahead of time. </a:t>
            </a:r>
          </a:p>
          <a:p>
            <a:r>
              <a:rPr lang="en-US" sz="1200" kern="1200" dirty="0" smtClean="0">
                <a:solidFill>
                  <a:schemeClr val="tx1"/>
                </a:solidFill>
                <a:latin typeface="+mn-lt"/>
                <a:ea typeface="+mn-ea"/>
                <a:cs typeface="+mn-cs"/>
              </a:rPr>
              <a:t>Finally, CSPs and 3PAOs need to review and sign off on a Rules of Engagement.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rules govern how the test will be conducted, and by completing</a:t>
            </a:r>
            <a:r>
              <a:rPr lang="en-US" sz="1200" kern="1200" baseline="0" dirty="0" smtClean="0">
                <a:solidFill>
                  <a:schemeClr val="tx1"/>
                </a:solidFill>
                <a:latin typeface="+mn-lt"/>
                <a:ea typeface="+mn-ea"/>
                <a:cs typeface="+mn-cs"/>
              </a:rPr>
              <a:t> this before beginning testing, both parties can prevent any interruption of a CSPs services</a:t>
            </a:r>
            <a:r>
              <a:rPr lang="en-US" sz="1200" kern="1200" dirty="0" smtClean="0">
                <a:solidFill>
                  <a:schemeClr val="tx1"/>
                </a:solidFill>
                <a:latin typeface="+mn-lt"/>
                <a:ea typeface="+mn-ea"/>
                <a:cs typeface="+mn-cs"/>
              </a:rPr>
              <a:t>.  The ROE is negotiable and should be reviewed by the general counsel of both the CSP and 3PAO. </a:t>
            </a: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After the 3PAO has followed the SAP and tested a CSP’s system,</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3PAO must develops a Security Assessment Report, referred to as the SAR. The SAR documents the test findings. In these findings, the 3PAO will provide an analysis of the test results to determine the risk exposure of the system. </a:t>
            </a:r>
          </a:p>
          <a:p>
            <a:r>
              <a:rPr lang="en-US" sz="1200" kern="1200" dirty="0" smtClean="0">
                <a:solidFill>
                  <a:schemeClr val="tx1"/>
                </a:solidFill>
                <a:latin typeface="+mn-lt"/>
                <a:ea typeface="+mn-ea"/>
                <a:cs typeface="+mn-cs"/>
              </a:rPr>
              <a:t>The SAR also highlights ways for a CSP to mitigate the security weaknesses found during testing. </a:t>
            </a:r>
          </a:p>
          <a:p>
            <a:r>
              <a:rPr lang="en-US" sz="1200" kern="1200" dirty="0" smtClean="0">
                <a:solidFill>
                  <a:schemeClr val="tx1"/>
                </a:solidFill>
                <a:latin typeface="+mn-lt"/>
                <a:ea typeface="+mn-ea"/>
                <a:cs typeface="+mn-cs"/>
              </a:rPr>
              <a:t>Since the SAR is a report on the overall risk the CSPs system poses,</a:t>
            </a:r>
            <a:r>
              <a:rPr lang="en-US" sz="1200" kern="1200" baseline="0" dirty="0" smtClean="0">
                <a:solidFill>
                  <a:schemeClr val="tx1"/>
                </a:solidFill>
                <a:latin typeface="+mn-lt"/>
                <a:ea typeface="+mn-ea"/>
                <a:cs typeface="+mn-cs"/>
              </a:rPr>
              <a:t> the SAR</a:t>
            </a:r>
            <a:r>
              <a:rPr lang="en-US" sz="1200" kern="1200" dirty="0" smtClean="0">
                <a:solidFill>
                  <a:schemeClr val="tx1"/>
                </a:solidFill>
                <a:latin typeface="+mn-lt"/>
                <a:ea typeface="+mn-ea"/>
                <a:cs typeface="+mn-cs"/>
              </a:rPr>
              <a:t> serves as the primary document that the JAB or leveraging Federal Agencies will review to make their decision</a:t>
            </a:r>
            <a:r>
              <a:rPr lang="en-US" sz="1200" kern="1200" baseline="0" dirty="0" smtClean="0">
                <a:solidFill>
                  <a:schemeClr val="tx1"/>
                </a:solidFill>
                <a:latin typeface="+mn-lt"/>
                <a:ea typeface="+mn-ea"/>
                <a:cs typeface="+mn-cs"/>
              </a:rPr>
              <a:t> in granting an authorization.</a:t>
            </a:r>
          </a:p>
          <a:p>
            <a:r>
              <a:rPr lang="en-US" sz="1200" kern="1200" dirty="0" smtClean="0">
                <a:solidFill>
                  <a:schemeClr val="tx1"/>
                </a:solidFill>
                <a:latin typeface="+mn-lt"/>
                <a:ea typeface="+mn-ea"/>
                <a:cs typeface="+mn-cs"/>
              </a:rPr>
              <a:t>While the 3PAO has the sole responsibility for writing the SAR, we do recommend that the CSP and 3PAO schedule time to review the initial draft to ensure its accuracy before the SAR is finalized.</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13</a:t>
            </a:fld>
            <a:endParaRPr lang="en-US" dirty="0"/>
          </a:p>
        </p:txBody>
      </p:sp>
    </p:spTree>
    <p:extLst>
      <p:ext uri="{BB962C8B-B14F-4D97-AF65-F5344CB8AC3E}">
        <p14:creationId xmlns="" xmlns:p14="http://schemas.microsoft.com/office/powerpoint/2010/main" val="340103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6913"/>
            <a:ext cx="2897187" cy="2171700"/>
          </a:xfrm>
        </p:spPr>
      </p:sp>
      <p:sp>
        <p:nvSpPr>
          <p:cNvPr id="3" name="Notes Placeholder 2"/>
          <p:cNvSpPr>
            <a:spLocks noGrp="1"/>
          </p:cNvSpPr>
          <p:nvPr>
            <p:ph type="body" idx="1"/>
          </p:nvPr>
        </p:nvSpPr>
        <p:spPr>
          <a:xfrm>
            <a:off x="671830" y="2987040"/>
            <a:ext cx="5608320" cy="5585460"/>
          </a:xfrm>
        </p:spPr>
        <p:txBody>
          <a:bodyPr>
            <a:normAutofit/>
          </a:bodyPr>
          <a:lstStyle/>
          <a:p>
            <a:r>
              <a:rPr lang="en-US" sz="1200" kern="1200" dirty="0" smtClean="0">
                <a:solidFill>
                  <a:schemeClr val="tx1"/>
                </a:solidFill>
                <a:latin typeface="+mn-lt"/>
                <a:ea typeface="+mn-ea"/>
                <a:cs typeface="+mn-cs"/>
              </a:rPr>
              <a:t>After finalizing the SAR, the CSP uses the vulnerabilities and recommendations in the SAR to create a Plan of Action and Milestones, simply</a:t>
            </a:r>
            <a:r>
              <a:rPr lang="en-US" sz="1200" kern="1200" baseline="0" dirty="0" smtClean="0">
                <a:solidFill>
                  <a:schemeClr val="tx1"/>
                </a:solidFill>
                <a:latin typeface="+mn-lt"/>
                <a:ea typeface="+mn-ea"/>
                <a:cs typeface="+mn-cs"/>
              </a:rPr>
              <a:t> referred to as POAMs</a:t>
            </a:r>
            <a:r>
              <a:rPr lang="en-US" sz="1200" kern="1200" dirty="0" smtClean="0">
                <a:solidFill>
                  <a:schemeClr val="tx1"/>
                </a:solidFill>
                <a:latin typeface="+mn-lt"/>
                <a:ea typeface="+mn-ea"/>
                <a:cs typeface="+mn-cs"/>
              </a:rPr>
              <a:t>. The POA&amp;M provides a detailed plan with a schedule of how the CSP plans to address and fix and vulnerabilities found during testing.  </a:t>
            </a:r>
          </a:p>
          <a:p>
            <a:r>
              <a:rPr lang="en-US" sz="1200" kern="1200" dirty="0" smtClean="0">
                <a:solidFill>
                  <a:schemeClr val="tx1"/>
                </a:solidFill>
                <a:latin typeface="+mn-lt"/>
                <a:ea typeface="+mn-ea"/>
                <a:cs typeface="+mn-cs"/>
              </a:rPr>
              <a:t>[Click]	</a:t>
            </a:r>
          </a:p>
          <a:p>
            <a:r>
              <a:rPr lang="en-US" sz="1200" kern="1200" dirty="0" smtClean="0">
                <a:solidFill>
                  <a:schemeClr val="tx1"/>
                </a:solidFill>
                <a:latin typeface="+mn-lt"/>
                <a:ea typeface="+mn-ea"/>
                <a:cs typeface="+mn-cs"/>
              </a:rPr>
              <a:t>The POA&amp;M template on FedRAMP.gov contains an embedded Excel spreadsheet that CSPs should use to track and manage their POA&amp;M items. </a:t>
            </a:r>
          </a:p>
          <a:p>
            <a:r>
              <a:rPr lang="en-US" sz="1200" kern="1200" dirty="0" smtClean="0">
                <a:solidFill>
                  <a:schemeClr val="tx1"/>
                </a:solidFill>
                <a:latin typeface="+mn-lt"/>
                <a:ea typeface="+mn-ea"/>
                <a:cs typeface="+mn-cs"/>
              </a:rPr>
              <a:t>In this spreadsheet, a CSP will have unique IDs for each POAM, a description</a:t>
            </a:r>
            <a:r>
              <a:rPr lang="en-US" sz="1200" kern="1200" baseline="0" dirty="0" smtClean="0">
                <a:solidFill>
                  <a:schemeClr val="tx1"/>
                </a:solidFill>
                <a:latin typeface="+mn-lt"/>
                <a:ea typeface="+mn-ea"/>
                <a:cs typeface="+mn-cs"/>
              </a:rPr>
              <a:t> of weakness found during testing, and details about when and how the POAM will be closed. POAMs will be updated on a continual basis during the course of a security authorization, and at no less frequency than every quarter, </a:t>
            </a:r>
            <a:r>
              <a:rPr lang="en-US" sz="1200" kern="1200" dirty="0" smtClean="0">
                <a:solidFill>
                  <a:schemeClr val="tx1"/>
                </a:solidFill>
                <a:latin typeface="+mn-lt"/>
                <a:ea typeface="+mn-ea"/>
                <a:cs typeface="+mn-cs"/>
              </a:rPr>
              <a:t>but may be updated at any time to reflect the addition of a new vulnerabilities or the closing of a POA&amp;M item.</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Subsequent workbooks in the POA&amp;M are used to track overdue items during POA&amp;M updates.</a:t>
            </a:r>
          </a:p>
          <a:p>
            <a:r>
              <a:rPr lang="en-US" sz="1200" kern="1200" dirty="0" smtClean="0">
                <a:solidFill>
                  <a:schemeClr val="tx1"/>
                </a:solidFill>
                <a:latin typeface="+mn-lt"/>
                <a:ea typeface="+mn-ea"/>
                <a:cs typeface="+mn-cs"/>
              </a:rPr>
              <a:t>[Click]</a:t>
            </a:r>
          </a:p>
          <a:p>
            <a:r>
              <a:rPr lang="en-US" sz="1200" kern="1200" dirty="0" smtClean="0">
                <a:solidFill>
                  <a:schemeClr val="tx1"/>
                </a:solidFill>
                <a:latin typeface="+mn-lt"/>
                <a:ea typeface="+mn-ea"/>
                <a:cs typeface="+mn-cs"/>
              </a:rPr>
              <a:t>A few things to remember when developing your POA&amp;Ms are:</a:t>
            </a:r>
          </a:p>
          <a:p>
            <a:r>
              <a:rPr lang="en-US" sz="1200" kern="1200" dirty="0" smtClean="0">
                <a:solidFill>
                  <a:schemeClr val="tx1"/>
                </a:solidFill>
                <a:latin typeface="+mn-lt"/>
                <a:ea typeface="+mn-ea"/>
                <a:cs typeface="+mn-cs"/>
              </a:rPr>
              <a:t>-All SAR findings must map to a POA&amp;M item. This is accomplished</a:t>
            </a:r>
            <a:r>
              <a:rPr lang="en-US" sz="1200" kern="1200" baseline="0" dirty="0" smtClean="0">
                <a:solidFill>
                  <a:schemeClr val="tx1"/>
                </a:solidFill>
                <a:latin typeface="+mn-lt"/>
                <a:ea typeface="+mn-ea"/>
                <a:cs typeface="+mn-cs"/>
              </a:rPr>
              <a:t> by giving each </a:t>
            </a:r>
            <a:r>
              <a:rPr lang="en-US" sz="1200" kern="1200" dirty="0" smtClean="0">
                <a:solidFill>
                  <a:schemeClr val="tx1"/>
                </a:solidFill>
                <a:latin typeface="+mn-lt"/>
                <a:ea typeface="+mn-ea"/>
                <a:cs typeface="+mn-cs"/>
              </a:rPr>
              <a:t>POA&amp;M item with a unique identifier which pairs with the respective SAR finding.</a:t>
            </a:r>
          </a:p>
          <a:p>
            <a:r>
              <a:rPr lang="en-US" sz="1200" kern="1200" dirty="0" smtClean="0">
                <a:solidFill>
                  <a:schemeClr val="tx1"/>
                </a:solidFill>
                <a:latin typeface="+mn-lt"/>
                <a:ea typeface="+mn-ea"/>
                <a:cs typeface="+mn-cs"/>
              </a:rPr>
              <a:t>-False positives should be clearly marked in the SAR, but do not need to be identified in the POA&amp;M</a:t>
            </a:r>
            <a:r>
              <a:rPr lang="en-US" sz="1200" kern="1200" baseline="0" dirty="0" smtClean="0">
                <a:solidFill>
                  <a:schemeClr val="tx1"/>
                </a:solidFill>
                <a:latin typeface="+mn-lt"/>
                <a:ea typeface="+mn-ea"/>
                <a:cs typeface="+mn-cs"/>
              </a:rPr>
              <a:t> – as there is no remediation needed to correct these false positives.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-CSPs that apply for FedRAMP Provisional Authorization are required to remediate all high severity risk findings before the JAB will grant a Provisional ATO. CSPs must also remediate moderate findings within 90 days after receiving a Provisional Authorization.</a:t>
            </a:r>
          </a:p>
          <a:p>
            <a:r>
              <a:rPr lang="en-US" sz="1200" kern="1200" dirty="0" smtClean="0">
                <a:solidFill>
                  <a:schemeClr val="tx1"/>
                </a:solidFill>
                <a:latin typeface="+mn-lt"/>
                <a:ea typeface="+mn-ea"/>
                <a:cs typeface="+mn-cs"/>
              </a:rPr>
              <a:t>[Click to next slide]</a:t>
            </a:r>
          </a:p>
          <a:p>
            <a:endParaRPr lang="en-US" dirty="0"/>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14</a:t>
            </a:fld>
            <a:endParaRPr lang="en-US" dirty="0"/>
          </a:p>
        </p:txBody>
      </p:sp>
    </p:spTree>
    <p:extLst>
      <p:ext uri="{BB962C8B-B14F-4D97-AF65-F5344CB8AC3E}">
        <p14:creationId xmlns="" xmlns:p14="http://schemas.microsoft.com/office/powerpoint/2010/main" val="340103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3883025" cy="2913062"/>
          </a:xfrm>
        </p:spPr>
      </p:sp>
      <p:sp>
        <p:nvSpPr>
          <p:cNvPr id="3" name="Notes Placeholder 2"/>
          <p:cNvSpPr>
            <a:spLocks noGrp="1"/>
          </p:cNvSpPr>
          <p:nvPr>
            <p:ph type="body" idx="1"/>
          </p:nvPr>
        </p:nvSpPr>
        <p:spPr>
          <a:xfrm>
            <a:off x="681567" y="3777615"/>
            <a:ext cx="5608320" cy="5033010"/>
          </a:xfrm>
        </p:spPr>
        <p:txBody>
          <a:bodyPr>
            <a:normAutofit lnSpcReduction="10000"/>
          </a:bodyPr>
          <a:lstStyle/>
          <a:p>
            <a:r>
              <a:rPr lang="en-US" sz="1100" kern="1200" dirty="0" smtClean="0">
                <a:solidFill>
                  <a:schemeClr val="tx1"/>
                </a:solidFill>
                <a:latin typeface="+mn-lt"/>
                <a:ea typeface="+mn-ea"/>
                <a:cs typeface="+mn-cs"/>
              </a:rPr>
              <a:t>After finalizing the SAR and POA&amp;M, it’s time to compile and submit your complete security authorization package. Your final Package should include:</a:t>
            </a:r>
          </a:p>
          <a:p>
            <a:pPr lvl="0"/>
            <a:r>
              <a:rPr lang="en-US" sz="1100" b="1" kern="1200" dirty="0" smtClean="0">
                <a:solidFill>
                  <a:schemeClr val="tx1"/>
                </a:solidFill>
                <a:latin typeface="+mn-lt"/>
                <a:ea typeface="+mn-ea"/>
                <a:cs typeface="+mn-cs"/>
              </a:rPr>
              <a:t>Control Tailoring Workbook </a:t>
            </a:r>
            <a:r>
              <a:rPr lang="en-US" sz="1100" kern="1200" dirty="0" smtClean="0">
                <a:solidFill>
                  <a:schemeClr val="tx1"/>
                </a:solidFill>
                <a:latin typeface="+mn-lt"/>
                <a:ea typeface="+mn-ea"/>
                <a:cs typeface="+mn-cs"/>
              </a:rPr>
              <a:t>– identifies  controls that have been adapted by the cloud service provider</a:t>
            </a:r>
          </a:p>
          <a:p>
            <a:pPr lvl="0"/>
            <a:r>
              <a:rPr lang="en-US" sz="1100" b="1" kern="1200" dirty="0" smtClean="0">
                <a:solidFill>
                  <a:schemeClr val="tx1"/>
                </a:solidFill>
                <a:latin typeface="+mn-lt"/>
                <a:ea typeface="+mn-ea"/>
                <a:cs typeface="+mn-cs"/>
              </a:rPr>
              <a:t>Control Implementation Summary</a:t>
            </a:r>
            <a:r>
              <a:rPr lang="en-US" sz="1100" kern="1200" dirty="0" smtClean="0">
                <a:solidFill>
                  <a:schemeClr val="tx1"/>
                </a:solidFill>
                <a:latin typeface="+mn-lt"/>
                <a:ea typeface="+mn-ea"/>
                <a:cs typeface="+mn-cs"/>
              </a:rPr>
              <a:t> – identifies who is responsible for each security control </a:t>
            </a:r>
          </a:p>
          <a:p>
            <a:pPr lvl="0"/>
            <a:r>
              <a:rPr lang="en-US" sz="1100" kern="1200" dirty="0" smtClean="0">
                <a:solidFill>
                  <a:schemeClr val="tx1"/>
                </a:solidFill>
                <a:latin typeface="+mn-lt"/>
                <a:ea typeface="+mn-ea"/>
                <a:cs typeface="+mn-cs"/>
              </a:rPr>
              <a:t>These two documents are extremely helpful for</a:t>
            </a:r>
            <a:r>
              <a:rPr lang="en-US" sz="1100" kern="1200" baseline="0" dirty="0" smtClean="0">
                <a:solidFill>
                  <a:schemeClr val="tx1"/>
                </a:solidFill>
                <a:latin typeface="+mn-lt"/>
                <a:ea typeface="+mn-ea"/>
                <a:cs typeface="+mn-cs"/>
              </a:rPr>
              <a:t> agencies leveraging an authorization because they detail in a summary fashion what a customer’s responsibility is in securely using a CSPs services as well as what a CSP does differently in meeting the FedRAMP security controls.</a:t>
            </a:r>
            <a:endParaRPr lang="en-US" sz="1100" kern="1200" dirty="0" smtClean="0">
              <a:solidFill>
                <a:schemeClr val="tx1"/>
              </a:solidFill>
              <a:latin typeface="+mn-lt"/>
              <a:ea typeface="+mn-ea"/>
              <a:cs typeface="+mn-cs"/>
            </a:endParaRPr>
          </a:p>
          <a:p>
            <a:pPr lvl="0"/>
            <a:r>
              <a:rPr lang="en-US" sz="1100" b="1" kern="1200" dirty="0" smtClean="0">
                <a:solidFill>
                  <a:schemeClr val="tx1"/>
                </a:solidFill>
                <a:latin typeface="+mn-lt"/>
                <a:ea typeface="+mn-ea"/>
                <a:cs typeface="+mn-cs"/>
              </a:rPr>
              <a:t>System Security Plan</a:t>
            </a:r>
            <a:r>
              <a:rPr lang="en-US" sz="1100" kern="1200" dirty="0" smtClean="0">
                <a:solidFill>
                  <a:schemeClr val="tx1"/>
                </a:solidFill>
                <a:latin typeface="+mn-lt"/>
                <a:ea typeface="+mn-ea"/>
                <a:cs typeface="+mn-cs"/>
              </a:rPr>
              <a:t> – this is the “</a:t>
            </a:r>
            <a:r>
              <a:rPr lang="en-US" sz="1100" kern="1200" dirty="0" err="1" smtClean="0">
                <a:solidFill>
                  <a:schemeClr val="tx1"/>
                </a:solidFill>
                <a:latin typeface="+mn-lt"/>
                <a:ea typeface="+mn-ea"/>
                <a:cs typeface="+mn-cs"/>
              </a:rPr>
              <a:t>rosetta</a:t>
            </a:r>
            <a:r>
              <a:rPr lang="en-US" sz="1100" kern="1200" baseline="0" dirty="0" smtClean="0">
                <a:solidFill>
                  <a:schemeClr val="tx1"/>
                </a:solidFill>
                <a:latin typeface="+mn-lt"/>
                <a:ea typeface="+mn-ea"/>
                <a:cs typeface="+mn-cs"/>
              </a:rPr>
              <a:t> stone” and foundational document for your security authorization - </a:t>
            </a:r>
            <a:r>
              <a:rPr lang="en-US" sz="1100" kern="1200" dirty="0" smtClean="0">
                <a:solidFill>
                  <a:schemeClr val="tx1"/>
                </a:solidFill>
                <a:latin typeface="+mn-lt"/>
                <a:ea typeface="+mn-ea"/>
                <a:cs typeface="+mn-cs"/>
              </a:rPr>
              <a:t>describes the system and the security controls used to protect the system.</a:t>
            </a:r>
          </a:p>
          <a:p>
            <a:pPr lvl="0"/>
            <a:r>
              <a:rPr lang="en-US" sz="1100" b="0" kern="1200" dirty="0" smtClean="0">
                <a:solidFill>
                  <a:schemeClr val="tx1"/>
                </a:solidFill>
                <a:latin typeface="+mn-lt"/>
                <a:ea typeface="+mn-ea"/>
                <a:cs typeface="+mn-cs"/>
              </a:rPr>
              <a:t>There</a:t>
            </a:r>
            <a:r>
              <a:rPr lang="en-US" sz="1100" b="0" kern="1200" baseline="0" dirty="0" smtClean="0">
                <a:solidFill>
                  <a:schemeClr val="tx1"/>
                </a:solidFill>
                <a:latin typeface="+mn-lt"/>
                <a:ea typeface="+mn-ea"/>
                <a:cs typeface="+mn-cs"/>
              </a:rPr>
              <a:t> are also supporting documents to the SSP, and they include:</a:t>
            </a:r>
            <a:endParaRPr lang="en-US" sz="1100" b="0" kern="1200" dirty="0" smtClean="0">
              <a:solidFill>
                <a:schemeClr val="tx1"/>
              </a:solidFill>
              <a:latin typeface="+mn-lt"/>
              <a:ea typeface="+mn-ea"/>
              <a:cs typeface="+mn-cs"/>
            </a:endParaRPr>
          </a:p>
          <a:p>
            <a:pPr lvl="0"/>
            <a:r>
              <a:rPr lang="en-US" sz="1100" b="1" kern="1200" dirty="0" smtClean="0">
                <a:solidFill>
                  <a:schemeClr val="tx1"/>
                </a:solidFill>
                <a:latin typeface="+mn-lt"/>
                <a:ea typeface="+mn-ea"/>
                <a:cs typeface="+mn-cs"/>
              </a:rPr>
              <a:t>IT Contingency Plan</a:t>
            </a:r>
            <a:r>
              <a:rPr lang="en-US" sz="1100" kern="1200" dirty="0" smtClean="0">
                <a:solidFill>
                  <a:schemeClr val="tx1"/>
                </a:solidFill>
                <a:latin typeface="+mn-lt"/>
                <a:ea typeface="+mn-ea"/>
                <a:cs typeface="+mn-cs"/>
              </a:rPr>
              <a:t> - details how the recovery of the system occurs in the case of a disruption of service.</a:t>
            </a:r>
          </a:p>
          <a:p>
            <a:pPr lvl="0"/>
            <a:r>
              <a:rPr lang="en-US" sz="1100" b="1" kern="1200" dirty="0" smtClean="0">
                <a:solidFill>
                  <a:schemeClr val="tx1"/>
                </a:solidFill>
                <a:latin typeface="+mn-lt"/>
                <a:ea typeface="+mn-ea"/>
                <a:cs typeface="+mn-cs"/>
              </a:rPr>
              <a:t>Configuration Management Plan</a:t>
            </a:r>
            <a:r>
              <a:rPr lang="en-US" sz="1100" kern="1200" dirty="0" smtClean="0">
                <a:solidFill>
                  <a:schemeClr val="tx1"/>
                </a:solidFill>
                <a:latin typeface="+mn-lt"/>
                <a:ea typeface="+mn-ea"/>
                <a:cs typeface="+mn-cs"/>
              </a:rPr>
              <a:t> – identifies how the CSP makes routine changes to their operating environment.</a:t>
            </a:r>
          </a:p>
          <a:p>
            <a:pPr lvl="0"/>
            <a:r>
              <a:rPr lang="en-US" sz="1100" b="1" kern="1200" dirty="0" smtClean="0">
                <a:solidFill>
                  <a:schemeClr val="tx1"/>
                </a:solidFill>
                <a:latin typeface="+mn-lt"/>
                <a:ea typeface="+mn-ea"/>
                <a:cs typeface="+mn-cs"/>
              </a:rPr>
              <a:t>Incident Response Plan</a:t>
            </a:r>
            <a:r>
              <a:rPr lang="en-US" sz="1100" kern="1200" dirty="0" smtClean="0">
                <a:solidFill>
                  <a:schemeClr val="tx1"/>
                </a:solidFill>
                <a:latin typeface="+mn-lt"/>
                <a:ea typeface="+mn-ea"/>
                <a:cs typeface="+mn-cs"/>
              </a:rPr>
              <a:t> – explains provider actions in response to a security incident.</a:t>
            </a:r>
          </a:p>
          <a:p>
            <a:pPr lvl="0"/>
            <a:r>
              <a:rPr lang="en-US" sz="1100" b="1" kern="1200" dirty="0" smtClean="0">
                <a:solidFill>
                  <a:schemeClr val="tx1"/>
                </a:solidFill>
                <a:latin typeface="+mn-lt"/>
                <a:ea typeface="+mn-ea"/>
                <a:cs typeface="+mn-cs"/>
              </a:rPr>
              <a:t>And</a:t>
            </a:r>
            <a:r>
              <a:rPr lang="en-US" sz="1100" b="1" kern="1200" baseline="0" dirty="0" smtClean="0">
                <a:solidFill>
                  <a:schemeClr val="tx1"/>
                </a:solidFill>
                <a:latin typeface="+mn-lt"/>
                <a:ea typeface="+mn-ea"/>
                <a:cs typeface="+mn-cs"/>
              </a:rPr>
              <a:t> the focus of this webinar has been on the final documents needed to complete your security authorization package:</a:t>
            </a:r>
            <a:endParaRPr lang="en-US" sz="1100" b="1" kern="1200" dirty="0" smtClean="0">
              <a:solidFill>
                <a:schemeClr val="tx1"/>
              </a:solidFill>
              <a:latin typeface="+mn-lt"/>
              <a:ea typeface="+mn-ea"/>
              <a:cs typeface="+mn-cs"/>
            </a:endParaRPr>
          </a:p>
          <a:p>
            <a:pPr lvl="0"/>
            <a:r>
              <a:rPr lang="en-US" sz="1100" b="1" kern="1200" dirty="0" smtClean="0">
                <a:solidFill>
                  <a:schemeClr val="tx1"/>
                </a:solidFill>
                <a:latin typeface="+mn-lt"/>
                <a:ea typeface="+mn-ea"/>
                <a:cs typeface="+mn-cs"/>
              </a:rPr>
              <a:t>Security Assessment Plan</a:t>
            </a:r>
            <a:r>
              <a:rPr lang="en-US" sz="1100" kern="1200" dirty="0" smtClean="0">
                <a:solidFill>
                  <a:schemeClr val="tx1"/>
                </a:solidFill>
                <a:latin typeface="+mn-lt"/>
                <a:ea typeface="+mn-ea"/>
                <a:cs typeface="+mn-cs"/>
              </a:rPr>
              <a:t> - describes the assessment methodology followed by the 3PAO to test the controls</a:t>
            </a:r>
          </a:p>
          <a:p>
            <a:pPr lvl="0"/>
            <a:r>
              <a:rPr lang="en-US" sz="1100" b="1" kern="1200" dirty="0" smtClean="0">
                <a:solidFill>
                  <a:schemeClr val="tx1"/>
                </a:solidFill>
                <a:latin typeface="+mn-lt"/>
                <a:ea typeface="+mn-ea"/>
                <a:cs typeface="+mn-cs"/>
              </a:rPr>
              <a:t>Security Assessment Report - </a:t>
            </a:r>
            <a:r>
              <a:rPr lang="en-US" sz="1100" kern="1200" dirty="0" smtClean="0">
                <a:solidFill>
                  <a:schemeClr val="tx1"/>
                </a:solidFill>
                <a:latin typeface="+mn-lt"/>
                <a:ea typeface="+mn-ea"/>
                <a:cs typeface="+mn-cs"/>
              </a:rPr>
              <a:t>contains the 3PAO’s completed test case results, collected evidence, analysis and report on the implementation of controls.</a:t>
            </a:r>
          </a:p>
          <a:p>
            <a:pPr lvl="0"/>
            <a:r>
              <a:rPr lang="en-US" sz="1100" b="1" kern="1200" dirty="0" smtClean="0">
                <a:solidFill>
                  <a:schemeClr val="tx1"/>
                </a:solidFill>
                <a:latin typeface="+mn-lt"/>
                <a:ea typeface="+mn-ea"/>
                <a:cs typeface="+mn-cs"/>
              </a:rPr>
              <a:t>Plan Of Action &amp; Milestones</a:t>
            </a:r>
            <a:r>
              <a:rPr lang="en-US" sz="1100" kern="1200" dirty="0" smtClean="0">
                <a:solidFill>
                  <a:schemeClr val="tx1"/>
                </a:solidFill>
                <a:latin typeface="+mn-lt"/>
                <a:ea typeface="+mn-ea"/>
                <a:cs typeface="+mn-cs"/>
              </a:rPr>
              <a:t> - documents planned actions by the provider to change or implement security controls based on their independent assessment.</a:t>
            </a:r>
          </a:p>
          <a:p>
            <a:pPr lvl="0"/>
            <a:r>
              <a:rPr lang="en-US" sz="1100" b="1" kern="1200" dirty="0" smtClean="0">
                <a:solidFill>
                  <a:schemeClr val="tx1"/>
                </a:solidFill>
                <a:latin typeface="+mn-lt"/>
                <a:ea typeface="+mn-ea"/>
                <a:cs typeface="+mn-cs"/>
              </a:rPr>
              <a:t>Self-Attestation Declaration of Conformity</a:t>
            </a:r>
            <a:r>
              <a:rPr lang="en-US" sz="1100" kern="1200" dirty="0" smtClean="0">
                <a:solidFill>
                  <a:schemeClr val="tx1"/>
                </a:solidFill>
                <a:latin typeface="+mn-lt"/>
                <a:ea typeface="+mn-ea"/>
                <a:cs typeface="+mn-cs"/>
              </a:rPr>
              <a:t> states that the package represents a true and accurate depiction of the system. </a:t>
            </a:r>
          </a:p>
          <a:p>
            <a:r>
              <a:rPr lang="en-US" sz="1200" kern="1200" dirty="0" smtClean="0">
                <a:solidFill>
                  <a:schemeClr val="tx1"/>
                </a:solidFill>
                <a:latin typeface="+mn-lt"/>
                <a:ea typeface="+mn-ea"/>
                <a:cs typeface="+mn-cs"/>
              </a:rPr>
              <a:t>[Click to next slide]</a:t>
            </a: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submitting all documentation, CSPs should review their documents, with a special focus on the System Security Plan, and ensure that they are up to date and reflect any changes made in either remediating vulnerabilities or in response to findings. </a:t>
            </a:r>
          </a:p>
          <a:p>
            <a:r>
              <a:rPr lang="en-US" sz="1200" kern="1200" dirty="0" smtClean="0">
                <a:solidFill>
                  <a:schemeClr val="tx1"/>
                </a:solidFill>
                <a:latin typeface="+mn-lt"/>
                <a:ea typeface="+mn-ea"/>
                <a:cs typeface="+mn-cs"/>
              </a:rPr>
              <a:t>Updates to all documents should include adding sensitivity markings on the cover page and the footer of each document. You may change the existing sensitivity marking on any template to match your official company sensitivity nomenclature if it is different than what is on the template. Sensitivity markings may also be placed in the headers of any documents and on any other places in the documents that you feel requires sensitivity labeling. </a:t>
            </a:r>
          </a:p>
          <a:p>
            <a:r>
              <a:rPr lang="en-US" sz="1200" kern="1200" dirty="0" smtClean="0">
                <a:solidFill>
                  <a:schemeClr val="tx1"/>
                </a:solidFill>
                <a:latin typeface="+mn-lt"/>
                <a:ea typeface="+mn-ea"/>
                <a:cs typeface="+mn-cs"/>
              </a:rPr>
              <a:t>Depending on the assessment level of your package, either the PMO or a FedRAMP ISSO will work with the CSP and provide instructions on accessing and uploading the package into the FedRAMP secure repository. CSPs should be aware that Federal Agencies interested in acquiring their services will be able to request access to the secure repository to view the CSP’s package. </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16</a:t>
            </a:fld>
            <a:endParaRPr lang="en-US" dirty="0"/>
          </a:p>
        </p:txBody>
      </p:sp>
    </p:spTree>
    <p:extLst>
      <p:ext uri="{BB962C8B-B14F-4D97-AF65-F5344CB8AC3E}">
        <p14:creationId xmlns="" xmlns:p14="http://schemas.microsoft.com/office/powerpoint/2010/main" val="20548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a</a:t>
            </a:r>
            <a:r>
              <a:rPr lang="en-US" sz="1200" kern="1200" baseline="0" dirty="0" smtClean="0">
                <a:solidFill>
                  <a:schemeClr val="tx1"/>
                </a:solidFill>
                <a:latin typeface="+mn-lt"/>
                <a:ea typeface="+mn-ea"/>
                <a:cs typeface="+mn-cs"/>
              </a:rPr>
              <a:t> CSP has finalized all documents and double checked for accuracy, the last step in submitting a final package is for the </a:t>
            </a:r>
            <a:r>
              <a:rPr lang="en-US" sz="1200" kern="1200" dirty="0" smtClean="0">
                <a:solidFill>
                  <a:schemeClr val="tx1"/>
                </a:solidFill>
                <a:latin typeface="+mn-lt"/>
                <a:ea typeface="+mn-ea"/>
                <a:cs typeface="+mn-cs"/>
              </a:rPr>
              <a:t>CSP to include a self-attestation declaration of conformity letter. </a:t>
            </a:r>
          </a:p>
          <a:p>
            <a:r>
              <a:rPr lang="en-US" sz="1200" kern="1200" dirty="0" smtClean="0">
                <a:solidFill>
                  <a:schemeClr val="tx1"/>
                </a:solidFill>
                <a:latin typeface="+mn-lt"/>
                <a:ea typeface="+mn-ea"/>
                <a:cs typeface="+mn-cs"/>
              </a:rPr>
              <a:t>This letter attests and verifies that the system conforms to the FedRAMP requirements based on the assessment results and also certifies that all implemented controls are working. </a:t>
            </a:r>
          </a:p>
          <a:p>
            <a:r>
              <a:rPr lang="en-US" sz="1200" kern="1200" dirty="0" smtClean="0">
                <a:solidFill>
                  <a:schemeClr val="tx1"/>
                </a:solidFill>
                <a:latin typeface="+mn-lt"/>
                <a:ea typeface="+mn-ea"/>
                <a:cs typeface="+mn-cs"/>
              </a:rPr>
              <a:t>FedRAMP provides a declaration of conformity letter template on page 6 and 7 of the self attestation template on FedRAMP.gov.  CSPs should edit the declaration by putting in their company name and address, fill in the system name and then have an authorized company official sign and date it. </a:t>
            </a:r>
          </a:p>
          <a:p>
            <a:r>
              <a:rPr lang="en-US" sz="1200" kern="1200" dirty="0" smtClean="0">
                <a:solidFill>
                  <a:schemeClr val="tx1"/>
                </a:solidFill>
                <a:latin typeface="+mn-lt"/>
                <a:ea typeface="+mn-ea"/>
                <a:cs typeface="+mn-cs"/>
              </a:rPr>
              <a:t>The declaration of conformity is the document that the CSP system owner signs off saying that all of the information being presented to FedRAMP is complete and accurate. </a:t>
            </a:r>
          </a:p>
          <a:p>
            <a:r>
              <a:rPr lang="en-US" sz="1200" kern="1200" dirty="0" smtClean="0">
                <a:solidFill>
                  <a:schemeClr val="tx1"/>
                </a:solidFill>
                <a:latin typeface="+mn-lt"/>
                <a:ea typeface="+mn-ea"/>
                <a:cs typeface="+mn-cs"/>
              </a:rPr>
              <a:t>[Click to next slide]</a:t>
            </a:r>
          </a:p>
          <a:p>
            <a:endParaRPr lang="en-US" dirty="0"/>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Agencies interested in leveraging a package will be able to search the repository for services that meet their requirements. Only Federal Agencies will be able to request access to a security package in the repository.  A vendor’s access to the secure repository is limited to the areas for storing their own respective documentation.</a:t>
            </a:r>
          </a:p>
          <a:p>
            <a:r>
              <a:rPr lang="en-US" sz="1200" kern="1200" dirty="0" smtClean="0">
                <a:solidFill>
                  <a:schemeClr val="tx1"/>
                </a:solidFill>
                <a:latin typeface="+mn-lt"/>
                <a:ea typeface="+mn-ea"/>
                <a:cs typeface="+mn-cs"/>
              </a:rPr>
              <a:t>[Click] </a:t>
            </a:r>
          </a:p>
          <a:p>
            <a:r>
              <a:rPr lang="en-US" sz="1200" kern="1200" dirty="0" smtClean="0">
                <a:solidFill>
                  <a:schemeClr val="tx1"/>
                </a:solidFill>
                <a:latin typeface="+mn-lt"/>
                <a:ea typeface="+mn-ea"/>
                <a:cs typeface="+mn-cs"/>
              </a:rPr>
              <a:t>To access a package listed in the repository, the user at the agency must complete a FedRAMP Package Access Request form, have their CISO sign the form, and submit the form to the FedRAMP PMO. After FedRAMP receives the form, the PMO will perform a review and provide notification of accepting or rejecting the request. </a:t>
            </a:r>
          </a:p>
          <a:p>
            <a:r>
              <a:rPr lang="en-US" sz="1200" kern="1200" dirty="0" smtClean="0">
                <a:solidFill>
                  <a:schemeClr val="tx1"/>
                </a:solidFill>
                <a:latin typeface="+mn-lt"/>
                <a:ea typeface="+mn-ea"/>
                <a:cs typeface="+mn-cs"/>
              </a:rPr>
              <a:t>[Click]</a:t>
            </a:r>
          </a:p>
          <a:p>
            <a:r>
              <a:rPr lang="en-US" sz="1200" kern="1200" dirty="0" smtClean="0">
                <a:solidFill>
                  <a:schemeClr val="tx1"/>
                </a:solidFill>
                <a:latin typeface="+mn-lt"/>
                <a:ea typeface="+mn-ea"/>
                <a:cs typeface="+mn-cs"/>
              </a:rPr>
              <a:t>To leverage the package, agencies must implement customer responsibility controls and grant an Agency ATO. CSPs with packages in the secure repository are required to maintain a continuous monitoring program</a:t>
            </a:r>
            <a:r>
              <a:rPr lang="en-US" sz="1200" kern="1200" baseline="0" dirty="0" smtClean="0">
                <a:solidFill>
                  <a:schemeClr val="tx1"/>
                </a:solidFill>
                <a:latin typeface="+mn-lt"/>
                <a:ea typeface="+mn-ea"/>
                <a:cs typeface="+mn-cs"/>
              </a:rPr>
              <a:t> which provides for periodic reporting on control implementations, POAM resolution, and annual re-testing. Further details about Continuous Monitoring are available on FedRAMP.gov in the FedRAMP </a:t>
            </a:r>
            <a:r>
              <a:rPr lang="en-US" sz="1200" kern="1200" dirty="0" smtClean="0">
                <a:solidFill>
                  <a:schemeClr val="tx1"/>
                </a:solidFill>
                <a:latin typeface="+mn-lt"/>
                <a:ea typeface="+mn-ea"/>
                <a:cs typeface="+mn-cs"/>
              </a:rPr>
              <a:t>Continuous Monitoring Strategy &amp; Guide. </a:t>
            </a:r>
          </a:p>
          <a:p>
            <a:r>
              <a:rPr lang="en-US" sz="1200" kern="1200" dirty="0" smtClean="0">
                <a:solidFill>
                  <a:schemeClr val="tx1"/>
                </a:solidFill>
                <a:latin typeface="+mn-lt"/>
                <a:ea typeface="+mn-ea"/>
                <a:cs typeface="+mn-cs"/>
              </a:rPr>
              <a:t>[Click to next slide]</a:t>
            </a:r>
          </a:p>
          <a:p>
            <a:endParaRPr lang="en-US" dirty="0"/>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kern="1200" dirty="0" smtClean="0">
                <a:solidFill>
                  <a:schemeClr val="tx1"/>
                </a:solidFill>
                <a:latin typeface="+mn-lt"/>
                <a:ea typeface="+mn-ea"/>
                <a:cs typeface="+mn-cs"/>
              </a:rPr>
              <a:t>In summary, the perform testing step of the FedRAMP process introduces the</a:t>
            </a:r>
            <a:r>
              <a:rPr lang="en-US" sz="1200" kern="1200" baseline="0" dirty="0" smtClean="0">
                <a:solidFill>
                  <a:schemeClr val="tx1"/>
                </a:solidFill>
                <a:latin typeface="+mn-lt"/>
                <a:ea typeface="+mn-ea"/>
                <a:cs typeface="+mn-cs"/>
              </a:rPr>
              <a:t> independent assessor to the process. </a:t>
            </a:r>
            <a:r>
              <a:rPr lang="en-US" sz="1200" kern="1200" dirty="0" smtClean="0">
                <a:solidFill>
                  <a:schemeClr val="tx1"/>
                </a:solidFill>
                <a:latin typeface="+mn-lt"/>
                <a:ea typeface="+mn-ea"/>
                <a:cs typeface="+mn-cs"/>
              </a:rPr>
              <a:t>CSPs must use a 3PAO to plan the test and develop the SAP, perform the assessment, and document the findings in the SAR. This is</a:t>
            </a:r>
            <a:r>
              <a:rPr lang="en-US" sz="1200" kern="1200" baseline="0" dirty="0" smtClean="0">
                <a:solidFill>
                  <a:schemeClr val="tx1"/>
                </a:solidFill>
                <a:latin typeface="+mn-lt"/>
                <a:ea typeface="+mn-ea"/>
                <a:cs typeface="+mn-cs"/>
              </a:rPr>
              <a:t> a requirement for </a:t>
            </a:r>
            <a:r>
              <a:rPr lang="en-US" sz="1200" kern="1200" dirty="0" smtClean="0">
                <a:solidFill>
                  <a:schemeClr val="tx1"/>
                </a:solidFill>
                <a:latin typeface="+mn-lt"/>
                <a:ea typeface="+mn-ea"/>
                <a:cs typeface="+mn-cs"/>
              </a:rPr>
              <a:t>FedRAMP</a:t>
            </a:r>
            <a:r>
              <a:rPr lang="en-US" sz="1200" kern="1200" baseline="0" dirty="0" smtClean="0">
                <a:solidFill>
                  <a:schemeClr val="tx1"/>
                </a:solidFill>
                <a:latin typeface="+mn-lt"/>
                <a:ea typeface="+mn-ea"/>
                <a:cs typeface="+mn-cs"/>
              </a:rPr>
              <a:t> rooted in the FedRAMP security controls baseline. CSPs must</a:t>
            </a:r>
            <a:r>
              <a:rPr lang="en-US" sz="1200" kern="1200" dirty="0" smtClean="0">
                <a:solidFill>
                  <a:schemeClr val="tx1"/>
                </a:solidFill>
                <a:latin typeface="+mn-lt"/>
                <a:ea typeface="+mn-ea"/>
                <a:cs typeface="+mn-cs"/>
              </a:rPr>
              <a:t> use a 3PAO to provide an independent assessment of the CSP’s system. </a:t>
            </a:r>
          </a:p>
          <a:p>
            <a:r>
              <a:rPr lang="en-US" sz="1200" kern="1200" dirty="0" smtClean="0">
                <a:solidFill>
                  <a:schemeClr val="tx1"/>
                </a:solidFill>
                <a:latin typeface="+mn-lt"/>
                <a:ea typeface="+mn-ea"/>
                <a:cs typeface="+mn-cs"/>
              </a:rPr>
              <a:t>While agencies have flexibility in selecting a 3PAO, FedRAMP</a:t>
            </a:r>
            <a:r>
              <a:rPr lang="en-US" sz="1200" kern="1200" baseline="0" dirty="0" smtClean="0">
                <a:solidFill>
                  <a:schemeClr val="tx1"/>
                </a:solidFill>
                <a:latin typeface="+mn-lt"/>
                <a:ea typeface="+mn-ea"/>
                <a:cs typeface="+mn-cs"/>
              </a:rPr>
              <a:t> recommends the use of FedRAMP accredited 3PAOs because </a:t>
            </a:r>
            <a:r>
              <a:rPr lang="en-US" sz="1200" kern="1200" dirty="0" smtClean="0">
                <a:solidFill>
                  <a:schemeClr val="tx1"/>
                </a:solidFill>
                <a:latin typeface="+mn-lt"/>
                <a:ea typeface="+mn-ea"/>
                <a:cs typeface="+mn-cs"/>
              </a:rPr>
              <a:t>the FedRAMP accreditation program ensures accredited 3PAOs are independent, have the knowledge to assess cloud systems, and that the assessment is consistent in terms of the process and level of rigor. The CSP will work closely</a:t>
            </a:r>
            <a:r>
              <a:rPr lang="en-US" sz="1200" kern="1200" baseline="0" dirty="0" smtClean="0">
                <a:solidFill>
                  <a:schemeClr val="tx1"/>
                </a:solidFill>
                <a:latin typeface="+mn-lt"/>
                <a:ea typeface="+mn-ea"/>
                <a:cs typeface="+mn-cs"/>
              </a:rPr>
              <a:t> with a 3PAO to assess their system and then </a:t>
            </a:r>
            <a:r>
              <a:rPr lang="en-US" sz="1200" kern="1200" dirty="0" smtClean="0">
                <a:solidFill>
                  <a:schemeClr val="tx1"/>
                </a:solidFill>
                <a:latin typeface="+mn-lt"/>
                <a:ea typeface="+mn-ea"/>
                <a:cs typeface="+mn-cs"/>
              </a:rPr>
              <a:t>uses the findings in the SAR to develop a plan of action for remediating any vulnerabilities in</a:t>
            </a:r>
            <a:r>
              <a:rPr lang="en-US" sz="1200" kern="1200" baseline="0" dirty="0" smtClean="0">
                <a:solidFill>
                  <a:schemeClr val="tx1"/>
                </a:solidFill>
                <a:latin typeface="+mn-lt"/>
                <a:ea typeface="+mn-ea"/>
                <a:cs typeface="+mn-cs"/>
              </a:rPr>
              <a:t> a CSP environment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completion of the testing process, the CSP updates all the security documentation and submits it as a single package ready for authorization. </a:t>
            </a:r>
          </a:p>
          <a:p>
            <a:r>
              <a:rPr lang="en-US" sz="1200" kern="1200" dirty="0" smtClean="0">
                <a:solidFill>
                  <a:schemeClr val="tx1"/>
                </a:solidFill>
                <a:latin typeface="+mn-lt"/>
                <a:ea typeface="+mn-ea"/>
                <a:cs typeface="+mn-cs"/>
              </a:rPr>
              <a:t>FedRAMP will post the packages to the FedRAMP secure repository based on the level of review</a:t>
            </a:r>
            <a:r>
              <a:rPr lang="en-US" sz="1200" kern="1200" baseline="0" dirty="0" smtClean="0">
                <a:solidFill>
                  <a:schemeClr val="tx1"/>
                </a:solidFill>
                <a:latin typeface="+mn-lt"/>
                <a:ea typeface="+mn-ea"/>
                <a:cs typeface="+mn-cs"/>
              </a:rPr>
              <a:t> and authorization granted. </a:t>
            </a:r>
          </a:p>
          <a:p>
            <a:r>
              <a:rPr lang="en-US" sz="1200" kern="1200" dirty="0" smtClean="0">
                <a:solidFill>
                  <a:schemeClr val="tx1"/>
                </a:solidFill>
                <a:latin typeface="+mn-lt"/>
                <a:ea typeface="+mn-ea"/>
                <a:cs typeface="+mn-cs"/>
              </a:rPr>
              <a:t>Only federal </a:t>
            </a:r>
            <a:r>
              <a:rPr lang="en-US" sz="1200" kern="1200" dirty="0" err="1" smtClean="0">
                <a:solidFill>
                  <a:schemeClr val="tx1"/>
                </a:solidFill>
                <a:latin typeface="+mn-lt"/>
                <a:ea typeface="+mn-ea"/>
                <a:cs typeface="+mn-cs"/>
              </a:rPr>
              <a:t>Federal</a:t>
            </a:r>
            <a:r>
              <a:rPr lang="en-US" sz="1200" kern="1200" dirty="0" smtClean="0">
                <a:solidFill>
                  <a:schemeClr val="tx1"/>
                </a:solidFill>
                <a:latin typeface="+mn-lt"/>
                <a:ea typeface="+mn-ea"/>
                <a:cs typeface="+mn-cs"/>
              </a:rPr>
              <a:t> Agencies will have access to CSP security authorization packages in the secure repository. </a:t>
            </a:r>
          </a:p>
          <a:p>
            <a:r>
              <a:rPr lang="en-US" sz="1200" kern="1200" dirty="0" smtClean="0">
                <a:solidFill>
                  <a:schemeClr val="tx1"/>
                </a:solidFill>
                <a:latin typeface="+mn-lt"/>
                <a:ea typeface="+mn-ea"/>
                <a:cs typeface="+mn-cs"/>
              </a:rPr>
              <a:t>To remain in the repository, CSPs must implement a continuous monitoring program and update security documents in accordance with the FedRAMP Continuous Monitoring Strategy &amp; Guide.</a:t>
            </a:r>
          </a:p>
          <a:p>
            <a:r>
              <a:rPr lang="en-US" sz="1200" kern="1200" dirty="0" smtClean="0">
                <a:solidFill>
                  <a:schemeClr val="tx1"/>
                </a:solidFill>
                <a:latin typeface="+mn-lt"/>
                <a:ea typeface="+mn-ea"/>
                <a:cs typeface="+mn-cs"/>
              </a:rPr>
              <a:t>[Click to next slide]</a:t>
            </a:r>
          </a:p>
          <a:p>
            <a:endParaRPr lang="en-US" sz="1200" kern="1200" dirty="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FBE5526-B1BF-2349-A13C-D3E30C25F009}"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Thank you &lt;Introducer&gt;.  Good afternoon everyone.  Thank you for taking the time to join us for FedRAMP’s webinar on completing the FedRAMP process and submitting your finalized package. [Katie] I am Katie Lewin, Director of the Federal Cloud Computing Program and [Matt] my name is Matt Goodrich and I’m the Project Manager for the FedRAMP Program Management Office. This webinar is the fourth in our series and will cover the completion of the FedRAMP process from security testing and documenting the results to submitting a complete package to the FedRAMP secure repository. During this webinar we will explain the importance of conformity assessment in the FedRAMP process and the role of Third Party Assessment Organizations (3PAO) in completing the security assessment and testing. We will also provide a high level look at planning for testing, documenting the results, and the process for remediating vulnerabilities found during testing. Additionally, were going to talk about how to finalize your security authorization package for submission to the FedRAMP secure repository and how to provide an overview of the lifecycle for that package. Before we begin the webinar, please submit questions as they arise – using the chat function. Members of the PMO will be taking a look at the incoming questions and answering them during the course of the webinar. We will respond to as many as possible while the webinar is in progress. If there are any questions that we are not able to get to, we will answer them later in the FAQ section on fedramp.gov.</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6FF1A0C-1CFB-4852-8257-959CC53F1F58}" type="slidenum">
              <a:rPr lang="en-US" smtClean="0"/>
              <a:pPr/>
              <a:t>20</a:t>
            </a:fld>
            <a:endParaRPr lang="en-US" dirty="0" smtClean="0"/>
          </a:p>
        </p:txBody>
      </p:sp>
      <p:sp>
        <p:nvSpPr>
          <p:cNvPr id="25603" name="doc id"/>
          <p:cNvSpPr>
            <a:spLocks noGrp="1" noChangeArrowheads="1"/>
          </p:cNvSpPr>
          <p:nvPr>
            <p:ph type="ftr" sz="quarter" idx="4"/>
          </p:nvPr>
        </p:nvSpPr>
        <p:spPr>
          <a:noFill/>
        </p:spPr>
        <p:txBody>
          <a:bodyPr/>
          <a:lstStyle/>
          <a:p>
            <a:r>
              <a:rPr lang="cs-CZ" smtClean="0"/>
              <a:t>NJE-262616.044-20090318-ashoHR1</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568202" y="4333876"/>
            <a:ext cx="5973084" cy="2543174"/>
          </a:xfrm>
          <a:noFill/>
          <a:ln/>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completes our fourth webinar, covering the basics of testing and finalizing security package. </a:t>
            </a:r>
          </a:p>
          <a:p>
            <a:r>
              <a:rPr lang="en-US" sz="1200" kern="1200" dirty="0" smtClean="0">
                <a:solidFill>
                  <a:schemeClr val="tx1"/>
                </a:solidFill>
                <a:latin typeface="+mn-lt"/>
                <a:ea typeface="+mn-ea"/>
                <a:cs typeface="+mn-cs"/>
              </a:rPr>
              <a:t>We would now like to open the session up for questions. </a:t>
            </a:r>
          </a:p>
          <a:p>
            <a:r>
              <a:rPr lang="en-US" sz="1200" kern="1200" dirty="0" smtClean="0">
                <a:solidFill>
                  <a:schemeClr val="tx1"/>
                </a:solidFill>
                <a:latin typeface="+mn-lt"/>
                <a:ea typeface="+mn-ea"/>
                <a:cs typeface="+mn-cs"/>
              </a:rPr>
              <a:t>To ask a question, please use the chat dialog box within the GoTo Meeting. We will do our best to answer all questions asked, but if we do not get to your question, we will review all of the questions and ensure they are answered on FedRAMP.gov. Please restrict your questions to the topics addressed in this webinar. At the conclusion of the webinar we will go over the list of upcoming webinars that will address other common questions regarding FedRAMP. </a:t>
            </a:r>
          </a:p>
          <a:p>
            <a:r>
              <a:rPr lang="en-US" sz="1200" kern="1200" dirty="0" smtClean="0">
                <a:solidFill>
                  <a:schemeClr val="tx1"/>
                </a:solidFill>
                <a:latin typeface="+mn-lt"/>
                <a:ea typeface="+mn-ea"/>
                <a:cs typeface="+mn-cs"/>
              </a:rPr>
              <a:t>As always, you can also submit questions to info@FedRAMP.gov. Your questions will be anonymous, so please ask away.</a:t>
            </a:r>
          </a:p>
          <a:p>
            <a:pPr eaLnBrk="1" hangingPunct="1"/>
            <a:endParaRPr lang="cs-CZ"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350838" indent="-346075" eaLnBrk="1" hangingPunct="1">
              <a:lnSpc>
                <a:spcPct val="95000"/>
              </a:lnSpc>
              <a:spcBef>
                <a:spcPct val="0"/>
              </a:spcBef>
              <a:spcAft>
                <a:spcPts val="3025"/>
              </a:spcAft>
              <a:buClr>
                <a:srgbClr val="000000"/>
              </a:buClr>
            </a:pPr>
            <a:endParaRPr lang="en-US" dirty="0">
              <a:solidFill>
                <a:srgbClr val="595959"/>
              </a:solidFill>
              <a:latin typeface="Cambria" charset="0"/>
              <a:ea typeface="MS PGothic" pitchFamily="34" charset="-128"/>
              <a:cs typeface="MS PGothic"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5BDA9AEF-2111-6041-9534-666602E7A6ED}" type="slidenum">
              <a:rPr lang="en-US">
                <a:ea typeface="MS PGothic" pitchFamily="34" charset="-128"/>
                <a:cs typeface="MS PGothic" pitchFamily="34" charset="-128"/>
              </a:rPr>
              <a:pPr/>
              <a:t>21</a:t>
            </a:fld>
            <a:endParaRPr lang="en-US" dirty="0">
              <a:ea typeface="MS PGothic" pitchFamily="34" charset="-128"/>
              <a:cs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solidFill>
                  <a:schemeClr val="tx1">
                    <a:lumMod val="75000"/>
                    <a:lumOff val="25000"/>
                  </a:schemeClr>
                </a:solidFill>
                <a:latin typeface="+mn-lt"/>
              </a:rPr>
              <a:t>Last webinar - reviewed the System Security Plan (SSP) and provide the information and guidelines that you need to accurately document the FedRAMP controls  and assemble a strong SSP that will meet FedRAMP review requirements.</a:t>
            </a:r>
            <a:endPar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this is your first FedRAMP webinar or if you missed any of the previous ones, I’d highly encourage you to go to FedRAMP.gov and view our past webinars which covered:</a:t>
            </a:r>
          </a:p>
          <a:p>
            <a:r>
              <a:rPr lang="en-US" sz="1200" kern="1200" dirty="0" smtClean="0">
                <a:solidFill>
                  <a:schemeClr val="tx1"/>
                </a:solidFill>
                <a:latin typeface="+mn-lt"/>
                <a:ea typeface="+mn-ea"/>
                <a:cs typeface="+mn-cs"/>
              </a:rPr>
              <a:t>-Developing your System Security Plan.</a:t>
            </a:r>
          </a:p>
          <a:p>
            <a:r>
              <a:rPr lang="en-US" sz="1200" kern="1200" dirty="0" smtClean="0">
                <a:solidFill>
                  <a:schemeClr val="tx1"/>
                </a:solidFill>
                <a:latin typeface="+mn-lt"/>
                <a:ea typeface="+mn-ea"/>
                <a:cs typeface="+mn-cs"/>
              </a:rPr>
              <a:t>-FedRAMP Security Authorization Process.</a:t>
            </a:r>
          </a:p>
          <a:p>
            <a:r>
              <a:rPr lang="en-US" sz="1200" kern="1200" dirty="0" smtClean="0">
                <a:solidFill>
                  <a:schemeClr val="tx1"/>
                </a:solidFill>
                <a:latin typeface="+mn-lt"/>
                <a:ea typeface="+mn-ea"/>
                <a:cs typeface="+mn-cs"/>
              </a:rPr>
              <a:t>-Four Ways to Get Listed in the FedRAMP Repository.</a:t>
            </a:r>
          </a:p>
          <a:p>
            <a:r>
              <a:rPr lang="en-US" sz="1200" kern="1200" dirty="0" smtClean="0">
                <a:solidFill>
                  <a:schemeClr val="tx1"/>
                </a:solidFill>
                <a:latin typeface="+mn-lt"/>
                <a:ea typeface="+mn-ea"/>
                <a:cs typeface="+mn-cs"/>
              </a:rPr>
              <a:t>Links to each of these webinars are available on FedRAMP.gov by clicking on News and Events in the left hand navigation and selecting “Materials from Past Events”</a:t>
            </a:r>
          </a:p>
          <a:p>
            <a:r>
              <a:rPr lang="en-US" sz="1200" kern="1200" dirty="0" smtClean="0">
                <a:solidFill>
                  <a:schemeClr val="tx1"/>
                </a:solidFill>
                <a:latin typeface="+mn-lt"/>
                <a:ea typeface="+mn-ea"/>
                <a:cs typeface="+mn-cs"/>
              </a:rPr>
              <a:t>[Click to next slide]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we move into the details, I would like to provide a high level look at the closing steps in the FedRAMP process, which include testing and submitting your package to the FedRAMP secure repository. The Perform Security Testing step requires the CSP to select a 3PAO to perform the assessment. The 3PAO is responsible for developing the Security Assessment Plan performing the testing, and documenting the results in the Security Assessment Report.</a:t>
            </a:r>
          </a:p>
          <a:p>
            <a:r>
              <a:rPr lang="en-US" sz="1200" kern="1200" dirty="0" smtClean="0">
                <a:solidFill>
                  <a:schemeClr val="tx1"/>
                </a:solidFill>
                <a:latin typeface="+mn-lt"/>
                <a:ea typeface="+mn-ea"/>
                <a:cs typeface="+mn-cs"/>
              </a:rPr>
              <a:t>Vulnerabilities found during the assessment, and the plan to fix these vulnerabilities are documented in the Plan of Action and Milestones by the CSP. FedRAMP provides templates for the Security Assessment Plan, the Security Assessment Report, and the POA&amp;M – they are available on FedRAMP.gov. </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Following the conclusion of testing, any documents that need to be updated as a result of the testing are updated. The security package documents are then consolidated into a single package for submission to the secure repository. Unless the package is a CSP Self-Supplied package, all packages in the repository with have either an agency ATO or a FedRAMP Provisional Authorization. The FedRAMP PMO provides the CSP with access to the secure repository and provides a secure, access controlled section of the website for posting the security assessment package.  Finally, the listing of packages available in the secure repository is updated to include the newly submitted package. The list is provided to allow agencies to view the packages available for leveraging. Access to the actual security assessment package is limited to Federal Agencies and requires permission from the FedRAMP PMO. CSPs with packages in the repository are required to implement a continuous monitoring program and submit periodic updates.</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you head toward testing, who performs the assessment depends on the category of your package. Package submitted by a CSP without an ATO and packages submitted for FedRAMP JAB Provisional Authorization require an accredited 3PAO. Federal Agencies have flexibility in whether or not the 3PAO they use is accredited when issuing an ATO. If an agency ATO was issued without the use of an accredited 3PAO, the Federal Agency must submit an attestation describing the independence and technical qualifications of the non-accredited 3PAO utilized to assess that CSP package. This diagram also illustrates that there is a higher level of government review at the JAB Provisional Authorization level. CSP’s that want to submit a package to the FedRAMP repository must use an accredited 3PAO whether they intend to obtain a JAB review and a Provisional Authorization, or simply want to list their not yet reviewed package in the repository. If the CSP intends to apply for a Provisional Authorization, as part of this process the CSP meets with a FedRAMP (Information System Security Officer) ISSO to discuss the testing process and must have their testing plans approved by the JAB and receive approvals to move forward with testing. At levels below Provisional Authorization, the FedRAMP PMO is not involved with providing approvals for testing. </a:t>
            </a:r>
          </a:p>
          <a:p>
            <a:r>
              <a:rPr lang="en-US" sz="1200" kern="1200" dirty="0" smtClean="0">
                <a:solidFill>
                  <a:schemeClr val="tx1"/>
                </a:solidFill>
                <a:latin typeface="+mn-lt"/>
                <a:ea typeface="+mn-ea"/>
                <a:cs typeface="+mn-cs"/>
              </a:rPr>
              <a:t>[Click to 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3PAOs have a very distinct role in the FedRAMP process. The 3PAO carries most of the responsibilities for the assessment, by developing the assessment plan (SAP) based on the FedRAMP Test Cases and the types of servers, applications and databases that make up the system. The 3PAO should develop the test plan to ensure that results represent in the Security Assessment Report represent an unbiased and accurate picture of the security implementation within the system. 3PAOs are required to demonstrate independence; this means that the same 3PAO cannot develop a system or prepare the security documentation for a system and also assess the same system. It is possible for a CSP to hire a 3PAO to assist in preparing the security documentation; however that 3PAO’s role cannot extend to planning, performing or documenting the results of an assessment.  The CSP would need to hire a second, separate 3PAO to do the assessment work. Something to keep in mind is that if a CSP wants to hire an outside consultant to assist in the preparation of the security package, this outside consultant does not have to be a 3PAO. </a:t>
            </a:r>
          </a:p>
          <a:p>
            <a:r>
              <a:rPr lang="en-US" sz="1200" kern="1200" dirty="0" smtClean="0">
                <a:solidFill>
                  <a:schemeClr val="tx1"/>
                </a:solidFill>
                <a:latin typeface="+mn-lt"/>
                <a:ea typeface="+mn-ea"/>
                <a:cs typeface="+mn-cs"/>
              </a:rPr>
              <a:t>[Click to next slide]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7</a:t>
            </a:fld>
            <a:endParaRPr lang="en-US" dirty="0"/>
          </a:p>
        </p:txBody>
      </p:sp>
    </p:spTree>
    <p:extLst>
      <p:ext uri="{BB962C8B-B14F-4D97-AF65-F5344CB8AC3E}">
        <p14:creationId xmlns="" xmlns:p14="http://schemas.microsoft.com/office/powerpoint/2010/main" val="6508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the previous slide you will notice that the most of the testing related activity is handled by the 3PAO.  FedRAMP implements a conformity assessment process and requires the use of a 3PAO to ensure the assessors are independent and possess the technical knowledge to assess cloud systems. Conformity assessment also ensures that the process and level of rigor present are consistent across all assessments. FedRAMP worked closely with National Institute of Standards and Technology (NIST) to select the requirements for accredited 3PAOs. 3PAOs undergoing accreditation must meet the ISO/IEC 17020:1998 standard for bodies performing inspections in terms of independence and a quality management system. We also worked with NIST to develop requirements that demonstrate that the 3PAO has the technical knowledge to assess cloud systems based on FISMA requirements.</a:t>
            </a:r>
          </a:p>
          <a:p>
            <a:r>
              <a:rPr lang="en-US" sz="1200" kern="1200" dirty="0" smtClean="0">
                <a:solidFill>
                  <a:schemeClr val="tx1"/>
                </a:solidFill>
                <a:latin typeface="+mn-lt"/>
                <a:ea typeface="+mn-ea"/>
                <a:cs typeface="+mn-cs"/>
              </a:rPr>
              <a:t>[Click to next slide]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8</a:t>
            </a:fld>
            <a:endParaRPr lang="en-US" dirty="0"/>
          </a:p>
        </p:txBody>
      </p:sp>
    </p:spTree>
    <p:extLst>
      <p:ext uri="{BB962C8B-B14F-4D97-AF65-F5344CB8AC3E}">
        <p14:creationId xmlns="" xmlns:p14="http://schemas.microsoft.com/office/powerpoint/2010/main" val="162367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listing of all accredited 3PAOs is available on FedRAMP.gov. There are currently 16 accredited 3PAOs available. The list is updated as new 3PAOs are accredited.</a:t>
            </a:r>
          </a:p>
          <a:p>
            <a:r>
              <a:rPr lang="en-US" sz="1200" kern="1200" dirty="0" smtClean="0">
                <a:solidFill>
                  <a:schemeClr val="tx1"/>
                </a:solidFill>
                <a:latin typeface="+mn-lt"/>
                <a:ea typeface="+mn-ea"/>
                <a:cs typeface="+mn-cs"/>
              </a:rPr>
              <a:t>[Click to next slide] </a:t>
            </a:r>
            <a:endParaRPr lang="en-US" dirty="0"/>
          </a:p>
        </p:txBody>
      </p:sp>
      <p:sp>
        <p:nvSpPr>
          <p:cNvPr id="4" name="Slide Number Placeholder 3"/>
          <p:cNvSpPr>
            <a:spLocks noGrp="1"/>
          </p:cNvSpPr>
          <p:nvPr>
            <p:ph type="sldNum" sz="quarter" idx="10"/>
          </p:nvPr>
        </p:nvSpPr>
        <p:spPr/>
        <p:txBody>
          <a:bodyPr/>
          <a:lstStyle/>
          <a:p>
            <a:pPr>
              <a:defRPr/>
            </a:pPr>
            <a:fld id="{049D40CE-F992-45B8-9A43-D7FC794D973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45030"/>
            <a:ext cx="8229600" cy="508113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7943"/>
            <a:ext cx="2057400" cy="516822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43429"/>
            <a:ext cx="6019800" cy="5182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4058"/>
            <a:ext cx="4038600" cy="50521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8572"/>
            <a:ext cx="4038600" cy="5037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baseline="0">
                <a:solidFill>
                  <a:schemeClr val="bg1"/>
                </a:solidFill>
              </a:defRPr>
            </a:lvl1p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400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98171"/>
            <a:ext cx="4040188" cy="44279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5455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12686"/>
            <a:ext cx="4041775" cy="4413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3428"/>
            <a:ext cx="3008313" cy="856343"/>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16993" y="943429"/>
            <a:ext cx="5111750" cy="5385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1371"/>
            <a:ext cx="3008313" cy="4427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57943"/>
            <a:ext cx="5486400" cy="376963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9144000" cy="944880"/>
          </a:xfrm>
          <a:prstGeom prst="rect">
            <a:avLst/>
          </a:prstGeom>
          <a:gradFill flip="none" rotWithShape="1">
            <a:gsLst>
              <a:gs pos="0">
                <a:srgbClr val="DCE6F2"/>
              </a:gs>
              <a:gs pos="100000">
                <a:schemeClr val="bg1"/>
              </a:gs>
            </a:gsLst>
            <a:lin ang="16200000" scaled="0"/>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6" name="Text Placeholder 2"/>
          <p:cNvSpPr>
            <a:spLocks noGrp="1"/>
          </p:cNvSpPr>
          <p:nvPr>
            <p:ph type="body" idx="1"/>
          </p:nvPr>
        </p:nvSpPr>
        <p:spPr bwMode="auto">
          <a:xfrm>
            <a:off x="457200" y="1045030"/>
            <a:ext cx="8229600" cy="508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Title Placeholder 1"/>
          <p:cNvSpPr>
            <a:spLocks noGrp="1"/>
          </p:cNvSpPr>
          <p:nvPr>
            <p:ph type="title"/>
          </p:nvPr>
        </p:nvSpPr>
        <p:spPr bwMode="auto">
          <a:xfrm>
            <a:off x="1046344" y="33338"/>
            <a:ext cx="7756995" cy="804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12"/>
          <p:cNvSpPr/>
          <p:nvPr/>
        </p:nvSpPr>
        <p:spPr>
          <a:xfrm>
            <a:off x="0" y="6553200"/>
            <a:ext cx="9144000" cy="304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a:cs typeface="ＭＳ Ｐゴシック"/>
            </a:endParaRPr>
          </a:p>
        </p:txBody>
      </p:sp>
      <p:sp>
        <p:nvSpPr>
          <p:cNvPr id="2" name="Slide Number Placeholder 1"/>
          <p:cNvSpPr>
            <a:spLocks noGrp="1"/>
          </p:cNvSpPr>
          <p:nvPr>
            <p:ph type="sldNum" sz="quarter" idx="4"/>
          </p:nvPr>
        </p:nvSpPr>
        <p:spPr>
          <a:xfrm>
            <a:off x="6959592" y="6560455"/>
            <a:ext cx="2133600" cy="277132"/>
          </a:xfrm>
          <a:prstGeom prst="rect">
            <a:avLst/>
          </a:prstGeom>
        </p:spPr>
        <p:txBody>
          <a:bodyPr vert="horz" lIns="91440" tIns="45720" rIns="91440" bIns="45720" rtlCol="0" anchor="ctr"/>
          <a:lstStyle>
            <a:lvl1pPr algn="r">
              <a:defRPr sz="1200" baseline="0">
                <a:solidFill>
                  <a:schemeClr val="bg1"/>
                </a:solidFill>
              </a:defRPr>
            </a:lvl1pPr>
          </a:lstStyle>
          <a:p>
            <a:fld id="{D2668A6D-6FC5-418D-A5FF-C3E301006BAE}"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0" y="968188"/>
            <a:ext cx="9144000" cy="0"/>
          </a:xfrm>
          <a:prstGeom prst="line">
            <a:avLst/>
          </a:prstGeom>
          <a:ln>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5858" y="37505"/>
            <a:ext cx="949325" cy="889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fontAlgn="base">
        <a:spcBef>
          <a:spcPct val="0"/>
        </a:spcBef>
        <a:spcAft>
          <a:spcPct val="0"/>
        </a:spcAft>
        <a:defRPr sz="2800" b="1" kern="1200">
          <a:solidFill>
            <a:schemeClr val="tx1"/>
          </a:solidFill>
          <a:latin typeface="+mj-lt"/>
          <a:ea typeface="+mj-ea"/>
          <a:cs typeface="+mj-cs"/>
        </a:defRPr>
      </a:lvl1pPr>
      <a:lvl2pPr algn="l" defTabSz="457200" rtl="0" fontAlgn="base">
        <a:spcBef>
          <a:spcPct val="0"/>
        </a:spcBef>
        <a:spcAft>
          <a:spcPct val="0"/>
        </a:spcAft>
        <a:defRPr sz="3600">
          <a:solidFill>
            <a:schemeClr val="bg1"/>
          </a:solidFill>
          <a:latin typeface="Calibri" pitchFamily="34" charset="0"/>
        </a:defRPr>
      </a:lvl2pPr>
      <a:lvl3pPr algn="l" defTabSz="457200" rtl="0" fontAlgn="base">
        <a:spcBef>
          <a:spcPct val="0"/>
        </a:spcBef>
        <a:spcAft>
          <a:spcPct val="0"/>
        </a:spcAft>
        <a:defRPr sz="3600">
          <a:solidFill>
            <a:schemeClr val="bg1"/>
          </a:solidFill>
          <a:latin typeface="Calibri" pitchFamily="34" charset="0"/>
        </a:defRPr>
      </a:lvl3pPr>
      <a:lvl4pPr algn="l" defTabSz="457200" rtl="0" fontAlgn="base">
        <a:spcBef>
          <a:spcPct val="0"/>
        </a:spcBef>
        <a:spcAft>
          <a:spcPct val="0"/>
        </a:spcAft>
        <a:defRPr sz="3600">
          <a:solidFill>
            <a:schemeClr val="bg1"/>
          </a:solidFill>
          <a:latin typeface="Calibri" pitchFamily="34" charset="0"/>
        </a:defRPr>
      </a:lvl4pPr>
      <a:lvl5pPr algn="l" defTabSz="457200" rtl="0" fontAlgn="base">
        <a:spcBef>
          <a:spcPct val="0"/>
        </a:spcBef>
        <a:spcAft>
          <a:spcPct val="0"/>
        </a:spcAft>
        <a:defRPr sz="3600">
          <a:solidFill>
            <a:schemeClr val="bg1"/>
          </a:solidFill>
          <a:latin typeface="Calibri" pitchFamily="34" charset="0"/>
        </a:defRPr>
      </a:lvl5pPr>
      <a:lvl6pPr marL="457200" algn="l" defTabSz="457200" rtl="0" fontAlgn="base">
        <a:spcBef>
          <a:spcPct val="0"/>
        </a:spcBef>
        <a:spcAft>
          <a:spcPct val="0"/>
        </a:spcAft>
        <a:defRPr sz="3600">
          <a:solidFill>
            <a:schemeClr val="bg1"/>
          </a:solidFill>
          <a:latin typeface="Calibri" pitchFamily="34" charset="0"/>
        </a:defRPr>
      </a:lvl6pPr>
      <a:lvl7pPr marL="914400" algn="l" defTabSz="457200" rtl="0" fontAlgn="base">
        <a:spcBef>
          <a:spcPct val="0"/>
        </a:spcBef>
        <a:spcAft>
          <a:spcPct val="0"/>
        </a:spcAft>
        <a:defRPr sz="3600">
          <a:solidFill>
            <a:schemeClr val="bg1"/>
          </a:solidFill>
          <a:latin typeface="Calibri" pitchFamily="34" charset="0"/>
        </a:defRPr>
      </a:lvl7pPr>
      <a:lvl8pPr marL="1371600" algn="l" defTabSz="457200" rtl="0" fontAlgn="base">
        <a:spcBef>
          <a:spcPct val="0"/>
        </a:spcBef>
        <a:spcAft>
          <a:spcPct val="0"/>
        </a:spcAft>
        <a:defRPr sz="3600">
          <a:solidFill>
            <a:schemeClr val="bg1"/>
          </a:solidFill>
          <a:latin typeface="Calibri" pitchFamily="34" charset="0"/>
        </a:defRPr>
      </a:lvl8pPr>
      <a:lvl9pPr marL="1828800" algn="l" defTabSz="457200" rtl="0" fontAlgn="base">
        <a:spcBef>
          <a:spcPct val="0"/>
        </a:spcBef>
        <a:spcAft>
          <a:spcPct val="0"/>
        </a:spcAft>
        <a:defRPr sz="3600">
          <a:solidFill>
            <a:schemeClr val="bg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hyperlink" Target="http://gsa.gov/FedRAMP"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gsa.gov/FedRAM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Decorative Image"/>
          <p:cNvPicPr>
            <a:picLocks noChangeAspect="1"/>
          </p:cNvPicPr>
          <p:nvPr/>
        </p:nvPicPr>
        <p:blipFill>
          <a:blip r:embed="rId5" cstate="print"/>
          <a:srcRect t="36898" b="112"/>
          <a:stretch>
            <a:fillRect/>
          </a:stretch>
        </p:blipFill>
        <p:spPr bwMode="auto">
          <a:xfrm>
            <a:off x="-3239" y="1"/>
            <a:ext cx="9144000" cy="4319793"/>
          </a:xfrm>
          <a:prstGeom prst="rect">
            <a:avLst/>
          </a:prstGeom>
          <a:noFill/>
          <a:ln w="9525">
            <a:noFill/>
            <a:miter lim="800000"/>
            <a:headEnd/>
            <a:tailEnd/>
          </a:ln>
        </p:spPr>
      </p:pic>
      <p:sp>
        <p:nvSpPr>
          <p:cNvPr id="3074" name="Rectangle 2"/>
          <p:cNvSpPr>
            <a:spLocks noGrp="1" noChangeArrowheads="1"/>
          </p:cNvSpPr>
          <p:nvPr>
            <p:ph type="ctrTitle"/>
            <p:custDataLst>
              <p:tags r:id="rId1"/>
            </p:custDataLst>
          </p:nvPr>
        </p:nvSpPr>
        <p:spPr bwMode="gray">
          <a:xfrm>
            <a:off x="367616" y="2688135"/>
            <a:ext cx="5355060" cy="1318918"/>
          </a:xfrm>
        </p:spPr>
        <p:txBody>
          <a:bodyPr/>
          <a:lstStyle/>
          <a:p>
            <a:pPr eaLnBrk="1" hangingPunct="1"/>
            <a:r>
              <a:rPr lang="en-US" sz="2900" b="1" dirty="0">
                <a:solidFill>
                  <a:schemeClr val="bg1"/>
                </a:solidFill>
              </a:rPr>
              <a:t>Federal Risk and Authorization Management Program (FedRAMP)</a:t>
            </a:r>
          </a:p>
        </p:txBody>
      </p:sp>
      <p:sp>
        <p:nvSpPr>
          <p:cNvPr id="3077" name="Rectangle 5"/>
          <p:cNvSpPr>
            <a:spLocks noChangeArrowheads="1"/>
          </p:cNvSpPr>
          <p:nvPr/>
        </p:nvSpPr>
        <p:spPr bwMode="gray">
          <a:xfrm>
            <a:off x="1" y="1"/>
            <a:ext cx="9140760" cy="6858000"/>
          </a:xfrm>
          <a:prstGeom prst="rect">
            <a:avLst/>
          </a:prstGeom>
          <a:noFill/>
          <a:ln w="3175">
            <a:solidFill>
              <a:srgbClr val="000000"/>
            </a:solidFill>
            <a:miter lim="800000"/>
            <a:headEnd/>
            <a:tailEnd/>
          </a:ln>
        </p:spPr>
        <p:txBody>
          <a:bodyPr wrap="none" lIns="93296" tIns="46648" rIns="93296" bIns="46648" anchor="ctr"/>
          <a:lstStyle/>
          <a:p>
            <a:endParaRPr lang="en-US" dirty="0">
              <a:solidFill>
                <a:prstClr val="black"/>
              </a:solidFill>
            </a:endParaRPr>
          </a:p>
        </p:txBody>
      </p:sp>
      <p:pic>
        <p:nvPicPr>
          <p:cNvPr id="3" name="Picture 2" descr="This is the official logo for FedRAMP."/>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807686" y="4713076"/>
            <a:ext cx="1898650" cy="1778000"/>
          </a:xfrm>
          <a:prstGeom prst="rect">
            <a:avLst/>
          </a:prstGeom>
        </p:spPr>
      </p:pic>
      <p:pic>
        <p:nvPicPr>
          <p:cNvPr id="2" name="Picture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239" y="5755178"/>
            <a:ext cx="872212" cy="786564"/>
          </a:xfrm>
          <a:prstGeom prst="rect">
            <a:avLst/>
          </a:prstGeom>
        </p:spPr>
      </p:pic>
      <p:sp>
        <p:nvSpPr>
          <p:cNvPr id="10" name="McK Document type"/>
          <p:cNvSpPr txBox="1">
            <a:spLocks noChangeArrowheads="1"/>
          </p:cNvSpPr>
          <p:nvPr>
            <p:custDataLst>
              <p:tags r:id="rId2"/>
            </p:custDataLst>
          </p:nvPr>
        </p:nvSpPr>
        <p:spPr bwMode="gray">
          <a:xfrm>
            <a:off x="155575" y="4229098"/>
            <a:ext cx="6511316" cy="1723549"/>
          </a:xfrm>
          <a:prstGeom prst="rect">
            <a:avLst/>
          </a:prstGeom>
          <a:noFill/>
          <a:ln w="9525">
            <a:noFill/>
            <a:miter lim="800000"/>
            <a:headEnd/>
            <a:tailEnd/>
          </a:ln>
        </p:spPr>
        <p:txBody>
          <a:bodyPr wrap="square" lIns="0" tIns="0" rIns="0" bIns="0" anchor="b">
            <a:spAutoFit/>
          </a:bodyPr>
          <a:lstStyle/>
          <a:p>
            <a:r>
              <a:rPr lang="en-US" sz="2400" b="1" dirty="0" smtClean="0">
                <a:solidFill>
                  <a:schemeClr val="tx2"/>
                </a:solidFill>
                <a:latin typeface="+mn-lt"/>
              </a:rPr>
              <a:t>FedRAMP Security Testing and Completing the Package</a:t>
            </a:r>
          </a:p>
          <a:p>
            <a:endParaRPr lang="en-US" sz="2400" b="1" dirty="0" smtClean="0">
              <a:solidFill>
                <a:schemeClr val="tx2"/>
              </a:solidFill>
              <a:latin typeface="+mn-lt"/>
            </a:endParaRPr>
          </a:p>
          <a:p>
            <a:r>
              <a:rPr lang="en-US" sz="2000" dirty="0" smtClean="0">
                <a:solidFill>
                  <a:schemeClr val="tx2"/>
                </a:solidFill>
                <a:latin typeface="+mn-lt"/>
              </a:rPr>
              <a:t>January </a:t>
            </a:r>
            <a:r>
              <a:rPr lang="en-US" sz="2000" dirty="0">
                <a:solidFill>
                  <a:schemeClr val="tx2"/>
                </a:solidFill>
                <a:latin typeface="+mn-lt"/>
              </a:rPr>
              <a:t>8</a:t>
            </a:r>
            <a:r>
              <a:rPr lang="en-US" sz="2000" dirty="0" smtClean="0">
                <a:solidFill>
                  <a:schemeClr val="tx2"/>
                </a:solidFill>
                <a:latin typeface="+mn-lt"/>
              </a:rPr>
              <a:t>, 2013</a:t>
            </a:r>
          </a:p>
          <a:p>
            <a:endParaRPr lang="en-US" sz="2000" dirty="0">
              <a:solidFill>
                <a:schemeClr val="tx2"/>
              </a:solidFill>
              <a:latin typeface="+mn-lt"/>
            </a:endParaRPr>
          </a:p>
        </p:txBody>
      </p:sp>
    </p:spTree>
    <p:extLst>
      <p:ext uri="{BB962C8B-B14F-4D97-AF65-F5344CB8AC3E}">
        <p14:creationId xmlns="" xmlns:p14="http://schemas.microsoft.com/office/powerpoint/2010/main" val="76235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of 3PAOs and CSPs</a:t>
            </a:r>
            <a:endParaRPr lang="en-US" dirty="0"/>
          </a:p>
        </p:txBody>
      </p:sp>
      <p:sp>
        <p:nvSpPr>
          <p:cNvPr id="3" name="Content Placeholder 2"/>
          <p:cNvSpPr>
            <a:spLocks noGrp="1"/>
          </p:cNvSpPr>
          <p:nvPr>
            <p:ph idx="1"/>
          </p:nvPr>
        </p:nvSpPr>
        <p:spPr>
          <a:xfrm>
            <a:off x="441015" y="1083282"/>
            <a:ext cx="8460223" cy="5081134"/>
          </a:xfrm>
        </p:spPr>
        <p:txBody>
          <a:bodyPr/>
          <a:lstStyle/>
          <a:p>
            <a:r>
              <a:rPr lang="en-US" dirty="0" smtClean="0"/>
              <a:t>CSPs must manage their own relationship with 3PAOs</a:t>
            </a:r>
          </a:p>
          <a:p>
            <a:r>
              <a:rPr lang="en-US" dirty="0" smtClean="0"/>
              <a:t>FedRAMP does not make introductions</a:t>
            </a:r>
          </a:p>
          <a:p>
            <a:r>
              <a:rPr lang="en-US" dirty="0" smtClean="0"/>
              <a:t>CSPs may interview multiple 3PAOs</a:t>
            </a:r>
          </a:p>
          <a:p>
            <a:pPr lvl="1"/>
            <a:r>
              <a:rPr lang="en-US" dirty="0" smtClean="0"/>
              <a:t>Information on past performance</a:t>
            </a:r>
          </a:p>
          <a:p>
            <a:pPr lvl="1"/>
            <a:r>
              <a:rPr lang="en-US" dirty="0" smtClean="0"/>
              <a:t>The number of FTEs required</a:t>
            </a:r>
          </a:p>
          <a:p>
            <a:pPr lvl="1"/>
            <a:r>
              <a:rPr lang="en-US" dirty="0" smtClean="0"/>
              <a:t>Ensure the 3PAO has the right scanner licenses</a:t>
            </a:r>
          </a:p>
          <a:p>
            <a:pPr lvl="1"/>
            <a:r>
              <a:rPr lang="en-US" dirty="0" smtClean="0"/>
              <a:t>Ask for a estimate for the time required to complete the assessment</a:t>
            </a:r>
          </a:p>
          <a:p>
            <a:pPr lvl="1"/>
            <a:r>
              <a:rPr lang="en-US" dirty="0" smtClean="0"/>
              <a:t>Find out what services are included in the pricing</a:t>
            </a:r>
          </a:p>
          <a:p>
            <a:r>
              <a:rPr lang="en-US" dirty="0" smtClean="0"/>
              <a:t>CSPs applying for Provisional ATO must:</a:t>
            </a:r>
          </a:p>
          <a:p>
            <a:pPr lvl="1"/>
            <a:r>
              <a:rPr lang="en-US" dirty="0" smtClean="0"/>
              <a:t>Formally notify FedRAMP of their  3PAO selection</a:t>
            </a:r>
          </a:p>
          <a:p>
            <a:pPr lvl="1"/>
            <a:r>
              <a:rPr lang="en-US" dirty="0" smtClean="0"/>
              <a:t>Receive permission before starting to test</a:t>
            </a:r>
          </a:p>
          <a:p>
            <a:pPr lvl="1"/>
            <a:endParaRPr lang="en-US" dirty="0" smtClean="0"/>
          </a:p>
          <a:p>
            <a:pPr lvl="1"/>
            <a:endParaRPr lang="en-US" dirty="0" smtClean="0"/>
          </a:p>
        </p:txBody>
      </p:sp>
    </p:spTree>
    <p:extLst>
      <p:ext uri="{BB962C8B-B14F-4D97-AF65-F5344CB8AC3E}">
        <p14:creationId xmlns="" xmlns:p14="http://schemas.microsoft.com/office/powerpoint/2010/main" val="59817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SAP</a:t>
            </a:r>
            <a:endParaRPr lang="en-US" dirty="0"/>
          </a:p>
        </p:txBody>
      </p:sp>
      <p:pic>
        <p:nvPicPr>
          <p:cNvPr id="2050" name="Picture 2"/>
          <p:cNvPicPr>
            <a:picLocks noChangeAspect="1" noChangeArrowheads="1"/>
          </p:cNvPicPr>
          <p:nvPr/>
        </p:nvPicPr>
        <p:blipFill>
          <a:blip r:embed="rId3"/>
          <a:srcRect l="35918" t="19994" r="35636" b="14198"/>
          <a:stretch>
            <a:fillRect/>
          </a:stretch>
        </p:blipFill>
        <p:spPr bwMode="auto">
          <a:xfrm>
            <a:off x="562814" y="1226967"/>
            <a:ext cx="3377443" cy="4883499"/>
          </a:xfrm>
          <a:prstGeom prst="rect">
            <a:avLst/>
          </a:prstGeom>
          <a:noFill/>
          <a:ln w="9525">
            <a:noFill/>
            <a:miter lim="800000"/>
            <a:headEnd/>
            <a:tailEnd/>
          </a:ln>
        </p:spPr>
      </p:pic>
      <p:sp>
        <p:nvSpPr>
          <p:cNvPr id="4" name="TextBox 3"/>
          <p:cNvSpPr txBox="1"/>
          <p:nvPr/>
        </p:nvSpPr>
        <p:spPr>
          <a:xfrm>
            <a:off x="4056845" y="1365161"/>
            <a:ext cx="4584879" cy="5539978"/>
          </a:xfrm>
          <a:prstGeom prst="rect">
            <a:avLst/>
          </a:prstGeom>
          <a:noFill/>
        </p:spPr>
        <p:txBody>
          <a:bodyPr wrap="square" rtlCol="0">
            <a:spAutoFit/>
          </a:bodyPr>
          <a:lstStyle/>
          <a:p>
            <a:pPr marL="231775" indent="-231775">
              <a:buFont typeface="Arial" pitchFamily="34" charset="0"/>
              <a:buChar char="•"/>
            </a:pPr>
            <a:r>
              <a:rPr lang="en-US" sz="2400" dirty="0" smtClean="0">
                <a:latin typeface="+mn-lt"/>
              </a:rPr>
              <a:t>3PAO develops the SAP</a:t>
            </a:r>
          </a:p>
          <a:p>
            <a:pPr marL="231775" indent="-231775">
              <a:buFont typeface="Arial" pitchFamily="34" charset="0"/>
              <a:buChar char="•"/>
            </a:pPr>
            <a:r>
              <a:rPr lang="en-US" sz="2400" dirty="0" smtClean="0">
                <a:latin typeface="+mn-lt"/>
              </a:rPr>
              <a:t>Defines scope of assessment</a:t>
            </a:r>
          </a:p>
          <a:p>
            <a:pPr marL="682625" lvl="1" indent="-225425">
              <a:buFont typeface="Arial" pitchFamily="34" charset="0"/>
              <a:buChar char="-"/>
            </a:pPr>
            <a:r>
              <a:rPr lang="en-US" sz="2400" dirty="0" smtClean="0">
                <a:latin typeface="+mn-lt"/>
              </a:rPr>
              <a:t>Hardware</a:t>
            </a:r>
          </a:p>
          <a:p>
            <a:pPr marL="682625" lvl="1" indent="-225425">
              <a:buFont typeface="Arial" pitchFamily="34" charset="0"/>
              <a:buChar char="-"/>
            </a:pPr>
            <a:r>
              <a:rPr lang="en-US" sz="2400" dirty="0" smtClean="0">
                <a:latin typeface="+mn-lt"/>
              </a:rPr>
              <a:t>Software</a:t>
            </a:r>
          </a:p>
          <a:p>
            <a:pPr marL="682625" lvl="1" indent="-225425">
              <a:buFont typeface="Arial" pitchFamily="34" charset="0"/>
              <a:buChar char="-"/>
            </a:pPr>
            <a:r>
              <a:rPr lang="en-US" sz="2400" dirty="0" smtClean="0">
                <a:latin typeface="+mn-lt"/>
              </a:rPr>
              <a:t>Databases</a:t>
            </a:r>
          </a:p>
          <a:p>
            <a:pPr marL="682625" lvl="1" indent="-225425">
              <a:buFont typeface="Arial" pitchFamily="34" charset="0"/>
              <a:buChar char="-"/>
            </a:pPr>
            <a:r>
              <a:rPr lang="en-US" sz="2400" dirty="0" smtClean="0">
                <a:latin typeface="+mn-lt"/>
              </a:rPr>
              <a:t>Applications</a:t>
            </a:r>
          </a:p>
          <a:p>
            <a:pPr marL="682625" lvl="1" indent="-225425">
              <a:buFont typeface="Arial" pitchFamily="34" charset="0"/>
              <a:buChar char="-"/>
            </a:pPr>
            <a:r>
              <a:rPr lang="en-US" sz="2400" dirty="0" smtClean="0">
                <a:latin typeface="+mn-lt"/>
              </a:rPr>
              <a:t>Facilities</a:t>
            </a:r>
          </a:p>
          <a:p>
            <a:pPr marL="231775" indent="-231775">
              <a:buFont typeface="Arial" pitchFamily="34" charset="0"/>
              <a:buChar char="•"/>
            </a:pPr>
            <a:r>
              <a:rPr lang="en-US" sz="2400" dirty="0" smtClean="0">
                <a:latin typeface="+mn-lt"/>
              </a:rPr>
              <a:t>Testing Schedule</a:t>
            </a:r>
          </a:p>
          <a:p>
            <a:pPr marL="231775" indent="-231775">
              <a:buFont typeface="Arial" pitchFamily="34" charset="0"/>
              <a:buChar char="•"/>
            </a:pPr>
            <a:r>
              <a:rPr lang="en-US" sz="2400" dirty="0" smtClean="0">
                <a:latin typeface="+mn-lt"/>
              </a:rPr>
              <a:t>Rules of Engagement (ROE)</a:t>
            </a:r>
          </a:p>
          <a:p>
            <a:pPr marL="682625" lvl="1" indent="-225425">
              <a:buFont typeface="Arial" pitchFamily="34" charset="0"/>
              <a:buChar char="-"/>
            </a:pPr>
            <a:r>
              <a:rPr lang="en-US" sz="2400" dirty="0" smtClean="0">
                <a:latin typeface="+mn-lt"/>
              </a:rPr>
              <a:t>Components included and excluded in assessment</a:t>
            </a:r>
          </a:p>
          <a:p>
            <a:pPr marL="682625" lvl="1" indent="-225425">
              <a:buFont typeface="Arial" pitchFamily="34" charset="0"/>
              <a:buChar char="-"/>
            </a:pPr>
            <a:r>
              <a:rPr lang="en-US" sz="2400" dirty="0" smtClean="0">
                <a:latin typeface="+mn-lt"/>
              </a:rPr>
              <a:t>Rules for transmission of results</a:t>
            </a:r>
          </a:p>
          <a:p>
            <a:pPr marL="682625" lvl="1" indent="-225425">
              <a:buFont typeface="Arial" pitchFamily="34" charset="0"/>
              <a:buChar char="-"/>
            </a:pPr>
            <a:r>
              <a:rPr lang="en-US" sz="2400" dirty="0" smtClean="0">
                <a:latin typeface="+mn-lt"/>
              </a:rPr>
              <a:t>ROE signed by CSP and 3PAO</a:t>
            </a:r>
          </a:p>
          <a:p>
            <a:pPr marL="688975" lvl="1" indent="-231775"/>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 for Testing – What to Expect</a:t>
            </a:r>
            <a:endParaRPr lang="en-US" dirty="0"/>
          </a:p>
        </p:txBody>
      </p:sp>
      <p:sp>
        <p:nvSpPr>
          <p:cNvPr id="3" name="Content Placeholder 2"/>
          <p:cNvSpPr>
            <a:spLocks noGrp="1"/>
          </p:cNvSpPr>
          <p:nvPr>
            <p:ph idx="1"/>
          </p:nvPr>
        </p:nvSpPr>
        <p:spPr/>
        <p:txBody>
          <a:bodyPr/>
          <a:lstStyle/>
          <a:p>
            <a:r>
              <a:rPr lang="en-US" dirty="0" smtClean="0"/>
              <a:t>Prep to make sure testing goes smoothly</a:t>
            </a:r>
          </a:p>
          <a:p>
            <a:r>
              <a:rPr lang="en-US" dirty="0" smtClean="0"/>
              <a:t>Provide three testing contacts to 3PAO</a:t>
            </a:r>
          </a:p>
          <a:p>
            <a:pPr lvl="1"/>
            <a:r>
              <a:rPr lang="en-US" dirty="0" smtClean="0"/>
              <a:t>At least one contact available 24x7</a:t>
            </a:r>
          </a:p>
          <a:p>
            <a:r>
              <a:rPr lang="en-US" dirty="0" smtClean="0"/>
              <a:t>Set up a meeting to discuss testing schedule</a:t>
            </a:r>
          </a:p>
          <a:p>
            <a:r>
              <a:rPr lang="en-US" dirty="0" smtClean="0"/>
              <a:t>Obtain list of originating IP addresses for scans</a:t>
            </a:r>
          </a:p>
          <a:p>
            <a:r>
              <a:rPr lang="en-US" dirty="0" smtClean="0"/>
              <a:t>Prepare list of facilities with addresses and directions</a:t>
            </a:r>
          </a:p>
          <a:p>
            <a:r>
              <a:rPr lang="en-US" dirty="0" smtClean="0"/>
              <a:t>Have legal counsel review Rules of Engagement </a:t>
            </a:r>
          </a:p>
          <a:p>
            <a:pPr lvl="1"/>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12</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SAR</a:t>
            </a:r>
            <a:endParaRPr lang="en-US" dirty="0"/>
          </a:p>
        </p:txBody>
      </p:sp>
      <p:pic>
        <p:nvPicPr>
          <p:cNvPr id="3075" name="Picture 3"/>
          <p:cNvPicPr>
            <a:picLocks noChangeAspect="1" noChangeArrowheads="1"/>
          </p:cNvPicPr>
          <p:nvPr/>
        </p:nvPicPr>
        <p:blipFill>
          <a:blip r:embed="rId3"/>
          <a:srcRect l="35934" t="20286" r="35620" b="14450"/>
          <a:stretch>
            <a:fillRect/>
          </a:stretch>
        </p:blipFill>
        <p:spPr bwMode="auto">
          <a:xfrm>
            <a:off x="375638" y="1245139"/>
            <a:ext cx="3330827" cy="4776281"/>
          </a:xfrm>
          <a:prstGeom prst="rect">
            <a:avLst/>
          </a:prstGeom>
          <a:noFill/>
          <a:ln w="9525">
            <a:noFill/>
            <a:miter lim="800000"/>
            <a:headEnd/>
            <a:tailEnd/>
          </a:ln>
        </p:spPr>
      </p:pic>
      <p:sp>
        <p:nvSpPr>
          <p:cNvPr id="5" name="TextBox 4"/>
          <p:cNvSpPr txBox="1"/>
          <p:nvPr/>
        </p:nvSpPr>
        <p:spPr>
          <a:xfrm>
            <a:off x="4056845" y="1365161"/>
            <a:ext cx="4584879" cy="3046988"/>
          </a:xfrm>
          <a:prstGeom prst="rect">
            <a:avLst/>
          </a:prstGeom>
          <a:noFill/>
        </p:spPr>
        <p:txBody>
          <a:bodyPr wrap="square" rtlCol="0">
            <a:spAutoFit/>
          </a:bodyPr>
          <a:lstStyle/>
          <a:p>
            <a:pPr marL="231775" indent="-231775">
              <a:buFont typeface="Arial" pitchFamily="34" charset="0"/>
              <a:buChar char="•"/>
            </a:pPr>
            <a:r>
              <a:rPr lang="en-US" sz="2400" dirty="0" smtClean="0">
                <a:latin typeface="+mn-lt"/>
              </a:rPr>
              <a:t>3PAO develops the SAR</a:t>
            </a:r>
          </a:p>
          <a:p>
            <a:pPr marL="231775" indent="-231775">
              <a:buFont typeface="Arial" pitchFamily="34" charset="0"/>
              <a:buChar char="•"/>
            </a:pPr>
            <a:r>
              <a:rPr lang="en-US" sz="2400" dirty="0" smtClean="0">
                <a:latin typeface="+mn-lt"/>
              </a:rPr>
              <a:t>Documents Findings</a:t>
            </a:r>
          </a:p>
          <a:p>
            <a:pPr marL="231775" indent="-231775">
              <a:buFont typeface="Arial" pitchFamily="34" charset="0"/>
              <a:buChar char="•"/>
            </a:pPr>
            <a:r>
              <a:rPr lang="en-US" sz="2400" dirty="0" smtClean="0">
                <a:latin typeface="+mn-lt"/>
              </a:rPr>
              <a:t>Analysis of Test Results </a:t>
            </a:r>
          </a:p>
          <a:p>
            <a:pPr marL="231775" indent="-231775">
              <a:buFont typeface="Arial" pitchFamily="34" charset="0"/>
              <a:buChar char="•"/>
            </a:pPr>
            <a:r>
              <a:rPr lang="en-US" sz="2400" dirty="0" smtClean="0">
                <a:latin typeface="+mn-lt"/>
              </a:rPr>
              <a:t>Highlights ways for CSPs to Mitigate Security Weaknesses</a:t>
            </a:r>
          </a:p>
          <a:p>
            <a:pPr marL="231775" indent="-231775">
              <a:buFont typeface="Arial" pitchFamily="34" charset="0"/>
              <a:buChar char="•"/>
            </a:pPr>
            <a:r>
              <a:rPr lang="en-US" sz="2400" dirty="0" smtClean="0">
                <a:latin typeface="+mn-lt"/>
              </a:rPr>
              <a:t>Primary Document for Making Risk Based Decisions</a:t>
            </a:r>
          </a:p>
          <a:p>
            <a:pPr marL="688975" lvl="1" indent="-231775"/>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POA&amp;M</a:t>
            </a:r>
            <a:endParaRPr lang="en-US" dirty="0"/>
          </a:p>
        </p:txBody>
      </p:sp>
      <p:sp>
        <p:nvSpPr>
          <p:cNvPr id="5" name="TextBox 4"/>
          <p:cNvSpPr txBox="1"/>
          <p:nvPr/>
        </p:nvSpPr>
        <p:spPr>
          <a:xfrm>
            <a:off x="4056845" y="1365161"/>
            <a:ext cx="4584879" cy="2677656"/>
          </a:xfrm>
          <a:prstGeom prst="rect">
            <a:avLst/>
          </a:prstGeom>
          <a:noFill/>
        </p:spPr>
        <p:txBody>
          <a:bodyPr wrap="square" rtlCol="0">
            <a:spAutoFit/>
          </a:bodyPr>
          <a:lstStyle/>
          <a:p>
            <a:pPr marL="231775" indent="-231775">
              <a:buFont typeface="Arial" pitchFamily="34" charset="0"/>
              <a:buChar char="•"/>
            </a:pPr>
            <a:r>
              <a:rPr lang="en-US" sz="2400" dirty="0" smtClean="0">
                <a:latin typeface="+mn-lt"/>
              </a:rPr>
              <a:t>CSP develops the POA&amp;M</a:t>
            </a:r>
          </a:p>
          <a:p>
            <a:pPr marL="231775" indent="-231775">
              <a:buFont typeface="Arial" pitchFamily="34" charset="0"/>
              <a:buChar char="•"/>
            </a:pPr>
            <a:r>
              <a:rPr lang="en-US" sz="2400" dirty="0" smtClean="0">
                <a:latin typeface="+mn-lt"/>
              </a:rPr>
              <a:t>Detailed Schedule of Actions to Address and Fix Vulnerabilities</a:t>
            </a:r>
          </a:p>
          <a:p>
            <a:pPr marL="231775" indent="-231775">
              <a:buFont typeface="Arial" pitchFamily="34" charset="0"/>
              <a:buChar char="•"/>
            </a:pPr>
            <a:r>
              <a:rPr lang="en-US" sz="2400" dirty="0" smtClean="0">
                <a:latin typeface="+mn-lt"/>
              </a:rPr>
              <a:t>POA&amp;M Template Contains Excel Spreadsheet for Tracking POA&amp;M Items</a:t>
            </a:r>
          </a:p>
          <a:p>
            <a:pPr marL="688975" lvl="1" indent="-231775"/>
            <a:endParaRPr lang="en-US" sz="2400" dirty="0">
              <a:latin typeface="+mn-lt"/>
            </a:endParaRPr>
          </a:p>
        </p:txBody>
      </p:sp>
      <p:pic>
        <p:nvPicPr>
          <p:cNvPr id="1027" name="Picture 3"/>
          <p:cNvPicPr>
            <a:picLocks noChangeAspect="1" noChangeArrowheads="1"/>
          </p:cNvPicPr>
          <p:nvPr/>
        </p:nvPicPr>
        <p:blipFill>
          <a:blip r:embed="rId3"/>
          <a:srcRect l="43824" t="27310" r="29485" b="15056"/>
          <a:stretch>
            <a:fillRect/>
          </a:stretch>
        </p:blipFill>
        <p:spPr bwMode="auto">
          <a:xfrm>
            <a:off x="244697" y="1223493"/>
            <a:ext cx="3825025" cy="5162070"/>
          </a:xfrm>
          <a:prstGeom prst="rect">
            <a:avLst/>
          </a:prstGeom>
          <a:noFill/>
          <a:ln w="9525">
            <a:noFill/>
            <a:miter lim="800000"/>
            <a:headEnd/>
            <a:tailEnd/>
          </a:ln>
        </p:spPr>
      </p:pic>
      <p:pic>
        <p:nvPicPr>
          <p:cNvPr id="1028" name="Picture 4"/>
          <p:cNvPicPr>
            <a:picLocks noChangeAspect="1" noChangeArrowheads="1"/>
          </p:cNvPicPr>
          <p:nvPr/>
        </p:nvPicPr>
        <p:blipFill>
          <a:blip r:embed="rId4"/>
          <a:srcRect t="20471" r="1507" b="7706"/>
          <a:stretch>
            <a:fillRect/>
          </a:stretch>
        </p:blipFill>
        <p:spPr bwMode="auto">
          <a:xfrm>
            <a:off x="0" y="1284620"/>
            <a:ext cx="9143999" cy="4085357"/>
          </a:xfrm>
          <a:prstGeom prst="rect">
            <a:avLst/>
          </a:prstGeom>
          <a:noFill/>
          <a:ln w="9525">
            <a:noFill/>
            <a:miter lim="800000"/>
            <a:headEnd/>
            <a:tailEnd/>
          </a:ln>
        </p:spPr>
      </p:pic>
      <p:sp>
        <p:nvSpPr>
          <p:cNvPr id="9" name="Content Placeholder 2"/>
          <p:cNvSpPr>
            <a:spLocks noGrp="1"/>
          </p:cNvSpPr>
          <p:nvPr>
            <p:ph idx="1"/>
          </p:nvPr>
        </p:nvSpPr>
        <p:spPr>
          <a:xfrm>
            <a:off x="0" y="1217366"/>
            <a:ext cx="9143999" cy="5177746"/>
          </a:xfrm>
          <a:solidFill>
            <a:schemeClr val="bg1"/>
          </a:solidFill>
        </p:spPr>
        <p:txBody>
          <a:bodyPr/>
          <a:lstStyle/>
          <a:p>
            <a:r>
              <a:rPr lang="en-US" dirty="0" smtClean="0"/>
              <a:t>SAR findings map to POA&amp;M items IDs</a:t>
            </a:r>
          </a:p>
          <a:p>
            <a:r>
              <a:rPr lang="en-US" dirty="0" smtClean="0"/>
              <a:t>False positives are not identified in the POA&amp;M</a:t>
            </a:r>
          </a:p>
          <a:p>
            <a:r>
              <a:rPr lang="en-US" dirty="0" smtClean="0"/>
              <a:t>CSPs applying for Provisional ATO:</a:t>
            </a:r>
          </a:p>
          <a:p>
            <a:pPr lvl="1"/>
            <a:r>
              <a:rPr lang="en-US" dirty="0" smtClean="0"/>
              <a:t>Remediate high severity findings before Provisional ATO is granted</a:t>
            </a:r>
          </a:p>
          <a:p>
            <a:pPr lvl="1"/>
            <a:r>
              <a:rPr lang="en-US" dirty="0" smtClean="0"/>
              <a:t>Remediate moderate findings within 90 days</a:t>
            </a:r>
          </a:p>
          <a:p>
            <a:pPr lvl="1"/>
            <a:endParaRPr lang="en-US" dirty="0" smtClean="0"/>
          </a:p>
        </p:txBody>
      </p:sp>
      <p:sp>
        <p:nvSpPr>
          <p:cNvPr id="7" name="Rectangle 6"/>
          <p:cNvSpPr/>
          <p:nvPr/>
        </p:nvSpPr>
        <p:spPr>
          <a:xfrm>
            <a:off x="2883694" y="1783558"/>
            <a:ext cx="526255" cy="57148"/>
          </a:xfrm>
          <a:prstGeom prst="rect">
            <a:avLst/>
          </a:prstGeom>
          <a:solidFill>
            <a:schemeClr val="bg1"/>
          </a:solidFill>
          <a:ln cap="sq">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7"/>
                                        </p:tgtEl>
                                        <p:attrNameLst>
                                          <p:attrName>ppt_x</p:attrName>
                                        </p:attrNameLst>
                                      </p:cBhvr>
                                      <p:tavLst>
                                        <p:tav tm="0">
                                          <p:val>
                                            <p:strVal val="ppt_x"/>
                                          </p:val>
                                        </p:tav>
                                        <p:tav tm="100000">
                                          <p:val>
                                            <p:strVal val="ppt_x"/>
                                          </p:val>
                                        </p:tav>
                                      </p:tavLst>
                                    </p:anim>
                                    <p:anim calcmode="lin" valueType="num">
                                      <p:cBhvr additive="base">
                                        <p:cTn id="22" dur="500"/>
                                        <p:tgtEl>
                                          <p:spTgt spid="1027"/>
                                        </p:tgtEl>
                                        <p:attrNameLst>
                                          <p:attrName>ppt_y</p:attrName>
                                        </p:attrNameLst>
                                      </p:cBhvr>
                                      <p:tavLst>
                                        <p:tav tm="0">
                                          <p:val>
                                            <p:strVal val="ppt_y"/>
                                          </p:val>
                                        </p:tav>
                                        <p:tav tm="100000">
                                          <p:val>
                                            <p:strVal val="1+ppt_h/2"/>
                                          </p:val>
                                        </p:tav>
                                      </p:tavLst>
                                    </p:anim>
                                    <p:set>
                                      <p:cBhvr>
                                        <p:cTn id="23" dur="1" fill="hold">
                                          <p:stCondLst>
                                            <p:cond delay="499"/>
                                          </p:stCondLst>
                                        </p:cTn>
                                        <p:tgtEl>
                                          <p:spTgt spid="1027"/>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p:tgtEl>
                                          <p:spTgt spid="5">
                                            <p:txEl>
                                              <p:pRg st="0" end="0"/>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p:tgtEl>
                                          <p:spTgt spid="5">
                                            <p:txEl>
                                              <p:pRg st="1" end="1"/>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5">
                                            <p:txEl>
                                              <p:pRg st="1" end="1"/>
                                            </p:txEl>
                                          </p:spTgt>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p:tgtEl>
                                          <p:spTgt spid="5">
                                            <p:txEl>
                                              <p:pRg st="2" end="2"/>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5">
                                            <p:txEl>
                                              <p:pRg st="2" end="2"/>
                                            </p:txEl>
                                          </p:spTgt>
                                        </p:tgtEl>
                                        <p:attrNameLst>
                                          <p:attrName>style.visibility</p:attrName>
                                        </p:attrNameLst>
                                      </p:cBhvr>
                                      <p:to>
                                        <p:strVal val="hidden"/>
                                      </p:to>
                                    </p:set>
                                  </p:childTnLst>
                                </p:cTn>
                              </p:par>
                            </p:childTnLst>
                          </p:cTn>
                        </p:par>
                        <p:par>
                          <p:cTn id="36" fill="hold">
                            <p:stCondLst>
                              <p:cond delay="500"/>
                            </p:stCondLst>
                            <p:childTnLst>
                              <p:par>
                                <p:cTn id="37" presetID="2" presetClass="entr" presetSubtype="1"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additive="base">
                                        <p:cTn id="39" dur="500" fill="hold"/>
                                        <p:tgtEl>
                                          <p:spTgt spid="1028"/>
                                        </p:tgtEl>
                                        <p:attrNameLst>
                                          <p:attrName>ppt_x</p:attrName>
                                        </p:attrNameLst>
                                      </p:cBhvr>
                                      <p:tavLst>
                                        <p:tav tm="0">
                                          <p:val>
                                            <p:strVal val="#ppt_x"/>
                                          </p:val>
                                        </p:tav>
                                        <p:tav tm="100000">
                                          <p:val>
                                            <p:strVal val="#ppt_x"/>
                                          </p:val>
                                        </p:tav>
                                      </p:tavLst>
                                    </p:anim>
                                    <p:anim calcmode="lin" valueType="num">
                                      <p:cBhvr additive="base">
                                        <p:cTn id="40"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028"/>
                                        </p:tgtEl>
                                        <p:attrNameLst>
                                          <p:attrName>ppt_x</p:attrName>
                                        </p:attrNameLst>
                                      </p:cBhvr>
                                      <p:tavLst>
                                        <p:tav tm="0">
                                          <p:val>
                                            <p:strVal val="ppt_x"/>
                                          </p:val>
                                        </p:tav>
                                        <p:tav tm="100000">
                                          <p:val>
                                            <p:strVal val="ppt_x"/>
                                          </p:val>
                                        </p:tav>
                                      </p:tavLst>
                                    </p:anim>
                                    <p:anim calcmode="lin" valueType="num">
                                      <p:cBhvr additive="base">
                                        <p:cTn id="45" dur="500"/>
                                        <p:tgtEl>
                                          <p:spTgt spid="1028"/>
                                        </p:tgtEl>
                                        <p:attrNameLst>
                                          <p:attrName>ppt_y</p:attrName>
                                        </p:attrNameLst>
                                      </p:cBhvr>
                                      <p:tavLst>
                                        <p:tav tm="0">
                                          <p:val>
                                            <p:strVal val="ppt_y"/>
                                          </p:val>
                                        </p:tav>
                                        <p:tav tm="100000">
                                          <p:val>
                                            <p:strVal val="1+ppt_h/2"/>
                                          </p:val>
                                        </p:tav>
                                      </p:tavLst>
                                    </p:anim>
                                    <p:set>
                                      <p:cBhvr>
                                        <p:cTn id="46" dur="1" fill="hold">
                                          <p:stCondLst>
                                            <p:cond delay="499"/>
                                          </p:stCondLst>
                                        </p:cTn>
                                        <p:tgtEl>
                                          <p:spTgt spid="102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9">
                                            <p:bg/>
                                          </p:spTgt>
                                        </p:tgtEl>
                                        <p:attrNameLst>
                                          <p:attrName>style.visibility</p:attrName>
                                        </p:attrNameLst>
                                      </p:cBhvr>
                                      <p:to>
                                        <p:strVal val="visible"/>
                                      </p:to>
                                    </p:set>
                                    <p:animEffect transition="in" filter="fade">
                                      <p:cBhvr>
                                        <p:cTn id="49" dur="500"/>
                                        <p:tgtEl>
                                          <p:spTgt spid="9">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500"/>
                                        <p:tgtEl>
                                          <p:spTgt spid="9">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fade">
                                      <p:cBhvr>
                                        <p:cTn id="55" dur="500"/>
                                        <p:tgtEl>
                                          <p:spTgt spid="9">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fade">
                                      <p:cBhvr>
                                        <p:cTn id="58" dur="500"/>
                                        <p:tgtEl>
                                          <p:spTgt spid="9">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Effect transition="in" filter="fade">
                                      <p:cBhvr>
                                        <p:cTn id="61" dur="500"/>
                                        <p:tgtEl>
                                          <p:spTgt spid="9">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xEl>
                                              <p:pRg st="4" end="4"/>
                                            </p:txEl>
                                          </p:spTgt>
                                        </p:tgtEl>
                                        <p:attrNameLst>
                                          <p:attrName>style.visibility</p:attrName>
                                        </p:attrNameLst>
                                      </p:cBhvr>
                                      <p:to>
                                        <p:strVal val="visible"/>
                                      </p:to>
                                    </p:set>
                                    <p:animEffect transition="in" filter="fade">
                                      <p:cBhvr>
                                        <p:cTn id="6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9"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Package for Submission</a:t>
            </a:r>
            <a:endParaRPr lang="en-US" dirty="0"/>
          </a:p>
        </p:txBody>
      </p:sp>
      <p:sp>
        <p:nvSpPr>
          <p:cNvPr id="3" name="Content Placeholder 2"/>
          <p:cNvSpPr>
            <a:spLocks noGrp="1"/>
          </p:cNvSpPr>
          <p:nvPr>
            <p:ph idx="1"/>
          </p:nvPr>
        </p:nvSpPr>
        <p:spPr>
          <a:xfrm>
            <a:off x="457200" y="1045030"/>
            <a:ext cx="6089852" cy="2155370"/>
          </a:xfrm>
        </p:spPr>
        <p:txBody>
          <a:bodyPr/>
          <a:lstStyle/>
          <a:p>
            <a:r>
              <a:rPr lang="en-US" dirty="0" smtClean="0"/>
              <a:t>A complete security authorization package includes deliverables in section 10 of the FedRAMP CONOPS</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15</a:t>
            </a:fld>
            <a:endParaRPr lang="en-US" dirty="0">
              <a:solidFill>
                <a:prstClr val="white"/>
              </a:solidFill>
            </a:endParaRPr>
          </a:p>
        </p:txBody>
      </p:sp>
      <p:pic>
        <p:nvPicPr>
          <p:cNvPr id="5" name="Picture 4"/>
          <p:cNvPicPr>
            <a:picLocks noChangeAspect="1"/>
          </p:cNvPicPr>
          <p:nvPr/>
        </p:nvPicPr>
        <p:blipFill>
          <a:blip r:embed="rId3"/>
          <a:srcRect b="8463"/>
          <a:stretch>
            <a:fillRect/>
          </a:stretch>
        </p:blipFill>
        <p:spPr>
          <a:xfrm>
            <a:off x="6547052" y="1045030"/>
            <a:ext cx="2139748" cy="2819400"/>
          </a:xfrm>
          <a:prstGeom prst="rect">
            <a:avLst/>
          </a:prstGeom>
          <a:effectLst>
            <a:outerShdw blurRad="50800" dist="152400" dir="2700000">
              <a:srgbClr val="000000">
                <a:alpha val="43000"/>
              </a:srgbClr>
            </a:outerShdw>
          </a:effectLst>
        </p:spPr>
      </p:pic>
      <p:pic>
        <p:nvPicPr>
          <p:cNvPr id="6" name="Picture 1"/>
          <p:cNvPicPr>
            <a:picLocks noChangeAspect="1" noChangeArrowheads="1"/>
          </p:cNvPicPr>
          <p:nvPr/>
        </p:nvPicPr>
        <p:blipFill>
          <a:blip r:embed="rId4"/>
          <a:srcRect l="36847" t="24381" r="36355" b="14351"/>
          <a:stretch>
            <a:fillRect/>
          </a:stretch>
        </p:blipFill>
        <p:spPr bwMode="auto">
          <a:xfrm>
            <a:off x="228600" y="2743200"/>
            <a:ext cx="2414950" cy="3450770"/>
          </a:xfrm>
          <a:prstGeom prst="rect">
            <a:avLst/>
          </a:prstGeom>
          <a:noFill/>
          <a:ln w="9525">
            <a:noFill/>
            <a:miter lim="800000"/>
            <a:headEnd/>
            <a:tailEnd/>
          </a:ln>
          <a:effectLst>
            <a:outerShdw blurRad="50800" dist="165100" dir="2700000">
              <a:srgbClr val="000000">
                <a:alpha val="43000"/>
              </a:srgbClr>
            </a:outerShdw>
          </a:effectLst>
        </p:spPr>
      </p:pic>
      <p:sp>
        <p:nvSpPr>
          <p:cNvPr id="7" name="Content Placeholder 2"/>
          <p:cNvSpPr txBox="1">
            <a:spLocks/>
          </p:cNvSpPr>
          <p:nvPr/>
        </p:nvSpPr>
        <p:spPr bwMode="auto">
          <a:xfrm>
            <a:off x="2971800" y="5029200"/>
            <a:ext cx="6121392" cy="16002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1400" dirty="0" smtClean="0">
                <a:latin typeface="+mn-lt"/>
              </a:rPr>
              <a:t>Control Tailoring Workbook</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1400" dirty="0" smtClean="0">
                <a:latin typeface="+mn-lt"/>
              </a:rPr>
              <a:t>Control Implementation Summary</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IT Contingency Plan</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Plan </a:t>
            </a:r>
            <a:r>
              <a:rPr lang="en-US" sz="1400" dirty="0" smtClean="0">
                <a:latin typeface="+mn-lt"/>
              </a:rPr>
              <a:t>Of Action &amp; Milestones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Supplier’s</a:t>
            </a:r>
            <a:r>
              <a:rPr kumimoji="0" lang="en-US" sz="1400" b="0" i="0" u="none" strike="noStrike" kern="1200" cap="none" spc="0" normalizeH="0" noProof="0" dirty="0" smtClean="0">
                <a:ln>
                  <a:noFill/>
                </a:ln>
                <a:solidFill>
                  <a:schemeClr val="tx1"/>
                </a:solidFill>
                <a:effectLst/>
                <a:uLnTx/>
                <a:uFillTx/>
                <a:latin typeface="+mn-lt"/>
                <a:ea typeface="+mn-ea"/>
                <a:cs typeface="+mn-cs"/>
              </a:rPr>
              <a:t> Declaration of Conformity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2713486" y="4038600"/>
            <a:ext cx="6735313"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Other Templates </a:t>
            </a:r>
            <a:r>
              <a:rPr lang="en-US" sz="2800" noProof="0" dirty="0" smtClean="0">
                <a:latin typeface="+mn-lt"/>
              </a:rPr>
              <a:t>located </a:t>
            </a:r>
            <a:br>
              <a:rPr lang="en-US" sz="2800" noProof="0" dirty="0" smtClean="0">
                <a:latin typeface="+mn-lt"/>
              </a:rPr>
            </a:br>
            <a:r>
              <a:rPr lang="en-US" sz="2800" noProof="0" dirty="0" smtClean="0">
                <a:latin typeface="+mn-lt"/>
              </a:rPr>
              <a:t>on fedramp.gov:</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2643550" y="2400300"/>
            <a:ext cx="390350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800" dirty="0" smtClean="0">
                <a:latin typeface="+mn-lt"/>
              </a:rPr>
              <a:t>Mandatory Templates</a:t>
            </a:r>
            <a:r>
              <a:rPr lang="en-US" sz="2800" noProof="0" dirty="0" smtClean="0">
                <a:latin typeface="+mn-lt"/>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bwMode="auto">
          <a:xfrm>
            <a:off x="3022608" y="2895600"/>
            <a:ext cx="4978392" cy="11430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342900" lvl="0" indent="-342900">
              <a:spcBef>
                <a:spcPct val="20000"/>
              </a:spcBef>
              <a:buFont typeface="Arial" charset="0"/>
              <a:buChar char="•"/>
              <a:defRPr/>
            </a:pPr>
            <a:r>
              <a:rPr lang="en-US" sz="1400" dirty="0" smtClean="0">
                <a:latin typeface="+mn-lt"/>
              </a:rPr>
              <a:t>System Security Plan</a:t>
            </a:r>
          </a:p>
          <a:p>
            <a:pPr marL="342900" lvl="0" indent="-342900">
              <a:spcBef>
                <a:spcPct val="20000"/>
              </a:spcBef>
              <a:buFont typeface="Arial" charset="0"/>
              <a:buChar char="•"/>
              <a:defRPr/>
            </a:pPr>
            <a:r>
              <a:rPr lang="en-US" sz="1400" dirty="0" smtClean="0">
                <a:latin typeface="+mn-lt"/>
              </a:rPr>
              <a:t>Security Assessment Plan</a:t>
            </a:r>
          </a:p>
          <a:p>
            <a:pPr marL="342900" lvl="0" indent="-342900">
              <a:spcBef>
                <a:spcPct val="20000"/>
              </a:spcBef>
              <a:buFont typeface="Arial" charset="0"/>
              <a:buChar char="•"/>
              <a:defRPr/>
            </a:pPr>
            <a:r>
              <a:rPr lang="en-US" sz="1400" dirty="0" smtClean="0">
                <a:latin typeface="+mn-lt"/>
              </a:rPr>
              <a:t>Security Assessment Report</a:t>
            </a:r>
          </a:p>
          <a:p>
            <a:pPr marL="342900" marR="0" lvl="0" indent="-342900" algn="l" defTabSz="4572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2" accel="50000" decel="5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1+#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1+#ppt_w/2"/>
                                          </p:val>
                                        </p:tav>
                                        <p:tav tm="100000">
                                          <p:val>
                                            <p:strVal val="#ppt_x"/>
                                          </p:val>
                                        </p:tav>
                                      </p:tavLst>
                                    </p:anim>
                                    <p:anim calcmode="lin" valueType="num">
                                      <p:cBhvr additive="base">
                                        <p:cTn id="25" dur="10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1+#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Package for Submission (Continued) </a:t>
            </a:r>
            <a:endParaRPr lang="en-US" dirty="0"/>
          </a:p>
        </p:txBody>
      </p:sp>
      <p:sp>
        <p:nvSpPr>
          <p:cNvPr id="3" name="Content Placeholder 2"/>
          <p:cNvSpPr>
            <a:spLocks noGrp="1"/>
          </p:cNvSpPr>
          <p:nvPr>
            <p:ph idx="1"/>
          </p:nvPr>
        </p:nvSpPr>
        <p:spPr>
          <a:xfrm>
            <a:off x="137566" y="1166410"/>
            <a:ext cx="3983674" cy="5177746"/>
          </a:xfrm>
        </p:spPr>
        <p:txBody>
          <a:bodyPr/>
          <a:lstStyle/>
          <a:p>
            <a:r>
              <a:rPr lang="en-US" sz="2400" dirty="0" smtClean="0"/>
              <a:t>Review and update documents</a:t>
            </a:r>
          </a:p>
          <a:p>
            <a:r>
              <a:rPr lang="en-US" sz="2400" dirty="0" smtClean="0"/>
              <a:t>FedRAMP will provide instructions on uploading documents to the secure repository (Max.gov)</a:t>
            </a:r>
            <a:endParaRPr lang="en-US" sz="2400" dirty="0"/>
          </a:p>
          <a:p>
            <a:r>
              <a:rPr lang="en-US" sz="2400" dirty="0" smtClean="0"/>
              <a:t>Add sensitivity markings to package documents</a:t>
            </a:r>
          </a:p>
          <a:p>
            <a:pPr lvl="1"/>
            <a:r>
              <a:rPr lang="en-US" dirty="0" smtClean="0"/>
              <a:t>Change to match company designation</a:t>
            </a:r>
          </a:p>
          <a:p>
            <a:pPr lvl="1"/>
            <a:r>
              <a:rPr lang="en-US" dirty="0" smtClean="0"/>
              <a:t>Place markings in other sections as needed</a:t>
            </a:r>
          </a:p>
          <a:p>
            <a:endParaRPr lang="en-US" sz="2400" dirty="0" smtClean="0"/>
          </a:p>
        </p:txBody>
      </p:sp>
      <p:pic>
        <p:nvPicPr>
          <p:cNvPr id="4" name="Picture 2"/>
          <p:cNvPicPr>
            <a:picLocks noChangeAspect="1" noChangeArrowheads="1"/>
          </p:cNvPicPr>
          <p:nvPr/>
        </p:nvPicPr>
        <p:blipFill>
          <a:blip r:embed="rId3"/>
          <a:srcRect t="10129" r="1572" b="3821"/>
          <a:stretch>
            <a:fillRect/>
          </a:stretch>
        </p:blipFill>
        <p:spPr bwMode="auto">
          <a:xfrm>
            <a:off x="4225533" y="1164043"/>
            <a:ext cx="4757884" cy="2599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Conformity</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17</a:t>
            </a:fld>
            <a:endParaRPr lang="en-US" dirty="0">
              <a:solidFill>
                <a:prstClr val="white"/>
              </a:solidFill>
            </a:endParaRPr>
          </a:p>
        </p:txBody>
      </p:sp>
      <p:pic>
        <p:nvPicPr>
          <p:cNvPr id="1026" name="Picture 2"/>
          <p:cNvPicPr>
            <a:picLocks noChangeAspect="1" noChangeArrowheads="1"/>
          </p:cNvPicPr>
          <p:nvPr/>
        </p:nvPicPr>
        <p:blipFill>
          <a:blip r:embed="rId3"/>
          <a:srcRect l="35749" t="19735" r="35407" b="11580"/>
          <a:stretch>
            <a:fillRect/>
          </a:stretch>
        </p:blipFill>
        <p:spPr bwMode="auto">
          <a:xfrm>
            <a:off x="345687" y="1182029"/>
            <a:ext cx="3289309" cy="4895386"/>
          </a:xfrm>
          <a:prstGeom prst="rect">
            <a:avLst/>
          </a:prstGeom>
          <a:noFill/>
          <a:ln w="9525">
            <a:noFill/>
            <a:miter lim="800000"/>
            <a:headEnd/>
            <a:tailEnd/>
          </a:ln>
        </p:spPr>
      </p:pic>
      <p:sp>
        <p:nvSpPr>
          <p:cNvPr id="6" name="TextBox 5"/>
          <p:cNvSpPr txBox="1"/>
          <p:nvPr/>
        </p:nvSpPr>
        <p:spPr>
          <a:xfrm>
            <a:off x="4056845" y="1365161"/>
            <a:ext cx="4584879" cy="4154984"/>
          </a:xfrm>
          <a:prstGeom prst="rect">
            <a:avLst/>
          </a:prstGeom>
          <a:noFill/>
        </p:spPr>
        <p:txBody>
          <a:bodyPr wrap="square" rtlCol="0">
            <a:spAutoFit/>
          </a:bodyPr>
          <a:lstStyle/>
          <a:p>
            <a:pPr marL="231775" indent="-231775">
              <a:buFont typeface="Arial" pitchFamily="34" charset="0"/>
              <a:buChar char="•"/>
            </a:pPr>
            <a:r>
              <a:rPr lang="en-US" sz="2400" dirty="0" smtClean="0">
                <a:latin typeface="+mn-lt"/>
              </a:rPr>
              <a:t>CSP attests and verifies that the system conforms to FedRAMP requirements.</a:t>
            </a:r>
          </a:p>
          <a:p>
            <a:pPr marL="231775" indent="-231775">
              <a:buFont typeface="Arial" pitchFamily="34" charset="0"/>
              <a:buChar char="•"/>
            </a:pPr>
            <a:r>
              <a:rPr lang="en-US" sz="2400" dirty="0" smtClean="0">
                <a:latin typeface="+mn-lt"/>
              </a:rPr>
              <a:t>Certifies that all controls are working properly</a:t>
            </a:r>
          </a:p>
          <a:p>
            <a:pPr marL="231775" indent="-231775">
              <a:buFont typeface="Arial" pitchFamily="34" charset="0"/>
              <a:buChar char="•"/>
            </a:pPr>
            <a:r>
              <a:rPr lang="en-US" sz="2400" dirty="0" smtClean="0">
                <a:latin typeface="+mn-lt"/>
              </a:rPr>
              <a:t>Both JAB and leveraging agencies use the Self-Attestation Declaration of Conformity when considering issuing an ATO </a:t>
            </a:r>
          </a:p>
          <a:p>
            <a:pPr marL="231775" indent="-231775">
              <a:buFont typeface="Arial" pitchFamily="34" charset="0"/>
              <a:buChar char="•"/>
            </a:pPr>
            <a:endParaRPr lang="en-US" sz="2400" dirty="0" smtClean="0">
              <a:latin typeface="+mn-lt"/>
            </a:endParaRPr>
          </a:p>
          <a:p>
            <a:pPr marL="688975" lvl="1" indent="-231775"/>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an agency use a package in the repository?</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18</a:t>
            </a:fld>
            <a:endParaRPr lang="en-US" dirty="0">
              <a:solidFill>
                <a:prstClr val="white"/>
              </a:solidFill>
            </a:endParaRPr>
          </a:p>
        </p:txBody>
      </p:sp>
      <p:grpSp>
        <p:nvGrpSpPr>
          <p:cNvPr id="3" name="Group 14"/>
          <p:cNvGrpSpPr/>
          <p:nvPr/>
        </p:nvGrpSpPr>
        <p:grpSpPr>
          <a:xfrm>
            <a:off x="381000" y="1143000"/>
            <a:ext cx="8422339" cy="3875786"/>
            <a:chOff x="381000" y="1143000"/>
            <a:chExt cx="8422339" cy="3875786"/>
          </a:xfrm>
        </p:grpSpPr>
        <p:sp>
          <p:nvSpPr>
            <p:cNvPr id="13" name="Rectangle 12"/>
            <p:cNvSpPr/>
            <p:nvPr/>
          </p:nvSpPr>
          <p:spPr>
            <a:xfrm>
              <a:off x="381000" y="1143000"/>
              <a:ext cx="8422339" cy="38757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a:srcRect r="1795" b="1618"/>
            <a:stretch>
              <a:fillRect/>
            </a:stretch>
          </p:blipFill>
          <p:spPr>
            <a:xfrm>
              <a:off x="4159250" y="1143000"/>
              <a:ext cx="4637962" cy="3860800"/>
            </a:xfrm>
            <a:prstGeom prst="rect">
              <a:avLst/>
            </a:prstGeom>
          </p:spPr>
        </p:pic>
        <p:sp>
          <p:nvSpPr>
            <p:cNvPr id="9" name="Rounded Rectangle 8"/>
            <p:cNvSpPr/>
            <p:nvPr/>
          </p:nvSpPr>
          <p:spPr>
            <a:xfrm>
              <a:off x="1046344" y="2362200"/>
              <a:ext cx="2514600" cy="5486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Provider</a:t>
              </a:r>
              <a:endParaRPr lang="en-US" dirty="0"/>
            </a:p>
          </p:txBody>
        </p:sp>
        <p:sp>
          <p:nvSpPr>
            <p:cNvPr id="10" name="Rounded Rectangle 9"/>
            <p:cNvSpPr/>
            <p:nvPr/>
          </p:nvSpPr>
          <p:spPr>
            <a:xfrm>
              <a:off x="1046344" y="2971800"/>
              <a:ext cx="2514600" cy="5486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Date Listed</a:t>
              </a:r>
              <a:endParaRPr lang="en-US" dirty="0"/>
            </a:p>
          </p:txBody>
        </p:sp>
        <p:sp>
          <p:nvSpPr>
            <p:cNvPr id="11" name="Rounded Rectangle 10"/>
            <p:cNvSpPr/>
            <p:nvPr/>
          </p:nvSpPr>
          <p:spPr>
            <a:xfrm>
              <a:off x="1046344" y="3581400"/>
              <a:ext cx="2514600" cy="5486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Category</a:t>
              </a:r>
              <a:endParaRPr lang="en-US" dirty="0"/>
            </a:p>
          </p:txBody>
        </p:sp>
        <p:sp>
          <p:nvSpPr>
            <p:cNvPr id="12" name="TextBox 11"/>
            <p:cNvSpPr txBox="1"/>
            <p:nvPr/>
          </p:nvSpPr>
          <p:spPr>
            <a:xfrm>
              <a:off x="1404620" y="1306731"/>
              <a:ext cx="2675968" cy="923330"/>
            </a:xfrm>
            <a:prstGeom prst="rect">
              <a:avLst/>
            </a:prstGeom>
            <a:noFill/>
          </p:spPr>
          <p:txBody>
            <a:bodyPr wrap="square" rtlCol="0">
              <a:spAutoFit/>
            </a:bodyPr>
            <a:lstStyle/>
            <a:p>
              <a:r>
                <a:rPr lang="en-US" dirty="0" smtClean="0"/>
                <a:t>Leveraging Agencies search the repository and find:</a:t>
              </a:r>
              <a:endParaRPr lang="en-US" dirty="0"/>
            </a:p>
          </p:txBody>
        </p:sp>
        <p:pic>
          <p:nvPicPr>
            <p:cNvPr id="14" name="Picture 13" descr="Search_Glass.png"/>
            <p:cNvPicPr>
              <a:picLocks noChangeAspect="1"/>
            </p:cNvPicPr>
            <p:nvPr/>
          </p:nvPicPr>
          <p:blipFill>
            <a:blip r:embed="rId4"/>
            <a:stretch>
              <a:fillRect/>
            </a:stretch>
          </p:blipFill>
          <p:spPr>
            <a:xfrm>
              <a:off x="381000" y="1306731"/>
              <a:ext cx="1023620" cy="1574800"/>
            </a:xfrm>
            <a:prstGeom prst="rect">
              <a:avLst/>
            </a:prstGeom>
          </p:spPr>
        </p:pic>
        <p:sp>
          <p:nvSpPr>
            <p:cNvPr id="17" name="Rounded Rectangle 16"/>
            <p:cNvSpPr/>
            <p:nvPr/>
          </p:nvSpPr>
          <p:spPr>
            <a:xfrm>
              <a:off x="1046344" y="4191000"/>
              <a:ext cx="2514600" cy="5486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Agency ATO </a:t>
              </a:r>
              <a:br>
                <a:rPr lang="en-US" dirty="0" smtClean="0"/>
              </a:br>
              <a:r>
                <a:rPr lang="en-US" sz="1400" dirty="0" smtClean="0"/>
                <a:t>(if applicable)</a:t>
              </a:r>
              <a:endParaRPr lang="en-US" dirty="0"/>
            </a:p>
          </p:txBody>
        </p:sp>
      </p:grpSp>
      <p:sp>
        <p:nvSpPr>
          <p:cNvPr id="18" name="TextBox 17"/>
          <p:cNvSpPr txBox="1"/>
          <p:nvPr/>
        </p:nvSpPr>
        <p:spPr>
          <a:xfrm>
            <a:off x="4505498" y="1163781"/>
            <a:ext cx="4237608" cy="2308324"/>
          </a:xfrm>
          <a:prstGeom prst="rect">
            <a:avLst/>
          </a:prstGeom>
          <a:solidFill>
            <a:schemeClr val="bg1"/>
          </a:solidFill>
        </p:spPr>
        <p:txBody>
          <a:bodyPr wrap="square" rtlCol="0">
            <a:spAutoFit/>
          </a:bodyPr>
          <a:lstStyle/>
          <a:p>
            <a:pPr marL="233363" indent="-233363">
              <a:buFont typeface="Arial" pitchFamily="34" charset="0"/>
              <a:buChar char="•"/>
            </a:pPr>
            <a:r>
              <a:rPr lang="en-US" dirty="0" smtClean="0"/>
              <a:t>Complete and Submit a FedRAMP Package Access Request Form</a:t>
            </a:r>
          </a:p>
          <a:p>
            <a:pPr marL="690563" lvl="1" indent="-233363">
              <a:buFont typeface="Arial" pitchFamily="34" charset="0"/>
              <a:buChar char="•"/>
            </a:pPr>
            <a:r>
              <a:rPr lang="en-US" dirty="0" smtClean="0"/>
              <a:t>Supervisor Must Sign Off on Form</a:t>
            </a:r>
          </a:p>
          <a:p>
            <a:pPr marL="233363" indent="-233363">
              <a:buFont typeface="Arial" pitchFamily="34" charset="0"/>
              <a:buChar char="•"/>
            </a:pPr>
            <a:r>
              <a:rPr lang="en-US" dirty="0" smtClean="0"/>
              <a:t>FedRAMP will Provide Notification of Acceptance or Rejection of Request</a:t>
            </a:r>
          </a:p>
          <a:p>
            <a:pPr marL="233363" indent="-233363">
              <a:buFont typeface="Arial" pitchFamily="34" charset="0"/>
              <a:buChar char="•"/>
            </a:pPr>
            <a:r>
              <a:rPr lang="en-US" dirty="0" smtClean="0"/>
              <a:t>Must Demonstrate a Need to View the Package</a:t>
            </a:r>
            <a:endParaRPr lang="en-US" dirty="0"/>
          </a:p>
        </p:txBody>
      </p:sp>
      <p:sp>
        <p:nvSpPr>
          <p:cNvPr id="19" name="TextBox 18"/>
          <p:cNvSpPr txBox="1"/>
          <p:nvPr/>
        </p:nvSpPr>
        <p:spPr>
          <a:xfrm>
            <a:off x="381000" y="5181600"/>
            <a:ext cx="8416212" cy="646331"/>
          </a:xfrm>
          <a:prstGeom prst="rect">
            <a:avLst/>
          </a:prstGeom>
          <a:noFill/>
        </p:spPr>
        <p:txBody>
          <a:bodyPr wrap="square" rtlCol="0">
            <a:spAutoFit/>
          </a:bodyPr>
          <a:lstStyle/>
          <a:p>
            <a:pPr marL="222250" indent="-222250">
              <a:buFont typeface="Arial"/>
              <a:buChar char="•"/>
            </a:pPr>
            <a:r>
              <a:rPr lang="en-US" dirty="0" smtClean="0"/>
              <a:t>Agency can Request Access to Any Package</a:t>
            </a:r>
          </a:p>
          <a:p>
            <a:pPr marL="222250" indent="-222250">
              <a:buFont typeface="Arial"/>
              <a:buChar char="•"/>
            </a:pPr>
            <a:r>
              <a:rPr lang="en-US" dirty="0" smtClean="0"/>
              <a:t>Vendors Limited to Area for Storing Their Documentation</a:t>
            </a:r>
          </a:p>
        </p:txBody>
      </p:sp>
      <p:pic>
        <p:nvPicPr>
          <p:cNvPr id="15" name="Picture 2"/>
          <p:cNvPicPr>
            <a:picLocks noChangeAspect="1" noChangeArrowheads="1"/>
          </p:cNvPicPr>
          <p:nvPr/>
        </p:nvPicPr>
        <p:blipFill>
          <a:blip r:embed="rId5"/>
          <a:srcRect l="30234" t="13125" r="31719" b="13875"/>
          <a:stretch>
            <a:fillRect/>
          </a:stretch>
        </p:blipFill>
        <p:spPr bwMode="auto">
          <a:xfrm>
            <a:off x="0" y="1097367"/>
            <a:ext cx="4638675" cy="5372443"/>
          </a:xfrm>
          <a:prstGeom prst="rect">
            <a:avLst/>
          </a:prstGeom>
          <a:noFill/>
          <a:ln w="9525">
            <a:noFill/>
            <a:miter lim="800000"/>
            <a:headEnd/>
            <a:tailEnd/>
          </a:ln>
        </p:spPr>
      </p:pic>
      <p:sp>
        <p:nvSpPr>
          <p:cNvPr id="23" name="TextBox 22"/>
          <p:cNvSpPr txBox="1"/>
          <p:nvPr/>
        </p:nvSpPr>
        <p:spPr>
          <a:xfrm>
            <a:off x="0" y="1290781"/>
            <a:ext cx="4237608" cy="2862322"/>
          </a:xfrm>
          <a:prstGeom prst="rect">
            <a:avLst/>
          </a:prstGeom>
          <a:solidFill>
            <a:schemeClr val="bg1"/>
          </a:solidFill>
        </p:spPr>
        <p:txBody>
          <a:bodyPr wrap="square" rtlCol="0">
            <a:spAutoFit/>
          </a:bodyPr>
          <a:lstStyle/>
          <a:p>
            <a:pPr marL="233363" indent="-233363" algn="ctr"/>
            <a:r>
              <a:rPr lang="en-US" dirty="0" smtClean="0"/>
              <a:t>Agency Authority to Operate (ATO)</a:t>
            </a:r>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smtClean="0"/>
          </a:p>
          <a:p>
            <a:pPr marL="233363" indent="-233363">
              <a:buFont typeface="Arial" pitchFamily="34" charset="0"/>
              <a:buChar char="•"/>
            </a:pPr>
            <a:endParaRPr lang="en-US" dirty="0"/>
          </a:p>
        </p:txBody>
      </p:sp>
      <p:pic>
        <p:nvPicPr>
          <p:cNvPr id="24" name="Picture 2" descr="C:\Users\JamesTRuffin\AppData\Local\Microsoft\Windows\Temporary Internet Files\Content.IE5\54YEIKEH\MC900432658[1].png"/>
          <p:cNvPicPr>
            <a:picLocks noChangeAspect="1" noChangeArrowheads="1"/>
          </p:cNvPicPr>
          <p:nvPr/>
        </p:nvPicPr>
        <p:blipFill>
          <a:blip r:embed="rId6"/>
          <a:srcRect/>
          <a:stretch>
            <a:fillRect/>
          </a:stretch>
        </p:blipFill>
        <p:spPr bwMode="auto">
          <a:xfrm>
            <a:off x="1250950" y="1962150"/>
            <a:ext cx="1714500" cy="1714500"/>
          </a:xfrm>
          <a:prstGeom prst="rect">
            <a:avLst/>
          </a:prstGeom>
          <a:noFill/>
        </p:spPr>
      </p:pic>
      <p:sp>
        <p:nvSpPr>
          <p:cNvPr id="25" name="TextBox 24"/>
          <p:cNvSpPr txBox="1"/>
          <p:nvPr/>
        </p:nvSpPr>
        <p:spPr>
          <a:xfrm>
            <a:off x="4657898" y="1266306"/>
            <a:ext cx="4237608" cy="1200329"/>
          </a:xfrm>
          <a:prstGeom prst="rect">
            <a:avLst/>
          </a:prstGeom>
          <a:solidFill>
            <a:schemeClr val="bg1"/>
          </a:solidFill>
        </p:spPr>
        <p:txBody>
          <a:bodyPr wrap="square" rtlCol="0">
            <a:spAutoFit/>
          </a:bodyPr>
          <a:lstStyle/>
          <a:p>
            <a:pPr marL="222250" indent="-222250">
              <a:buFont typeface="Arial"/>
              <a:buChar char="•"/>
            </a:pPr>
            <a:r>
              <a:rPr lang="en-US" dirty="0" smtClean="0"/>
              <a:t>Agencies must implement customer responsibility controls and grant an Agency ATO for the information system residing on the cloud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fade">
                                      <p:cBhvr>
                                        <p:cTn id="15" dur="10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1+ppt_w/2"/>
                                          </p:val>
                                        </p:tav>
                                      </p:tavLst>
                                    </p:anim>
                                    <p:anim calcmode="lin" valueType="num">
                                      <p:cBhvr additive="base">
                                        <p:cTn id="20" dur="500"/>
                                        <p:tgtEl>
                                          <p:spTgt spid="3"/>
                                        </p:tgtEl>
                                        <p:attrNameLst>
                                          <p:attrName>ppt_y</p:attrName>
                                        </p:attrNameLst>
                                      </p:cBhvr>
                                      <p:tavLst>
                                        <p:tav tm="0">
                                          <p:val>
                                            <p:strVal val="ppt_y"/>
                                          </p:val>
                                        </p:tav>
                                        <p:tav tm="100000">
                                          <p:val>
                                            <p:strVal val="ppt_y"/>
                                          </p:val>
                                        </p:tav>
                                      </p:tavLst>
                                    </p:anim>
                                    <p:set>
                                      <p:cBhvr>
                                        <p:cTn id="21" dur="1" fill="hold">
                                          <p:stCondLst>
                                            <p:cond delay="499"/>
                                          </p:stCondLst>
                                        </p:cTn>
                                        <p:tgtEl>
                                          <p:spTgt spid="3"/>
                                        </p:tgtEl>
                                        <p:attrNameLst>
                                          <p:attrName>style.visibility</p:attrName>
                                        </p:attrNameLst>
                                      </p:cBhvr>
                                      <p:to>
                                        <p:strVal val="hidden"/>
                                      </p:to>
                                    </p:set>
                                  </p:childTnLst>
                                </p:cTn>
                              </p:par>
                              <p:par>
                                <p:cTn id="22" presetID="2" presetClass="exit" presetSubtype="2" fill="hold" grpId="1" nodeType="withEffect">
                                  <p:stCondLst>
                                    <p:cond delay="0"/>
                                  </p:stCondLst>
                                  <p:childTnLst>
                                    <p:anim calcmode="lin" valueType="num">
                                      <p:cBhvr additive="base">
                                        <p:cTn id="23" dur="500"/>
                                        <p:tgtEl>
                                          <p:spTgt spid="19">
                                            <p:txEl>
                                              <p:pRg st="0" end="0"/>
                                            </p:txEl>
                                          </p:spTgt>
                                        </p:tgtEl>
                                        <p:attrNameLst>
                                          <p:attrName>ppt_x</p:attrName>
                                        </p:attrNameLst>
                                      </p:cBhvr>
                                      <p:tavLst>
                                        <p:tav tm="0">
                                          <p:val>
                                            <p:strVal val="ppt_x"/>
                                          </p:val>
                                        </p:tav>
                                        <p:tav tm="100000">
                                          <p:val>
                                            <p:strVal val="1+ppt_w/2"/>
                                          </p:val>
                                        </p:tav>
                                      </p:tavLst>
                                    </p:anim>
                                    <p:anim calcmode="lin" valueType="num">
                                      <p:cBhvr additive="base">
                                        <p:cTn id="24" dur="500"/>
                                        <p:tgtEl>
                                          <p:spTgt spid="19">
                                            <p:txEl>
                                              <p:pRg st="0" end="0"/>
                                            </p:txEl>
                                          </p:spTgt>
                                        </p:tgtEl>
                                        <p:attrNameLst>
                                          <p:attrName>ppt_y</p:attrName>
                                        </p:attrNameLst>
                                      </p:cBhvr>
                                      <p:tavLst>
                                        <p:tav tm="0">
                                          <p:val>
                                            <p:strVal val="ppt_y"/>
                                          </p:val>
                                        </p:tav>
                                        <p:tav tm="100000">
                                          <p:val>
                                            <p:strVal val="ppt_y"/>
                                          </p:val>
                                        </p:tav>
                                      </p:tavLst>
                                    </p:anim>
                                    <p:set>
                                      <p:cBhvr>
                                        <p:cTn id="25" dur="1" fill="hold">
                                          <p:stCondLst>
                                            <p:cond delay="499"/>
                                          </p:stCondLst>
                                        </p:cTn>
                                        <p:tgtEl>
                                          <p:spTgt spid="19">
                                            <p:txEl>
                                              <p:pRg st="0" end="0"/>
                                            </p:txEl>
                                          </p:spTgt>
                                        </p:tgtEl>
                                        <p:attrNameLst>
                                          <p:attrName>style.visibility</p:attrName>
                                        </p:attrNameLst>
                                      </p:cBhvr>
                                      <p:to>
                                        <p:strVal val="hidden"/>
                                      </p:to>
                                    </p:set>
                                  </p:childTnLst>
                                </p:cTn>
                              </p:par>
                              <p:par>
                                <p:cTn id="26" presetID="2" presetClass="exit" presetSubtype="2" fill="hold" grpId="1" nodeType="withEffect">
                                  <p:stCondLst>
                                    <p:cond delay="0"/>
                                  </p:stCondLst>
                                  <p:childTnLst>
                                    <p:anim calcmode="lin" valueType="num">
                                      <p:cBhvr additive="base">
                                        <p:cTn id="27" dur="500"/>
                                        <p:tgtEl>
                                          <p:spTgt spid="19">
                                            <p:txEl>
                                              <p:pRg st="1" end="1"/>
                                            </p:txEl>
                                          </p:spTgt>
                                        </p:tgtEl>
                                        <p:attrNameLst>
                                          <p:attrName>ppt_x</p:attrName>
                                        </p:attrNameLst>
                                      </p:cBhvr>
                                      <p:tavLst>
                                        <p:tav tm="0">
                                          <p:val>
                                            <p:strVal val="ppt_x"/>
                                          </p:val>
                                        </p:tav>
                                        <p:tav tm="100000">
                                          <p:val>
                                            <p:strVal val="1+ppt_w/2"/>
                                          </p:val>
                                        </p:tav>
                                      </p:tavLst>
                                    </p:anim>
                                    <p:anim calcmode="lin" valueType="num">
                                      <p:cBhvr additive="base">
                                        <p:cTn id="28" dur="500"/>
                                        <p:tgtEl>
                                          <p:spTgt spid="19">
                                            <p:txEl>
                                              <p:pRg st="1" end="1"/>
                                            </p:txEl>
                                          </p:spTgt>
                                        </p:tgtEl>
                                        <p:attrNameLst>
                                          <p:attrName>ppt_y</p:attrName>
                                        </p:attrNameLst>
                                      </p:cBhvr>
                                      <p:tavLst>
                                        <p:tav tm="0">
                                          <p:val>
                                            <p:strVal val="ppt_y"/>
                                          </p:val>
                                        </p:tav>
                                        <p:tav tm="100000">
                                          <p:val>
                                            <p:strVal val="ppt_y"/>
                                          </p:val>
                                        </p:tav>
                                      </p:tavLst>
                                    </p:anim>
                                    <p:set>
                                      <p:cBhvr>
                                        <p:cTn id="29" dur="1" fill="hold">
                                          <p:stCondLst>
                                            <p:cond delay="499"/>
                                          </p:stCondLst>
                                        </p:cTn>
                                        <p:tgtEl>
                                          <p:spTgt spid="19">
                                            <p:txEl>
                                              <p:pRg st="1" end="1"/>
                                            </p:txEl>
                                          </p:spTgt>
                                        </p:tgtEl>
                                        <p:attrNameLst>
                                          <p:attrName>style.visibility</p:attrName>
                                        </p:attrNameLst>
                                      </p:cBhvr>
                                      <p:to>
                                        <p:strVal val="hidden"/>
                                      </p:to>
                                    </p:set>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1+ppt_w/2"/>
                                          </p:val>
                                        </p:tav>
                                      </p:tavLst>
                                    </p:anim>
                                    <p:anim calcmode="lin" valueType="num">
                                      <p:cBhvr additive="base">
                                        <p:cTn id="43" dur="500"/>
                                        <p:tgtEl>
                                          <p:spTgt spid="15"/>
                                        </p:tgtEl>
                                        <p:attrNameLst>
                                          <p:attrName>ppt_y</p:attrName>
                                        </p:attrNameLst>
                                      </p:cBhvr>
                                      <p:tavLst>
                                        <p:tav tm="0">
                                          <p:val>
                                            <p:strVal val="ppt_y"/>
                                          </p:val>
                                        </p:tav>
                                        <p:tav tm="100000">
                                          <p:val>
                                            <p:strVal val="ppt_y"/>
                                          </p:val>
                                        </p:tav>
                                      </p:tavLst>
                                    </p:anim>
                                    <p:set>
                                      <p:cBhvr>
                                        <p:cTn id="44" dur="1" fill="hold">
                                          <p:stCondLst>
                                            <p:cond delay="499"/>
                                          </p:stCondLst>
                                        </p:cTn>
                                        <p:tgtEl>
                                          <p:spTgt spid="15"/>
                                        </p:tgtEl>
                                        <p:attrNameLst>
                                          <p:attrName>style.visibility</p:attrName>
                                        </p:attrNameLst>
                                      </p:cBhvr>
                                      <p:to>
                                        <p:strVal val="hidden"/>
                                      </p:to>
                                    </p:set>
                                  </p:childTnLst>
                                </p:cTn>
                              </p:par>
                              <p:par>
                                <p:cTn id="45" presetID="2" presetClass="exit" presetSubtype="2" fill="hold" grpId="1" nodeType="with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1+ppt_w/2"/>
                                          </p:val>
                                        </p:tav>
                                      </p:tavLst>
                                    </p:anim>
                                    <p:anim calcmode="lin" valueType="num">
                                      <p:cBhvr additive="base">
                                        <p:cTn id="47" dur="500"/>
                                        <p:tgtEl>
                                          <p:spTgt spid="18"/>
                                        </p:tgtEl>
                                        <p:attrNameLst>
                                          <p:attrName>ppt_y</p:attrName>
                                        </p:attrNameLst>
                                      </p:cBhvr>
                                      <p:tavLst>
                                        <p:tav tm="0">
                                          <p:val>
                                            <p:strVal val="ppt_y"/>
                                          </p:val>
                                        </p:tav>
                                        <p:tav tm="100000">
                                          <p:val>
                                            <p:strVal val="ppt_y"/>
                                          </p:val>
                                        </p:tav>
                                      </p:tavLst>
                                    </p:anim>
                                    <p:set>
                                      <p:cBhvr>
                                        <p:cTn id="48" dur="1" fill="hold">
                                          <p:stCondLst>
                                            <p:cond delay="499"/>
                                          </p:stCondLst>
                                        </p:cTn>
                                        <p:tgtEl>
                                          <p:spTgt spid="18"/>
                                        </p:tgtEl>
                                        <p:attrNameLst>
                                          <p:attrName>style.visibility</p:attrName>
                                        </p:attrNameLst>
                                      </p:cBhvr>
                                      <p:to>
                                        <p:strVal val="hidden"/>
                                      </p:to>
                                    </p:set>
                                  </p:childTnLst>
                                </p:cTn>
                              </p:par>
                            </p:childTnLst>
                          </p:cTn>
                        </p:par>
                        <p:par>
                          <p:cTn id="49" fill="hold">
                            <p:stCondLst>
                              <p:cond delay="500"/>
                            </p:stCondLst>
                            <p:childTnLst>
                              <p:par>
                                <p:cTn id="50" presetID="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0-#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48" presetClass="entr" presetSubtype="0" accel="5000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24"/>
                                        </p:tgtEl>
                                        <p:attrNameLst>
                                          <p:attrName>ppt_y</p:attrName>
                                        </p:attrNameLst>
                                      </p:cBhvr>
                                      <p:tavLst>
                                        <p:tav tm="0">
                                          <p:val>
                                            <p:strVal val="#ppt_y"/>
                                          </p:val>
                                        </p:tav>
                                        <p:tav tm="100000">
                                          <p:val>
                                            <p:strVal val="#ppt_y"/>
                                          </p:val>
                                        </p:tav>
                                      </p:tavLst>
                                    </p:anim>
                                    <p:animEffect transition="in" filter="fade">
                                      <p:cBhvr>
                                        <p:cTn id="6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uiExpand="1" build="p"/>
      <p:bldP spid="19" grpId="1" uiExpand="1" build="allAtOnce"/>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2800" dirty="0" smtClean="0"/>
              <a:t>Webinar Summary</a:t>
            </a:r>
          </a:p>
        </p:txBody>
      </p:sp>
      <p:sp>
        <p:nvSpPr>
          <p:cNvPr id="21506" name="Content Placeholder 2"/>
          <p:cNvSpPr>
            <a:spLocks noGrp="1"/>
          </p:cNvSpPr>
          <p:nvPr>
            <p:ph idx="1"/>
          </p:nvPr>
        </p:nvSpPr>
        <p:spPr>
          <a:xfrm>
            <a:off x="287286" y="1066801"/>
            <a:ext cx="8573208" cy="5585214"/>
          </a:xfrm>
        </p:spPr>
        <p:txBody>
          <a:bodyPr/>
          <a:lstStyle/>
          <a:p>
            <a:r>
              <a:rPr lang="en-US" dirty="0" smtClean="0"/>
              <a:t>Use a 3PAO to develop the test plan (SAP), perform testing, and document results (SAR)</a:t>
            </a:r>
          </a:p>
          <a:p>
            <a:r>
              <a:rPr lang="en-US" dirty="0" smtClean="0"/>
              <a:t>FedRAMP requires the use of 3PAOs to provide an independent assessment of the system</a:t>
            </a:r>
          </a:p>
          <a:p>
            <a:r>
              <a:rPr lang="en-US" dirty="0" smtClean="0"/>
              <a:t>CSP leverages SAR to develop POA&amp;M</a:t>
            </a:r>
          </a:p>
          <a:p>
            <a:r>
              <a:rPr lang="en-US" dirty="0" smtClean="0"/>
              <a:t>CSP updates documents then submits to secure repository</a:t>
            </a:r>
          </a:p>
          <a:p>
            <a:r>
              <a:rPr lang="en-US" dirty="0" smtClean="0"/>
              <a:t>CSPs must implement a continuous monitoring program and keep package current</a:t>
            </a:r>
          </a:p>
        </p:txBody>
      </p:sp>
      <p:sp>
        <p:nvSpPr>
          <p:cNvPr id="23556" name="Slide Number Placeholder 3"/>
          <p:cNvSpPr>
            <a:spLocks noGrp="1"/>
          </p:cNvSpPr>
          <p:nvPr>
            <p:ph type="sldNum" sz="quarter" idx="10"/>
          </p:nvPr>
        </p:nvSpPr>
        <p:spPr/>
        <p:txBody>
          <a:bodyPr/>
          <a:lstStyle/>
          <a:p>
            <a:fld id="{0268BB81-0249-6445-8E69-C136B1CF46EC}" type="slidenum">
              <a:rPr lang="en-US" smtClean="0"/>
              <a:pPr/>
              <a:t>19</a:t>
            </a:fld>
            <a:endParaRPr lang="en-US" dirty="0" smtClean="0"/>
          </a:p>
        </p:txBody>
      </p:sp>
    </p:spTree>
    <p:extLst>
      <p:ext uri="{BB962C8B-B14F-4D97-AF65-F5344CB8AC3E}">
        <p14:creationId xmlns="" xmlns:p14="http://schemas.microsoft.com/office/powerpoint/2010/main" val="366449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Today’s Webinar</a:t>
            </a:r>
            <a:endParaRPr lang="en-US" sz="2800"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2</a:t>
            </a:fld>
            <a:endParaRPr lang="en-US" dirty="0">
              <a:solidFill>
                <a:prstClr val="white"/>
              </a:solidFill>
            </a:endParaRPr>
          </a:p>
        </p:txBody>
      </p:sp>
      <p:sp>
        <p:nvSpPr>
          <p:cNvPr id="6" name="Vertical Text Placeholder 5"/>
          <p:cNvSpPr txBox="1">
            <a:spLocks/>
          </p:cNvSpPr>
          <p:nvPr/>
        </p:nvSpPr>
        <p:spPr>
          <a:xfrm>
            <a:off x="317500" y="1153161"/>
            <a:ext cx="8293100" cy="1333500"/>
          </a:xfrm>
          <a:prstGeom prst="rect">
            <a:avLst/>
          </a:prstGeom>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800" i="1" dirty="0" smtClean="0">
                <a:solidFill>
                  <a:srgbClr val="2A7BBC"/>
                </a:solidFill>
              </a:rPr>
              <a:t>FedRAMP is a government-wide program that provides a standardized approach to security assessment, authorization, and continuous monitoring for cloud products and services.</a:t>
            </a:r>
            <a:endParaRPr lang="en-US" sz="2800" dirty="0" smtClean="0"/>
          </a:p>
        </p:txBody>
      </p:sp>
      <p:sp>
        <p:nvSpPr>
          <p:cNvPr id="7" name="Vertical Text Placeholder 5"/>
          <p:cNvSpPr txBox="1">
            <a:spLocks/>
          </p:cNvSpPr>
          <p:nvPr/>
        </p:nvSpPr>
        <p:spPr>
          <a:xfrm>
            <a:off x="304800" y="3138723"/>
            <a:ext cx="6469749" cy="3051406"/>
          </a:xfrm>
          <a:prstGeom prst="rect">
            <a:avLst/>
          </a:prstGeom>
        </p:spPr>
        <p:txBody>
          <a:bodyPr vert="horz"/>
          <a:lstStyle/>
          <a:p>
            <a:r>
              <a:rPr lang="en-US" sz="2400" noProof="0" dirty="0" smtClean="0">
                <a:solidFill>
                  <a:schemeClr val="tx1">
                    <a:lumMod val="75000"/>
                    <a:lumOff val="25000"/>
                  </a:schemeClr>
                </a:solidFill>
                <a:latin typeface="+mn-lt"/>
              </a:rPr>
              <a:t>This </a:t>
            </a:r>
            <a:r>
              <a:rPr lang="en-US" sz="2400" dirty="0" smtClean="0">
                <a:solidFill>
                  <a:schemeClr val="tx1">
                    <a:lumMod val="75000"/>
                    <a:lumOff val="25000"/>
                  </a:schemeClr>
                </a:solidFill>
                <a:latin typeface="+mn-lt"/>
              </a:rPr>
              <a:t>webinar will cover the completion of the FedRAMP process from prepping for testing, completing testing, and documenting the results to submitting a complete package to the FedRAMP secure repository. </a:t>
            </a:r>
          </a:p>
        </p:txBody>
      </p:sp>
      <p:pic>
        <p:nvPicPr>
          <p:cNvPr id="2" name="Picture 1" descr="The is the official logo for FedRAMP."/>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79186" y="4412129"/>
            <a:ext cx="1898650" cy="1778000"/>
          </a:xfrm>
          <a:prstGeom prst="rect">
            <a:avLst/>
          </a:prstGeom>
        </p:spPr>
      </p:pic>
    </p:spTree>
    <p:extLst>
      <p:ext uri="{BB962C8B-B14F-4D97-AF65-F5344CB8AC3E}">
        <p14:creationId xmlns="" xmlns:p14="http://schemas.microsoft.com/office/powerpoint/2010/main" val="201266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gray">
          <a:xfrm>
            <a:off x="1" y="1"/>
            <a:ext cx="9140760" cy="6858000"/>
          </a:xfrm>
          <a:prstGeom prst="rect">
            <a:avLst/>
          </a:prstGeom>
          <a:noFill/>
          <a:ln w="3175">
            <a:solidFill>
              <a:srgbClr val="000000"/>
            </a:solidFill>
            <a:miter lim="800000"/>
            <a:headEnd/>
            <a:tailEnd/>
          </a:ln>
        </p:spPr>
        <p:txBody>
          <a:bodyPr wrap="none" lIns="93296" tIns="46648" rIns="93296" bIns="46648" anchor="ctr"/>
          <a:lstStyle/>
          <a:p>
            <a:endParaRPr lang="en-US" dirty="0"/>
          </a:p>
        </p:txBody>
      </p:sp>
      <p:sp>
        <p:nvSpPr>
          <p:cNvPr id="17" name="McK Document type"/>
          <p:cNvSpPr txBox="1">
            <a:spLocks noChangeArrowheads="1"/>
          </p:cNvSpPr>
          <p:nvPr>
            <p:custDataLst>
              <p:tags r:id="rId1"/>
            </p:custDataLst>
          </p:nvPr>
        </p:nvSpPr>
        <p:spPr bwMode="gray">
          <a:xfrm>
            <a:off x="0" y="2459052"/>
            <a:ext cx="9269871" cy="923330"/>
          </a:xfrm>
          <a:prstGeom prst="rect">
            <a:avLst/>
          </a:prstGeom>
          <a:noFill/>
          <a:ln w="9525">
            <a:noFill/>
            <a:miter lim="800000"/>
            <a:headEnd/>
            <a:tailEnd/>
          </a:ln>
        </p:spPr>
        <p:txBody>
          <a:bodyPr wrap="square" lIns="0" tIns="0" rIns="0" bIns="0" anchor="b">
            <a:spAutoFit/>
          </a:bodyPr>
          <a:lstStyle/>
          <a:p>
            <a:pPr algn="ctr"/>
            <a:r>
              <a:rPr lang="en-US" sz="4000" b="1" dirty="0" smtClean="0">
                <a:solidFill>
                  <a:schemeClr val="tx2"/>
                </a:solidFill>
                <a:latin typeface="+mn-lt"/>
              </a:rPr>
              <a:t>Question and Answer Session </a:t>
            </a:r>
          </a:p>
          <a:p>
            <a:pPr algn="ctr"/>
            <a:endParaRPr lang="en-US" sz="2000" dirty="0">
              <a:solidFill>
                <a:schemeClr val="tx2"/>
              </a:solidFill>
              <a:latin typeface="+mn-lt"/>
            </a:endParaRPr>
          </a:p>
        </p:txBody>
      </p:sp>
      <p:sp>
        <p:nvSpPr>
          <p:cNvPr id="12294" name="AutoShape 6" descr="https://max.omb.gov/community/download/attachments/467468547/FedRAMP+Log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296" name="Picture 8"/>
          <p:cNvPicPr>
            <a:picLocks noChangeAspect="1" noChangeArrowheads="1"/>
          </p:cNvPicPr>
          <p:nvPr/>
        </p:nvPicPr>
        <p:blipFill>
          <a:blip r:embed="rId4"/>
          <a:srcRect/>
          <a:stretch>
            <a:fillRect/>
          </a:stretch>
        </p:blipFill>
        <p:spPr bwMode="auto">
          <a:xfrm>
            <a:off x="7344229" y="4548644"/>
            <a:ext cx="1799771" cy="1669952"/>
          </a:xfrm>
          <a:prstGeom prst="rect">
            <a:avLst/>
          </a:prstGeom>
          <a:noFill/>
          <a:ln w="9525">
            <a:noFill/>
            <a:miter lim="800000"/>
            <a:headEnd/>
            <a:tailEnd/>
          </a:ln>
        </p:spPr>
      </p:pic>
      <p:sp>
        <p:nvSpPr>
          <p:cNvPr id="10" name="Subtitle 4"/>
          <p:cNvSpPr txBox="1">
            <a:spLocks/>
          </p:cNvSpPr>
          <p:nvPr/>
        </p:nvSpPr>
        <p:spPr bwMode="auto">
          <a:xfrm>
            <a:off x="606425" y="5199347"/>
            <a:ext cx="7772400" cy="507715"/>
          </a:xfrm>
          <a:prstGeom prst="rect">
            <a:avLst/>
          </a:prstGeom>
          <a:noFill/>
          <a:ln w="9525">
            <a:noFill/>
            <a:miter lim="800000"/>
            <a:headEnd/>
            <a:tailEnd/>
          </a:ln>
        </p:spPr>
        <p:txBody>
          <a:bodyPr>
            <a:prstTxWarp prst="textNoShape">
              <a:avLst/>
            </a:prstTxWarp>
          </a:bodyPr>
          <a:lstStyle/>
          <a:p>
            <a:pPr algn="r">
              <a:lnSpc>
                <a:spcPct val="95000"/>
              </a:lnSpc>
              <a:buFont typeface="Arial" charset="0"/>
              <a:buNone/>
            </a:pPr>
            <a:endParaRPr lang="en-US" sz="1200" b="1" dirty="0">
              <a:solidFill>
                <a:srgbClr val="54615A"/>
              </a:solidFill>
              <a:latin typeface="Palatino" charset="0"/>
              <a:ea typeface="MS PGothic" pitchFamily="34" charset="-128"/>
              <a:cs typeface="MS PGothic" pitchFamily="34" charset="-128"/>
            </a:endParaRPr>
          </a:p>
        </p:txBody>
      </p:sp>
      <p:sp>
        <p:nvSpPr>
          <p:cNvPr id="11" name="Rectangle 10"/>
          <p:cNvSpPr/>
          <p:nvPr/>
        </p:nvSpPr>
        <p:spPr>
          <a:xfrm>
            <a:off x="523875" y="4898649"/>
            <a:ext cx="4572000" cy="1477328"/>
          </a:xfrm>
          <a:prstGeom prst="rect">
            <a:avLst/>
          </a:prstGeom>
        </p:spPr>
        <p:txBody>
          <a:bodyPr wrap="square">
            <a:spAutoFit/>
          </a:bodyPr>
          <a:lstStyle/>
          <a:p>
            <a:r>
              <a:rPr lang="en-US" dirty="0" smtClean="0">
                <a:solidFill>
                  <a:schemeClr val="accent1">
                    <a:lumMod val="50000"/>
                  </a:schemeClr>
                </a:solidFill>
              </a:rPr>
              <a:t>http://FedRAMP.gov</a:t>
            </a:r>
          </a:p>
          <a:p>
            <a:r>
              <a:rPr lang="en-US" dirty="0" smtClean="0">
                <a:solidFill>
                  <a:schemeClr val="accent1">
                    <a:lumMod val="50000"/>
                  </a:schemeClr>
                </a:solidFill>
                <a:hlinkClick r:id="rId5"/>
              </a:rPr>
              <a:t>http://gsa.gov/FedRAMP</a:t>
            </a:r>
            <a:endParaRPr lang="en-US" dirty="0" smtClean="0">
              <a:solidFill>
                <a:schemeClr val="accent1">
                  <a:lumMod val="50000"/>
                </a:schemeClr>
              </a:solidFill>
            </a:endParaRPr>
          </a:p>
          <a:p>
            <a:r>
              <a:rPr lang="en-US" dirty="0" smtClean="0">
                <a:solidFill>
                  <a:schemeClr val="accent1">
                    <a:lumMod val="50000"/>
                  </a:schemeClr>
                </a:solidFill>
              </a:rPr>
              <a:t>Email: info@fedramp.gov</a:t>
            </a:r>
          </a:p>
          <a:p>
            <a:endParaRPr lang="en-US" dirty="0" smtClean="0">
              <a:solidFill>
                <a:schemeClr val="accent1">
                  <a:lumMod val="50000"/>
                </a:schemeClr>
              </a:solidFill>
            </a:endParaRPr>
          </a:p>
          <a:p>
            <a:endParaRPr lang="en-US" dirty="0" smtClean="0">
              <a:solidFill>
                <a:schemeClr val="accent1">
                  <a:lumMod val="50000"/>
                </a:schemeClr>
              </a:solidFill>
            </a:endParaRPr>
          </a:p>
        </p:txBody>
      </p:sp>
      <p:sp>
        <p:nvSpPr>
          <p:cNvPr id="12" name="Title 1"/>
          <p:cNvSpPr txBox="1">
            <a:spLocks/>
          </p:cNvSpPr>
          <p:nvPr/>
        </p:nvSpPr>
        <p:spPr>
          <a:xfrm>
            <a:off x="523875" y="3531052"/>
            <a:ext cx="7858125" cy="1295400"/>
          </a:xfrm>
          <a:prstGeom prst="rect">
            <a:avLst/>
          </a:prstGeom>
        </p:spPr>
        <p:txBody>
          <a:bodyPr anchor="ctr" anchorCtr="0"/>
          <a:lstStyle/>
          <a:p>
            <a:pPr marR="0" lvl="0" algn="l" defTabSz="457200" rtl="0" eaLnBrk="0" fontAlgn="base" latinLnBrk="0" hangingPunct="0">
              <a:lnSpc>
                <a:spcPts val="3100"/>
              </a:lnSpc>
              <a:spcBef>
                <a:spcPct val="0"/>
              </a:spcBef>
              <a:spcAft>
                <a:spcPct val="0"/>
              </a:spcAft>
              <a:buClrTx/>
              <a:buSzTx/>
              <a:buFontTx/>
              <a:buNone/>
              <a:tabLst/>
              <a:defRPr/>
            </a:pPr>
            <a:r>
              <a:rPr kumimoji="0" lang="en-US" sz="2800" i="1" u="none" strike="noStrike" kern="1200" cap="none" spc="100" normalizeH="0" baseline="0" noProof="0" dirty="0" smtClean="0">
                <a:ln>
                  <a:noFill/>
                </a:ln>
                <a:solidFill>
                  <a:schemeClr val="accent1">
                    <a:lumMod val="50000"/>
                  </a:schemeClr>
                </a:solidFill>
                <a:effectLst/>
                <a:uLnTx/>
                <a:uFillTx/>
                <a:latin typeface="Palatino"/>
                <a:ea typeface="Times New Roman" charset="0"/>
                <a:cs typeface="Palatino"/>
              </a:rPr>
              <a:t>For more information, please contact us or visit us at any of the following websites:</a:t>
            </a:r>
          </a:p>
        </p:txBody>
      </p:sp>
      <p:pic>
        <p:nvPicPr>
          <p:cNvPr id="13" name="Picture 3" descr="Decorative Image"/>
          <p:cNvPicPr>
            <a:picLocks noChangeAspect="1" noChangeArrowheads="1"/>
          </p:cNvPicPr>
          <p:nvPr/>
        </p:nvPicPr>
        <p:blipFill>
          <a:blip r:embed="rId6"/>
          <a:srcRect/>
          <a:stretch>
            <a:fillRect/>
          </a:stretch>
        </p:blipFill>
        <p:spPr bwMode="auto">
          <a:xfrm>
            <a:off x="592138" y="5948125"/>
            <a:ext cx="1704975" cy="190500"/>
          </a:xfrm>
          <a:prstGeom prst="rect">
            <a:avLst/>
          </a:prstGeom>
          <a:noFill/>
          <a:ln w="9525">
            <a:noFill/>
            <a:miter lim="800000"/>
            <a:headEnd/>
            <a:tailEnd/>
          </a:ln>
        </p:spPr>
      </p:pic>
      <p:sp>
        <p:nvSpPr>
          <p:cNvPr id="14" name="Rectangle 13"/>
          <p:cNvSpPr/>
          <p:nvPr/>
        </p:nvSpPr>
        <p:spPr>
          <a:xfrm>
            <a:off x="2238375" y="5833646"/>
            <a:ext cx="4572000" cy="338554"/>
          </a:xfrm>
          <a:prstGeom prst="rect">
            <a:avLst/>
          </a:prstGeom>
        </p:spPr>
        <p:txBody>
          <a:bodyPr wrap="square">
            <a:spAutoFit/>
          </a:bodyPr>
          <a:lstStyle/>
          <a:p>
            <a:r>
              <a:rPr lang="en-US" sz="1600" dirty="0" smtClean="0">
                <a:solidFill>
                  <a:schemeClr val="accent1">
                    <a:lumMod val="50000"/>
                  </a:schemeClr>
                </a:solidFill>
              </a:rPr>
              <a:t>@ FederalCloud</a:t>
            </a:r>
          </a:p>
        </p:txBody>
      </p:sp>
    </p:spTree>
    <p:extLst>
      <p:ext uri="{BB962C8B-B14F-4D97-AF65-F5344CB8AC3E}">
        <p14:creationId xmlns="" xmlns:p14="http://schemas.microsoft.com/office/powerpoint/2010/main" val="815998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3250" y="4178752"/>
            <a:ext cx="7858125" cy="1295400"/>
          </a:xfrm>
          <a:prstGeom prst="rect">
            <a:avLst/>
          </a:prstGeom>
        </p:spPr>
        <p:txBody>
          <a:bodyPr anchor="ctr" anchorCtr="0"/>
          <a:lstStyle/>
          <a:p>
            <a:pPr marR="0" lvl="0" algn="l" defTabSz="457200" rtl="0" eaLnBrk="0" fontAlgn="base" latinLnBrk="0" hangingPunct="0">
              <a:lnSpc>
                <a:spcPts val="3100"/>
              </a:lnSpc>
              <a:spcBef>
                <a:spcPct val="0"/>
              </a:spcBef>
              <a:spcAft>
                <a:spcPct val="0"/>
              </a:spcAft>
              <a:buClrTx/>
              <a:buSzTx/>
              <a:buFontTx/>
              <a:buNone/>
              <a:tabLst/>
              <a:defRPr/>
            </a:pPr>
            <a:r>
              <a:rPr kumimoji="0" lang="en-US" sz="2800" i="1" u="none" strike="noStrike" kern="1200" cap="none" spc="100" normalizeH="0" baseline="0" noProof="0" dirty="0" smtClean="0">
                <a:ln>
                  <a:noFill/>
                </a:ln>
                <a:solidFill>
                  <a:schemeClr val="accent1">
                    <a:lumMod val="50000"/>
                  </a:schemeClr>
                </a:solidFill>
                <a:effectLst/>
                <a:uLnTx/>
                <a:uFillTx/>
                <a:latin typeface="Palatino"/>
                <a:ea typeface="Times New Roman" charset="0"/>
                <a:cs typeface="Palatino"/>
              </a:rPr>
              <a:t>For more information, please contact us or visit us at any of the following websites:</a:t>
            </a:r>
          </a:p>
        </p:txBody>
      </p:sp>
      <p:pic>
        <p:nvPicPr>
          <p:cNvPr id="9" name="Picture 8" descr="This is the official FedRAMP logo."/>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34383" y="1510562"/>
            <a:ext cx="2828587" cy="2648844"/>
          </a:xfrm>
          <a:prstGeom prst="rect">
            <a:avLst/>
          </a:prstGeom>
        </p:spPr>
      </p:pic>
      <p:sp>
        <p:nvSpPr>
          <p:cNvPr id="10" name="Rectangle 9"/>
          <p:cNvSpPr/>
          <p:nvPr/>
        </p:nvSpPr>
        <p:spPr>
          <a:xfrm>
            <a:off x="647700" y="5228272"/>
            <a:ext cx="4572000" cy="1477328"/>
          </a:xfrm>
          <a:prstGeom prst="rect">
            <a:avLst/>
          </a:prstGeom>
        </p:spPr>
        <p:txBody>
          <a:bodyPr wrap="square">
            <a:spAutoFit/>
          </a:bodyPr>
          <a:lstStyle/>
          <a:p>
            <a:r>
              <a:rPr lang="en-US" dirty="0" smtClean="0">
                <a:solidFill>
                  <a:schemeClr val="accent1">
                    <a:lumMod val="50000"/>
                  </a:schemeClr>
                </a:solidFill>
              </a:rPr>
              <a:t>http://FedRAMP.gov</a:t>
            </a:r>
          </a:p>
          <a:p>
            <a:r>
              <a:rPr lang="en-US" dirty="0" smtClean="0">
                <a:solidFill>
                  <a:schemeClr val="accent1">
                    <a:lumMod val="50000"/>
                  </a:schemeClr>
                </a:solidFill>
                <a:hlinkClick r:id="rId4"/>
              </a:rPr>
              <a:t>http://gsa.gov/FedRAMP</a:t>
            </a:r>
            <a:endParaRPr lang="en-US" dirty="0" smtClean="0">
              <a:solidFill>
                <a:schemeClr val="accent1">
                  <a:lumMod val="50000"/>
                </a:schemeClr>
              </a:solidFill>
            </a:endParaRPr>
          </a:p>
          <a:p>
            <a:r>
              <a:rPr lang="en-US" dirty="0" smtClean="0">
                <a:solidFill>
                  <a:schemeClr val="accent1">
                    <a:lumMod val="50000"/>
                  </a:schemeClr>
                </a:solidFill>
              </a:rPr>
              <a:t>Email: info@fedramp.gov</a:t>
            </a:r>
          </a:p>
          <a:p>
            <a:endParaRPr lang="en-US" dirty="0" smtClean="0">
              <a:solidFill>
                <a:schemeClr val="accent1">
                  <a:lumMod val="50000"/>
                </a:schemeClr>
              </a:solidFill>
            </a:endParaRPr>
          </a:p>
          <a:p>
            <a:endParaRPr lang="en-US" dirty="0" smtClean="0">
              <a:solidFill>
                <a:schemeClr val="accent1">
                  <a:lumMod val="50000"/>
                </a:schemeClr>
              </a:solidFill>
            </a:endParaRPr>
          </a:p>
        </p:txBody>
      </p:sp>
      <p:pic>
        <p:nvPicPr>
          <p:cNvPr id="11" name="Picture 3" descr="Decorative Image"/>
          <p:cNvPicPr>
            <a:picLocks noChangeAspect="1" noChangeArrowheads="1"/>
          </p:cNvPicPr>
          <p:nvPr/>
        </p:nvPicPr>
        <p:blipFill>
          <a:blip r:embed="rId5"/>
          <a:srcRect/>
          <a:stretch>
            <a:fillRect/>
          </a:stretch>
        </p:blipFill>
        <p:spPr bwMode="auto">
          <a:xfrm>
            <a:off x="715963" y="6277748"/>
            <a:ext cx="1704975" cy="190500"/>
          </a:xfrm>
          <a:prstGeom prst="rect">
            <a:avLst/>
          </a:prstGeom>
          <a:noFill/>
          <a:ln w="9525">
            <a:noFill/>
            <a:miter lim="800000"/>
            <a:headEnd/>
            <a:tailEnd/>
          </a:ln>
        </p:spPr>
      </p:pic>
      <p:sp>
        <p:nvSpPr>
          <p:cNvPr id="12" name="Rectangle 11"/>
          <p:cNvSpPr/>
          <p:nvPr/>
        </p:nvSpPr>
        <p:spPr>
          <a:xfrm>
            <a:off x="2362200" y="6163269"/>
            <a:ext cx="4572000" cy="338554"/>
          </a:xfrm>
          <a:prstGeom prst="rect">
            <a:avLst/>
          </a:prstGeom>
        </p:spPr>
        <p:txBody>
          <a:bodyPr wrap="square">
            <a:spAutoFit/>
          </a:bodyPr>
          <a:lstStyle/>
          <a:p>
            <a:r>
              <a:rPr lang="en-US" sz="1600" dirty="0" smtClean="0">
                <a:solidFill>
                  <a:schemeClr val="accent1">
                    <a:lumMod val="50000"/>
                  </a:schemeClr>
                </a:solidFill>
              </a:rPr>
              <a:t>@ FederalCloud</a:t>
            </a:r>
          </a:p>
        </p:txBody>
      </p:sp>
    </p:spTree>
    <p:extLst>
      <p:ext uri="{BB962C8B-B14F-4D97-AF65-F5344CB8AC3E}">
        <p14:creationId xmlns="" xmlns:p14="http://schemas.microsoft.com/office/powerpoint/2010/main" val="2151274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EVENTS – Check Out Webinars 1 - 3</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3</a:t>
            </a:fld>
            <a:endParaRPr lang="en-US" dirty="0">
              <a:solidFill>
                <a:prstClr val="white"/>
              </a:solidFill>
            </a:endParaRPr>
          </a:p>
        </p:txBody>
      </p:sp>
      <p:pic>
        <p:nvPicPr>
          <p:cNvPr id="1026" name="Picture 2"/>
          <p:cNvPicPr>
            <a:picLocks noGrp="1" noChangeAspect="1" noChangeArrowheads="1"/>
          </p:cNvPicPr>
          <p:nvPr>
            <p:ph idx="1"/>
          </p:nvPr>
        </p:nvPicPr>
        <p:blipFill>
          <a:blip r:embed="rId3"/>
          <a:srcRect l="34013" t="22782" r="35744" b="40758"/>
          <a:stretch>
            <a:fillRect/>
          </a:stretch>
        </p:blipFill>
        <p:spPr bwMode="auto">
          <a:xfrm>
            <a:off x="2730345" y="1223495"/>
            <a:ext cx="6050814" cy="4559121"/>
          </a:xfrm>
          <a:prstGeom prst="rect">
            <a:avLst/>
          </a:prstGeom>
          <a:noFill/>
          <a:ln w="9525">
            <a:noFill/>
            <a:miter lim="800000"/>
            <a:headEnd/>
            <a:tailEnd/>
          </a:ln>
        </p:spPr>
      </p:pic>
      <p:cxnSp>
        <p:nvCxnSpPr>
          <p:cNvPr id="5" name="Straight Connector 4"/>
          <p:cNvCxnSpPr/>
          <p:nvPr/>
        </p:nvCxnSpPr>
        <p:spPr>
          <a:xfrm>
            <a:off x="2972894" y="3061953"/>
            <a:ext cx="4612776" cy="32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70746" y="3265869"/>
            <a:ext cx="4730833" cy="182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22262" y="3909819"/>
            <a:ext cx="5361898" cy="53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3"/>
          <a:srcRect l="21646" t="23036" r="65840" b="50606"/>
          <a:stretch>
            <a:fillRect/>
          </a:stretch>
        </p:blipFill>
        <p:spPr bwMode="auto">
          <a:xfrm>
            <a:off x="180304" y="1275009"/>
            <a:ext cx="2396834" cy="3155323"/>
          </a:xfrm>
          <a:prstGeom prst="rect">
            <a:avLst/>
          </a:prstGeom>
          <a:noFill/>
          <a:ln w="9525">
            <a:noFill/>
            <a:miter lim="800000"/>
            <a:headEnd/>
            <a:tailEnd/>
          </a:ln>
        </p:spPr>
      </p:pic>
      <p:cxnSp>
        <p:nvCxnSpPr>
          <p:cNvPr id="13" name="Straight Connector 12"/>
          <p:cNvCxnSpPr/>
          <p:nvPr/>
        </p:nvCxnSpPr>
        <p:spPr>
          <a:xfrm flipV="1">
            <a:off x="418556" y="3567448"/>
            <a:ext cx="2002672" cy="5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500"/>
                            </p:stCondLst>
                            <p:childTnLst>
                              <p:par>
                                <p:cTn id="21" presetID="35" presetClass="emph" presetSubtype="0" fill="hold" nodeType="afterEffect">
                                  <p:stCondLst>
                                    <p:cond delay="0"/>
                                  </p:stCondLst>
                                  <p:childTnLst>
                                    <p:anim calcmode="discrete" valueType="str">
                                      <p:cBhvr>
                                        <p:cTn id="22"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23" fill="hold">
                            <p:stCondLst>
                              <p:cond delay="1500"/>
                            </p:stCondLst>
                            <p:childTnLst>
                              <p:par>
                                <p:cTn id="24" presetID="35" presetClass="emph" presetSubtype="0" fill="hold" nodeType="afterEffect">
                                  <p:stCondLst>
                                    <p:cond delay="0"/>
                                  </p:stCondLst>
                                  <p:childTnLst>
                                    <p:anim calcmode="discrete" valueType="str">
                                      <p:cBhvr>
                                        <p:cTn id="25"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2500"/>
                            </p:stCondLst>
                            <p:childTnLst>
                              <p:par>
                                <p:cTn id="30" presetID="35" presetClass="emph" presetSubtype="0" fill="hold" nodeType="afterEffect">
                                  <p:stCondLst>
                                    <p:cond delay="0"/>
                                  </p:stCondLst>
                                  <p:childTnLst>
                                    <p:anim calcmode="discrete" valueType="str">
                                      <p:cBhvr>
                                        <p:cTn id="31" dur="1000" fill="hold"/>
                                        <p:tgtEl>
                                          <p:spTgt spid="5"/>
                                        </p:tgtEl>
                                        <p:attrNameLst>
                                          <p:attrName>style.visibility</p:attrName>
                                        </p:attrNameLst>
                                      </p:cBhvr>
                                      <p:tavLst>
                                        <p:tav tm="0">
                                          <p:val>
                                            <p:strVal val="hidden"/>
                                          </p:val>
                                        </p:tav>
                                        <p:tav tm="50000">
                                          <p:val>
                                            <p:strVal val="visible"/>
                                          </p:val>
                                        </p:tav>
                                      </p:tavLst>
                                    </p:anim>
                                  </p:childTnLst>
                                </p:cTn>
                              </p:par>
                            </p:childTnLst>
                          </p:cTn>
                        </p:par>
                        <p:par>
                          <p:cTn id="32" fill="hold">
                            <p:stCondLst>
                              <p:cond delay="3500"/>
                            </p:stCondLst>
                            <p:childTnLst>
                              <p:par>
                                <p:cTn id="33" presetID="35" presetClass="emph" presetSubtype="0" fill="hold" nodeType="afterEffect">
                                  <p:stCondLst>
                                    <p:cond delay="0"/>
                                  </p:stCondLst>
                                  <p:childTnLst>
                                    <p:anim calcmode="discrete" valueType="str">
                                      <p:cBhvr>
                                        <p:cTn id="34" dur="1000" fill="hold"/>
                                        <p:tgtEl>
                                          <p:spTgt spid="5"/>
                                        </p:tgtEl>
                                        <p:attrNameLst>
                                          <p:attrName>style.visibility</p:attrName>
                                        </p:attrNameLst>
                                      </p:cBhvr>
                                      <p:tavLst>
                                        <p:tav tm="0">
                                          <p:val>
                                            <p:strVal val="hidden"/>
                                          </p:val>
                                        </p:tav>
                                        <p:tav tm="50000">
                                          <p:val>
                                            <p:strVal val="visible"/>
                                          </p:val>
                                        </p:tav>
                                      </p:tavLst>
                                    </p:anim>
                                  </p:childTnLst>
                                </p:cTn>
                              </p:par>
                            </p:childTnLst>
                          </p:cTn>
                        </p:par>
                        <p:par>
                          <p:cTn id="35" fill="hold">
                            <p:stCondLst>
                              <p:cond delay="45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4500"/>
                            </p:stCondLst>
                            <p:childTnLst>
                              <p:par>
                                <p:cTn id="39" presetID="35" presetClass="emph" presetSubtype="0" fill="hold" nodeType="afterEffect">
                                  <p:stCondLst>
                                    <p:cond delay="0"/>
                                  </p:stCondLst>
                                  <p:childTnLst>
                                    <p:anim calcmode="discrete" valueType="str">
                                      <p:cBhvr>
                                        <p:cTn id="40" dur="1000" fill="hold"/>
                                        <p:tgtEl>
                                          <p:spTgt spid="7"/>
                                        </p:tgtEl>
                                        <p:attrNameLst>
                                          <p:attrName>style.visibility</p:attrName>
                                        </p:attrNameLst>
                                      </p:cBhvr>
                                      <p:tavLst>
                                        <p:tav tm="0">
                                          <p:val>
                                            <p:strVal val="hidden"/>
                                          </p:val>
                                        </p:tav>
                                        <p:tav tm="50000">
                                          <p:val>
                                            <p:strVal val="visible"/>
                                          </p:val>
                                        </p:tav>
                                      </p:tavLst>
                                    </p:anim>
                                  </p:childTnLst>
                                </p:cTn>
                              </p:par>
                            </p:childTnLst>
                          </p:cTn>
                        </p:par>
                        <p:par>
                          <p:cTn id="41" fill="hold">
                            <p:stCondLst>
                              <p:cond delay="5500"/>
                            </p:stCondLst>
                            <p:childTnLst>
                              <p:par>
                                <p:cTn id="42" presetID="35" presetClass="emph" presetSubtype="0" fill="hold" nodeType="afterEffect">
                                  <p:stCondLst>
                                    <p:cond delay="0"/>
                                  </p:stCondLst>
                                  <p:childTnLst>
                                    <p:anim calcmode="discrete" valueType="str">
                                      <p:cBhvr>
                                        <p:cTn id="43" dur="1000" fill="hold"/>
                                        <p:tgtEl>
                                          <p:spTgt spid="7"/>
                                        </p:tgtEl>
                                        <p:attrNameLst>
                                          <p:attrName>style.visibility</p:attrName>
                                        </p:attrNameLst>
                                      </p:cBhvr>
                                      <p:tavLst>
                                        <p:tav tm="0">
                                          <p:val>
                                            <p:strVal val="hidden"/>
                                          </p:val>
                                        </p:tav>
                                        <p:tav tm="50000">
                                          <p:val>
                                            <p:strVal val="visible"/>
                                          </p:val>
                                        </p:tav>
                                      </p:tavLst>
                                    </p:anim>
                                  </p:childTnLst>
                                </p:cTn>
                              </p:par>
                            </p:childTnLst>
                          </p:cTn>
                        </p:par>
                        <p:par>
                          <p:cTn id="44" fill="hold">
                            <p:stCondLst>
                              <p:cond delay="6500"/>
                            </p:stCondLst>
                            <p:childTnLst>
                              <p:par>
                                <p:cTn id="45" presetID="1"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par>
                          <p:cTn id="47" fill="hold">
                            <p:stCondLst>
                              <p:cond delay="6500"/>
                            </p:stCondLst>
                            <p:childTnLst>
                              <p:par>
                                <p:cTn id="48" presetID="35" presetClass="emph" presetSubtype="0" fill="hold" nodeType="afterEffect">
                                  <p:stCondLst>
                                    <p:cond delay="0"/>
                                  </p:stCondLst>
                                  <p:childTnLst>
                                    <p:anim calcmode="discrete" valueType="str">
                                      <p:cBhvr>
                                        <p:cTn id="49" dur="1000" fill="hold"/>
                                        <p:tgtEl>
                                          <p:spTgt spid="8"/>
                                        </p:tgtEl>
                                        <p:attrNameLst>
                                          <p:attrName>style.visibility</p:attrName>
                                        </p:attrNameLst>
                                      </p:cBhvr>
                                      <p:tavLst>
                                        <p:tav tm="0">
                                          <p:val>
                                            <p:strVal val="hidden"/>
                                          </p:val>
                                        </p:tav>
                                        <p:tav tm="50000">
                                          <p:val>
                                            <p:strVal val="visible"/>
                                          </p:val>
                                        </p:tav>
                                      </p:tavLst>
                                    </p:anim>
                                  </p:childTnLst>
                                </p:cTn>
                              </p:par>
                            </p:childTnLst>
                          </p:cTn>
                        </p:par>
                        <p:par>
                          <p:cTn id="50" fill="hold">
                            <p:stCondLst>
                              <p:cond delay="7500"/>
                            </p:stCondLst>
                            <p:childTnLst>
                              <p:par>
                                <p:cTn id="51" presetID="35" presetClass="emph" presetSubtype="0" fill="hold" nodeType="afterEffect">
                                  <p:stCondLst>
                                    <p:cond delay="0"/>
                                  </p:stCondLst>
                                  <p:childTnLst>
                                    <p:anim calcmode="discrete" valueType="str">
                                      <p:cBhvr>
                                        <p:cTn id="52"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28600" y="1234440"/>
            <a:ext cx="2276856" cy="1673352"/>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35" name="Rounded Rectangle 34"/>
          <p:cNvSpPr/>
          <p:nvPr/>
        </p:nvSpPr>
        <p:spPr>
          <a:xfrm>
            <a:off x="362712" y="1853184"/>
            <a:ext cx="2051304"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          Leverage ATO</a:t>
            </a:r>
            <a:endParaRPr lang="en-US" sz="1400" dirty="0"/>
          </a:p>
        </p:txBody>
      </p:sp>
      <p:sp>
        <p:nvSpPr>
          <p:cNvPr id="36" name="Rounded Rectangle 35"/>
          <p:cNvSpPr/>
          <p:nvPr/>
        </p:nvSpPr>
        <p:spPr>
          <a:xfrm>
            <a:off x="362712" y="2380488"/>
            <a:ext cx="2051304"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          Ongoing A&amp;A</a:t>
            </a:r>
            <a:endParaRPr lang="en-US" sz="1400" dirty="0"/>
          </a:p>
        </p:txBody>
      </p:sp>
      <p:sp>
        <p:nvSpPr>
          <p:cNvPr id="38" name="Oval 37"/>
          <p:cNvSpPr/>
          <p:nvPr/>
        </p:nvSpPr>
        <p:spPr>
          <a:xfrm>
            <a:off x="397865" y="1895856"/>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39" name="Rectangle 38"/>
          <p:cNvSpPr/>
          <p:nvPr/>
        </p:nvSpPr>
        <p:spPr>
          <a:xfrm>
            <a:off x="398169" y="1949380"/>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2.0</a:t>
            </a:r>
            <a:endParaRPr lang="en-US" sz="1200" dirty="0">
              <a:solidFill>
                <a:schemeClr val="bg1">
                  <a:lumMod val="50000"/>
                </a:schemeClr>
              </a:solidFill>
              <a:latin typeface="+mj-lt"/>
            </a:endParaRPr>
          </a:p>
        </p:txBody>
      </p:sp>
      <p:sp>
        <p:nvSpPr>
          <p:cNvPr id="42" name="Oval 41"/>
          <p:cNvSpPr/>
          <p:nvPr/>
        </p:nvSpPr>
        <p:spPr>
          <a:xfrm>
            <a:off x="403961" y="2404872"/>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3" name="Rectangle 42"/>
          <p:cNvSpPr/>
          <p:nvPr/>
        </p:nvSpPr>
        <p:spPr>
          <a:xfrm>
            <a:off x="404265" y="2458396"/>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3.0</a:t>
            </a:r>
            <a:endParaRPr lang="en-US" sz="1200" dirty="0">
              <a:solidFill>
                <a:schemeClr val="bg1">
                  <a:lumMod val="50000"/>
                </a:schemeClr>
              </a:solidFill>
              <a:latin typeface="+mj-lt"/>
            </a:endParaRPr>
          </a:p>
        </p:txBody>
      </p:sp>
      <p:sp>
        <p:nvSpPr>
          <p:cNvPr id="58" name="Rectangle 57"/>
          <p:cNvSpPr/>
          <p:nvPr/>
        </p:nvSpPr>
        <p:spPr>
          <a:xfrm rot="4500000">
            <a:off x="2120556" y="1992633"/>
            <a:ext cx="1659267" cy="7433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rot="4140000">
            <a:off x="2297622" y="1421570"/>
            <a:ext cx="888233" cy="64503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822448" y="1203960"/>
            <a:ext cx="2737104" cy="2106168"/>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5" name="Rounded Rectangle 14"/>
          <p:cNvSpPr/>
          <p:nvPr/>
        </p:nvSpPr>
        <p:spPr>
          <a:xfrm>
            <a:off x="2956560" y="1822704"/>
            <a:ext cx="2520696"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8" name="Rounded Rectangle 17"/>
          <p:cNvSpPr/>
          <p:nvPr/>
        </p:nvSpPr>
        <p:spPr>
          <a:xfrm>
            <a:off x="2935224" y="2813304"/>
            <a:ext cx="2520696"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9" name="Rectangle 18"/>
          <p:cNvSpPr/>
          <p:nvPr/>
        </p:nvSpPr>
        <p:spPr>
          <a:xfrm>
            <a:off x="3305023" y="2874300"/>
            <a:ext cx="2662961" cy="307777"/>
          </a:xfrm>
          <a:prstGeom prst="rect">
            <a:avLst/>
          </a:prstGeom>
        </p:spPr>
        <p:txBody>
          <a:bodyPr wrap="square">
            <a:spAutoFit/>
          </a:bodyPr>
          <a:lstStyle/>
          <a:p>
            <a:r>
              <a:rPr lang="en-US" sz="1400" dirty="0" smtClean="0">
                <a:latin typeface="+mj-lt"/>
              </a:rPr>
              <a:t>Finalize Security Assessment</a:t>
            </a:r>
            <a:endParaRPr lang="en-US" sz="1400" dirty="0">
              <a:latin typeface="+mj-lt"/>
            </a:endParaRPr>
          </a:p>
        </p:txBody>
      </p:sp>
      <p:sp>
        <p:nvSpPr>
          <p:cNvPr id="21" name="Rectangle 20"/>
          <p:cNvSpPr/>
          <p:nvPr/>
        </p:nvSpPr>
        <p:spPr>
          <a:xfrm>
            <a:off x="3305023" y="1883700"/>
            <a:ext cx="2662961" cy="307777"/>
          </a:xfrm>
          <a:prstGeom prst="rect">
            <a:avLst/>
          </a:prstGeom>
        </p:spPr>
        <p:txBody>
          <a:bodyPr wrap="square">
            <a:spAutoFit/>
          </a:bodyPr>
          <a:lstStyle/>
          <a:p>
            <a:r>
              <a:rPr lang="en-US" sz="1400" dirty="0" smtClean="0">
                <a:latin typeface="+mj-lt"/>
              </a:rPr>
              <a:t>Document Security Controls</a:t>
            </a:r>
            <a:endParaRPr lang="en-US" sz="1400" dirty="0">
              <a:latin typeface="+mj-lt"/>
            </a:endParaRPr>
          </a:p>
        </p:txBody>
      </p:sp>
      <p:sp>
        <p:nvSpPr>
          <p:cNvPr id="14" name="Rounded Rectangle 13"/>
          <p:cNvSpPr/>
          <p:nvPr/>
        </p:nvSpPr>
        <p:spPr>
          <a:xfrm>
            <a:off x="2956560" y="1322832"/>
            <a:ext cx="2520696" cy="42976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
        <p:nvSpPr>
          <p:cNvPr id="17" name="Rectangle 16"/>
          <p:cNvSpPr/>
          <p:nvPr/>
        </p:nvSpPr>
        <p:spPr>
          <a:xfrm>
            <a:off x="3305023" y="1383828"/>
            <a:ext cx="2023043" cy="307777"/>
          </a:xfrm>
          <a:prstGeom prst="rect">
            <a:avLst/>
          </a:prstGeom>
        </p:spPr>
        <p:txBody>
          <a:bodyPr wrap="square">
            <a:spAutoFit/>
          </a:bodyPr>
          <a:lstStyle/>
          <a:p>
            <a:r>
              <a:rPr lang="en-US" sz="1400" dirty="0" smtClean="0">
                <a:latin typeface="+mn-lt"/>
              </a:rPr>
              <a:t>Initiate Request</a:t>
            </a:r>
            <a:endParaRPr lang="en-US" sz="1400" dirty="0">
              <a:latin typeface="+mn-lt"/>
            </a:endParaRPr>
          </a:p>
        </p:txBody>
      </p:sp>
      <p:sp>
        <p:nvSpPr>
          <p:cNvPr id="34" name="Rounded Rectangle 33"/>
          <p:cNvSpPr/>
          <p:nvPr/>
        </p:nvSpPr>
        <p:spPr>
          <a:xfrm>
            <a:off x="362712" y="1353312"/>
            <a:ext cx="2051304" cy="42976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7" name="Rectangle 36"/>
          <p:cNvSpPr/>
          <p:nvPr/>
        </p:nvSpPr>
        <p:spPr>
          <a:xfrm>
            <a:off x="758952" y="1405164"/>
            <a:ext cx="1664208" cy="307777"/>
          </a:xfrm>
          <a:prstGeom prst="rect">
            <a:avLst/>
          </a:prstGeom>
        </p:spPr>
        <p:txBody>
          <a:bodyPr wrap="square">
            <a:spAutoFit/>
          </a:bodyPr>
          <a:lstStyle/>
          <a:p>
            <a:r>
              <a:rPr lang="en-US" sz="1400" dirty="0" smtClean="0">
                <a:solidFill>
                  <a:schemeClr val="bg1"/>
                </a:solidFill>
                <a:latin typeface="+mn-lt"/>
              </a:rPr>
              <a:t>Security Assessment</a:t>
            </a:r>
            <a:endParaRPr lang="en-US" sz="1400" dirty="0">
              <a:solidFill>
                <a:schemeClr val="bg1"/>
              </a:solidFill>
              <a:latin typeface="+mn-lt"/>
            </a:endParaRPr>
          </a:p>
        </p:txBody>
      </p:sp>
      <p:sp>
        <p:nvSpPr>
          <p:cNvPr id="40" name="Oval 39"/>
          <p:cNvSpPr/>
          <p:nvPr/>
        </p:nvSpPr>
        <p:spPr>
          <a:xfrm>
            <a:off x="413105" y="1380744"/>
            <a:ext cx="365760" cy="365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41" name="Rectangle 40"/>
          <p:cNvSpPr/>
          <p:nvPr/>
        </p:nvSpPr>
        <p:spPr>
          <a:xfrm>
            <a:off x="413410" y="1434268"/>
            <a:ext cx="383438" cy="276999"/>
          </a:xfrm>
          <a:prstGeom prst="rect">
            <a:avLst/>
          </a:prstGeom>
        </p:spPr>
        <p:txBody>
          <a:bodyPr wrap="none" anchor="ctr">
            <a:spAutoFit/>
          </a:bodyPr>
          <a:lstStyle/>
          <a:p>
            <a:pPr algn="ctr"/>
            <a:r>
              <a:rPr lang="en-US" sz="1200" b="1" dirty="0" smtClean="0">
                <a:solidFill>
                  <a:schemeClr val="tx2">
                    <a:lumMod val="60000"/>
                    <a:lumOff val="40000"/>
                  </a:schemeClr>
                </a:solidFill>
                <a:latin typeface="+mj-lt"/>
              </a:rPr>
              <a:t>1.0</a:t>
            </a:r>
            <a:endParaRPr lang="en-US" sz="1200" dirty="0">
              <a:latin typeface="+mj-lt"/>
            </a:endParaRPr>
          </a:p>
        </p:txBody>
      </p:sp>
      <p:sp>
        <p:nvSpPr>
          <p:cNvPr id="44" name="Oval 43"/>
          <p:cNvSpPr/>
          <p:nvPr/>
        </p:nvSpPr>
        <p:spPr>
          <a:xfrm>
            <a:off x="2988512" y="1847088"/>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5" name="Rectangle 44"/>
          <p:cNvSpPr/>
          <p:nvPr/>
        </p:nvSpPr>
        <p:spPr>
          <a:xfrm>
            <a:off x="2979673" y="1900612"/>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1.2</a:t>
            </a:r>
            <a:endParaRPr lang="en-US" sz="1200" dirty="0">
              <a:solidFill>
                <a:schemeClr val="bg1">
                  <a:lumMod val="50000"/>
                </a:schemeClr>
              </a:solidFill>
              <a:latin typeface="+mj-lt"/>
            </a:endParaRPr>
          </a:p>
        </p:txBody>
      </p:sp>
      <p:sp>
        <p:nvSpPr>
          <p:cNvPr id="48" name="Oval 47"/>
          <p:cNvSpPr/>
          <p:nvPr/>
        </p:nvSpPr>
        <p:spPr>
          <a:xfrm>
            <a:off x="2988512" y="2831592"/>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9" name="Rectangle 48"/>
          <p:cNvSpPr/>
          <p:nvPr/>
        </p:nvSpPr>
        <p:spPr>
          <a:xfrm>
            <a:off x="2979673" y="2885116"/>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1.4</a:t>
            </a:r>
            <a:endParaRPr lang="en-US" sz="1200" dirty="0">
              <a:solidFill>
                <a:schemeClr val="bg1">
                  <a:lumMod val="50000"/>
                </a:schemeClr>
              </a:solidFill>
              <a:latin typeface="+mj-lt"/>
            </a:endParaRPr>
          </a:p>
        </p:txBody>
      </p:sp>
      <p:sp>
        <p:nvSpPr>
          <p:cNvPr id="50" name="Oval 49"/>
          <p:cNvSpPr/>
          <p:nvPr/>
        </p:nvSpPr>
        <p:spPr>
          <a:xfrm>
            <a:off x="2988512" y="1350264"/>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51" name="Rectangle 50"/>
          <p:cNvSpPr/>
          <p:nvPr/>
        </p:nvSpPr>
        <p:spPr>
          <a:xfrm>
            <a:off x="2979673" y="1403788"/>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1.1</a:t>
            </a:r>
            <a:endParaRPr lang="en-US" sz="1200" dirty="0">
              <a:solidFill>
                <a:schemeClr val="bg1">
                  <a:lumMod val="50000"/>
                </a:schemeClr>
              </a:solidFill>
              <a:latin typeface="+mj-lt"/>
            </a:endParaRPr>
          </a:p>
        </p:txBody>
      </p:sp>
      <p:sp>
        <p:nvSpPr>
          <p:cNvPr id="69" name="Rectangle 68"/>
          <p:cNvSpPr/>
          <p:nvPr/>
        </p:nvSpPr>
        <p:spPr>
          <a:xfrm rot="1788488">
            <a:off x="5742241" y="1261458"/>
            <a:ext cx="451234" cy="139101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p:nvSpPr>
        <p:spPr>
          <a:xfrm rot="4260000">
            <a:off x="4942933" y="3041462"/>
            <a:ext cx="2772060" cy="104850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60175" y="234863"/>
            <a:ext cx="7855428" cy="494007"/>
          </a:xfrm>
        </p:spPr>
        <p:txBody>
          <a:bodyPr/>
          <a:lstStyle/>
          <a:p>
            <a:r>
              <a:rPr lang="en-US" dirty="0" smtClean="0"/>
              <a:t>Overview: </a:t>
            </a:r>
            <a:r>
              <a:rPr lang="en-US" i="1" dirty="0" smtClean="0"/>
              <a:t>Perform Security Testing</a:t>
            </a:r>
            <a:endParaRPr lang="en-US" i="1" dirty="0"/>
          </a:p>
        </p:txBody>
      </p:sp>
      <p:sp>
        <p:nvSpPr>
          <p:cNvPr id="3" name="Slide Number Placeholder 2"/>
          <p:cNvSpPr>
            <a:spLocks noGrp="1"/>
          </p:cNvSpPr>
          <p:nvPr>
            <p:ph type="sldNum" sz="quarter" idx="10"/>
          </p:nvPr>
        </p:nvSpPr>
        <p:spPr/>
        <p:txBody>
          <a:bodyPr/>
          <a:lstStyle/>
          <a:p>
            <a:pPr>
              <a:defRPr/>
            </a:pPr>
            <a:fld id="{44CA66EE-D90F-4106-8EDB-0B6598FAA959}" type="slidenum">
              <a:rPr lang="en-US" b="1" smtClean="0">
                <a:latin typeface="+mj-lt"/>
              </a:rPr>
              <a:pPr>
                <a:defRPr/>
              </a:pPr>
              <a:t>4</a:t>
            </a:fld>
            <a:r>
              <a:rPr lang="en-US" b="1" dirty="0" smtClean="0">
                <a:latin typeface="+mj-lt"/>
              </a:rPr>
              <a:t> </a:t>
            </a:r>
            <a:endParaRPr lang="en-US" b="1" dirty="0">
              <a:latin typeface="+mj-lt"/>
            </a:endParaRPr>
          </a:p>
        </p:txBody>
      </p:sp>
      <p:sp>
        <p:nvSpPr>
          <p:cNvPr id="22" name="Rounded Rectangle 21"/>
          <p:cNvSpPr/>
          <p:nvPr/>
        </p:nvSpPr>
        <p:spPr>
          <a:xfrm>
            <a:off x="6080760" y="1182624"/>
            <a:ext cx="2761488" cy="3965448"/>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27" name="Rounded Rectangle 26"/>
          <p:cNvSpPr/>
          <p:nvPr/>
        </p:nvSpPr>
        <p:spPr>
          <a:xfrm>
            <a:off x="6242304" y="4288295"/>
            <a:ext cx="2514600"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28" name="Rectangle 27"/>
          <p:cNvSpPr/>
          <p:nvPr/>
        </p:nvSpPr>
        <p:spPr>
          <a:xfrm>
            <a:off x="6711696" y="4361668"/>
            <a:ext cx="2078736" cy="584775"/>
          </a:xfrm>
          <a:prstGeom prst="rect">
            <a:avLst/>
          </a:prstGeom>
        </p:spPr>
        <p:txBody>
          <a:bodyPr wrap="square">
            <a:spAutoFit/>
          </a:bodyPr>
          <a:lstStyle/>
          <a:p>
            <a:r>
              <a:rPr lang="en-US" sz="1600" dirty="0" smtClean="0">
                <a:solidFill>
                  <a:schemeClr val="bg1"/>
                </a:solidFill>
                <a:latin typeface="+mj-lt"/>
              </a:rPr>
              <a:t>Develop Plan of Action &amp; Milestones (POAM)</a:t>
            </a:r>
            <a:endParaRPr lang="en-US" sz="1600" dirty="0">
              <a:solidFill>
                <a:schemeClr val="bg1"/>
              </a:solidFill>
              <a:latin typeface="+mj-lt"/>
            </a:endParaRPr>
          </a:p>
        </p:txBody>
      </p:sp>
      <p:sp>
        <p:nvSpPr>
          <p:cNvPr id="66" name="Oval 65"/>
          <p:cNvSpPr/>
          <p:nvPr/>
        </p:nvSpPr>
        <p:spPr>
          <a:xfrm>
            <a:off x="6281876" y="4402595"/>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7" name="Rectangle 66"/>
          <p:cNvSpPr/>
          <p:nvPr/>
        </p:nvSpPr>
        <p:spPr>
          <a:xfrm>
            <a:off x="6230208" y="4484778"/>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1.3.4</a:t>
            </a:r>
            <a:endParaRPr lang="en-US" sz="1600" dirty="0">
              <a:latin typeface="+mj-lt"/>
            </a:endParaRPr>
          </a:p>
        </p:txBody>
      </p:sp>
      <p:sp>
        <p:nvSpPr>
          <p:cNvPr id="71" name="Down Arrow 70"/>
          <p:cNvSpPr/>
          <p:nvPr/>
        </p:nvSpPr>
        <p:spPr>
          <a:xfrm>
            <a:off x="7141464" y="3867912"/>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Rounded Rectangle 24"/>
          <p:cNvSpPr/>
          <p:nvPr/>
        </p:nvSpPr>
        <p:spPr>
          <a:xfrm>
            <a:off x="6254496" y="3279648"/>
            <a:ext cx="2514600"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600" dirty="0"/>
          </a:p>
        </p:txBody>
      </p:sp>
      <p:sp>
        <p:nvSpPr>
          <p:cNvPr id="29" name="Rectangle 28"/>
          <p:cNvSpPr/>
          <p:nvPr/>
        </p:nvSpPr>
        <p:spPr>
          <a:xfrm>
            <a:off x="6793992" y="3412123"/>
            <a:ext cx="2042160" cy="584775"/>
          </a:xfrm>
          <a:prstGeom prst="rect">
            <a:avLst/>
          </a:prstGeom>
        </p:spPr>
        <p:txBody>
          <a:bodyPr wrap="square">
            <a:spAutoFit/>
          </a:bodyPr>
          <a:lstStyle/>
          <a:p>
            <a:r>
              <a:rPr lang="en-US" sz="1600" dirty="0" smtClean="0">
                <a:solidFill>
                  <a:schemeClr val="bg1"/>
                </a:solidFill>
                <a:latin typeface="+mj-lt"/>
              </a:rPr>
              <a:t>Perform Vulnerability / Penetration Testing</a:t>
            </a:r>
            <a:endParaRPr lang="en-US" sz="1600" dirty="0">
              <a:solidFill>
                <a:schemeClr val="bg1"/>
              </a:solidFill>
              <a:latin typeface="+mj-lt"/>
            </a:endParaRPr>
          </a:p>
        </p:txBody>
      </p:sp>
      <p:sp>
        <p:nvSpPr>
          <p:cNvPr id="64" name="Oval 63"/>
          <p:cNvSpPr/>
          <p:nvPr/>
        </p:nvSpPr>
        <p:spPr>
          <a:xfrm>
            <a:off x="6281876" y="3393948"/>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5" name="Rectangle 64"/>
          <p:cNvSpPr/>
          <p:nvPr/>
        </p:nvSpPr>
        <p:spPr>
          <a:xfrm>
            <a:off x="6230208" y="3476131"/>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1.3.3</a:t>
            </a:r>
            <a:endParaRPr lang="en-US" sz="1600" dirty="0">
              <a:latin typeface="+mj-lt"/>
            </a:endParaRPr>
          </a:p>
        </p:txBody>
      </p:sp>
      <p:sp>
        <p:nvSpPr>
          <p:cNvPr id="70" name="Down Arrow 69"/>
          <p:cNvSpPr/>
          <p:nvPr/>
        </p:nvSpPr>
        <p:spPr>
          <a:xfrm>
            <a:off x="7141464" y="2865120"/>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Rounded Rectangle 23"/>
          <p:cNvSpPr/>
          <p:nvPr/>
        </p:nvSpPr>
        <p:spPr>
          <a:xfrm>
            <a:off x="6254496" y="2276856"/>
            <a:ext cx="2514600"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600" dirty="0"/>
          </a:p>
        </p:txBody>
      </p:sp>
      <p:sp>
        <p:nvSpPr>
          <p:cNvPr id="30" name="Rectangle 29"/>
          <p:cNvSpPr/>
          <p:nvPr/>
        </p:nvSpPr>
        <p:spPr>
          <a:xfrm>
            <a:off x="6793992" y="2372755"/>
            <a:ext cx="2060448" cy="584775"/>
          </a:xfrm>
          <a:prstGeom prst="rect">
            <a:avLst/>
          </a:prstGeom>
        </p:spPr>
        <p:txBody>
          <a:bodyPr wrap="square">
            <a:spAutoFit/>
          </a:bodyPr>
          <a:lstStyle/>
          <a:p>
            <a:r>
              <a:rPr lang="en-US" sz="1600" dirty="0" smtClean="0">
                <a:solidFill>
                  <a:schemeClr val="bg1"/>
                </a:solidFill>
                <a:latin typeface="+mj-lt"/>
              </a:rPr>
              <a:t>Audit Control Implementations</a:t>
            </a:r>
            <a:endParaRPr lang="en-US" sz="1600" dirty="0">
              <a:solidFill>
                <a:schemeClr val="bg1"/>
              </a:solidFill>
              <a:latin typeface="+mj-lt"/>
            </a:endParaRPr>
          </a:p>
        </p:txBody>
      </p:sp>
      <p:sp>
        <p:nvSpPr>
          <p:cNvPr id="62" name="Oval 61"/>
          <p:cNvSpPr/>
          <p:nvPr/>
        </p:nvSpPr>
        <p:spPr>
          <a:xfrm>
            <a:off x="6281876" y="2391156"/>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3" name="Rectangle 62"/>
          <p:cNvSpPr/>
          <p:nvPr/>
        </p:nvSpPr>
        <p:spPr>
          <a:xfrm>
            <a:off x="6230208" y="2473339"/>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1.3.2</a:t>
            </a:r>
            <a:endParaRPr lang="en-US" sz="1600" dirty="0">
              <a:latin typeface="+mj-lt"/>
            </a:endParaRPr>
          </a:p>
        </p:txBody>
      </p:sp>
      <p:sp>
        <p:nvSpPr>
          <p:cNvPr id="68" name="Down Arrow 67"/>
          <p:cNvSpPr/>
          <p:nvPr/>
        </p:nvSpPr>
        <p:spPr>
          <a:xfrm>
            <a:off x="7141464" y="1911096"/>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Rounded Rectangle 22"/>
          <p:cNvSpPr/>
          <p:nvPr/>
        </p:nvSpPr>
        <p:spPr>
          <a:xfrm>
            <a:off x="6254496" y="1293635"/>
            <a:ext cx="2514600" cy="7315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6" name="Rectangle 25"/>
          <p:cNvSpPr/>
          <p:nvPr/>
        </p:nvSpPr>
        <p:spPr>
          <a:xfrm>
            <a:off x="6793992" y="1485880"/>
            <a:ext cx="1947672" cy="584775"/>
          </a:xfrm>
          <a:prstGeom prst="rect">
            <a:avLst/>
          </a:prstGeom>
        </p:spPr>
        <p:txBody>
          <a:bodyPr wrap="square">
            <a:spAutoFit/>
          </a:bodyPr>
          <a:lstStyle/>
          <a:p>
            <a:r>
              <a:rPr lang="en-US" sz="1600" dirty="0" smtClean="0">
                <a:solidFill>
                  <a:schemeClr val="bg1"/>
                </a:solidFill>
                <a:latin typeface="+mn-lt"/>
              </a:rPr>
              <a:t>Develop Testing Plan	</a:t>
            </a:r>
            <a:endParaRPr lang="en-US" sz="1600" dirty="0">
              <a:solidFill>
                <a:schemeClr val="bg1"/>
              </a:solidFill>
              <a:latin typeface="+mn-lt"/>
            </a:endParaRPr>
          </a:p>
        </p:txBody>
      </p:sp>
      <p:sp>
        <p:nvSpPr>
          <p:cNvPr id="57" name="Oval 56"/>
          <p:cNvSpPr/>
          <p:nvPr/>
        </p:nvSpPr>
        <p:spPr>
          <a:xfrm>
            <a:off x="6281876" y="1407935"/>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1" name="Rectangle 60"/>
          <p:cNvSpPr/>
          <p:nvPr/>
        </p:nvSpPr>
        <p:spPr>
          <a:xfrm>
            <a:off x="6230208" y="1490118"/>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1.3.1</a:t>
            </a:r>
            <a:endParaRPr lang="en-US" sz="1600" dirty="0">
              <a:latin typeface="+mj-lt"/>
            </a:endParaRPr>
          </a:p>
        </p:txBody>
      </p:sp>
      <p:sp>
        <p:nvSpPr>
          <p:cNvPr id="16" name="Rounded Rectangle 15"/>
          <p:cNvSpPr/>
          <p:nvPr/>
        </p:nvSpPr>
        <p:spPr>
          <a:xfrm>
            <a:off x="2956560" y="2313432"/>
            <a:ext cx="2520696" cy="429768"/>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solidFill>
                <a:schemeClr val="bg1"/>
              </a:solidFill>
            </a:endParaRPr>
          </a:p>
        </p:txBody>
      </p:sp>
      <p:sp>
        <p:nvSpPr>
          <p:cNvPr id="20" name="Rectangle 19"/>
          <p:cNvSpPr/>
          <p:nvPr/>
        </p:nvSpPr>
        <p:spPr>
          <a:xfrm>
            <a:off x="3305023" y="2374428"/>
            <a:ext cx="2662961" cy="307777"/>
          </a:xfrm>
          <a:prstGeom prst="rect">
            <a:avLst/>
          </a:prstGeom>
        </p:spPr>
        <p:txBody>
          <a:bodyPr wrap="square">
            <a:spAutoFit/>
          </a:bodyPr>
          <a:lstStyle/>
          <a:p>
            <a:r>
              <a:rPr lang="en-US" sz="1400" dirty="0" smtClean="0">
                <a:latin typeface="+mj-lt"/>
              </a:rPr>
              <a:t>Perform Security Testing</a:t>
            </a:r>
            <a:endParaRPr lang="en-US" sz="1400" dirty="0">
              <a:latin typeface="+mj-lt"/>
            </a:endParaRPr>
          </a:p>
        </p:txBody>
      </p:sp>
      <p:sp>
        <p:nvSpPr>
          <p:cNvPr id="46" name="Oval 45"/>
          <p:cNvSpPr/>
          <p:nvPr/>
        </p:nvSpPr>
        <p:spPr>
          <a:xfrm>
            <a:off x="2988512" y="2337816"/>
            <a:ext cx="365760" cy="365760"/>
          </a:xfrm>
          <a:prstGeom prst="ellips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7" name="Rectangle 46"/>
          <p:cNvSpPr/>
          <p:nvPr/>
        </p:nvSpPr>
        <p:spPr>
          <a:xfrm>
            <a:off x="2979673" y="2391340"/>
            <a:ext cx="383438" cy="276999"/>
          </a:xfrm>
          <a:prstGeom prst="rect">
            <a:avLst/>
          </a:prstGeom>
        </p:spPr>
        <p:txBody>
          <a:bodyPr wrap="none" anchor="ctr">
            <a:spAutoFit/>
          </a:bodyPr>
          <a:lstStyle/>
          <a:p>
            <a:pPr algn="ctr"/>
            <a:r>
              <a:rPr lang="en-US" sz="1200" b="1" dirty="0" smtClean="0">
                <a:solidFill>
                  <a:schemeClr val="tx2">
                    <a:lumMod val="60000"/>
                    <a:lumOff val="40000"/>
                  </a:schemeClr>
                </a:solidFill>
                <a:latin typeface="+mj-lt"/>
              </a:rPr>
              <a:t>1.3</a:t>
            </a:r>
            <a:endParaRPr lang="en-US" sz="1200" dirty="0">
              <a:solidFill>
                <a:schemeClr val="tx2">
                  <a:lumMod val="60000"/>
                  <a:lumOff val="40000"/>
                </a:schemeClr>
              </a:solidFill>
              <a:latin typeface="+mj-lt"/>
            </a:endParaRPr>
          </a:p>
        </p:txBody>
      </p:sp>
      <p:sp>
        <p:nvSpPr>
          <p:cNvPr id="73" name="TextBox 72"/>
          <p:cNvSpPr txBox="1"/>
          <p:nvPr/>
        </p:nvSpPr>
        <p:spPr>
          <a:xfrm>
            <a:off x="413410" y="3792281"/>
            <a:ext cx="5153422" cy="2308324"/>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accent1">
                    <a:lumMod val="50000"/>
                  </a:schemeClr>
                </a:solidFill>
              </a:rPr>
              <a:t>Test SSP – Begin work with 3PAO</a:t>
            </a:r>
          </a:p>
          <a:p>
            <a:pPr marL="228600" indent="-228600">
              <a:buFont typeface="Arial" pitchFamily="34" charset="0"/>
              <a:buChar char="•"/>
            </a:pPr>
            <a:r>
              <a:rPr lang="en-US" sz="2400" i="1" dirty="0" smtClean="0">
                <a:solidFill>
                  <a:schemeClr val="accent1">
                    <a:lumMod val="50000"/>
                  </a:schemeClr>
                </a:solidFill>
              </a:rPr>
              <a:t>Assess against the SSP with NIST SP 800-53a test cases</a:t>
            </a:r>
          </a:p>
          <a:p>
            <a:pPr marL="228600" indent="-228600">
              <a:buFont typeface="Arial" pitchFamily="34" charset="0"/>
              <a:buChar char="•"/>
            </a:pPr>
            <a:r>
              <a:rPr lang="en-US" sz="2400" i="1" dirty="0" smtClean="0">
                <a:solidFill>
                  <a:schemeClr val="accent1">
                    <a:lumMod val="50000"/>
                  </a:schemeClr>
                </a:solidFill>
              </a:rPr>
              <a:t>3PAO audits assessment and results</a:t>
            </a:r>
          </a:p>
          <a:p>
            <a:pPr marL="228600" indent="-228600">
              <a:buFont typeface="Arial" pitchFamily="34" charset="0"/>
              <a:buChar char="•"/>
            </a:pPr>
            <a:r>
              <a:rPr lang="en-US" sz="2400" i="1" dirty="0" smtClean="0">
                <a:solidFill>
                  <a:schemeClr val="accent1">
                    <a:lumMod val="50000"/>
                  </a:schemeClr>
                </a:solidFill>
              </a:rPr>
              <a:t>3PAO generates security assessment report</a:t>
            </a:r>
          </a:p>
        </p:txBody>
      </p:sp>
    </p:spTree>
    <p:extLst>
      <p:ext uri="{BB962C8B-B14F-4D97-AF65-F5344CB8AC3E}">
        <p14:creationId xmlns="" xmlns:p14="http://schemas.microsoft.com/office/powerpoint/2010/main" val="8781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500"/>
                            </p:stCondLst>
                            <p:childTnLst>
                              <p:par>
                                <p:cTn id="61" presetID="53"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animEffect transition="in" filter="fade">
                                      <p:cBhvr>
                                        <p:cTn id="105" dur="500"/>
                                        <p:tgtEl>
                                          <p:spTgt spid="48"/>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ppt_w</p:attrName>
                                        </p:attrNameLst>
                                      </p:cBhvr>
                                      <p:tavLst>
                                        <p:tav tm="0">
                                          <p:val>
                                            <p:fltVal val="0"/>
                                          </p:val>
                                        </p:tav>
                                        <p:tav tm="100000">
                                          <p:val>
                                            <p:strVal val="#ppt_w"/>
                                          </p:val>
                                        </p:tav>
                                      </p:tavLst>
                                    </p:anim>
                                    <p:anim calcmode="lin" valueType="num">
                                      <p:cBhvr>
                                        <p:cTn id="109" dur="500" fill="hold"/>
                                        <p:tgtEl>
                                          <p:spTgt spid="49"/>
                                        </p:tgtEl>
                                        <p:attrNameLst>
                                          <p:attrName>ppt_h</p:attrName>
                                        </p:attrNameLst>
                                      </p:cBhvr>
                                      <p:tavLst>
                                        <p:tav tm="0">
                                          <p:val>
                                            <p:fltVal val="0"/>
                                          </p:val>
                                        </p:tav>
                                        <p:tav tm="100000">
                                          <p:val>
                                            <p:strVal val="#ppt_h"/>
                                          </p:val>
                                        </p:tav>
                                      </p:tavLst>
                                    </p:anim>
                                    <p:animEffect transition="in" filter="fade">
                                      <p:cBhvr>
                                        <p:cTn id="110" dur="500"/>
                                        <p:tgtEl>
                                          <p:spTgt spid="49"/>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Effect transition="in" filter="fade">
                                      <p:cBhvr>
                                        <p:cTn id="120" dur="500"/>
                                        <p:tgtEl>
                                          <p:spTgt spid="51"/>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Effect transition="in" filter="fade">
                                      <p:cBhvr>
                                        <p:cTn id="125" dur="500"/>
                                        <p:tgtEl>
                                          <p:spTgt spid="16"/>
                                        </p:tgtEl>
                                      </p:cBhvr>
                                    </p:animEffect>
                                  </p:childTnLst>
                                </p:cTn>
                              </p:par>
                              <p:par>
                                <p:cTn id="126" presetID="53"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p:cTn id="128" dur="500" fill="hold"/>
                                        <p:tgtEl>
                                          <p:spTgt spid="46"/>
                                        </p:tgtEl>
                                        <p:attrNameLst>
                                          <p:attrName>ppt_w</p:attrName>
                                        </p:attrNameLst>
                                      </p:cBhvr>
                                      <p:tavLst>
                                        <p:tav tm="0">
                                          <p:val>
                                            <p:fltVal val="0"/>
                                          </p:val>
                                        </p:tav>
                                        <p:tav tm="100000">
                                          <p:val>
                                            <p:strVal val="#ppt_w"/>
                                          </p:val>
                                        </p:tav>
                                      </p:tavLst>
                                    </p:anim>
                                    <p:anim calcmode="lin" valueType="num">
                                      <p:cBhvr>
                                        <p:cTn id="129" dur="500" fill="hold"/>
                                        <p:tgtEl>
                                          <p:spTgt spid="46"/>
                                        </p:tgtEl>
                                        <p:attrNameLst>
                                          <p:attrName>ppt_h</p:attrName>
                                        </p:attrNameLst>
                                      </p:cBhvr>
                                      <p:tavLst>
                                        <p:tav tm="0">
                                          <p:val>
                                            <p:fltVal val="0"/>
                                          </p:val>
                                        </p:tav>
                                        <p:tav tm="100000">
                                          <p:val>
                                            <p:strVal val="#ppt_h"/>
                                          </p:val>
                                        </p:tav>
                                      </p:tavLst>
                                    </p:anim>
                                    <p:animEffect transition="in" filter="fade">
                                      <p:cBhvr>
                                        <p:cTn id="130" dur="500"/>
                                        <p:tgtEl>
                                          <p:spTgt spid="46"/>
                                        </p:tgtEl>
                                      </p:cBhvr>
                                    </p:animEffect>
                                  </p:childTnLst>
                                </p:cTn>
                              </p:par>
                              <p:par>
                                <p:cTn id="131" presetID="53"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500" fill="hold"/>
                                        <p:tgtEl>
                                          <p:spTgt spid="47"/>
                                        </p:tgtEl>
                                        <p:attrNameLst>
                                          <p:attrName>ppt_w</p:attrName>
                                        </p:attrNameLst>
                                      </p:cBhvr>
                                      <p:tavLst>
                                        <p:tav tm="0">
                                          <p:val>
                                            <p:fltVal val="0"/>
                                          </p:val>
                                        </p:tav>
                                        <p:tav tm="100000">
                                          <p:val>
                                            <p:strVal val="#ppt_w"/>
                                          </p:val>
                                        </p:tav>
                                      </p:tavLst>
                                    </p:anim>
                                    <p:anim calcmode="lin" valueType="num">
                                      <p:cBhvr>
                                        <p:cTn id="134" dur="500" fill="hold"/>
                                        <p:tgtEl>
                                          <p:spTgt spid="47"/>
                                        </p:tgtEl>
                                        <p:attrNameLst>
                                          <p:attrName>ppt_h</p:attrName>
                                        </p:attrNameLst>
                                      </p:cBhvr>
                                      <p:tavLst>
                                        <p:tav tm="0">
                                          <p:val>
                                            <p:fltVal val="0"/>
                                          </p:val>
                                        </p:tav>
                                        <p:tav tm="100000">
                                          <p:val>
                                            <p:strVal val="#ppt_h"/>
                                          </p:val>
                                        </p:tav>
                                      </p:tavLst>
                                    </p:anim>
                                    <p:animEffect transition="in" filter="fade">
                                      <p:cBhvr>
                                        <p:cTn id="135" dur="500"/>
                                        <p:tgtEl>
                                          <p:spTgt spid="47"/>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p:cTn id="138" dur="500" fill="hold"/>
                                        <p:tgtEl>
                                          <p:spTgt spid="58"/>
                                        </p:tgtEl>
                                        <p:attrNameLst>
                                          <p:attrName>ppt_w</p:attrName>
                                        </p:attrNameLst>
                                      </p:cBhvr>
                                      <p:tavLst>
                                        <p:tav tm="0">
                                          <p:val>
                                            <p:fltVal val="0"/>
                                          </p:val>
                                        </p:tav>
                                        <p:tav tm="100000">
                                          <p:val>
                                            <p:strVal val="#ppt_w"/>
                                          </p:val>
                                        </p:tav>
                                      </p:tavLst>
                                    </p:anim>
                                    <p:anim calcmode="lin" valueType="num">
                                      <p:cBhvr>
                                        <p:cTn id="139" dur="500" fill="hold"/>
                                        <p:tgtEl>
                                          <p:spTgt spid="58"/>
                                        </p:tgtEl>
                                        <p:attrNameLst>
                                          <p:attrName>ppt_h</p:attrName>
                                        </p:attrNameLst>
                                      </p:cBhvr>
                                      <p:tavLst>
                                        <p:tav tm="0">
                                          <p:val>
                                            <p:fltVal val="0"/>
                                          </p:val>
                                        </p:tav>
                                        <p:tav tm="100000">
                                          <p:val>
                                            <p:strVal val="#ppt_h"/>
                                          </p:val>
                                        </p:tav>
                                      </p:tavLst>
                                    </p:anim>
                                    <p:animEffect transition="in" filter="fade">
                                      <p:cBhvr>
                                        <p:cTn id="140" dur="500"/>
                                        <p:tgtEl>
                                          <p:spTgt spid="58"/>
                                        </p:tgtEl>
                                      </p:cBhvr>
                                    </p:animEffect>
                                  </p:childTnLst>
                                </p:cTn>
                              </p:par>
                              <p:par>
                                <p:cTn id="141" presetID="53" presetClass="entr" presetSubtype="0" fill="hold" grpId="1"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53" presetClass="entr" presetSubtype="0" fill="hold" nodeType="withEffect">
                                  <p:stCondLst>
                                    <p:cond delay="0"/>
                                  </p:stCondLst>
                                  <p:childTnLst>
                                    <p:set>
                                      <p:cBhvr>
                                        <p:cTn id="147" dur="1" fill="hold">
                                          <p:stCondLst>
                                            <p:cond delay="0"/>
                                          </p:stCondLst>
                                        </p:cTn>
                                        <p:tgtEl>
                                          <p:spTgt spid="21"/>
                                        </p:tgtEl>
                                        <p:attrNameLst>
                                          <p:attrName>style.visibility</p:attrName>
                                        </p:attrNameLst>
                                      </p:cBhvr>
                                      <p:to>
                                        <p:strVal val="visible"/>
                                      </p:to>
                                    </p:set>
                                    <p:anim calcmode="lin" valueType="num">
                                      <p:cBhvr>
                                        <p:cTn id="148" dur="500" fill="hold"/>
                                        <p:tgtEl>
                                          <p:spTgt spid="21"/>
                                        </p:tgtEl>
                                        <p:attrNameLst>
                                          <p:attrName>ppt_w</p:attrName>
                                        </p:attrNameLst>
                                      </p:cBhvr>
                                      <p:tavLst>
                                        <p:tav tm="0">
                                          <p:val>
                                            <p:fltVal val="0"/>
                                          </p:val>
                                        </p:tav>
                                        <p:tav tm="100000">
                                          <p:val>
                                            <p:strVal val="#ppt_w"/>
                                          </p:val>
                                        </p:tav>
                                      </p:tavLst>
                                    </p:anim>
                                    <p:anim calcmode="lin" valueType="num">
                                      <p:cBhvr>
                                        <p:cTn id="149" dur="500" fill="hold"/>
                                        <p:tgtEl>
                                          <p:spTgt spid="21"/>
                                        </p:tgtEl>
                                        <p:attrNameLst>
                                          <p:attrName>ppt_h</p:attrName>
                                        </p:attrNameLst>
                                      </p:cBhvr>
                                      <p:tavLst>
                                        <p:tav tm="0">
                                          <p:val>
                                            <p:fltVal val="0"/>
                                          </p:val>
                                        </p:tav>
                                        <p:tav tm="100000">
                                          <p:val>
                                            <p:strVal val="#ppt_h"/>
                                          </p:val>
                                        </p:tav>
                                      </p:tavLst>
                                    </p:anim>
                                    <p:animEffect transition="in" filter="fade">
                                      <p:cBhvr>
                                        <p:cTn id="150" dur="500"/>
                                        <p:tgtEl>
                                          <p:spTgt spid="21"/>
                                        </p:tgtEl>
                                      </p:cBhvr>
                                    </p:animEffect>
                                  </p:childTnLst>
                                </p:cTn>
                              </p:par>
                              <p:par>
                                <p:cTn id="151" presetID="53" presetClass="entr" presetSubtype="0" fill="hold" nodeType="with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p:cTn id="153" dur="500" fill="hold"/>
                                        <p:tgtEl>
                                          <p:spTgt spid="20"/>
                                        </p:tgtEl>
                                        <p:attrNameLst>
                                          <p:attrName>ppt_w</p:attrName>
                                        </p:attrNameLst>
                                      </p:cBhvr>
                                      <p:tavLst>
                                        <p:tav tm="0">
                                          <p:val>
                                            <p:fltVal val="0"/>
                                          </p:val>
                                        </p:tav>
                                        <p:tav tm="100000">
                                          <p:val>
                                            <p:strVal val="#ppt_w"/>
                                          </p:val>
                                        </p:tav>
                                      </p:tavLst>
                                    </p:anim>
                                    <p:anim calcmode="lin" valueType="num">
                                      <p:cBhvr>
                                        <p:cTn id="154" dur="500" fill="hold"/>
                                        <p:tgtEl>
                                          <p:spTgt spid="20"/>
                                        </p:tgtEl>
                                        <p:attrNameLst>
                                          <p:attrName>ppt_h</p:attrName>
                                        </p:attrNameLst>
                                      </p:cBhvr>
                                      <p:tavLst>
                                        <p:tav tm="0">
                                          <p:val>
                                            <p:fltVal val="0"/>
                                          </p:val>
                                        </p:tav>
                                        <p:tav tm="100000">
                                          <p:val>
                                            <p:strVal val="#ppt_h"/>
                                          </p:val>
                                        </p:tav>
                                      </p:tavLst>
                                    </p:anim>
                                    <p:animEffect transition="in" filter="fade">
                                      <p:cBhvr>
                                        <p:cTn id="155" dur="500"/>
                                        <p:tgtEl>
                                          <p:spTgt spid="20"/>
                                        </p:tgtEl>
                                      </p:cBhvr>
                                    </p:animEffect>
                                  </p:childTnLst>
                                </p:cTn>
                              </p:par>
                              <p:par>
                                <p:cTn id="156" presetID="53" presetClass="entr" presetSubtype="0" fill="hold" nodeType="with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par>
                          <p:cTn id="161" fill="hold">
                            <p:stCondLst>
                              <p:cond delay="1000"/>
                            </p:stCondLst>
                            <p:childTnLst>
                              <p:par>
                                <p:cTn id="162" presetID="53"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500" fill="hold"/>
                                        <p:tgtEl>
                                          <p:spTgt spid="72"/>
                                        </p:tgtEl>
                                        <p:attrNameLst>
                                          <p:attrName>ppt_w</p:attrName>
                                        </p:attrNameLst>
                                      </p:cBhvr>
                                      <p:tavLst>
                                        <p:tav tm="0">
                                          <p:val>
                                            <p:fltVal val="0"/>
                                          </p:val>
                                        </p:tav>
                                        <p:tav tm="100000">
                                          <p:val>
                                            <p:strVal val="#ppt_w"/>
                                          </p:val>
                                        </p:tav>
                                      </p:tavLst>
                                    </p:anim>
                                    <p:anim calcmode="lin" valueType="num">
                                      <p:cBhvr>
                                        <p:cTn id="165" dur="500" fill="hold"/>
                                        <p:tgtEl>
                                          <p:spTgt spid="72"/>
                                        </p:tgtEl>
                                        <p:attrNameLst>
                                          <p:attrName>ppt_h</p:attrName>
                                        </p:attrNameLst>
                                      </p:cBhvr>
                                      <p:tavLst>
                                        <p:tav tm="0">
                                          <p:val>
                                            <p:fltVal val="0"/>
                                          </p:val>
                                        </p:tav>
                                        <p:tav tm="100000">
                                          <p:val>
                                            <p:strVal val="#ppt_h"/>
                                          </p:val>
                                        </p:tav>
                                      </p:tavLst>
                                    </p:anim>
                                    <p:animEffect transition="in" filter="fade">
                                      <p:cBhvr>
                                        <p:cTn id="166" dur="500"/>
                                        <p:tgtEl>
                                          <p:spTgt spid="72"/>
                                        </p:tgtEl>
                                      </p:cBhvr>
                                    </p:animEffect>
                                  </p:childTnLst>
                                </p:cTn>
                              </p:par>
                              <p:par>
                                <p:cTn id="167" presetID="53" presetClass="entr" presetSubtype="0" fill="hold" nodeType="withEffect">
                                  <p:stCondLst>
                                    <p:cond delay="0"/>
                                  </p:stCondLst>
                                  <p:childTnLst>
                                    <p:set>
                                      <p:cBhvr>
                                        <p:cTn id="168" dur="1" fill="hold">
                                          <p:stCondLst>
                                            <p:cond delay="0"/>
                                          </p:stCondLst>
                                        </p:cTn>
                                        <p:tgtEl>
                                          <p:spTgt spid="69"/>
                                        </p:tgtEl>
                                        <p:attrNameLst>
                                          <p:attrName>style.visibility</p:attrName>
                                        </p:attrNameLst>
                                      </p:cBhvr>
                                      <p:to>
                                        <p:strVal val="visible"/>
                                      </p:to>
                                    </p:set>
                                    <p:anim calcmode="lin" valueType="num">
                                      <p:cBhvr>
                                        <p:cTn id="169" dur="500" fill="hold"/>
                                        <p:tgtEl>
                                          <p:spTgt spid="69"/>
                                        </p:tgtEl>
                                        <p:attrNameLst>
                                          <p:attrName>ppt_w</p:attrName>
                                        </p:attrNameLst>
                                      </p:cBhvr>
                                      <p:tavLst>
                                        <p:tav tm="0">
                                          <p:val>
                                            <p:fltVal val="0"/>
                                          </p:val>
                                        </p:tav>
                                        <p:tav tm="100000">
                                          <p:val>
                                            <p:strVal val="#ppt_w"/>
                                          </p:val>
                                        </p:tav>
                                      </p:tavLst>
                                    </p:anim>
                                    <p:anim calcmode="lin" valueType="num">
                                      <p:cBhvr>
                                        <p:cTn id="170" dur="500" fill="hold"/>
                                        <p:tgtEl>
                                          <p:spTgt spid="69"/>
                                        </p:tgtEl>
                                        <p:attrNameLst>
                                          <p:attrName>ppt_h</p:attrName>
                                        </p:attrNameLst>
                                      </p:cBhvr>
                                      <p:tavLst>
                                        <p:tav tm="0">
                                          <p:val>
                                            <p:fltVal val="0"/>
                                          </p:val>
                                        </p:tav>
                                        <p:tav tm="100000">
                                          <p:val>
                                            <p:strVal val="#ppt_h"/>
                                          </p:val>
                                        </p:tav>
                                      </p:tavLst>
                                    </p:anim>
                                    <p:animEffect transition="in" filter="fade">
                                      <p:cBhvr>
                                        <p:cTn id="171" dur="500"/>
                                        <p:tgtEl>
                                          <p:spTgt spid="69"/>
                                        </p:tgtEl>
                                      </p:cBhvr>
                                    </p:animEffect>
                                  </p:childTnLst>
                                </p:cTn>
                              </p:par>
                              <p:par>
                                <p:cTn id="172" presetID="53" presetClass="entr" presetSubtype="0" fill="hold" nodeType="withEffect">
                                  <p:stCondLst>
                                    <p:cond delay="0"/>
                                  </p:stCondLst>
                                  <p:childTnLst>
                                    <p:set>
                                      <p:cBhvr>
                                        <p:cTn id="173" dur="1" fill="hold">
                                          <p:stCondLst>
                                            <p:cond delay="0"/>
                                          </p:stCondLst>
                                        </p:cTn>
                                        <p:tgtEl>
                                          <p:spTgt spid="22"/>
                                        </p:tgtEl>
                                        <p:attrNameLst>
                                          <p:attrName>style.visibility</p:attrName>
                                        </p:attrNameLst>
                                      </p:cBhvr>
                                      <p:to>
                                        <p:strVal val="visible"/>
                                      </p:to>
                                    </p:set>
                                    <p:anim calcmode="lin" valueType="num">
                                      <p:cBhvr>
                                        <p:cTn id="174" dur="500" fill="hold"/>
                                        <p:tgtEl>
                                          <p:spTgt spid="22"/>
                                        </p:tgtEl>
                                        <p:attrNameLst>
                                          <p:attrName>ppt_w</p:attrName>
                                        </p:attrNameLst>
                                      </p:cBhvr>
                                      <p:tavLst>
                                        <p:tav tm="0">
                                          <p:val>
                                            <p:fltVal val="0"/>
                                          </p:val>
                                        </p:tav>
                                        <p:tav tm="100000">
                                          <p:val>
                                            <p:strVal val="#ppt_w"/>
                                          </p:val>
                                        </p:tav>
                                      </p:tavLst>
                                    </p:anim>
                                    <p:anim calcmode="lin" valueType="num">
                                      <p:cBhvr>
                                        <p:cTn id="175" dur="500" fill="hold"/>
                                        <p:tgtEl>
                                          <p:spTgt spid="22"/>
                                        </p:tgtEl>
                                        <p:attrNameLst>
                                          <p:attrName>ppt_h</p:attrName>
                                        </p:attrNameLst>
                                      </p:cBhvr>
                                      <p:tavLst>
                                        <p:tav tm="0">
                                          <p:val>
                                            <p:fltVal val="0"/>
                                          </p:val>
                                        </p:tav>
                                        <p:tav tm="100000">
                                          <p:val>
                                            <p:strVal val="#ppt_h"/>
                                          </p:val>
                                        </p:tav>
                                      </p:tavLst>
                                    </p:anim>
                                    <p:animEffect transition="in" filter="fade">
                                      <p:cBhvr>
                                        <p:cTn id="176" dur="500"/>
                                        <p:tgtEl>
                                          <p:spTgt spid="22"/>
                                        </p:tgtEl>
                                      </p:cBhvr>
                                    </p:animEffect>
                                  </p:childTnLst>
                                </p:cTn>
                              </p:par>
                              <p:par>
                                <p:cTn id="177" presetID="53" presetClass="entr" presetSubtype="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 calcmode="lin" valueType="num">
                                      <p:cBhvr>
                                        <p:cTn id="179" dur="500" fill="hold"/>
                                        <p:tgtEl>
                                          <p:spTgt spid="27"/>
                                        </p:tgtEl>
                                        <p:attrNameLst>
                                          <p:attrName>ppt_w</p:attrName>
                                        </p:attrNameLst>
                                      </p:cBhvr>
                                      <p:tavLst>
                                        <p:tav tm="0">
                                          <p:val>
                                            <p:fltVal val="0"/>
                                          </p:val>
                                        </p:tav>
                                        <p:tav tm="100000">
                                          <p:val>
                                            <p:strVal val="#ppt_w"/>
                                          </p:val>
                                        </p:tav>
                                      </p:tavLst>
                                    </p:anim>
                                    <p:anim calcmode="lin" valueType="num">
                                      <p:cBhvr>
                                        <p:cTn id="180" dur="500" fill="hold"/>
                                        <p:tgtEl>
                                          <p:spTgt spid="27"/>
                                        </p:tgtEl>
                                        <p:attrNameLst>
                                          <p:attrName>ppt_h</p:attrName>
                                        </p:attrNameLst>
                                      </p:cBhvr>
                                      <p:tavLst>
                                        <p:tav tm="0">
                                          <p:val>
                                            <p:fltVal val="0"/>
                                          </p:val>
                                        </p:tav>
                                        <p:tav tm="100000">
                                          <p:val>
                                            <p:strVal val="#ppt_h"/>
                                          </p:val>
                                        </p:tav>
                                      </p:tavLst>
                                    </p:anim>
                                    <p:animEffect transition="in" filter="fade">
                                      <p:cBhvr>
                                        <p:cTn id="181" dur="500"/>
                                        <p:tgtEl>
                                          <p:spTgt spid="27"/>
                                        </p:tgtEl>
                                      </p:cBhvr>
                                    </p:animEffect>
                                  </p:childTnLst>
                                </p:cTn>
                              </p:par>
                              <p:par>
                                <p:cTn id="182" presetID="53" presetClass="entr" presetSubtype="0" fill="hold" nodeType="withEffect">
                                  <p:stCondLst>
                                    <p:cond delay="0"/>
                                  </p:stCondLst>
                                  <p:childTnLst>
                                    <p:set>
                                      <p:cBhvr>
                                        <p:cTn id="183" dur="1" fill="hold">
                                          <p:stCondLst>
                                            <p:cond delay="0"/>
                                          </p:stCondLst>
                                        </p:cTn>
                                        <p:tgtEl>
                                          <p:spTgt spid="28"/>
                                        </p:tgtEl>
                                        <p:attrNameLst>
                                          <p:attrName>style.visibility</p:attrName>
                                        </p:attrNameLst>
                                      </p:cBhvr>
                                      <p:to>
                                        <p:strVal val="visible"/>
                                      </p:to>
                                    </p:set>
                                    <p:anim calcmode="lin" valueType="num">
                                      <p:cBhvr>
                                        <p:cTn id="184" dur="500" fill="hold"/>
                                        <p:tgtEl>
                                          <p:spTgt spid="28"/>
                                        </p:tgtEl>
                                        <p:attrNameLst>
                                          <p:attrName>ppt_w</p:attrName>
                                        </p:attrNameLst>
                                      </p:cBhvr>
                                      <p:tavLst>
                                        <p:tav tm="0">
                                          <p:val>
                                            <p:fltVal val="0"/>
                                          </p:val>
                                        </p:tav>
                                        <p:tav tm="100000">
                                          <p:val>
                                            <p:strVal val="#ppt_w"/>
                                          </p:val>
                                        </p:tav>
                                      </p:tavLst>
                                    </p:anim>
                                    <p:anim calcmode="lin" valueType="num">
                                      <p:cBhvr>
                                        <p:cTn id="185" dur="500" fill="hold"/>
                                        <p:tgtEl>
                                          <p:spTgt spid="28"/>
                                        </p:tgtEl>
                                        <p:attrNameLst>
                                          <p:attrName>ppt_h</p:attrName>
                                        </p:attrNameLst>
                                      </p:cBhvr>
                                      <p:tavLst>
                                        <p:tav tm="0">
                                          <p:val>
                                            <p:fltVal val="0"/>
                                          </p:val>
                                        </p:tav>
                                        <p:tav tm="100000">
                                          <p:val>
                                            <p:strVal val="#ppt_h"/>
                                          </p:val>
                                        </p:tav>
                                      </p:tavLst>
                                    </p:anim>
                                    <p:animEffect transition="in" filter="fade">
                                      <p:cBhvr>
                                        <p:cTn id="186" dur="500"/>
                                        <p:tgtEl>
                                          <p:spTgt spid="28"/>
                                        </p:tgtEl>
                                      </p:cBhvr>
                                    </p:animEffect>
                                  </p:childTnLst>
                                </p:cTn>
                              </p:par>
                              <p:par>
                                <p:cTn id="187" presetID="53" presetClass="entr" presetSubtype="0" fill="hold" nodeType="with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ppt_w</p:attrName>
                                        </p:attrNameLst>
                                      </p:cBhvr>
                                      <p:tavLst>
                                        <p:tav tm="0">
                                          <p:val>
                                            <p:fltVal val="0"/>
                                          </p:val>
                                        </p:tav>
                                        <p:tav tm="100000">
                                          <p:val>
                                            <p:strVal val="#ppt_w"/>
                                          </p:val>
                                        </p:tav>
                                      </p:tavLst>
                                    </p:anim>
                                    <p:anim calcmode="lin" valueType="num">
                                      <p:cBhvr>
                                        <p:cTn id="190" dur="500" fill="hold"/>
                                        <p:tgtEl>
                                          <p:spTgt spid="66"/>
                                        </p:tgtEl>
                                        <p:attrNameLst>
                                          <p:attrName>ppt_h</p:attrName>
                                        </p:attrNameLst>
                                      </p:cBhvr>
                                      <p:tavLst>
                                        <p:tav tm="0">
                                          <p:val>
                                            <p:fltVal val="0"/>
                                          </p:val>
                                        </p:tav>
                                        <p:tav tm="100000">
                                          <p:val>
                                            <p:strVal val="#ppt_h"/>
                                          </p:val>
                                        </p:tav>
                                      </p:tavLst>
                                    </p:anim>
                                    <p:animEffect transition="in" filter="fade">
                                      <p:cBhvr>
                                        <p:cTn id="191" dur="500"/>
                                        <p:tgtEl>
                                          <p:spTgt spid="66"/>
                                        </p:tgtEl>
                                      </p:cBhvr>
                                    </p:animEffect>
                                  </p:childTnLst>
                                </p:cTn>
                              </p:par>
                              <p:par>
                                <p:cTn id="192" presetID="53" presetClass="entr" presetSubtype="0" fill="hold" nodeType="withEffect">
                                  <p:stCondLst>
                                    <p:cond delay="0"/>
                                  </p:stCondLst>
                                  <p:childTnLst>
                                    <p:set>
                                      <p:cBhvr>
                                        <p:cTn id="193" dur="1" fill="hold">
                                          <p:stCondLst>
                                            <p:cond delay="0"/>
                                          </p:stCondLst>
                                        </p:cTn>
                                        <p:tgtEl>
                                          <p:spTgt spid="67"/>
                                        </p:tgtEl>
                                        <p:attrNameLst>
                                          <p:attrName>style.visibility</p:attrName>
                                        </p:attrNameLst>
                                      </p:cBhvr>
                                      <p:to>
                                        <p:strVal val="visible"/>
                                      </p:to>
                                    </p:set>
                                    <p:anim calcmode="lin" valueType="num">
                                      <p:cBhvr>
                                        <p:cTn id="194" dur="500" fill="hold"/>
                                        <p:tgtEl>
                                          <p:spTgt spid="67"/>
                                        </p:tgtEl>
                                        <p:attrNameLst>
                                          <p:attrName>ppt_w</p:attrName>
                                        </p:attrNameLst>
                                      </p:cBhvr>
                                      <p:tavLst>
                                        <p:tav tm="0">
                                          <p:val>
                                            <p:fltVal val="0"/>
                                          </p:val>
                                        </p:tav>
                                        <p:tav tm="100000">
                                          <p:val>
                                            <p:strVal val="#ppt_w"/>
                                          </p:val>
                                        </p:tav>
                                      </p:tavLst>
                                    </p:anim>
                                    <p:anim calcmode="lin" valueType="num">
                                      <p:cBhvr>
                                        <p:cTn id="195" dur="500" fill="hold"/>
                                        <p:tgtEl>
                                          <p:spTgt spid="67"/>
                                        </p:tgtEl>
                                        <p:attrNameLst>
                                          <p:attrName>ppt_h</p:attrName>
                                        </p:attrNameLst>
                                      </p:cBhvr>
                                      <p:tavLst>
                                        <p:tav tm="0">
                                          <p:val>
                                            <p:fltVal val="0"/>
                                          </p:val>
                                        </p:tav>
                                        <p:tav tm="100000">
                                          <p:val>
                                            <p:strVal val="#ppt_h"/>
                                          </p:val>
                                        </p:tav>
                                      </p:tavLst>
                                    </p:anim>
                                    <p:animEffect transition="in" filter="fade">
                                      <p:cBhvr>
                                        <p:cTn id="196" dur="500"/>
                                        <p:tgtEl>
                                          <p:spTgt spid="67"/>
                                        </p:tgtEl>
                                      </p:cBhvr>
                                    </p:animEffect>
                                  </p:childTnLst>
                                </p:cTn>
                              </p:par>
                              <p:par>
                                <p:cTn id="197" presetID="53" presetClass="entr" presetSubtype="0" fill="hold" nodeType="withEffect">
                                  <p:stCondLst>
                                    <p:cond delay="0"/>
                                  </p:stCondLst>
                                  <p:childTnLst>
                                    <p:set>
                                      <p:cBhvr>
                                        <p:cTn id="198" dur="1" fill="hold">
                                          <p:stCondLst>
                                            <p:cond delay="0"/>
                                          </p:stCondLst>
                                        </p:cTn>
                                        <p:tgtEl>
                                          <p:spTgt spid="71"/>
                                        </p:tgtEl>
                                        <p:attrNameLst>
                                          <p:attrName>style.visibility</p:attrName>
                                        </p:attrNameLst>
                                      </p:cBhvr>
                                      <p:to>
                                        <p:strVal val="visible"/>
                                      </p:to>
                                    </p:set>
                                    <p:anim calcmode="lin" valueType="num">
                                      <p:cBhvr>
                                        <p:cTn id="199" dur="500" fill="hold"/>
                                        <p:tgtEl>
                                          <p:spTgt spid="71"/>
                                        </p:tgtEl>
                                        <p:attrNameLst>
                                          <p:attrName>ppt_w</p:attrName>
                                        </p:attrNameLst>
                                      </p:cBhvr>
                                      <p:tavLst>
                                        <p:tav tm="0">
                                          <p:val>
                                            <p:fltVal val="0"/>
                                          </p:val>
                                        </p:tav>
                                        <p:tav tm="100000">
                                          <p:val>
                                            <p:strVal val="#ppt_w"/>
                                          </p:val>
                                        </p:tav>
                                      </p:tavLst>
                                    </p:anim>
                                    <p:anim calcmode="lin" valueType="num">
                                      <p:cBhvr>
                                        <p:cTn id="200" dur="500" fill="hold"/>
                                        <p:tgtEl>
                                          <p:spTgt spid="71"/>
                                        </p:tgtEl>
                                        <p:attrNameLst>
                                          <p:attrName>ppt_h</p:attrName>
                                        </p:attrNameLst>
                                      </p:cBhvr>
                                      <p:tavLst>
                                        <p:tav tm="0">
                                          <p:val>
                                            <p:fltVal val="0"/>
                                          </p:val>
                                        </p:tav>
                                        <p:tav tm="100000">
                                          <p:val>
                                            <p:strVal val="#ppt_h"/>
                                          </p:val>
                                        </p:tav>
                                      </p:tavLst>
                                    </p:anim>
                                    <p:animEffect transition="in" filter="fade">
                                      <p:cBhvr>
                                        <p:cTn id="201" dur="500"/>
                                        <p:tgtEl>
                                          <p:spTgt spid="71"/>
                                        </p:tgtEl>
                                      </p:cBhvr>
                                    </p:animEffect>
                                  </p:childTnLst>
                                </p:cTn>
                              </p:par>
                              <p:par>
                                <p:cTn id="202" presetID="53" presetClass="entr" presetSubtype="0" fill="hold" nodeType="withEffect">
                                  <p:stCondLst>
                                    <p:cond delay="0"/>
                                  </p:stCondLst>
                                  <p:childTnLst>
                                    <p:set>
                                      <p:cBhvr>
                                        <p:cTn id="203" dur="1" fill="hold">
                                          <p:stCondLst>
                                            <p:cond delay="0"/>
                                          </p:stCondLst>
                                        </p:cTn>
                                        <p:tgtEl>
                                          <p:spTgt spid="25"/>
                                        </p:tgtEl>
                                        <p:attrNameLst>
                                          <p:attrName>style.visibility</p:attrName>
                                        </p:attrNameLst>
                                      </p:cBhvr>
                                      <p:to>
                                        <p:strVal val="visible"/>
                                      </p:to>
                                    </p:set>
                                    <p:anim calcmode="lin" valueType="num">
                                      <p:cBhvr>
                                        <p:cTn id="204" dur="500" fill="hold"/>
                                        <p:tgtEl>
                                          <p:spTgt spid="25"/>
                                        </p:tgtEl>
                                        <p:attrNameLst>
                                          <p:attrName>ppt_w</p:attrName>
                                        </p:attrNameLst>
                                      </p:cBhvr>
                                      <p:tavLst>
                                        <p:tav tm="0">
                                          <p:val>
                                            <p:fltVal val="0"/>
                                          </p:val>
                                        </p:tav>
                                        <p:tav tm="100000">
                                          <p:val>
                                            <p:strVal val="#ppt_w"/>
                                          </p:val>
                                        </p:tav>
                                      </p:tavLst>
                                    </p:anim>
                                    <p:anim calcmode="lin" valueType="num">
                                      <p:cBhvr>
                                        <p:cTn id="205" dur="500" fill="hold"/>
                                        <p:tgtEl>
                                          <p:spTgt spid="25"/>
                                        </p:tgtEl>
                                        <p:attrNameLst>
                                          <p:attrName>ppt_h</p:attrName>
                                        </p:attrNameLst>
                                      </p:cBhvr>
                                      <p:tavLst>
                                        <p:tav tm="0">
                                          <p:val>
                                            <p:fltVal val="0"/>
                                          </p:val>
                                        </p:tav>
                                        <p:tav tm="100000">
                                          <p:val>
                                            <p:strVal val="#ppt_h"/>
                                          </p:val>
                                        </p:tav>
                                      </p:tavLst>
                                    </p:anim>
                                    <p:animEffect transition="in" filter="fade">
                                      <p:cBhvr>
                                        <p:cTn id="206" dur="500"/>
                                        <p:tgtEl>
                                          <p:spTgt spid="25"/>
                                        </p:tgtEl>
                                      </p:cBhvr>
                                    </p:animEffect>
                                  </p:childTnLst>
                                </p:cTn>
                              </p:par>
                              <p:par>
                                <p:cTn id="207" presetID="53" presetClass="entr" presetSubtype="0" fill="hold" nodeType="withEffect">
                                  <p:stCondLst>
                                    <p:cond delay="0"/>
                                  </p:stCondLst>
                                  <p:childTnLst>
                                    <p:set>
                                      <p:cBhvr>
                                        <p:cTn id="208" dur="1" fill="hold">
                                          <p:stCondLst>
                                            <p:cond delay="0"/>
                                          </p:stCondLst>
                                        </p:cTn>
                                        <p:tgtEl>
                                          <p:spTgt spid="29"/>
                                        </p:tgtEl>
                                        <p:attrNameLst>
                                          <p:attrName>style.visibility</p:attrName>
                                        </p:attrNameLst>
                                      </p:cBhvr>
                                      <p:to>
                                        <p:strVal val="visible"/>
                                      </p:to>
                                    </p:set>
                                    <p:anim calcmode="lin" valueType="num">
                                      <p:cBhvr>
                                        <p:cTn id="209" dur="500" fill="hold"/>
                                        <p:tgtEl>
                                          <p:spTgt spid="29"/>
                                        </p:tgtEl>
                                        <p:attrNameLst>
                                          <p:attrName>ppt_w</p:attrName>
                                        </p:attrNameLst>
                                      </p:cBhvr>
                                      <p:tavLst>
                                        <p:tav tm="0">
                                          <p:val>
                                            <p:fltVal val="0"/>
                                          </p:val>
                                        </p:tav>
                                        <p:tav tm="100000">
                                          <p:val>
                                            <p:strVal val="#ppt_w"/>
                                          </p:val>
                                        </p:tav>
                                      </p:tavLst>
                                    </p:anim>
                                    <p:anim calcmode="lin" valueType="num">
                                      <p:cBhvr>
                                        <p:cTn id="210" dur="500" fill="hold"/>
                                        <p:tgtEl>
                                          <p:spTgt spid="29"/>
                                        </p:tgtEl>
                                        <p:attrNameLst>
                                          <p:attrName>ppt_h</p:attrName>
                                        </p:attrNameLst>
                                      </p:cBhvr>
                                      <p:tavLst>
                                        <p:tav tm="0">
                                          <p:val>
                                            <p:fltVal val="0"/>
                                          </p:val>
                                        </p:tav>
                                        <p:tav tm="100000">
                                          <p:val>
                                            <p:strVal val="#ppt_h"/>
                                          </p:val>
                                        </p:tav>
                                      </p:tavLst>
                                    </p:anim>
                                    <p:animEffect transition="in" filter="fade">
                                      <p:cBhvr>
                                        <p:cTn id="211" dur="500"/>
                                        <p:tgtEl>
                                          <p:spTgt spid="29"/>
                                        </p:tgtEl>
                                      </p:cBhvr>
                                    </p:animEffect>
                                  </p:childTnLst>
                                </p:cTn>
                              </p:par>
                              <p:par>
                                <p:cTn id="212" presetID="53" presetClass="entr" presetSubtype="0" fill="hold" nodeType="withEffect">
                                  <p:stCondLst>
                                    <p:cond delay="0"/>
                                  </p:stCondLst>
                                  <p:childTnLst>
                                    <p:set>
                                      <p:cBhvr>
                                        <p:cTn id="213" dur="1" fill="hold">
                                          <p:stCondLst>
                                            <p:cond delay="0"/>
                                          </p:stCondLst>
                                        </p:cTn>
                                        <p:tgtEl>
                                          <p:spTgt spid="64"/>
                                        </p:tgtEl>
                                        <p:attrNameLst>
                                          <p:attrName>style.visibility</p:attrName>
                                        </p:attrNameLst>
                                      </p:cBhvr>
                                      <p:to>
                                        <p:strVal val="visible"/>
                                      </p:to>
                                    </p:set>
                                    <p:anim calcmode="lin" valueType="num">
                                      <p:cBhvr>
                                        <p:cTn id="214" dur="500" fill="hold"/>
                                        <p:tgtEl>
                                          <p:spTgt spid="64"/>
                                        </p:tgtEl>
                                        <p:attrNameLst>
                                          <p:attrName>ppt_w</p:attrName>
                                        </p:attrNameLst>
                                      </p:cBhvr>
                                      <p:tavLst>
                                        <p:tav tm="0">
                                          <p:val>
                                            <p:fltVal val="0"/>
                                          </p:val>
                                        </p:tav>
                                        <p:tav tm="100000">
                                          <p:val>
                                            <p:strVal val="#ppt_w"/>
                                          </p:val>
                                        </p:tav>
                                      </p:tavLst>
                                    </p:anim>
                                    <p:anim calcmode="lin" valueType="num">
                                      <p:cBhvr>
                                        <p:cTn id="215" dur="500" fill="hold"/>
                                        <p:tgtEl>
                                          <p:spTgt spid="64"/>
                                        </p:tgtEl>
                                        <p:attrNameLst>
                                          <p:attrName>ppt_h</p:attrName>
                                        </p:attrNameLst>
                                      </p:cBhvr>
                                      <p:tavLst>
                                        <p:tav tm="0">
                                          <p:val>
                                            <p:fltVal val="0"/>
                                          </p:val>
                                        </p:tav>
                                        <p:tav tm="100000">
                                          <p:val>
                                            <p:strVal val="#ppt_h"/>
                                          </p:val>
                                        </p:tav>
                                      </p:tavLst>
                                    </p:anim>
                                    <p:animEffect transition="in" filter="fade">
                                      <p:cBhvr>
                                        <p:cTn id="216" dur="500"/>
                                        <p:tgtEl>
                                          <p:spTgt spid="64"/>
                                        </p:tgtEl>
                                      </p:cBhvr>
                                    </p:animEffect>
                                  </p:childTnLst>
                                </p:cTn>
                              </p:par>
                              <p:par>
                                <p:cTn id="217" presetID="53" presetClass="entr" presetSubtype="0" fill="hold" nodeType="withEffect">
                                  <p:stCondLst>
                                    <p:cond delay="0"/>
                                  </p:stCondLst>
                                  <p:childTnLst>
                                    <p:set>
                                      <p:cBhvr>
                                        <p:cTn id="218" dur="1" fill="hold">
                                          <p:stCondLst>
                                            <p:cond delay="0"/>
                                          </p:stCondLst>
                                        </p:cTn>
                                        <p:tgtEl>
                                          <p:spTgt spid="65"/>
                                        </p:tgtEl>
                                        <p:attrNameLst>
                                          <p:attrName>style.visibility</p:attrName>
                                        </p:attrNameLst>
                                      </p:cBhvr>
                                      <p:to>
                                        <p:strVal val="visible"/>
                                      </p:to>
                                    </p:set>
                                    <p:anim calcmode="lin" valueType="num">
                                      <p:cBhvr>
                                        <p:cTn id="219" dur="500" fill="hold"/>
                                        <p:tgtEl>
                                          <p:spTgt spid="65"/>
                                        </p:tgtEl>
                                        <p:attrNameLst>
                                          <p:attrName>ppt_w</p:attrName>
                                        </p:attrNameLst>
                                      </p:cBhvr>
                                      <p:tavLst>
                                        <p:tav tm="0">
                                          <p:val>
                                            <p:fltVal val="0"/>
                                          </p:val>
                                        </p:tav>
                                        <p:tav tm="100000">
                                          <p:val>
                                            <p:strVal val="#ppt_w"/>
                                          </p:val>
                                        </p:tav>
                                      </p:tavLst>
                                    </p:anim>
                                    <p:anim calcmode="lin" valueType="num">
                                      <p:cBhvr>
                                        <p:cTn id="220" dur="500" fill="hold"/>
                                        <p:tgtEl>
                                          <p:spTgt spid="65"/>
                                        </p:tgtEl>
                                        <p:attrNameLst>
                                          <p:attrName>ppt_h</p:attrName>
                                        </p:attrNameLst>
                                      </p:cBhvr>
                                      <p:tavLst>
                                        <p:tav tm="0">
                                          <p:val>
                                            <p:fltVal val="0"/>
                                          </p:val>
                                        </p:tav>
                                        <p:tav tm="100000">
                                          <p:val>
                                            <p:strVal val="#ppt_h"/>
                                          </p:val>
                                        </p:tav>
                                      </p:tavLst>
                                    </p:anim>
                                    <p:animEffect transition="in" filter="fade">
                                      <p:cBhvr>
                                        <p:cTn id="221" dur="500"/>
                                        <p:tgtEl>
                                          <p:spTgt spid="65"/>
                                        </p:tgtEl>
                                      </p:cBhvr>
                                    </p:animEffect>
                                  </p:childTnLst>
                                </p:cTn>
                              </p:par>
                              <p:par>
                                <p:cTn id="222" presetID="53" presetClass="entr" presetSubtype="0" fill="hold" nodeType="with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500" fill="hold"/>
                                        <p:tgtEl>
                                          <p:spTgt spid="70"/>
                                        </p:tgtEl>
                                        <p:attrNameLst>
                                          <p:attrName>ppt_w</p:attrName>
                                        </p:attrNameLst>
                                      </p:cBhvr>
                                      <p:tavLst>
                                        <p:tav tm="0">
                                          <p:val>
                                            <p:fltVal val="0"/>
                                          </p:val>
                                        </p:tav>
                                        <p:tav tm="100000">
                                          <p:val>
                                            <p:strVal val="#ppt_w"/>
                                          </p:val>
                                        </p:tav>
                                      </p:tavLst>
                                    </p:anim>
                                    <p:anim calcmode="lin" valueType="num">
                                      <p:cBhvr>
                                        <p:cTn id="225" dur="500" fill="hold"/>
                                        <p:tgtEl>
                                          <p:spTgt spid="70"/>
                                        </p:tgtEl>
                                        <p:attrNameLst>
                                          <p:attrName>ppt_h</p:attrName>
                                        </p:attrNameLst>
                                      </p:cBhvr>
                                      <p:tavLst>
                                        <p:tav tm="0">
                                          <p:val>
                                            <p:fltVal val="0"/>
                                          </p:val>
                                        </p:tav>
                                        <p:tav tm="100000">
                                          <p:val>
                                            <p:strVal val="#ppt_h"/>
                                          </p:val>
                                        </p:tav>
                                      </p:tavLst>
                                    </p:anim>
                                    <p:animEffect transition="in" filter="fade">
                                      <p:cBhvr>
                                        <p:cTn id="226" dur="500"/>
                                        <p:tgtEl>
                                          <p:spTgt spid="70"/>
                                        </p:tgtEl>
                                      </p:cBhvr>
                                    </p:animEffect>
                                  </p:childTnLst>
                                </p:cTn>
                              </p:par>
                              <p:par>
                                <p:cTn id="227" presetID="53" presetClass="entr" presetSubtype="0" fill="hold" nodeType="withEffect">
                                  <p:stCondLst>
                                    <p:cond delay="0"/>
                                  </p:stCondLst>
                                  <p:childTnLst>
                                    <p:set>
                                      <p:cBhvr>
                                        <p:cTn id="228" dur="1" fill="hold">
                                          <p:stCondLst>
                                            <p:cond delay="0"/>
                                          </p:stCondLst>
                                        </p:cTn>
                                        <p:tgtEl>
                                          <p:spTgt spid="24"/>
                                        </p:tgtEl>
                                        <p:attrNameLst>
                                          <p:attrName>style.visibility</p:attrName>
                                        </p:attrNameLst>
                                      </p:cBhvr>
                                      <p:to>
                                        <p:strVal val="visible"/>
                                      </p:to>
                                    </p:set>
                                    <p:anim calcmode="lin" valueType="num">
                                      <p:cBhvr>
                                        <p:cTn id="229" dur="500" fill="hold"/>
                                        <p:tgtEl>
                                          <p:spTgt spid="24"/>
                                        </p:tgtEl>
                                        <p:attrNameLst>
                                          <p:attrName>ppt_w</p:attrName>
                                        </p:attrNameLst>
                                      </p:cBhvr>
                                      <p:tavLst>
                                        <p:tav tm="0">
                                          <p:val>
                                            <p:fltVal val="0"/>
                                          </p:val>
                                        </p:tav>
                                        <p:tav tm="100000">
                                          <p:val>
                                            <p:strVal val="#ppt_w"/>
                                          </p:val>
                                        </p:tav>
                                      </p:tavLst>
                                    </p:anim>
                                    <p:anim calcmode="lin" valueType="num">
                                      <p:cBhvr>
                                        <p:cTn id="230" dur="500" fill="hold"/>
                                        <p:tgtEl>
                                          <p:spTgt spid="24"/>
                                        </p:tgtEl>
                                        <p:attrNameLst>
                                          <p:attrName>ppt_h</p:attrName>
                                        </p:attrNameLst>
                                      </p:cBhvr>
                                      <p:tavLst>
                                        <p:tav tm="0">
                                          <p:val>
                                            <p:fltVal val="0"/>
                                          </p:val>
                                        </p:tav>
                                        <p:tav tm="100000">
                                          <p:val>
                                            <p:strVal val="#ppt_h"/>
                                          </p:val>
                                        </p:tav>
                                      </p:tavLst>
                                    </p:anim>
                                    <p:animEffect transition="in" filter="fade">
                                      <p:cBhvr>
                                        <p:cTn id="231" dur="500"/>
                                        <p:tgtEl>
                                          <p:spTgt spid="24"/>
                                        </p:tgtEl>
                                      </p:cBhvr>
                                    </p:animEffect>
                                  </p:childTnLst>
                                </p:cTn>
                              </p:par>
                              <p:par>
                                <p:cTn id="232" presetID="53" presetClass="entr" presetSubtype="0" fill="hold" nodeType="withEffect">
                                  <p:stCondLst>
                                    <p:cond delay="0"/>
                                  </p:stCondLst>
                                  <p:childTnLst>
                                    <p:set>
                                      <p:cBhvr>
                                        <p:cTn id="233" dur="1" fill="hold">
                                          <p:stCondLst>
                                            <p:cond delay="0"/>
                                          </p:stCondLst>
                                        </p:cTn>
                                        <p:tgtEl>
                                          <p:spTgt spid="30"/>
                                        </p:tgtEl>
                                        <p:attrNameLst>
                                          <p:attrName>style.visibility</p:attrName>
                                        </p:attrNameLst>
                                      </p:cBhvr>
                                      <p:to>
                                        <p:strVal val="visible"/>
                                      </p:to>
                                    </p:set>
                                    <p:anim calcmode="lin" valueType="num">
                                      <p:cBhvr>
                                        <p:cTn id="234" dur="500" fill="hold"/>
                                        <p:tgtEl>
                                          <p:spTgt spid="30"/>
                                        </p:tgtEl>
                                        <p:attrNameLst>
                                          <p:attrName>ppt_w</p:attrName>
                                        </p:attrNameLst>
                                      </p:cBhvr>
                                      <p:tavLst>
                                        <p:tav tm="0">
                                          <p:val>
                                            <p:fltVal val="0"/>
                                          </p:val>
                                        </p:tav>
                                        <p:tav tm="100000">
                                          <p:val>
                                            <p:strVal val="#ppt_w"/>
                                          </p:val>
                                        </p:tav>
                                      </p:tavLst>
                                    </p:anim>
                                    <p:anim calcmode="lin" valueType="num">
                                      <p:cBhvr>
                                        <p:cTn id="235" dur="500" fill="hold"/>
                                        <p:tgtEl>
                                          <p:spTgt spid="30"/>
                                        </p:tgtEl>
                                        <p:attrNameLst>
                                          <p:attrName>ppt_h</p:attrName>
                                        </p:attrNameLst>
                                      </p:cBhvr>
                                      <p:tavLst>
                                        <p:tav tm="0">
                                          <p:val>
                                            <p:fltVal val="0"/>
                                          </p:val>
                                        </p:tav>
                                        <p:tav tm="100000">
                                          <p:val>
                                            <p:strVal val="#ppt_h"/>
                                          </p:val>
                                        </p:tav>
                                      </p:tavLst>
                                    </p:anim>
                                    <p:animEffect transition="in" filter="fade">
                                      <p:cBhvr>
                                        <p:cTn id="236" dur="500"/>
                                        <p:tgtEl>
                                          <p:spTgt spid="30"/>
                                        </p:tgtEl>
                                      </p:cBhvr>
                                    </p:animEffect>
                                  </p:childTnLst>
                                </p:cTn>
                              </p:par>
                              <p:par>
                                <p:cTn id="237" presetID="53" presetClass="entr" presetSubtype="0" fill="hold" nodeType="withEffect">
                                  <p:stCondLst>
                                    <p:cond delay="0"/>
                                  </p:stCondLst>
                                  <p:childTnLst>
                                    <p:set>
                                      <p:cBhvr>
                                        <p:cTn id="238" dur="1" fill="hold">
                                          <p:stCondLst>
                                            <p:cond delay="0"/>
                                          </p:stCondLst>
                                        </p:cTn>
                                        <p:tgtEl>
                                          <p:spTgt spid="62"/>
                                        </p:tgtEl>
                                        <p:attrNameLst>
                                          <p:attrName>style.visibility</p:attrName>
                                        </p:attrNameLst>
                                      </p:cBhvr>
                                      <p:to>
                                        <p:strVal val="visible"/>
                                      </p:to>
                                    </p:set>
                                    <p:anim calcmode="lin" valueType="num">
                                      <p:cBhvr>
                                        <p:cTn id="239" dur="500" fill="hold"/>
                                        <p:tgtEl>
                                          <p:spTgt spid="62"/>
                                        </p:tgtEl>
                                        <p:attrNameLst>
                                          <p:attrName>ppt_w</p:attrName>
                                        </p:attrNameLst>
                                      </p:cBhvr>
                                      <p:tavLst>
                                        <p:tav tm="0">
                                          <p:val>
                                            <p:fltVal val="0"/>
                                          </p:val>
                                        </p:tav>
                                        <p:tav tm="100000">
                                          <p:val>
                                            <p:strVal val="#ppt_w"/>
                                          </p:val>
                                        </p:tav>
                                      </p:tavLst>
                                    </p:anim>
                                    <p:anim calcmode="lin" valueType="num">
                                      <p:cBhvr>
                                        <p:cTn id="240" dur="500" fill="hold"/>
                                        <p:tgtEl>
                                          <p:spTgt spid="62"/>
                                        </p:tgtEl>
                                        <p:attrNameLst>
                                          <p:attrName>ppt_h</p:attrName>
                                        </p:attrNameLst>
                                      </p:cBhvr>
                                      <p:tavLst>
                                        <p:tav tm="0">
                                          <p:val>
                                            <p:fltVal val="0"/>
                                          </p:val>
                                        </p:tav>
                                        <p:tav tm="100000">
                                          <p:val>
                                            <p:strVal val="#ppt_h"/>
                                          </p:val>
                                        </p:tav>
                                      </p:tavLst>
                                    </p:anim>
                                    <p:animEffect transition="in" filter="fade">
                                      <p:cBhvr>
                                        <p:cTn id="241" dur="500"/>
                                        <p:tgtEl>
                                          <p:spTgt spid="62"/>
                                        </p:tgtEl>
                                      </p:cBhvr>
                                    </p:animEffect>
                                  </p:childTnLst>
                                </p:cTn>
                              </p:par>
                              <p:par>
                                <p:cTn id="242" presetID="53" presetClass="entr" presetSubtype="0" fill="hold" nodeType="withEffect">
                                  <p:stCondLst>
                                    <p:cond delay="0"/>
                                  </p:stCondLst>
                                  <p:childTnLst>
                                    <p:set>
                                      <p:cBhvr>
                                        <p:cTn id="243" dur="1" fill="hold">
                                          <p:stCondLst>
                                            <p:cond delay="0"/>
                                          </p:stCondLst>
                                        </p:cTn>
                                        <p:tgtEl>
                                          <p:spTgt spid="63"/>
                                        </p:tgtEl>
                                        <p:attrNameLst>
                                          <p:attrName>style.visibility</p:attrName>
                                        </p:attrNameLst>
                                      </p:cBhvr>
                                      <p:to>
                                        <p:strVal val="visible"/>
                                      </p:to>
                                    </p:set>
                                    <p:anim calcmode="lin" valueType="num">
                                      <p:cBhvr>
                                        <p:cTn id="244" dur="500" fill="hold"/>
                                        <p:tgtEl>
                                          <p:spTgt spid="63"/>
                                        </p:tgtEl>
                                        <p:attrNameLst>
                                          <p:attrName>ppt_w</p:attrName>
                                        </p:attrNameLst>
                                      </p:cBhvr>
                                      <p:tavLst>
                                        <p:tav tm="0">
                                          <p:val>
                                            <p:fltVal val="0"/>
                                          </p:val>
                                        </p:tav>
                                        <p:tav tm="100000">
                                          <p:val>
                                            <p:strVal val="#ppt_w"/>
                                          </p:val>
                                        </p:tav>
                                      </p:tavLst>
                                    </p:anim>
                                    <p:anim calcmode="lin" valueType="num">
                                      <p:cBhvr>
                                        <p:cTn id="245" dur="500" fill="hold"/>
                                        <p:tgtEl>
                                          <p:spTgt spid="63"/>
                                        </p:tgtEl>
                                        <p:attrNameLst>
                                          <p:attrName>ppt_h</p:attrName>
                                        </p:attrNameLst>
                                      </p:cBhvr>
                                      <p:tavLst>
                                        <p:tav tm="0">
                                          <p:val>
                                            <p:fltVal val="0"/>
                                          </p:val>
                                        </p:tav>
                                        <p:tav tm="100000">
                                          <p:val>
                                            <p:strVal val="#ppt_h"/>
                                          </p:val>
                                        </p:tav>
                                      </p:tavLst>
                                    </p:anim>
                                    <p:animEffect transition="in" filter="fade">
                                      <p:cBhvr>
                                        <p:cTn id="246" dur="500"/>
                                        <p:tgtEl>
                                          <p:spTgt spid="63"/>
                                        </p:tgtEl>
                                      </p:cBhvr>
                                    </p:animEffect>
                                  </p:childTnLst>
                                </p:cTn>
                              </p:par>
                              <p:par>
                                <p:cTn id="247" presetID="53" presetClass="entr" presetSubtype="0" fill="hold" nodeType="withEffect">
                                  <p:stCondLst>
                                    <p:cond delay="0"/>
                                  </p:stCondLst>
                                  <p:childTnLst>
                                    <p:set>
                                      <p:cBhvr>
                                        <p:cTn id="248" dur="1" fill="hold">
                                          <p:stCondLst>
                                            <p:cond delay="0"/>
                                          </p:stCondLst>
                                        </p:cTn>
                                        <p:tgtEl>
                                          <p:spTgt spid="68"/>
                                        </p:tgtEl>
                                        <p:attrNameLst>
                                          <p:attrName>style.visibility</p:attrName>
                                        </p:attrNameLst>
                                      </p:cBhvr>
                                      <p:to>
                                        <p:strVal val="visible"/>
                                      </p:to>
                                    </p:set>
                                    <p:anim calcmode="lin" valueType="num">
                                      <p:cBhvr>
                                        <p:cTn id="249" dur="500" fill="hold"/>
                                        <p:tgtEl>
                                          <p:spTgt spid="68"/>
                                        </p:tgtEl>
                                        <p:attrNameLst>
                                          <p:attrName>ppt_w</p:attrName>
                                        </p:attrNameLst>
                                      </p:cBhvr>
                                      <p:tavLst>
                                        <p:tav tm="0">
                                          <p:val>
                                            <p:fltVal val="0"/>
                                          </p:val>
                                        </p:tav>
                                        <p:tav tm="100000">
                                          <p:val>
                                            <p:strVal val="#ppt_w"/>
                                          </p:val>
                                        </p:tav>
                                      </p:tavLst>
                                    </p:anim>
                                    <p:anim calcmode="lin" valueType="num">
                                      <p:cBhvr>
                                        <p:cTn id="250" dur="500" fill="hold"/>
                                        <p:tgtEl>
                                          <p:spTgt spid="68"/>
                                        </p:tgtEl>
                                        <p:attrNameLst>
                                          <p:attrName>ppt_h</p:attrName>
                                        </p:attrNameLst>
                                      </p:cBhvr>
                                      <p:tavLst>
                                        <p:tav tm="0">
                                          <p:val>
                                            <p:fltVal val="0"/>
                                          </p:val>
                                        </p:tav>
                                        <p:tav tm="100000">
                                          <p:val>
                                            <p:strVal val="#ppt_h"/>
                                          </p:val>
                                        </p:tav>
                                      </p:tavLst>
                                    </p:anim>
                                    <p:animEffect transition="in" filter="fade">
                                      <p:cBhvr>
                                        <p:cTn id="251" dur="500"/>
                                        <p:tgtEl>
                                          <p:spTgt spid="68"/>
                                        </p:tgtEl>
                                      </p:cBhvr>
                                    </p:animEffect>
                                  </p:childTnLst>
                                </p:cTn>
                              </p:par>
                              <p:par>
                                <p:cTn id="252" presetID="53" presetClass="entr" presetSubtype="0" fill="hold" nodeType="withEffect">
                                  <p:stCondLst>
                                    <p:cond delay="0"/>
                                  </p:stCondLst>
                                  <p:childTnLst>
                                    <p:set>
                                      <p:cBhvr>
                                        <p:cTn id="253" dur="1" fill="hold">
                                          <p:stCondLst>
                                            <p:cond delay="0"/>
                                          </p:stCondLst>
                                        </p:cTn>
                                        <p:tgtEl>
                                          <p:spTgt spid="23"/>
                                        </p:tgtEl>
                                        <p:attrNameLst>
                                          <p:attrName>style.visibility</p:attrName>
                                        </p:attrNameLst>
                                      </p:cBhvr>
                                      <p:to>
                                        <p:strVal val="visible"/>
                                      </p:to>
                                    </p:set>
                                    <p:anim calcmode="lin" valueType="num">
                                      <p:cBhvr>
                                        <p:cTn id="254" dur="500" fill="hold"/>
                                        <p:tgtEl>
                                          <p:spTgt spid="23"/>
                                        </p:tgtEl>
                                        <p:attrNameLst>
                                          <p:attrName>ppt_w</p:attrName>
                                        </p:attrNameLst>
                                      </p:cBhvr>
                                      <p:tavLst>
                                        <p:tav tm="0">
                                          <p:val>
                                            <p:fltVal val="0"/>
                                          </p:val>
                                        </p:tav>
                                        <p:tav tm="100000">
                                          <p:val>
                                            <p:strVal val="#ppt_w"/>
                                          </p:val>
                                        </p:tav>
                                      </p:tavLst>
                                    </p:anim>
                                    <p:anim calcmode="lin" valueType="num">
                                      <p:cBhvr>
                                        <p:cTn id="255" dur="500" fill="hold"/>
                                        <p:tgtEl>
                                          <p:spTgt spid="23"/>
                                        </p:tgtEl>
                                        <p:attrNameLst>
                                          <p:attrName>ppt_h</p:attrName>
                                        </p:attrNameLst>
                                      </p:cBhvr>
                                      <p:tavLst>
                                        <p:tav tm="0">
                                          <p:val>
                                            <p:fltVal val="0"/>
                                          </p:val>
                                        </p:tav>
                                        <p:tav tm="100000">
                                          <p:val>
                                            <p:strVal val="#ppt_h"/>
                                          </p:val>
                                        </p:tav>
                                      </p:tavLst>
                                    </p:anim>
                                    <p:animEffect transition="in" filter="fade">
                                      <p:cBhvr>
                                        <p:cTn id="256" dur="500"/>
                                        <p:tgtEl>
                                          <p:spTgt spid="23"/>
                                        </p:tgtEl>
                                      </p:cBhvr>
                                    </p:animEffect>
                                  </p:childTnLst>
                                </p:cTn>
                              </p:par>
                              <p:par>
                                <p:cTn id="257" presetID="53" presetClass="entr" presetSubtype="0" fill="hold" nodeType="withEffect">
                                  <p:stCondLst>
                                    <p:cond delay="0"/>
                                  </p:stCondLst>
                                  <p:childTnLst>
                                    <p:set>
                                      <p:cBhvr>
                                        <p:cTn id="258" dur="1" fill="hold">
                                          <p:stCondLst>
                                            <p:cond delay="0"/>
                                          </p:stCondLst>
                                        </p:cTn>
                                        <p:tgtEl>
                                          <p:spTgt spid="26"/>
                                        </p:tgtEl>
                                        <p:attrNameLst>
                                          <p:attrName>style.visibility</p:attrName>
                                        </p:attrNameLst>
                                      </p:cBhvr>
                                      <p:to>
                                        <p:strVal val="visible"/>
                                      </p:to>
                                    </p:set>
                                    <p:anim calcmode="lin" valueType="num">
                                      <p:cBhvr>
                                        <p:cTn id="259" dur="500" fill="hold"/>
                                        <p:tgtEl>
                                          <p:spTgt spid="26"/>
                                        </p:tgtEl>
                                        <p:attrNameLst>
                                          <p:attrName>ppt_w</p:attrName>
                                        </p:attrNameLst>
                                      </p:cBhvr>
                                      <p:tavLst>
                                        <p:tav tm="0">
                                          <p:val>
                                            <p:fltVal val="0"/>
                                          </p:val>
                                        </p:tav>
                                        <p:tav tm="100000">
                                          <p:val>
                                            <p:strVal val="#ppt_w"/>
                                          </p:val>
                                        </p:tav>
                                      </p:tavLst>
                                    </p:anim>
                                    <p:anim calcmode="lin" valueType="num">
                                      <p:cBhvr>
                                        <p:cTn id="260" dur="500" fill="hold"/>
                                        <p:tgtEl>
                                          <p:spTgt spid="26"/>
                                        </p:tgtEl>
                                        <p:attrNameLst>
                                          <p:attrName>ppt_h</p:attrName>
                                        </p:attrNameLst>
                                      </p:cBhvr>
                                      <p:tavLst>
                                        <p:tav tm="0">
                                          <p:val>
                                            <p:fltVal val="0"/>
                                          </p:val>
                                        </p:tav>
                                        <p:tav tm="100000">
                                          <p:val>
                                            <p:strVal val="#ppt_h"/>
                                          </p:val>
                                        </p:tav>
                                      </p:tavLst>
                                    </p:anim>
                                    <p:animEffect transition="in" filter="fade">
                                      <p:cBhvr>
                                        <p:cTn id="261" dur="500"/>
                                        <p:tgtEl>
                                          <p:spTgt spid="26"/>
                                        </p:tgtEl>
                                      </p:cBhvr>
                                    </p:animEffect>
                                  </p:childTnLst>
                                </p:cTn>
                              </p:par>
                              <p:par>
                                <p:cTn id="262" presetID="53" presetClass="entr" presetSubtype="0" fill="hold" nodeType="withEffect">
                                  <p:stCondLst>
                                    <p:cond delay="0"/>
                                  </p:stCondLst>
                                  <p:childTnLst>
                                    <p:set>
                                      <p:cBhvr>
                                        <p:cTn id="263" dur="1" fill="hold">
                                          <p:stCondLst>
                                            <p:cond delay="0"/>
                                          </p:stCondLst>
                                        </p:cTn>
                                        <p:tgtEl>
                                          <p:spTgt spid="57"/>
                                        </p:tgtEl>
                                        <p:attrNameLst>
                                          <p:attrName>style.visibility</p:attrName>
                                        </p:attrNameLst>
                                      </p:cBhvr>
                                      <p:to>
                                        <p:strVal val="visible"/>
                                      </p:to>
                                    </p:set>
                                    <p:anim calcmode="lin" valueType="num">
                                      <p:cBhvr>
                                        <p:cTn id="264" dur="500" fill="hold"/>
                                        <p:tgtEl>
                                          <p:spTgt spid="57"/>
                                        </p:tgtEl>
                                        <p:attrNameLst>
                                          <p:attrName>ppt_w</p:attrName>
                                        </p:attrNameLst>
                                      </p:cBhvr>
                                      <p:tavLst>
                                        <p:tav tm="0">
                                          <p:val>
                                            <p:fltVal val="0"/>
                                          </p:val>
                                        </p:tav>
                                        <p:tav tm="100000">
                                          <p:val>
                                            <p:strVal val="#ppt_w"/>
                                          </p:val>
                                        </p:tav>
                                      </p:tavLst>
                                    </p:anim>
                                    <p:anim calcmode="lin" valueType="num">
                                      <p:cBhvr>
                                        <p:cTn id="265" dur="500" fill="hold"/>
                                        <p:tgtEl>
                                          <p:spTgt spid="57"/>
                                        </p:tgtEl>
                                        <p:attrNameLst>
                                          <p:attrName>ppt_h</p:attrName>
                                        </p:attrNameLst>
                                      </p:cBhvr>
                                      <p:tavLst>
                                        <p:tav tm="0">
                                          <p:val>
                                            <p:fltVal val="0"/>
                                          </p:val>
                                        </p:tav>
                                        <p:tav tm="100000">
                                          <p:val>
                                            <p:strVal val="#ppt_h"/>
                                          </p:val>
                                        </p:tav>
                                      </p:tavLst>
                                    </p:anim>
                                    <p:animEffect transition="in" filter="fade">
                                      <p:cBhvr>
                                        <p:cTn id="266" dur="500"/>
                                        <p:tgtEl>
                                          <p:spTgt spid="57"/>
                                        </p:tgtEl>
                                      </p:cBhvr>
                                    </p:animEffect>
                                  </p:childTnLst>
                                </p:cTn>
                              </p:par>
                              <p:par>
                                <p:cTn id="267" presetID="53" presetClass="entr" presetSubtype="0" fill="hold" nodeType="withEffect">
                                  <p:stCondLst>
                                    <p:cond delay="0"/>
                                  </p:stCondLst>
                                  <p:childTnLst>
                                    <p:set>
                                      <p:cBhvr>
                                        <p:cTn id="268" dur="1" fill="hold">
                                          <p:stCondLst>
                                            <p:cond delay="0"/>
                                          </p:stCondLst>
                                        </p:cTn>
                                        <p:tgtEl>
                                          <p:spTgt spid="61"/>
                                        </p:tgtEl>
                                        <p:attrNameLst>
                                          <p:attrName>style.visibility</p:attrName>
                                        </p:attrNameLst>
                                      </p:cBhvr>
                                      <p:to>
                                        <p:strVal val="visible"/>
                                      </p:to>
                                    </p:set>
                                    <p:anim calcmode="lin" valueType="num">
                                      <p:cBhvr>
                                        <p:cTn id="269" dur="500" fill="hold"/>
                                        <p:tgtEl>
                                          <p:spTgt spid="61"/>
                                        </p:tgtEl>
                                        <p:attrNameLst>
                                          <p:attrName>ppt_w</p:attrName>
                                        </p:attrNameLst>
                                      </p:cBhvr>
                                      <p:tavLst>
                                        <p:tav tm="0">
                                          <p:val>
                                            <p:fltVal val="0"/>
                                          </p:val>
                                        </p:tav>
                                        <p:tav tm="100000">
                                          <p:val>
                                            <p:strVal val="#ppt_w"/>
                                          </p:val>
                                        </p:tav>
                                      </p:tavLst>
                                    </p:anim>
                                    <p:anim calcmode="lin" valueType="num">
                                      <p:cBhvr>
                                        <p:cTn id="270" dur="500" fill="hold"/>
                                        <p:tgtEl>
                                          <p:spTgt spid="61"/>
                                        </p:tgtEl>
                                        <p:attrNameLst>
                                          <p:attrName>ppt_h</p:attrName>
                                        </p:attrNameLst>
                                      </p:cBhvr>
                                      <p:tavLst>
                                        <p:tav tm="0">
                                          <p:val>
                                            <p:fltVal val="0"/>
                                          </p:val>
                                        </p:tav>
                                        <p:tav tm="100000">
                                          <p:val>
                                            <p:strVal val="#ppt_h"/>
                                          </p:val>
                                        </p:tav>
                                      </p:tavLst>
                                    </p:anim>
                                    <p:animEffect transition="in" filter="fade">
                                      <p:cBhvr>
                                        <p:cTn id="271" dur="500"/>
                                        <p:tgtEl>
                                          <p:spTgt spid="61"/>
                                        </p:tgtEl>
                                      </p:cBhvr>
                                    </p:animEffect>
                                  </p:childTnLst>
                                </p:cTn>
                              </p:par>
                              <p:par>
                                <p:cTn id="272" presetID="53" presetClass="entr" presetSubtype="0" fill="hold" nodeType="withEffect">
                                  <p:stCondLst>
                                    <p:cond delay="0"/>
                                  </p:stCondLst>
                                  <p:childTnLst>
                                    <p:set>
                                      <p:cBhvr>
                                        <p:cTn id="273" dur="1" fill="hold">
                                          <p:stCondLst>
                                            <p:cond delay="0"/>
                                          </p:stCondLst>
                                        </p:cTn>
                                        <p:tgtEl>
                                          <p:spTgt spid="73"/>
                                        </p:tgtEl>
                                        <p:attrNameLst>
                                          <p:attrName>style.visibility</p:attrName>
                                        </p:attrNameLst>
                                      </p:cBhvr>
                                      <p:to>
                                        <p:strVal val="visible"/>
                                      </p:to>
                                    </p:set>
                                    <p:anim calcmode="lin" valueType="num">
                                      <p:cBhvr>
                                        <p:cTn id="274" dur="500" fill="hold"/>
                                        <p:tgtEl>
                                          <p:spTgt spid="73"/>
                                        </p:tgtEl>
                                        <p:attrNameLst>
                                          <p:attrName>ppt_w</p:attrName>
                                        </p:attrNameLst>
                                      </p:cBhvr>
                                      <p:tavLst>
                                        <p:tav tm="0">
                                          <p:val>
                                            <p:fltVal val="0"/>
                                          </p:val>
                                        </p:tav>
                                        <p:tav tm="100000">
                                          <p:val>
                                            <p:strVal val="#ppt_w"/>
                                          </p:val>
                                        </p:tav>
                                      </p:tavLst>
                                    </p:anim>
                                    <p:anim calcmode="lin" valueType="num">
                                      <p:cBhvr>
                                        <p:cTn id="275" dur="500" fill="hold"/>
                                        <p:tgtEl>
                                          <p:spTgt spid="73"/>
                                        </p:tgtEl>
                                        <p:attrNameLst>
                                          <p:attrName>ppt_h</p:attrName>
                                        </p:attrNameLst>
                                      </p:cBhvr>
                                      <p:tavLst>
                                        <p:tav tm="0">
                                          <p:val>
                                            <p:fltVal val="0"/>
                                          </p:val>
                                        </p:tav>
                                        <p:tav tm="100000">
                                          <p:val>
                                            <p:strVal val="#ppt_h"/>
                                          </p:val>
                                        </p:tav>
                                      </p:tavLst>
                                    </p:anim>
                                    <p:animEffect transition="in" filter="fade">
                                      <p:cBhvr>
                                        <p:cTn id="27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8" grpId="0" animBg="1"/>
      <p:bldP spid="39" grpId="0"/>
      <p:bldP spid="42" grpId="0" animBg="1"/>
      <p:bldP spid="43" grpId="0"/>
      <p:bldP spid="58" grpId="0" animBg="1"/>
      <p:bldP spid="59" grpId="0" animBg="1"/>
      <p:bldP spid="13" grpId="0" animBg="1"/>
      <p:bldP spid="15" grpId="0" animBg="1"/>
      <p:bldP spid="18" grpId="0" animBg="1"/>
      <p:bldP spid="14" grpId="0" animBg="1"/>
      <p:bldP spid="17" grpId="0"/>
      <p:bldP spid="17" grpId="1"/>
      <p:bldP spid="34" grpId="0" animBg="1"/>
      <p:bldP spid="37" grpId="0"/>
      <p:bldP spid="40" grpId="0" animBg="1"/>
      <p:bldP spid="41" grpId="0"/>
      <p:bldP spid="44" grpId="0" animBg="1"/>
      <p:bldP spid="45" grpId="0"/>
      <p:bldP spid="48" grpId="0" animBg="1"/>
      <p:bldP spid="49" grpId="0"/>
      <p:bldP spid="50" grpId="0" animBg="1"/>
      <p:bldP spid="51" grpId="0"/>
      <p:bldP spid="16" grpId="0" animBg="1"/>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28600" y="1234440"/>
            <a:ext cx="2276856" cy="1673352"/>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58" name="Rectangle 57"/>
          <p:cNvSpPr/>
          <p:nvPr/>
        </p:nvSpPr>
        <p:spPr>
          <a:xfrm rot="4500000">
            <a:off x="2120556" y="1992633"/>
            <a:ext cx="1659267" cy="74335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rot="4140000">
            <a:off x="2297622" y="1421570"/>
            <a:ext cx="888233" cy="64503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822448" y="1203960"/>
            <a:ext cx="2737104" cy="2106168"/>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69" name="Rectangle 68"/>
          <p:cNvSpPr/>
          <p:nvPr/>
        </p:nvSpPr>
        <p:spPr>
          <a:xfrm rot="1255158">
            <a:off x="5714515" y="1340038"/>
            <a:ext cx="688311" cy="19526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p:nvSpPr>
        <p:spPr>
          <a:xfrm rot="4260000">
            <a:off x="5123880" y="3450711"/>
            <a:ext cx="2249212" cy="100002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60175" y="234863"/>
            <a:ext cx="7855428" cy="494007"/>
          </a:xfrm>
        </p:spPr>
        <p:txBody>
          <a:bodyPr/>
          <a:lstStyle/>
          <a:p>
            <a:r>
              <a:rPr lang="en-US" dirty="0" smtClean="0"/>
              <a:t>Overview: </a:t>
            </a:r>
            <a:r>
              <a:rPr lang="en-US" i="1" dirty="0" smtClean="0"/>
              <a:t>Finalize Security Assessment</a:t>
            </a:r>
            <a:endParaRPr lang="en-US" i="1" dirty="0"/>
          </a:p>
        </p:txBody>
      </p:sp>
      <p:sp>
        <p:nvSpPr>
          <p:cNvPr id="3" name="Slide Number Placeholder 2"/>
          <p:cNvSpPr>
            <a:spLocks noGrp="1"/>
          </p:cNvSpPr>
          <p:nvPr>
            <p:ph type="sldNum" sz="quarter" idx="10"/>
          </p:nvPr>
        </p:nvSpPr>
        <p:spPr/>
        <p:txBody>
          <a:bodyPr/>
          <a:lstStyle/>
          <a:p>
            <a:pPr>
              <a:defRPr/>
            </a:pPr>
            <a:fld id="{44CA66EE-D90F-4106-8EDB-0B6598FAA959}" type="slidenum">
              <a:rPr lang="en-US" b="1" smtClean="0">
                <a:latin typeface="+mj-lt"/>
              </a:rPr>
              <a:pPr>
                <a:defRPr/>
              </a:pPr>
              <a:t>5</a:t>
            </a:fld>
            <a:r>
              <a:rPr lang="en-US" b="1" dirty="0" smtClean="0">
                <a:latin typeface="+mj-lt"/>
              </a:rPr>
              <a:t> </a:t>
            </a:r>
            <a:endParaRPr lang="en-US" b="1" dirty="0">
              <a:latin typeface="+mj-lt"/>
            </a:endParaRPr>
          </a:p>
        </p:txBody>
      </p:sp>
      <p:sp>
        <p:nvSpPr>
          <p:cNvPr id="35" name="Rounded Rectangle 34"/>
          <p:cNvSpPr/>
          <p:nvPr/>
        </p:nvSpPr>
        <p:spPr>
          <a:xfrm>
            <a:off x="362712" y="1853184"/>
            <a:ext cx="2051304"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          Leverage ATO</a:t>
            </a:r>
            <a:endParaRPr lang="en-US" sz="1400" dirty="0"/>
          </a:p>
        </p:txBody>
      </p:sp>
      <p:sp>
        <p:nvSpPr>
          <p:cNvPr id="36" name="Rounded Rectangle 35"/>
          <p:cNvSpPr/>
          <p:nvPr/>
        </p:nvSpPr>
        <p:spPr>
          <a:xfrm>
            <a:off x="362712" y="2380488"/>
            <a:ext cx="2051304"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          Ongoing A&amp;A</a:t>
            </a:r>
            <a:endParaRPr lang="en-US" sz="1400" dirty="0"/>
          </a:p>
        </p:txBody>
      </p:sp>
      <p:sp>
        <p:nvSpPr>
          <p:cNvPr id="38" name="Oval 37"/>
          <p:cNvSpPr/>
          <p:nvPr/>
        </p:nvSpPr>
        <p:spPr>
          <a:xfrm>
            <a:off x="397865" y="1895856"/>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39" name="Rectangle 38"/>
          <p:cNvSpPr/>
          <p:nvPr/>
        </p:nvSpPr>
        <p:spPr>
          <a:xfrm>
            <a:off x="398169" y="1949380"/>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2.0</a:t>
            </a:r>
            <a:endParaRPr lang="en-US" sz="1200" dirty="0">
              <a:solidFill>
                <a:schemeClr val="bg1">
                  <a:lumMod val="50000"/>
                </a:schemeClr>
              </a:solidFill>
              <a:latin typeface="+mj-lt"/>
            </a:endParaRPr>
          </a:p>
        </p:txBody>
      </p:sp>
      <p:sp>
        <p:nvSpPr>
          <p:cNvPr id="42" name="Oval 41"/>
          <p:cNvSpPr/>
          <p:nvPr/>
        </p:nvSpPr>
        <p:spPr>
          <a:xfrm>
            <a:off x="403961" y="2404872"/>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3" name="Rectangle 42"/>
          <p:cNvSpPr/>
          <p:nvPr/>
        </p:nvSpPr>
        <p:spPr>
          <a:xfrm>
            <a:off x="404265" y="2458396"/>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3.0</a:t>
            </a:r>
            <a:endParaRPr lang="en-US" sz="1200" dirty="0">
              <a:solidFill>
                <a:schemeClr val="bg1">
                  <a:lumMod val="50000"/>
                </a:schemeClr>
              </a:solidFill>
              <a:latin typeface="+mj-lt"/>
            </a:endParaRPr>
          </a:p>
        </p:txBody>
      </p:sp>
      <p:sp>
        <p:nvSpPr>
          <p:cNvPr id="15" name="Rounded Rectangle 14"/>
          <p:cNvSpPr/>
          <p:nvPr/>
        </p:nvSpPr>
        <p:spPr>
          <a:xfrm>
            <a:off x="2956560" y="1822704"/>
            <a:ext cx="2520696"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6" name="Rounded Rectangle 15"/>
          <p:cNvSpPr/>
          <p:nvPr/>
        </p:nvSpPr>
        <p:spPr>
          <a:xfrm>
            <a:off x="2956560" y="2313432"/>
            <a:ext cx="2520696" cy="429768"/>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8" name="Rounded Rectangle 17"/>
          <p:cNvSpPr/>
          <p:nvPr/>
        </p:nvSpPr>
        <p:spPr>
          <a:xfrm>
            <a:off x="2935224" y="2813304"/>
            <a:ext cx="2520696" cy="429768"/>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19" name="Rectangle 18"/>
          <p:cNvSpPr/>
          <p:nvPr/>
        </p:nvSpPr>
        <p:spPr>
          <a:xfrm>
            <a:off x="3305023" y="2874300"/>
            <a:ext cx="2662961" cy="307777"/>
          </a:xfrm>
          <a:prstGeom prst="rect">
            <a:avLst/>
          </a:prstGeom>
        </p:spPr>
        <p:txBody>
          <a:bodyPr wrap="square">
            <a:spAutoFit/>
          </a:bodyPr>
          <a:lstStyle/>
          <a:p>
            <a:r>
              <a:rPr lang="en-US" sz="1400" dirty="0" smtClean="0">
                <a:latin typeface="+mj-lt"/>
              </a:rPr>
              <a:t>Finalize Security Assessment</a:t>
            </a:r>
            <a:endParaRPr lang="en-US" sz="1400" dirty="0">
              <a:latin typeface="+mj-lt"/>
            </a:endParaRPr>
          </a:p>
        </p:txBody>
      </p:sp>
      <p:sp>
        <p:nvSpPr>
          <p:cNvPr id="20" name="Rectangle 19"/>
          <p:cNvSpPr/>
          <p:nvPr/>
        </p:nvSpPr>
        <p:spPr>
          <a:xfrm>
            <a:off x="3305023" y="2374428"/>
            <a:ext cx="2662961" cy="307777"/>
          </a:xfrm>
          <a:prstGeom prst="rect">
            <a:avLst/>
          </a:prstGeom>
        </p:spPr>
        <p:txBody>
          <a:bodyPr wrap="square">
            <a:spAutoFit/>
          </a:bodyPr>
          <a:lstStyle/>
          <a:p>
            <a:r>
              <a:rPr lang="en-US" sz="1400" dirty="0" smtClean="0">
                <a:latin typeface="+mj-lt"/>
              </a:rPr>
              <a:t>Perform Security Testing</a:t>
            </a:r>
            <a:endParaRPr lang="en-US" sz="1400" dirty="0">
              <a:latin typeface="+mj-lt"/>
            </a:endParaRPr>
          </a:p>
        </p:txBody>
      </p:sp>
      <p:sp>
        <p:nvSpPr>
          <p:cNvPr id="21" name="Rectangle 20"/>
          <p:cNvSpPr/>
          <p:nvPr/>
        </p:nvSpPr>
        <p:spPr>
          <a:xfrm>
            <a:off x="3305023" y="1883700"/>
            <a:ext cx="2662961" cy="307777"/>
          </a:xfrm>
          <a:prstGeom prst="rect">
            <a:avLst/>
          </a:prstGeom>
        </p:spPr>
        <p:txBody>
          <a:bodyPr wrap="square">
            <a:spAutoFit/>
          </a:bodyPr>
          <a:lstStyle/>
          <a:p>
            <a:r>
              <a:rPr lang="en-US" sz="1400" dirty="0" smtClean="0">
                <a:latin typeface="+mj-lt"/>
              </a:rPr>
              <a:t>Document Security Controls</a:t>
            </a:r>
            <a:endParaRPr lang="en-US" sz="1400" dirty="0">
              <a:latin typeface="+mj-lt"/>
            </a:endParaRPr>
          </a:p>
        </p:txBody>
      </p:sp>
      <p:sp>
        <p:nvSpPr>
          <p:cNvPr id="22" name="Rounded Rectangle 21"/>
          <p:cNvSpPr/>
          <p:nvPr/>
        </p:nvSpPr>
        <p:spPr>
          <a:xfrm>
            <a:off x="6080760" y="1219200"/>
            <a:ext cx="2761488" cy="3965448"/>
          </a:xfrm>
          <a:prstGeom prst="roundRect">
            <a:avLst>
              <a:gd name="adj" fmla="val 3818"/>
            </a:avLst>
          </a:prstGeom>
          <a:solidFill>
            <a:schemeClr val="accent1">
              <a:lumMod val="5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27" name="Rounded Rectangle 26"/>
          <p:cNvSpPr/>
          <p:nvPr/>
        </p:nvSpPr>
        <p:spPr>
          <a:xfrm>
            <a:off x="6242303" y="4324871"/>
            <a:ext cx="2473679"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400" dirty="0"/>
          </a:p>
        </p:txBody>
      </p:sp>
      <p:sp>
        <p:nvSpPr>
          <p:cNvPr id="28" name="Rectangle 27"/>
          <p:cNvSpPr/>
          <p:nvPr/>
        </p:nvSpPr>
        <p:spPr>
          <a:xfrm>
            <a:off x="6793992" y="4378788"/>
            <a:ext cx="2078736" cy="738664"/>
          </a:xfrm>
          <a:prstGeom prst="rect">
            <a:avLst/>
          </a:prstGeom>
        </p:spPr>
        <p:txBody>
          <a:bodyPr wrap="square">
            <a:spAutoFit/>
          </a:bodyPr>
          <a:lstStyle/>
          <a:p>
            <a:r>
              <a:rPr lang="en-US" sz="1400" dirty="0" smtClean="0">
                <a:solidFill>
                  <a:schemeClr val="bg1"/>
                </a:solidFill>
                <a:latin typeface="+mj-lt"/>
              </a:rPr>
              <a:t>Accept Provisional Authorization**/ Upload to Secure Repository</a:t>
            </a:r>
            <a:endParaRPr lang="en-US" sz="1400" dirty="0">
              <a:solidFill>
                <a:schemeClr val="bg1"/>
              </a:solidFill>
              <a:latin typeface="+mj-lt"/>
            </a:endParaRPr>
          </a:p>
        </p:txBody>
      </p:sp>
      <p:sp>
        <p:nvSpPr>
          <p:cNvPr id="14" name="Rounded Rectangle 13"/>
          <p:cNvSpPr/>
          <p:nvPr/>
        </p:nvSpPr>
        <p:spPr>
          <a:xfrm>
            <a:off x="2956560" y="1322832"/>
            <a:ext cx="2520696" cy="42976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bg1">
                  <a:lumMod val="75000"/>
                </a:schemeClr>
              </a:solidFill>
            </a:endParaRPr>
          </a:p>
        </p:txBody>
      </p:sp>
      <p:sp>
        <p:nvSpPr>
          <p:cNvPr id="17" name="Rectangle 16"/>
          <p:cNvSpPr/>
          <p:nvPr/>
        </p:nvSpPr>
        <p:spPr>
          <a:xfrm>
            <a:off x="3305023" y="1383828"/>
            <a:ext cx="2023043" cy="307777"/>
          </a:xfrm>
          <a:prstGeom prst="rect">
            <a:avLst/>
          </a:prstGeom>
        </p:spPr>
        <p:txBody>
          <a:bodyPr wrap="square">
            <a:spAutoFit/>
          </a:bodyPr>
          <a:lstStyle/>
          <a:p>
            <a:r>
              <a:rPr lang="en-US" sz="1400" dirty="0" smtClean="0">
                <a:latin typeface="+mn-lt"/>
              </a:rPr>
              <a:t>Initiate Request</a:t>
            </a:r>
            <a:endParaRPr lang="en-US" sz="1400" dirty="0">
              <a:latin typeface="+mn-lt"/>
            </a:endParaRPr>
          </a:p>
        </p:txBody>
      </p:sp>
      <p:sp>
        <p:nvSpPr>
          <p:cNvPr id="34" name="Rounded Rectangle 33"/>
          <p:cNvSpPr/>
          <p:nvPr/>
        </p:nvSpPr>
        <p:spPr>
          <a:xfrm>
            <a:off x="362712" y="1353312"/>
            <a:ext cx="2051304" cy="42976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7" name="Rectangle 36"/>
          <p:cNvSpPr/>
          <p:nvPr/>
        </p:nvSpPr>
        <p:spPr>
          <a:xfrm>
            <a:off x="758952" y="1405164"/>
            <a:ext cx="1664208" cy="307777"/>
          </a:xfrm>
          <a:prstGeom prst="rect">
            <a:avLst/>
          </a:prstGeom>
        </p:spPr>
        <p:txBody>
          <a:bodyPr wrap="square">
            <a:spAutoFit/>
          </a:bodyPr>
          <a:lstStyle/>
          <a:p>
            <a:r>
              <a:rPr lang="en-US" sz="1400" dirty="0" smtClean="0">
                <a:solidFill>
                  <a:schemeClr val="bg1"/>
                </a:solidFill>
                <a:latin typeface="+mn-lt"/>
              </a:rPr>
              <a:t>Security Assessment</a:t>
            </a:r>
            <a:endParaRPr lang="en-US" sz="1400" dirty="0">
              <a:solidFill>
                <a:schemeClr val="bg1"/>
              </a:solidFill>
              <a:latin typeface="+mn-lt"/>
            </a:endParaRPr>
          </a:p>
        </p:txBody>
      </p:sp>
      <p:sp>
        <p:nvSpPr>
          <p:cNvPr id="40" name="Oval 39"/>
          <p:cNvSpPr/>
          <p:nvPr/>
        </p:nvSpPr>
        <p:spPr>
          <a:xfrm>
            <a:off x="413105" y="1380744"/>
            <a:ext cx="365760" cy="365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41" name="Rectangle 40"/>
          <p:cNvSpPr/>
          <p:nvPr/>
        </p:nvSpPr>
        <p:spPr>
          <a:xfrm>
            <a:off x="413410" y="1434268"/>
            <a:ext cx="383438" cy="276999"/>
          </a:xfrm>
          <a:prstGeom prst="rect">
            <a:avLst/>
          </a:prstGeom>
        </p:spPr>
        <p:txBody>
          <a:bodyPr wrap="none" anchor="ctr">
            <a:spAutoFit/>
          </a:bodyPr>
          <a:lstStyle/>
          <a:p>
            <a:pPr algn="ctr"/>
            <a:r>
              <a:rPr lang="en-US" sz="1200" b="1" dirty="0" smtClean="0">
                <a:solidFill>
                  <a:schemeClr val="tx2">
                    <a:lumMod val="60000"/>
                    <a:lumOff val="40000"/>
                  </a:schemeClr>
                </a:solidFill>
                <a:latin typeface="+mj-lt"/>
              </a:rPr>
              <a:t>1.0</a:t>
            </a:r>
            <a:endParaRPr lang="en-US" sz="1200" dirty="0">
              <a:latin typeface="+mj-lt"/>
            </a:endParaRPr>
          </a:p>
        </p:txBody>
      </p:sp>
      <p:sp>
        <p:nvSpPr>
          <p:cNvPr id="44" name="Oval 43"/>
          <p:cNvSpPr/>
          <p:nvPr/>
        </p:nvSpPr>
        <p:spPr>
          <a:xfrm>
            <a:off x="2988512" y="1847088"/>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5" name="Rectangle 44"/>
          <p:cNvSpPr/>
          <p:nvPr/>
        </p:nvSpPr>
        <p:spPr>
          <a:xfrm>
            <a:off x="2979673" y="1900612"/>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1.2</a:t>
            </a:r>
            <a:endParaRPr lang="en-US" sz="1200" dirty="0">
              <a:solidFill>
                <a:schemeClr val="bg1">
                  <a:lumMod val="50000"/>
                </a:schemeClr>
              </a:solidFill>
              <a:latin typeface="+mj-lt"/>
            </a:endParaRPr>
          </a:p>
        </p:txBody>
      </p:sp>
      <p:sp>
        <p:nvSpPr>
          <p:cNvPr id="46" name="Oval 45"/>
          <p:cNvSpPr/>
          <p:nvPr/>
        </p:nvSpPr>
        <p:spPr>
          <a:xfrm>
            <a:off x="2988512" y="2337816"/>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7" name="Rectangle 46"/>
          <p:cNvSpPr/>
          <p:nvPr/>
        </p:nvSpPr>
        <p:spPr>
          <a:xfrm>
            <a:off x="2979673" y="2391340"/>
            <a:ext cx="383438" cy="276999"/>
          </a:xfrm>
          <a:prstGeom prst="rect">
            <a:avLst/>
          </a:prstGeom>
        </p:spPr>
        <p:txBody>
          <a:bodyPr wrap="none" anchor="ctr">
            <a:spAutoFit/>
          </a:bodyPr>
          <a:lstStyle/>
          <a:p>
            <a:pPr algn="ctr"/>
            <a:r>
              <a:rPr lang="en-US" sz="1200" b="1" dirty="0" smtClean="0">
                <a:solidFill>
                  <a:schemeClr val="bg1">
                    <a:lumMod val="50000"/>
                  </a:schemeClr>
                </a:solidFill>
                <a:latin typeface="+mj-lt"/>
              </a:rPr>
              <a:t>1.3</a:t>
            </a:r>
            <a:endParaRPr lang="en-US" sz="1200" dirty="0">
              <a:solidFill>
                <a:schemeClr val="bg1">
                  <a:lumMod val="50000"/>
                </a:schemeClr>
              </a:solidFill>
              <a:latin typeface="+mj-lt"/>
            </a:endParaRPr>
          </a:p>
        </p:txBody>
      </p:sp>
      <p:sp>
        <p:nvSpPr>
          <p:cNvPr id="48" name="Oval 47"/>
          <p:cNvSpPr/>
          <p:nvPr/>
        </p:nvSpPr>
        <p:spPr>
          <a:xfrm>
            <a:off x="2988512" y="2831592"/>
            <a:ext cx="365760" cy="365760"/>
          </a:xfrm>
          <a:prstGeom prst="ellips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bg1">
                  <a:lumMod val="50000"/>
                </a:schemeClr>
              </a:solidFill>
            </a:endParaRPr>
          </a:p>
        </p:txBody>
      </p:sp>
      <p:sp>
        <p:nvSpPr>
          <p:cNvPr id="49" name="Rectangle 48"/>
          <p:cNvSpPr/>
          <p:nvPr/>
        </p:nvSpPr>
        <p:spPr>
          <a:xfrm>
            <a:off x="2979673" y="2885116"/>
            <a:ext cx="383438" cy="276999"/>
          </a:xfrm>
          <a:prstGeom prst="rect">
            <a:avLst/>
          </a:prstGeom>
        </p:spPr>
        <p:txBody>
          <a:bodyPr wrap="none" anchor="ctr">
            <a:spAutoFit/>
          </a:bodyPr>
          <a:lstStyle/>
          <a:p>
            <a:pPr algn="ctr"/>
            <a:r>
              <a:rPr lang="en-US" sz="1200" b="1" dirty="0" smtClean="0">
                <a:solidFill>
                  <a:schemeClr val="tx2">
                    <a:lumMod val="60000"/>
                    <a:lumOff val="40000"/>
                  </a:schemeClr>
                </a:solidFill>
                <a:latin typeface="+mj-lt"/>
              </a:rPr>
              <a:t>1.4</a:t>
            </a:r>
            <a:endParaRPr lang="en-US" sz="1200" dirty="0">
              <a:solidFill>
                <a:schemeClr val="tx2">
                  <a:lumMod val="60000"/>
                  <a:lumOff val="40000"/>
                </a:schemeClr>
              </a:solidFill>
              <a:latin typeface="+mj-lt"/>
            </a:endParaRPr>
          </a:p>
        </p:txBody>
      </p:sp>
      <p:sp>
        <p:nvSpPr>
          <p:cNvPr id="50" name="Oval 49"/>
          <p:cNvSpPr/>
          <p:nvPr/>
        </p:nvSpPr>
        <p:spPr>
          <a:xfrm>
            <a:off x="2988512" y="1350264"/>
            <a:ext cx="365760" cy="365760"/>
          </a:xfrm>
          <a:prstGeom prst="ellipse">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51" name="Rectangle 50"/>
          <p:cNvSpPr/>
          <p:nvPr/>
        </p:nvSpPr>
        <p:spPr>
          <a:xfrm>
            <a:off x="2979673" y="1403788"/>
            <a:ext cx="383438" cy="276999"/>
          </a:xfrm>
          <a:prstGeom prst="rect">
            <a:avLst/>
          </a:prstGeom>
          <a:ln>
            <a:noFill/>
          </a:ln>
        </p:spPr>
        <p:txBody>
          <a:bodyPr wrap="none" anchor="ctr">
            <a:spAutoFit/>
          </a:bodyPr>
          <a:lstStyle/>
          <a:p>
            <a:pPr algn="ctr"/>
            <a:r>
              <a:rPr lang="en-US" sz="1200" b="1" dirty="0" smtClean="0">
                <a:solidFill>
                  <a:schemeClr val="bg1">
                    <a:lumMod val="50000"/>
                  </a:schemeClr>
                </a:solidFill>
                <a:latin typeface="+mj-lt"/>
              </a:rPr>
              <a:t>1.1</a:t>
            </a:r>
            <a:endParaRPr lang="en-US" sz="1200" dirty="0">
              <a:solidFill>
                <a:schemeClr val="bg1">
                  <a:lumMod val="50000"/>
                </a:schemeClr>
              </a:solidFill>
              <a:latin typeface="+mj-lt"/>
            </a:endParaRPr>
          </a:p>
        </p:txBody>
      </p:sp>
      <p:sp>
        <p:nvSpPr>
          <p:cNvPr id="66" name="Oval 65"/>
          <p:cNvSpPr/>
          <p:nvPr/>
        </p:nvSpPr>
        <p:spPr>
          <a:xfrm>
            <a:off x="6281876" y="4439171"/>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7" name="Rectangle 66"/>
          <p:cNvSpPr/>
          <p:nvPr/>
        </p:nvSpPr>
        <p:spPr>
          <a:xfrm>
            <a:off x="6230208" y="4521354"/>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1.4.4</a:t>
            </a:r>
            <a:endParaRPr lang="en-US" sz="1600" dirty="0">
              <a:latin typeface="+mj-lt"/>
            </a:endParaRPr>
          </a:p>
        </p:txBody>
      </p:sp>
      <p:sp>
        <p:nvSpPr>
          <p:cNvPr id="71" name="Down Arrow 70"/>
          <p:cNvSpPr/>
          <p:nvPr/>
        </p:nvSpPr>
        <p:spPr>
          <a:xfrm>
            <a:off x="7141464" y="3904488"/>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Rounded Rectangle 24"/>
          <p:cNvSpPr/>
          <p:nvPr/>
        </p:nvSpPr>
        <p:spPr>
          <a:xfrm>
            <a:off x="6254496" y="3316224"/>
            <a:ext cx="2429256"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600" dirty="0"/>
          </a:p>
        </p:txBody>
      </p:sp>
      <p:sp>
        <p:nvSpPr>
          <p:cNvPr id="29" name="Rectangle 28"/>
          <p:cNvSpPr/>
          <p:nvPr/>
        </p:nvSpPr>
        <p:spPr>
          <a:xfrm>
            <a:off x="6793992" y="3360763"/>
            <a:ext cx="2042160" cy="523220"/>
          </a:xfrm>
          <a:prstGeom prst="rect">
            <a:avLst/>
          </a:prstGeom>
        </p:spPr>
        <p:txBody>
          <a:bodyPr wrap="square">
            <a:spAutoFit/>
          </a:bodyPr>
          <a:lstStyle/>
          <a:p>
            <a:r>
              <a:rPr lang="en-US" sz="1400" dirty="0" smtClean="0">
                <a:solidFill>
                  <a:schemeClr val="bg1"/>
                </a:solidFill>
                <a:latin typeface="+mn-lt"/>
              </a:rPr>
              <a:t>Accept Findings &amp; Make Updates to POA&amp;M**</a:t>
            </a:r>
            <a:endParaRPr lang="en-US" sz="1400" dirty="0">
              <a:solidFill>
                <a:schemeClr val="bg1"/>
              </a:solidFill>
              <a:latin typeface="+mn-lt"/>
            </a:endParaRPr>
          </a:p>
        </p:txBody>
      </p:sp>
      <p:sp>
        <p:nvSpPr>
          <p:cNvPr id="64" name="Oval 63"/>
          <p:cNvSpPr/>
          <p:nvPr/>
        </p:nvSpPr>
        <p:spPr>
          <a:xfrm>
            <a:off x="6281876" y="3430524"/>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5" name="Rectangle 64"/>
          <p:cNvSpPr/>
          <p:nvPr/>
        </p:nvSpPr>
        <p:spPr>
          <a:xfrm>
            <a:off x="6230208" y="3512707"/>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1.4.3</a:t>
            </a:r>
            <a:endParaRPr lang="en-US" sz="1600" dirty="0">
              <a:latin typeface="+mj-lt"/>
            </a:endParaRPr>
          </a:p>
        </p:txBody>
      </p:sp>
      <p:sp>
        <p:nvSpPr>
          <p:cNvPr id="70" name="Down Arrow 69"/>
          <p:cNvSpPr/>
          <p:nvPr/>
        </p:nvSpPr>
        <p:spPr>
          <a:xfrm>
            <a:off x="7141464" y="2874264"/>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Rounded Rectangle 23"/>
          <p:cNvSpPr/>
          <p:nvPr/>
        </p:nvSpPr>
        <p:spPr>
          <a:xfrm>
            <a:off x="6254496" y="2313432"/>
            <a:ext cx="2429256" cy="731520"/>
          </a:xfrm>
          <a:prstGeom prst="round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endParaRPr lang="en-US" sz="1600" dirty="0"/>
          </a:p>
        </p:txBody>
      </p:sp>
      <p:sp>
        <p:nvSpPr>
          <p:cNvPr id="30" name="Rectangle 29"/>
          <p:cNvSpPr/>
          <p:nvPr/>
        </p:nvSpPr>
        <p:spPr>
          <a:xfrm>
            <a:off x="6748272" y="2351547"/>
            <a:ext cx="2002536" cy="523220"/>
          </a:xfrm>
          <a:prstGeom prst="rect">
            <a:avLst/>
          </a:prstGeom>
        </p:spPr>
        <p:txBody>
          <a:bodyPr wrap="square">
            <a:spAutoFit/>
          </a:bodyPr>
          <a:lstStyle/>
          <a:p>
            <a:r>
              <a:rPr lang="en-US" sz="1400" dirty="0" smtClean="0">
                <a:solidFill>
                  <a:schemeClr val="bg1"/>
                </a:solidFill>
                <a:latin typeface="+mj-lt"/>
              </a:rPr>
              <a:t>Answer Questions Risk Assessment**</a:t>
            </a:r>
            <a:endParaRPr lang="en-US" sz="1400" dirty="0">
              <a:solidFill>
                <a:schemeClr val="bg1"/>
              </a:solidFill>
              <a:latin typeface="+mj-lt"/>
            </a:endParaRPr>
          </a:p>
        </p:txBody>
      </p:sp>
      <p:sp>
        <p:nvSpPr>
          <p:cNvPr id="62" name="Oval 61"/>
          <p:cNvSpPr/>
          <p:nvPr/>
        </p:nvSpPr>
        <p:spPr>
          <a:xfrm>
            <a:off x="6281876" y="2427732"/>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3" name="Rectangle 62"/>
          <p:cNvSpPr/>
          <p:nvPr/>
        </p:nvSpPr>
        <p:spPr>
          <a:xfrm>
            <a:off x="6230208" y="2509915"/>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1.4.2</a:t>
            </a:r>
            <a:endParaRPr lang="en-US" sz="1600" dirty="0">
              <a:latin typeface="+mj-lt"/>
            </a:endParaRPr>
          </a:p>
        </p:txBody>
      </p:sp>
      <p:sp>
        <p:nvSpPr>
          <p:cNvPr id="68" name="Down Arrow 67"/>
          <p:cNvSpPr/>
          <p:nvPr/>
        </p:nvSpPr>
        <p:spPr>
          <a:xfrm>
            <a:off x="7141464" y="1856232"/>
            <a:ext cx="640080" cy="5486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Rounded Rectangle 22"/>
          <p:cNvSpPr/>
          <p:nvPr/>
        </p:nvSpPr>
        <p:spPr>
          <a:xfrm>
            <a:off x="6254496" y="1330211"/>
            <a:ext cx="2441448" cy="7315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6" name="Rectangle 25"/>
          <p:cNvSpPr/>
          <p:nvPr/>
        </p:nvSpPr>
        <p:spPr>
          <a:xfrm>
            <a:off x="6793992" y="1266424"/>
            <a:ext cx="1947672" cy="830997"/>
          </a:xfrm>
          <a:prstGeom prst="rect">
            <a:avLst/>
          </a:prstGeom>
        </p:spPr>
        <p:txBody>
          <a:bodyPr wrap="square">
            <a:spAutoFit/>
          </a:bodyPr>
          <a:lstStyle/>
          <a:p>
            <a:r>
              <a:rPr lang="en-US" sz="1600" dirty="0" smtClean="0">
                <a:solidFill>
                  <a:schemeClr val="bg1"/>
                </a:solidFill>
                <a:latin typeface="+mn-lt"/>
              </a:rPr>
              <a:t>Compile all Updated and Final Documentation</a:t>
            </a:r>
            <a:endParaRPr lang="en-US" sz="1600" dirty="0">
              <a:solidFill>
                <a:schemeClr val="bg1"/>
              </a:solidFill>
              <a:latin typeface="+mn-lt"/>
            </a:endParaRPr>
          </a:p>
        </p:txBody>
      </p:sp>
      <p:sp>
        <p:nvSpPr>
          <p:cNvPr id="57" name="Oval 56"/>
          <p:cNvSpPr/>
          <p:nvPr/>
        </p:nvSpPr>
        <p:spPr>
          <a:xfrm>
            <a:off x="6281876" y="1444511"/>
            <a:ext cx="502920" cy="502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smtClean="0">
              <a:solidFill>
                <a:schemeClr val="tx2">
                  <a:lumMod val="60000"/>
                  <a:lumOff val="40000"/>
                </a:schemeClr>
              </a:solidFill>
            </a:endParaRPr>
          </a:p>
        </p:txBody>
      </p:sp>
      <p:sp>
        <p:nvSpPr>
          <p:cNvPr id="61" name="Rectangle 60"/>
          <p:cNvSpPr/>
          <p:nvPr/>
        </p:nvSpPr>
        <p:spPr>
          <a:xfrm>
            <a:off x="6230208" y="1526694"/>
            <a:ext cx="606256" cy="338554"/>
          </a:xfrm>
          <a:prstGeom prst="rect">
            <a:avLst/>
          </a:prstGeom>
        </p:spPr>
        <p:txBody>
          <a:bodyPr wrap="none" anchor="ctr">
            <a:spAutoFit/>
          </a:bodyPr>
          <a:lstStyle/>
          <a:p>
            <a:pPr algn="ctr"/>
            <a:r>
              <a:rPr lang="en-US" sz="1600" b="1" dirty="0" smtClean="0">
                <a:solidFill>
                  <a:schemeClr val="tx2">
                    <a:lumMod val="60000"/>
                    <a:lumOff val="40000"/>
                  </a:schemeClr>
                </a:solidFill>
                <a:latin typeface="+mj-lt"/>
              </a:rPr>
              <a:t>1.4.1</a:t>
            </a:r>
            <a:endParaRPr lang="en-US" sz="1600" dirty="0">
              <a:latin typeface="+mj-lt"/>
            </a:endParaRPr>
          </a:p>
        </p:txBody>
      </p:sp>
      <p:sp>
        <p:nvSpPr>
          <p:cNvPr id="73" name="TextBox 72"/>
          <p:cNvSpPr txBox="1"/>
          <p:nvPr/>
        </p:nvSpPr>
        <p:spPr>
          <a:xfrm>
            <a:off x="81461" y="3785622"/>
            <a:ext cx="5511497" cy="2308324"/>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accent1">
                    <a:lumMod val="50000"/>
                  </a:schemeClr>
                </a:solidFill>
              </a:rPr>
              <a:t>Compile Completed Authorization Package</a:t>
            </a:r>
          </a:p>
          <a:p>
            <a:pPr marL="228600" indent="-228600">
              <a:buFont typeface="Arial" pitchFamily="34" charset="0"/>
              <a:buChar char="•"/>
            </a:pPr>
            <a:r>
              <a:rPr lang="en-US" sz="2400" i="1" dirty="0" smtClean="0">
                <a:solidFill>
                  <a:schemeClr val="accent1">
                    <a:lumMod val="50000"/>
                  </a:schemeClr>
                </a:solidFill>
              </a:rPr>
              <a:t>Review all documentation </a:t>
            </a:r>
          </a:p>
          <a:p>
            <a:pPr marL="228600" indent="-228600">
              <a:buFont typeface="Arial" pitchFamily="34" charset="0"/>
              <a:buChar char="•"/>
            </a:pPr>
            <a:r>
              <a:rPr lang="en-US" sz="2400" i="1" dirty="0" smtClean="0">
                <a:solidFill>
                  <a:schemeClr val="accent1">
                    <a:lumMod val="50000"/>
                  </a:schemeClr>
                </a:solidFill>
              </a:rPr>
              <a:t>Review risk posture of CSP system</a:t>
            </a:r>
          </a:p>
          <a:p>
            <a:pPr marL="228600" indent="-228600">
              <a:buFont typeface="Arial" pitchFamily="34" charset="0"/>
              <a:buChar char="•"/>
            </a:pPr>
            <a:r>
              <a:rPr lang="en-US" sz="2400" i="1" dirty="0" smtClean="0">
                <a:solidFill>
                  <a:schemeClr val="accent1">
                    <a:lumMod val="50000"/>
                  </a:schemeClr>
                </a:solidFill>
              </a:rPr>
              <a:t>Grant / deny Provisional </a:t>
            </a:r>
            <a:r>
              <a:rPr lang="en-US" sz="2400" i="1" dirty="0">
                <a:solidFill>
                  <a:schemeClr val="accent1">
                    <a:lumMod val="50000"/>
                  </a:schemeClr>
                </a:solidFill>
              </a:rPr>
              <a:t>A</a:t>
            </a:r>
            <a:r>
              <a:rPr lang="en-US" sz="2400" i="1" dirty="0" smtClean="0">
                <a:solidFill>
                  <a:schemeClr val="accent1">
                    <a:lumMod val="50000"/>
                  </a:schemeClr>
                </a:solidFill>
              </a:rPr>
              <a:t>uthorization**</a:t>
            </a:r>
          </a:p>
          <a:p>
            <a:pPr marL="228600" indent="-228600">
              <a:buFont typeface="Arial" pitchFamily="34" charset="0"/>
              <a:buChar char="•"/>
            </a:pPr>
            <a:r>
              <a:rPr lang="en-US" sz="2400" i="1" dirty="0" smtClean="0">
                <a:solidFill>
                  <a:schemeClr val="accent1">
                    <a:lumMod val="50000"/>
                  </a:schemeClr>
                </a:solidFill>
              </a:rPr>
              <a:t>Upload to the Secure Repository</a:t>
            </a:r>
          </a:p>
        </p:txBody>
      </p:sp>
      <p:sp>
        <p:nvSpPr>
          <p:cNvPr id="60" name="TextBox 59"/>
          <p:cNvSpPr txBox="1"/>
          <p:nvPr/>
        </p:nvSpPr>
        <p:spPr>
          <a:xfrm>
            <a:off x="141051" y="6159230"/>
            <a:ext cx="8644025" cy="276999"/>
          </a:xfrm>
          <a:prstGeom prst="rect">
            <a:avLst/>
          </a:prstGeom>
          <a:noFill/>
        </p:spPr>
        <p:txBody>
          <a:bodyPr wrap="square" rtlCol="0">
            <a:spAutoFit/>
          </a:bodyPr>
          <a:lstStyle/>
          <a:p>
            <a:pPr algn="ctr"/>
            <a:r>
              <a:rPr lang="en-US" sz="1200" i="1" dirty="0" smtClean="0">
                <a:latin typeface="+mj-lt"/>
              </a:rPr>
              <a:t>** Steps only apply to packages submitted for JAB Provisional Authorization  </a:t>
            </a:r>
            <a:endParaRPr lang="en-US" sz="1200" i="1" dirty="0">
              <a:latin typeface="+mj-lt"/>
            </a:endParaRPr>
          </a:p>
        </p:txBody>
      </p:sp>
    </p:spTree>
    <p:extLst>
      <p:ext uri="{BB962C8B-B14F-4D97-AF65-F5344CB8AC3E}">
        <p14:creationId xmlns="" xmlns:p14="http://schemas.microsoft.com/office/powerpoint/2010/main" val="8781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500"/>
                            </p:stCondLst>
                            <p:childTnLst>
                              <p:par>
                                <p:cTn id="61" presetID="53"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500" fill="hold"/>
                                        <p:tgtEl>
                                          <p:spTgt spid="44"/>
                                        </p:tgtEl>
                                        <p:attrNameLst>
                                          <p:attrName>ppt_w</p:attrName>
                                        </p:attrNameLst>
                                      </p:cBhvr>
                                      <p:tavLst>
                                        <p:tav tm="0">
                                          <p:val>
                                            <p:fltVal val="0"/>
                                          </p:val>
                                        </p:tav>
                                        <p:tav tm="100000">
                                          <p:val>
                                            <p:strVal val="#ppt_w"/>
                                          </p:val>
                                        </p:tav>
                                      </p:tavLst>
                                    </p:anim>
                                    <p:anim calcmode="lin" valueType="num">
                                      <p:cBhvr>
                                        <p:cTn id="99" dur="500" fill="hold"/>
                                        <p:tgtEl>
                                          <p:spTgt spid="44"/>
                                        </p:tgtEl>
                                        <p:attrNameLst>
                                          <p:attrName>ppt_h</p:attrName>
                                        </p:attrNameLst>
                                      </p:cBhvr>
                                      <p:tavLst>
                                        <p:tav tm="0">
                                          <p:val>
                                            <p:fltVal val="0"/>
                                          </p:val>
                                        </p:tav>
                                        <p:tav tm="100000">
                                          <p:val>
                                            <p:strVal val="#ppt_h"/>
                                          </p:val>
                                        </p:tav>
                                      </p:tavLst>
                                    </p:anim>
                                    <p:animEffect transition="in" filter="fade">
                                      <p:cBhvr>
                                        <p:cTn id="100" dur="500"/>
                                        <p:tgtEl>
                                          <p:spTgt spid="44"/>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fill="hold"/>
                                        <p:tgtEl>
                                          <p:spTgt spid="46"/>
                                        </p:tgtEl>
                                        <p:attrNameLst>
                                          <p:attrName>ppt_w</p:attrName>
                                        </p:attrNameLst>
                                      </p:cBhvr>
                                      <p:tavLst>
                                        <p:tav tm="0">
                                          <p:val>
                                            <p:fltVal val="0"/>
                                          </p:val>
                                        </p:tav>
                                        <p:tav tm="100000">
                                          <p:val>
                                            <p:strVal val="#ppt_w"/>
                                          </p:val>
                                        </p:tav>
                                      </p:tavLst>
                                    </p:anim>
                                    <p:anim calcmode="lin" valueType="num">
                                      <p:cBhvr>
                                        <p:cTn id="109" dur="500" fill="hold"/>
                                        <p:tgtEl>
                                          <p:spTgt spid="46"/>
                                        </p:tgtEl>
                                        <p:attrNameLst>
                                          <p:attrName>ppt_h</p:attrName>
                                        </p:attrNameLst>
                                      </p:cBhvr>
                                      <p:tavLst>
                                        <p:tav tm="0">
                                          <p:val>
                                            <p:fltVal val="0"/>
                                          </p:val>
                                        </p:tav>
                                        <p:tav tm="100000">
                                          <p:val>
                                            <p:strVal val="#ppt_h"/>
                                          </p:val>
                                        </p:tav>
                                      </p:tavLst>
                                    </p:anim>
                                    <p:animEffect transition="in" filter="fade">
                                      <p:cBhvr>
                                        <p:cTn id="110" dur="500"/>
                                        <p:tgtEl>
                                          <p:spTgt spid="46"/>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500" fill="hold"/>
                                        <p:tgtEl>
                                          <p:spTgt spid="47"/>
                                        </p:tgtEl>
                                        <p:attrNameLst>
                                          <p:attrName>ppt_w</p:attrName>
                                        </p:attrNameLst>
                                      </p:cBhvr>
                                      <p:tavLst>
                                        <p:tav tm="0">
                                          <p:val>
                                            <p:fltVal val="0"/>
                                          </p:val>
                                        </p:tav>
                                        <p:tav tm="100000">
                                          <p:val>
                                            <p:strVal val="#ppt_w"/>
                                          </p:val>
                                        </p:tav>
                                      </p:tavLst>
                                    </p:anim>
                                    <p:anim calcmode="lin" valueType="num">
                                      <p:cBhvr>
                                        <p:cTn id="114" dur="500" fill="hold"/>
                                        <p:tgtEl>
                                          <p:spTgt spid="47"/>
                                        </p:tgtEl>
                                        <p:attrNameLst>
                                          <p:attrName>ppt_h</p:attrName>
                                        </p:attrNameLst>
                                      </p:cBhvr>
                                      <p:tavLst>
                                        <p:tav tm="0">
                                          <p:val>
                                            <p:fltVal val="0"/>
                                          </p:val>
                                        </p:tav>
                                        <p:tav tm="100000">
                                          <p:val>
                                            <p:strVal val="#ppt_h"/>
                                          </p:val>
                                        </p:tav>
                                      </p:tavLst>
                                    </p:anim>
                                    <p:animEffect transition="in" filter="fade">
                                      <p:cBhvr>
                                        <p:cTn id="115" dur="500"/>
                                        <p:tgtEl>
                                          <p:spTgt spid="47"/>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500" fill="hold"/>
                                        <p:tgtEl>
                                          <p:spTgt spid="49"/>
                                        </p:tgtEl>
                                        <p:attrNameLst>
                                          <p:attrName>ppt_w</p:attrName>
                                        </p:attrNameLst>
                                      </p:cBhvr>
                                      <p:tavLst>
                                        <p:tav tm="0">
                                          <p:val>
                                            <p:fltVal val="0"/>
                                          </p:val>
                                        </p:tav>
                                        <p:tav tm="100000">
                                          <p:val>
                                            <p:strVal val="#ppt_w"/>
                                          </p:val>
                                        </p:tav>
                                      </p:tavLst>
                                    </p:anim>
                                    <p:anim calcmode="lin" valueType="num">
                                      <p:cBhvr>
                                        <p:cTn id="124" dur="500" fill="hold"/>
                                        <p:tgtEl>
                                          <p:spTgt spid="49"/>
                                        </p:tgtEl>
                                        <p:attrNameLst>
                                          <p:attrName>ppt_h</p:attrName>
                                        </p:attrNameLst>
                                      </p:cBhvr>
                                      <p:tavLst>
                                        <p:tav tm="0">
                                          <p:val>
                                            <p:fltVal val="0"/>
                                          </p:val>
                                        </p:tav>
                                        <p:tav tm="100000">
                                          <p:val>
                                            <p:strVal val="#ppt_h"/>
                                          </p:val>
                                        </p:tav>
                                      </p:tavLst>
                                    </p:anim>
                                    <p:animEffect transition="in" filter="fade">
                                      <p:cBhvr>
                                        <p:cTn id="125" dur="500"/>
                                        <p:tgtEl>
                                          <p:spTgt spid="49"/>
                                        </p:tgtEl>
                                      </p:cBhvr>
                                    </p:animEffect>
                                  </p:childTnLst>
                                </p:cTn>
                              </p:par>
                              <p:par>
                                <p:cTn id="126" presetID="53" presetClass="entr" presetSubtype="0"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 calcmode="lin" valueType="num">
                                      <p:cBhvr>
                                        <p:cTn id="128" dur="500" fill="hold"/>
                                        <p:tgtEl>
                                          <p:spTgt spid="50"/>
                                        </p:tgtEl>
                                        <p:attrNameLst>
                                          <p:attrName>ppt_w</p:attrName>
                                        </p:attrNameLst>
                                      </p:cBhvr>
                                      <p:tavLst>
                                        <p:tav tm="0">
                                          <p:val>
                                            <p:fltVal val="0"/>
                                          </p:val>
                                        </p:tav>
                                        <p:tav tm="100000">
                                          <p:val>
                                            <p:strVal val="#ppt_w"/>
                                          </p:val>
                                        </p:tav>
                                      </p:tavLst>
                                    </p:anim>
                                    <p:anim calcmode="lin" valueType="num">
                                      <p:cBhvr>
                                        <p:cTn id="129" dur="500" fill="hold"/>
                                        <p:tgtEl>
                                          <p:spTgt spid="50"/>
                                        </p:tgtEl>
                                        <p:attrNameLst>
                                          <p:attrName>ppt_h</p:attrName>
                                        </p:attrNameLst>
                                      </p:cBhvr>
                                      <p:tavLst>
                                        <p:tav tm="0">
                                          <p:val>
                                            <p:fltVal val="0"/>
                                          </p:val>
                                        </p:tav>
                                        <p:tav tm="100000">
                                          <p:val>
                                            <p:strVal val="#ppt_h"/>
                                          </p:val>
                                        </p:tav>
                                      </p:tavLst>
                                    </p:anim>
                                    <p:animEffect transition="in" filter="fade">
                                      <p:cBhvr>
                                        <p:cTn id="130" dur="500"/>
                                        <p:tgtEl>
                                          <p:spTgt spid="50"/>
                                        </p:tgtEl>
                                      </p:cBhvr>
                                    </p:animEffect>
                                  </p:childTnLst>
                                </p:cTn>
                              </p:par>
                              <p:par>
                                <p:cTn id="131" presetID="53"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p:cTn id="133" dur="500" fill="hold"/>
                                        <p:tgtEl>
                                          <p:spTgt spid="51"/>
                                        </p:tgtEl>
                                        <p:attrNameLst>
                                          <p:attrName>ppt_w</p:attrName>
                                        </p:attrNameLst>
                                      </p:cBhvr>
                                      <p:tavLst>
                                        <p:tav tm="0">
                                          <p:val>
                                            <p:fltVal val="0"/>
                                          </p:val>
                                        </p:tav>
                                        <p:tav tm="100000">
                                          <p:val>
                                            <p:strVal val="#ppt_w"/>
                                          </p:val>
                                        </p:tav>
                                      </p:tavLst>
                                    </p:anim>
                                    <p:anim calcmode="lin" valueType="num">
                                      <p:cBhvr>
                                        <p:cTn id="134" dur="500" fill="hold"/>
                                        <p:tgtEl>
                                          <p:spTgt spid="51"/>
                                        </p:tgtEl>
                                        <p:attrNameLst>
                                          <p:attrName>ppt_h</p:attrName>
                                        </p:attrNameLst>
                                      </p:cBhvr>
                                      <p:tavLst>
                                        <p:tav tm="0">
                                          <p:val>
                                            <p:fltVal val="0"/>
                                          </p:val>
                                        </p:tav>
                                        <p:tav tm="100000">
                                          <p:val>
                                            <p:strVal val="#ppt_h"/>
                                          </p:val>
                                        </p:tav>
                                      </p:tavLst>
                                    </p:anim>
                                    <p:animEffect transition="in" filter="fade">
                                      <p:cBhvr>
                                        <p:cTn id="135" dur="500"/>
                                        <p:tgtEl>
                                          <p:spTgt spid="51"/>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13"/>
                                        </p:tgtEl>
                                        <p:attrNameLst>
                                          <p:attrName>style.visibility</p:attrName>
                                        </p:attrNameLst>
                                      </p:cBhvr>
                                      <p:to>
                                        <p:strVal val="visible"/>
                                      </p:to>
                                    </p:set>
                                    <p:anim calcmode="lin" valueType="num">
                                      <p:cBhvr>
                                        <p:cTn id="138" dur="500" fill="hold"/>
                                        <p:tgtEl>
                                          <p:spTgt spid="13"/>
                                        </p:tgtEl>
                                        <p:attrNameLst>
                                          <p:attrName>ppt_w</p:attrName>
                                        </p:attrNameLst>
                                      </p:cBhvr>
                                      <p:tavLst>
                                        <p:tav tm="0">
                                          <p:val>
                                            <p:fltVal val="0"/>
                                          </p:val>
                                        </p:tav>
                                        <p:tav tm="100000">
                                          <p:val>
                                            <p:strVal val="#ppt_w"/>
                                          </p:val>
                                        </p:tav>
                                      </p:tavLst>
                                    </p:anim>
                                    <p:anim calcmode="lin" valueType="num">
                                      <p:cBhvr>
                                        <p:cTn id="139" dur="500" fill="hold"/>
                                        <p:tgtEl>
                                          <p:spTgt spid="13"/>
                                        </p:tgtEl>
                                        <p:attrNameLst>
                                          <p:attrName>ppt_h</p:attrName>
                                        </p:attrNameLst>
                                      </p:cBhvr>
                                      <p:tavLst>
                                        <p:tav tm="0">
                                          <p:val>
                                            <p:fltVal val="0"/>
                                          </p:val>
                                        </p:tav>
                                        <p:tav tm="100000">
                                          <p:val>
                                            <p:strVal val="#ppt_h"/>
                                          </p:val>
                                        </p:tav>
                                      </p:tavLst>
                                    </p:anim>
                                    <p:animEffect transition="in" filter="fade">
                                      <p:cBhvr>
                                        <p:cTn id="140" dur="500"/>
                                        <p:tgtEl>
                                          <p:spTgt spid="13"/>
                                        </p:tgtEl>
                                      </p:cBhvr>
                                    </p:animEffect>
                                  </p:childTnLst>
                                </p:cTn>
                              </p:par>
                              <p:par>
                                <p:cTn id="141" presetID="53" presetClass="entr" presetSubtype="0" fill="hold" grpId="1"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53" presetClass="entr" presetSubtype="0" fill="hold" grpId="0" nodeType="withEffect">
                                  <p:stCondLst>
                                    <p:cond delay="0"/>
                                  </p:stCondLst>
                                  <p:childTnLst>
                                    <p:set>
                                      <p:cBhvr>
                                        <p:cTn id="147" dur="1" fill="hold">
                                          <p:stCondLst>
                                            <p:cond delay="0"/>
                                          </p:stCondLst>
                                        </p:cTn>
                                        <p:tgtEl>
                                          <p:spTgt spid="21"/>
                                        </p:tgtEl>
                                        <p:attrNameLst>
                                          <p:attrName>style.visibility</p:attrName>
                                        </p:attrNameLst>
                                      </p:cBhvr>
                                      <p:to>
                                        <p:strVal val="visible"/>
                                      </p:to>
                                    </p:set>
                                    <p:anim calcmode="lin" valueType="num">
                                      <p:cBhvr>
                                        <p:cTn id="148" dur="500" fill="hold"/>
                                        <p:tgtEl>
                                          <p:spTgt spid="21"/>
                                        </p:tgtEl>
                                        <p:attrNameLst>
                                          <p:attrName>ppt_w</p:attrName>
                                        </p:attrNameLst>
                                      </p:cBhvr>
                                      <p:tavLst>
                                        <p:tav tm="0">
                                          <p:val>
                                            <p:fltVal val="0"/>
                                          </p:val>
                                        </p:tav>
                                        <p:tav tm="100000">
                                          <p:val>
                                            <p:strVal val="#ppt_w"/>
                                          </p:val>
                                        </p:tav>
                                      </p:tavLst>
                                    </p:anim>
                                    <p:anim calcmode="lin" valueType="num">
                                      <p:cBhvr>
                                        <p:cTn id="149" dur="500" fill="hold"/>
                                        <p:tgtEl>
                                          <p:spTgt spid="21"/>
                                        </p:tgtEl>
                                        <p:attrNameLst>
                                          <p:attrName>ppt_h</p:attrName>
                                        </p:attrNameLst>
                                      </p:cBhvr>
                                      <p:tavLst>
                                        <p:tav tm="0">
                                          <p:val>
                                            <p:fltVal val="0"/>
                                          </p:val>
                                        </p:tav>
                                        <p:tav tm="100000">
                                          <p:val>
                                            <p:strVal val="#ppt_h"/>
                                          </p:val>
                                        </p:tav>
                                      </p:tavLst>
                                    </p:anim>
                                    <p:animEffect transition="in" filter="fade">
                                      <p:cBhvr>
                                        <p:cTn id="150" dur="500"/>
                                        <p:tgtEl>
                                          <p:spTgt spid="21"/>
                                        </p:tgtEl>
                                      </p:cBhvr>
                                    </p:animEffect>
                                  </p:childTnLst>
                                </p:cTn>
                              </p:par>
                              <p:par>
                                <p:cTn id="151" presetID="53" presetClass="entr" presetSubtype="0"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p:cTn id="153" dur="500" fill="hold"/>
                                        <p:tgtEl>
                                          <p:spTgt spid="20"/>
                                        </p:tgtEl>
                                        <p:attrNameLst>
                                          <p:attrName>ppt_w</p:attrName>
                                        </p:attrNameLst>
                                      </p:cBhvr>
                                      <p:tavLst>
                                        <p:tav tm="0">
                                          <p:val>
                                            <p:fltVal val="0"/>
                                          </p:val>
                                        </p:tav>
                                        <p:tav tm="100000">
                                          <p:val>
                                            <p:strVal val="#ppt_w"/>
                                          </p:val>
                                        </p:tav>
                                      </p:tavLst>
                                    </p:anim>
                                    <p:anim calcmode="lin" valueType="num">
                                      <p:cBhvr>
                                        <p:cTn id="154" dur="500" fill="hold"/>
                                        <p:tgtEl>
                                          <p:spTgt spid="20"/>
                                        </p:tgtEl>
                                        <p:attrNameLst>
                                          <p:attrName>ppt_h</p:attrName>
                                        </p:attrNameLst>
                                      </p:cBhvr>
                                      <p:tavLst>
                                        <p:tav tm="0">
                                          <p:val>
                                            <p:fltVal val="0"/>
                                          </p:val>
                                        </p:tav>
                                        <p:tav tm="100000">
                                          <p:val>
                                            <p:strVal val="#ppt_h"/>
                                          </p:val>
                                        </p:tav>
                                      </p:tavLst>
                                    </p:anim>
                                    <p:animEffect transition="in" filter="fade">
                                      <p:cBhvr>
                                        <p:cTn id="155" dur="500"/>
                                        <p:tgtEl>
                                          <p:spTgt spid="20"/>
                                        </p:tgtEl>
                                      </p:cBhvr>
                                    </p:animEffect>
                                  </p:childTnLst>
                                </p:cTn>
                              </p:par>
                              <p:par>
                                <p:cTn id="156" presetID="53" presetClass="entr" presetSubtype="0" fill="hold" grpId="0" nodeType="with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par>
                          <p:cTn id="161" fill="hold">
                            <p:stCondLst>
                              <p:cond delay="1000"/>
                            </p:stCondLst>
                            <p:childTnLst>
                              <p:par>
                                <p:cTn id="162" presetID="53" presetClass="entr" presetSubtype="0" fill="hold" grpId="0"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500" fill="hold"/>
                                        <p:tgtEl>
                                          <p:spTgt spid="72"/>
                                        </p:tgtEl>
                                        <p:attrNameLst>
                                          <p:attrName>ppt_w</p:attrName>
                                        </p:attrNameLst>
                                      </p:cBhvr>
                                      <p:tavLst>
                                        <p:tav tm="0">
                                          <p:val>
                                            <p:fltVal val="0"/>
                                          </p:val>
                                        </p:tav>
                                        <p:tav tm="100000">
                                          <p:val>
                                            <p:strVal val="#ppt_w"/>
                                          </p:val>
                                        </p:tav>
                                      </p:tavLst>
                                    </p:anim>
                                    <p:anim calcmode="lin" valueType="num">
                                      <p:cBhvr>
                                        <p:cTn id="165" dur="500" fill="hold"/>
                                        <p:tgtEl>
                                          <p:spTgt spid="72"/>
                                        </p:tgtEl>
                                        <p:attrNameLst>
                                          <p:attrName>ppt_h</p:attrName>
                                        </p:attrNameLst>
                                      </p:cBhvr>
                                      <p:tavLst>
                                        <p:tav tm="0">
                                          <p:val>
                                            <p:fltVal val="0"/>
                                          </p:val>
                                        </p:tav>
                                        <p:tav tm="100000">
                                          <p:val>
                                            <p:strVal val="#ppt_h"/>
                                          </p:val>
                                        </p:tav>
                                      </p:tavLst>
                                    </p:anim>
                                    <p:animEffect transition="in" filter="fade">
                                      <p:cBhvr>
                                        <p:cTn id="166" dur="500"/>
                                        <p:tgtEl>
                                          <p:spTgt spid="72"/>
                                        </p:tgtEl>
                                      </p:cBhvr>
                                    </p:animEffect>
                                  </p:childTnLst>
                                </p:cTn>
                              </p:par>
                              <p:par>
                                <p:cTn id="167" presetID="53" presetClass="entr" presetSubtype="0" fill="hold" nodeType="withEffect">
                                  <p:stCondLst>
                                    <p:cond delay="0"/>
                                  </p:stCondLst>
                                  <p:childTnLst>
                                    <p:set>
                                      <p:cBhvr>
                                        <p:cTn id="168" dur="1" fill="hold">
                                          <p:stCondLst>
                                            <p:cond delay="0"/>
                                          </p:stCondLst>
                                        </p:cTn>
                                        <p:tgtEl>
                                          <p:spTgt spid="69"/>
                                        </p:tgtEl>
                                        <p:attrNameLst>
                                          <p:attrName>style.visibility</p:attrName>
                                        </p:attrNameLst>
                                      </p:cBhvr>
                                      <p:to>
                                        <p:strVal val="visible"/>
                                      </p:to>
                                    </p:set>
                                    <p:anim calcmode="lin" valueType="num">
                                      <p:cBhvr>
                                        <p:cTn id="169" dur="500" fill="hold"/>
                                        <p:tgtEl>
                                          <p:spTgt spid="69"/>
                                        </p:tgtEl>
                                        <p:attrNameLst>
                                          <p:attrName>ppt_w</p:attrName>
                                        </p:attrNameLst>
                                      </p:cBhvr>
                                      <p:tavLst>
                                        <p:tav tm="0">
                                          <p:val>
                                            <p:fltVal val="0"/>
                                          </p:val>
                                        </p:tav>
                                        <p:tav tm="100000">
                                          <p:val>
                                            <p:strVal val="#ppt_w"/>
                                          </p:val>
                                        </p:tav>
                                      </p:tavLst>
                                    </p:anim>
                                    <p:anim calcmode="lin" valueType="num">
                                      <p:cBhvr>
                                        <p:cTn id="170" dur="500" fill="hold"/>
                                        <p:tgtEl>
                                          <p:spTgt spid="69"/>
                                        </p:tgtEl>
                                        <p:attrNameLst>
                                          <p:attrName>ppt_h</p:attrName>
                                        </p:attrNameLst>
                                      </p:cBhvr>
                                      <p:tavLst>
                                        <p:tav tm="0">
                                          <p:val>
                                            <p:fltVal val="0"/>
                                          </p:val>
                                        </p:tav>
                                        <p:tav tm="100000">
                                          <p:val>
                                            <p:strVal val="#ppt_h"/>
                                          </p:val>
                                        </p:tav>
                                      </p:tavLst>
                                    </p:anim>
                                    <p:animEffect transition="in" filter="fade">
                                      <p:cBhvr>
                                        <p:cTn id="171" dur="500"/>
                                        <p:tgtEl>
                                          <p:spTgt spid="69"/>
                                        </p:tgtEl>
                                      </p:cBhvr>
                                    </p:animEffect>
                                  </p:childTnLst>
                                </p:cTn>
                              </p:par>
                              <p:par>
                                <p:cTn id="172" presetID="53" presetClass="entr" presetSubtype="0" fill="hold" nodeType="withEffect">
                                  <p:stCondLst>
                                    <p:cond delay="0"/>
                                  </p:stCondLst>
                                  <p:childTnLst>
                                    <p:set>
                                      <p:cBhvr>
                                        <p:cTn id="173" dur="1" fill="hold">
                                          <p:stCondLst>
                                            <p:cond delay="0"/>
                                          </p:stCondLst>
                                        </p:cTn>
                                        <p:tgtEl>
                                          <p:spTgt spid="22"/>
                                        </p:tgtEl>
                                        <p:attrNameLst>
                                          <p:attrName>style.visibility</p:attrName>
                                        </p:attrNameLst>
                                      </p:cBhvr>
                                      <p:to>
                                        <p:strVal val="visible"/>
                                      </p:to>
                                    </p:set>
                                    <p:anim calcmode="lin" valueType="num">
                                      <p:cBhvr>
                                        <p:cTn id="174" dur="500" fill="hold"/>
                                        <p:tgtEl>
                                          <p:spTgt spid="22"/>
                                        </p:tgtEl>
                                        <p:attrNameLst>
                                          <p:attrName>ppt_w</p:attrName>
                                        </p:attrNameLst>
                                      </p:cBhvr>
                                      <p:tavLst>
                                        <p:tav tm="0">
                                          <p:val>
                                            <p:fltVal val="0"/>
                                          </p:val>
                                        </p:tav>
                                        <p:tav tm="100000">
                                          <p:val>
                                            <p:strVal val="#ppt_w"/>
                                          </p:val>
                                        </p:tav>
                                      </p:tavLst>
                                    </p:anim>
                                    <p:anim calcmode="lin" valueType="num">
                                      <p:cBhvr>
                                        <p:cTn id="175" dur="500" fill="hold"/>
                                        <p:tgtEl>
                                          <p:spTgt spid="22"/>
                                        </p:tgtEl>
                                        <p:attrNameLst>
                                          <p:attrName>ppt_h</p:attrName>
                                        </p:attrNameLst>
                                      </p:cBhvr>
                                      <p:tavLst>
                                        <p:tav tm="0">
                                          <p:val>
                                            <p:fltVal val="0"/>
                                          </p:val>
                                        </p:tav>
                                        <p:tav tm="100000">
                                          <p:val>
                                            <p:strVal val="#ppt_h"/>
                                          </p:val>
                                        </p:tav>
                                      </p:tavLst>
                                    </p:anim>
                                    <p:animEffect transition="in" filter="fade">
                                      <p:cBhvr>
                                        <p:cTn id="176" dur="500"/>
                                        <p:tgtEl>
                                          <p:spTgt spid="22"/>
                                        </p:tgtEl>
                                      </p:cBhvr>
                                    </p:animEffect>
                                  </p:childTnLst>
                                </p:cTn>
                              </p:par>
                              <p:par>
                                <p:cTn id="177" presetID="53" presetClass="entr" presetSubtype="0" fill="hold" nodeType="withEffect">
                                  <p:stCondLst>
                                    <p:cond delay="0"/>
                                  </p:stCondLst>
                                  <p:childTnLst>
                                    <p:set>
                                      <p:cBhvr>
                                        <p:cTn id="178" dur="1" fill="hold">
                                          <p:stCondLst>
                                            <p:cond delay="0"/>
                                          </p:stCondLst>
                                        </p:cTn>
                                        <p:tgtEl>
                                          <p:spTgt spid="27"/>
                                        </p:tgtEl>
                                        <p:attrNameLst>
                                          <p:attrName>style.visibility</p:attrName>
                                        </p:attrNameLst>
                                      </p:cBhvr>
                                      <p:to>
                                        <p:strVal val="visible"/>
                                      </p:to>
                                    </p:set>
                                    <p:anim calcmode="lin" valueType="num">
                                      <p:cBhvr>
                                        <p:cTn id="179" dur="500" fill="hold"/>
                                        <p:tgtEl>
                                          <p:spTgt spid="27"/>
                                        </p:tgtEl>
                                        <p:attrNameLst>
                                          <p:attrName>ppt_w</p:attrName>
                                        </p:attrNameLst>
                                      </p:cBhvr>
                                      <p:tavLst>
                                        <p:tav tm="0">
                                          <p:val>
                                            <p:fltVal val="0"/>
                                          </p:val>
                                        </p:tav>
                                        <p:tav tm="100000">
                                          <p:val>
                                            <p:strVal val="#ppt_w"/>
                                          </p:val>
                                        </p:tav>
                                      </p:tavLst>
                                    </p:anim>
                                    <p:anim calcmode="lin" valueType="num">
                                      <p:cBhvr>
                                        <p:cTn id="180" dur="500" fill="hold"/>
                                        <p:tgtEl>
                                          <p:spTgt spid="27"/>
                                        </p:tgtEl>
                                        <p:attrNameLst>
                                          <p:attrName>ppt_h</p:attrName>
                                        </p:attrNameLst>
                                      </p:cBhvr>
                                      <p:tavLst>
                                        <p:tav tm="0">
                                          <p:val>
                                            <p:fltVal val="0"/>
                                          </p:val>
                                        </p:tav>
                                        <p:tav tm="100000">
                                          <p:val>
                                            <p:strVal val="#ppt_h"/>
                                          </p:val>
                                        </p:tav>
                                      </p:tavLst>
                                    </p:anim>
                                    <p:animEffect transition="in" filter="fade">
                                      <p:cBhvr>
                                        <p:cTn id="181" dur="500"/>
                                        <p:tgtEl>
                                          <p:spTgt spid="27"/>
                                        </p:tgtEl>
                                      </p:cBhvr>
                                    </p:animEffect>
                                  </p:childTnLst>
                                </p:cTn>
                              </p:par>
                              <p:par>
                                <p:cTn id="182" presetID="53" presetClass="entr" presetSubtype="0" fill="hold" nodeType="withEffect">
                                  <p:stCondLst>
                                    <p:cond delay="0"/>
                                  </p:stCondLst>
                                  <p:childTnLst>
                                    <p:set>
                                      <p:cBhvr>
                                        <p:cTn id="183" dur="1" fill="hold">
                                          <p:stCondLst>
                                            <p:cond delay="0"/>
                                          </p:stCondLst>
                                        </p:cTn>
                                        <p:tgtEl>
                                          <p:spTgt spid="28"/>
                                        </p:tgtEl>
                                        <p:attrNameLst>
                                          <p:attrName>style.visibility</p:attrName>
                                        </p:attrNameLst>
                                      </p:cBhvr>
                                      <p:to>
                                        <p:strVal val="visible"/>
                                      </p:to>
                                    </p:set>
                                    <p:anim calcmode="lin" valueType="num">
                                      <p:cBhvr>
                                        <p:cTn id="184" dur="500" fill="hold"/>
                                        <p:tgtEl>
                                          <p:spTgt spid="28"/>
                                        </p:tgtEl>
                                        <p:attrNameLst>
                                          <p:attrName>ppt_w</p:attrName>
                                        </p:attrNameLst>
                                      </p:cBhvr>
                                      <p:tavLst>
                                        <p:tav tm="0">
                                          <p:val>
                                            <p:fltVal val="0"/>
                                          </p:val>
                                        </p:tav>
                                        <p:tav tm="100000">
                                          <p:val>
                                            <p:strVal val="#ppt_w"/>
                                          </p:val>
                                        </p:tav>
                                      </p:tavLst>
                                    </p:anim>
                                    <p:anim calcmode="lin" valueType="num">
                                      <p:cBhvr>
                                        <p:cTn id="185" dur="500" fill="hold"/>
                                        <p:tgtEl>
                                          <p:spTgt spid="28"/>
                                        </p:tgtEl>
                                        <p:attrNameLst>
                                          <p:attrName>ppt_h</p:attrName>
                                        </p:attrNameLst>
                                      </p:cBhvr>
                                      <p:tavLst>
                                        <p:tav tm="0">
                                          <p:val>
                                            <p:fltVal val="0"/>
                                          </p:val>
                                        </p:tav>
                                        <p:tav tm="100000">
                                          <p:val>
                                            <p:strVal val="#ppt_h"/>
                                          </p:val>
                                        </p:tav>
                                      </p:tavLst>
                                    </p:anim>
                                    <p:animEffect transition="in" filter="fade">
                                      <p:cBhvr>
                                        <p:cTn id="186" dur="500"/>
                                        <p:tgtEl>
                                          <p:spTgt spid="28"/>
                                        </p:tgtEl>
                                      </p:cBhvr>
                                    </p:animEffect>
                                  </p:childTnLst>
                                </p:cTn>
                              </p:par>
                              <p:par>
                                <p:cTn id="187" presetID="53" presetClass="entr" presetSubtype="0" fill="hold" nodeType="withEffect">
                                  <p:stCondLst>
                                    <p:cond delay="0"/>
                                  </p:stCondLst>
                                  <p:childTnLst>
                                    <p:set>
                                      <p:cBhvr>
                                        <p:cTn id="188" dur="1" fill="hold">
                                          <p:stCondLst>
                                            <p:cond delay="0"/>
                                          </p:stCondLst>
                                        </p:cTn>
                                        <p:tgtEl>
                                          <p:spTgt spid="71"/>
                                        </p:tgtEl>
                                        <p:attrNameLst>
                                          <p:attrName>style.visibility</p:attrName>
                                        </p:attrNameLst>
                                      </p:cBhvr>
                                      <p:to>
                                        <p:strVal val="visible"/>
                                      </p:to>
                                    </p:set>
                                    <p:anim calcmode="lin" valueType="num">
                                      <p:cBhvr>
                                        <p:cTn id="189" dur="500" fill="hold"/>
                                        <p:tgtEl>
                                          <p:spTgt spid="71"/>
                                        </p:tgtEl>
                                        <p:attrNameLst>
                                          <p:attrName>ppt_w</p:attrName>
                                        </p:attrNameLst>
                                      </p:cBhvr>
                                      <p:tavLst>
                                        <p:tav tm="0">
                                          <p:val>
                                            <p:fltVal val="0"/>
                                          </p:val>
                                        </p:tav>
                                        <p:tav tm="100000">
                                          <p:val>
                                            <p:strVal val="#ppt_w"/>
                                          </p:val>
                                        </p:tav>
                                      </p:tavLst>
                                    </p:anim>
                                    <p:anim calcmode="lin" valueType="num">
                                      <p:cBhvr>
                                        <p:cTn id="190" dur="500" fill="hold"/>
                                        <p:tgtEl>
                                          <p:spTgt spid="71"/>
                                        </p:tgtEl>
                                        <p:attrNameLst>
                                          <p:attrName>ppt_h</p:attrName>
                                        </p:attrNameLst>
                                      </p:cBhvr>
                                      <p:tavLst>
                                        <p:tav tm="0">
                                          <p:val>
                                            <p:fltVal val="0"/>
                                          </p:val>
                                        </p:tav>
                                        <p:tav tm="100000">
                                          <p:val>
                                            <p:strVal val="#ppt_h"/>
                                          </p:val>
                                        </p:tav>
                                      </p:tavLst>
                                    </p:anim>
                                    <p:animEffect transition="in" filter="fade">
                                      <p:cBhvr>
                                        <p:cTn id="191" dur="500"/>
                                        <p:tgtEl>
                                          <p:spTgt spid="71"/>
                                        </p:tgtEl>
                                      </p:cBhvr>
                                    </p:animEffect>
                                  </p:childTnLst>
                                </p:cTn>
                              </p:par>
                              <p:par>
                                <p:cTn id="192" presetID="53" presetClass="entr" presetSubtype="0" fill="hold" nodeType="withEffect">
                                  <p:stCondLst>
                                    <p:cond delay="0"/>
                                  </p:stCondLst>
                                  <p:childTnLst>
                                    <p:set>
                                      <p:cBhvr>
                                        <p:cTn id="193" dur="1" fill="hold">
                                          <p:stCondLst>
                                            <p:cond delay="0"/>
                                          </p:stCondLst>
                                        </p:cTn>
                                        <p:tgtEl>
                                          <p:spTgt spid="25"/>
                                        </p:tgtEl>
                                        <p:attrNameLst>
                                          <p:attrName>style.visibility</p:attrName>
                                        </p:attrNameLst>
                                      </p:cBhvr>
                                      <p:to>
                                        <p:strVal val="visible"/>
                                      </p:to>
                                    </p:set>
                                    <p:anim calcmode="lin" valueType="num">
                                      <p:cBhvr>
                                        <p:cTn id="194" dur="500" fill="hold"/>
                                        <p:tgtEl>
                                          <p:spTgt spid="25"/>
                                        </p:tgtEl>
                                        <p:attrNameLst>
                                          <p:attrName>ppt_w</p:attrName>
                                        </p:attrNameLst>
                                      </p:cBhvr>
                                      <p:tavLst>
                                        <p:tav tm="0">
                                          <p:val>
                                            <p:fltVal val="0"/>
                                          </p:val>
                                        </p:tav>
                                        <p:tav tm="100000">
                                          <p:val>
                                            <p:strVal val="#ppt_w"/>
                                          </p:val>
                                        </p:tav>
                                      </p:tavLst>
                                    </p:anim>
                                    <p:anim calcmode="lin" valueType="num">
                                      <p:cBhvr>
                                        <p:cTn id="195" dur="500" fill="hold"/>
                                        <p:tgtEl>
                                          <p:spTgt spid="25"/>
                                        </p:tgtEl>
                                        <p:attrNameLst>
                                          <p:attrName>ppt_h</p:attrName>
                                        </p:attrNameLst>
                                      </p:cBhvr>
                                      <p:tavLst>
                                        <p:tav tm="0">
                                          <p:val>
                                            <p:fltVal val="0"/>
                                          </p:val>
                                        </p:tav>
                                        <p:tav tm="100000">
                                          <p:val>
                                            <p:strVal val="#ppt_h"/>
                                          </p:val>
                                        </p:tav>
                                      </p:tavLst>
                                    </p:anim>
                                    <p:animEffect transition="in" filter="fade">
                                      <p:cBhvr>
                                        <p:cTn id="196" dur="500"/>
                                        <p:tgtEl>
                                          <p:spTgt spid="25"/>
                                        </p:tgtEl>
                                      </p:cBhvr>
                                    </p:animEffect>
                                  </p:childTnLst>
                                </p:cTn>
                              </p:par>
                              <p:par>
                                <p:cTn id="197" presetID="53" presetClass="entr" presetSubtype="0" fill="hold" nodeType="withEffect">
                                  <p:stCondLst>
                                    <p:cond delay="0"/>
                                  </p:stCondLst>
                                  <p:childTnLst>
                                    <p:set>
                                      <p:cBhvr>
                                        <p:cTn id="198" dur="1" fill="hold">
                                          <p:stCondLst>
                                            <p:cond delay="0"/>
                                          </p:stCondLst>
                                        </p:cTn>
                                        <p:tgtEl>
                                          <p:spTgt spid="29"/>
                                        </p:tgtEl>
                                        <p:attrNameLst>
                                          <p:attrName>style.visibility</p:attrName>
                                        </p:attrNameLst>
                                      </p:cBhvr>
                                      <p:to>
                                        <p:strVal val="visible"/>
                                      </p:to>
                                    </p:set>
                                    <p:anim calcmode="lin" valueType="num">
                                      <p:cBhvr>
                                        <p:cTn id="199" dur="500" fill="hold"/>
                                        <p:tgtEl>
                                          <p:spTgt spid="29"/>
                                        </p:tgtEl>
                                        <p:attrNameLst>
                                          <p:attrName>ppt_w</p:attrName>
                                        </p:attrNameLst>
                                      </p:cBhvr>
                                      <p:tavLst>
                                        <p:tav tm="0">
                                          <p:val>
                                            <p:fltVal val="0"/>
                                          </p:val>
                                        </p:tav>
                                        <p:tav tm="100000">
                                          <p:val>
                                            <p:strVal val="#ppt_w"/>
                                          </p:val>
                                        </p:tav>
                                      </p:tavLst>
                                    </p:anim>
                                    <p:anim calcmode="lin" valueType="num">
                                      <p:cBhvr>
                                        <p:cTn id="200" dur="500" fill="hold"/>
                                        <p:tgtEl>
                                          <p:spTgt spid="29"/>
                                        </p:tgtEl>
                                        <p:attrNameLst>
                                          <p:attrName>ppt_h</p:attrName>
                                        </p:attrNameLst>
                                      </p:cBhvr>
                                      <p:tavLst>
                                        <p:tav tm="0">
                                          <p:val>
                                            <p:fltVal val="0"/>
                                          </p:val>
                                        </p:tav>
                                        <p:tav tm="100000">
                                          <p:val>
                                            <p:strVal val="#ppt_h"/>
                                          </p:val>
                                        </p:tav>
                                      </p:tavLst>
                                    </p:anim>
                                    <p:animEffect transition="in" filter="fade">
                                      <p:cBhvr>
                                        <p:cTn id="201" dur="500"/>
                                        <p:tgtEl>
                                          <p:spTgt spid="29"/>
                                        </p:tgtEl>
                                      </p:cBhvr>
                                    </p:animEffect>
                                  </p:childTnLst>
                                </p:cTn>
                              </p:par>
                              <p:par>
                                <p:cTn id="202" presetID="53" presetClass="entr" presetSubtype="0" fill="hold" nodeType="withEffect">
                                  <p:stCondLst>
                                    <p:cond delay="0"/>
                                  </p:stCondLst>
                                  <p:childTnLst>
                                    <p:set>
                                      <p:cBhvr>
                                        <p:cTn id="203" dur="1" fill="hold">
                                          <p:stCondLst>
                                            <p:cond delay="0"/>
                                          </p:stCondLst>
                                        </p:cTn>
                                        <p:tgtEl>
                                          <p:spTgt spid="64"/>
                                        </p:tgtEl>
                                        <p:attrNameLst>
                                          <p:attrName>style.visibility</p:attrName>
                                        </p:attrNameLst>
                                      </p:cBhvr>
                                      <p:to>
                                        <p:strVal val="visible"/>
                                      </p:to>
                                    </p:set>
                                    <p:anim calcmode="lin" valueType="num">
                                      <p:cBhvr>
                                        <p:cTn id="204" dur="500" fill="hold"/>
                                        <p:tgtEl>
                                          <p:spTgt spid="64"/>
                                        </p:tgtEl>
                                        <p:attrNameLst>
                                          <p:attrName>ppt_w</p:attrName>
                                        </p:attrNameLst>
                                      </p:cBhvr>
                                      <p:tavLst>
                                        <p:tav tm="0">
                                          <p:val>
                                            <p:fltVal val="0"/>
                                          </p:val>
                                        </p:tav>
                                        <p:tav tm="100000">
                                          <p:val>
                                            <p:strVal val="#ppt_w"/>
                                          </p:val>
                                        </p:tav>
                                      </p:tavLst>
                                    </p:anim>
                                    <p:anim calcmode="lin" valueType="num">
                                      <p:cBhvr>
                                        <p:cTn id="205" dur="500" fill="hold"/>
                                        <p:tgtEl>
                                          <p:spTgt spid="64"/>
                                        </p:tgtEl>
                                        <p:attrNameLst>
                                          <p:attrName>ppt_h</p:attrName>
                                        </p:attrNameLst>
                                      </p:cBhvr>
                                      <p:tavLst>
                                        <p:tav tm="0">
                                          <p:val>
                                            <p:fltVal val="0"/>
                                          </p:val>
                                        </p:tav>
                                        <p:tav tm="100000">
                                          <p:val>
                                            <p:strVal val="#ppt_h"/>
                                          </p:val>
                                        </p:tav>
                                      </p:tavLst>
                                    </p:anim>
                                    <p:animEffect transition="in" filter="fade">
                                      <p:cBhvr>
                                        <p:cTn id="206" dur="500"/>
                                        <p:tgtEl>
                                          <p:spTgt spid="64"/>
                                        </p:tgtEl>
                                      </p:cBhvr>
                                    </p:animEffect>
                                  </p:childTnLst>
                                </p:cTn>
                              </p:par>
                              <p:par>
                                <p:cTn id="207" presetID="53" presetClass="entr" presetSubtype="0" fill="hold" nodeType="withEffect">
                                  <p:stCondLst>
                                    <p:cond delay="0"/>
                                  </p:stCondLst>
                                  <p:childTnLst>
                                    <p:set>
                                      <p:cBhvr>
                                        <p:cTn id="208" dur="1" fill="hold">
                                          <p:stCondLst>
                                            <p:cond delay="0"/>
                                          </p:stCondLst>
                                        </p:cTn>
                                        <p:tgtEl>
                                          <p:spTgt spid="65"/>
                                        </p:tgtEl>
                                        <p:attrNameLst>
                                          <p:attrName>style.visibility</p:attrName>
                                        </p:attrNameLst>
                                      </p:cBhvr>
                                      <p:to>
                                        <p:strVal val="visible"/>
                                      </p:to>
                                    </p:set>
                                    <p:anim calcmode="lin" valueType="num">
                                      <p:cBhvr>
                                        <p:cTn id="209" dur="500" fill="hold"/>
                                        <p:tgtEl>
                                          <p:spTgt spid="65"/>
                                        </p:tgtEl>
                                        <p:attrNameLst>
                                          <p:attrName>ppt_w</p:attrName>
                                        </p:attrNameLst>
                                      </p:cBhvr>
                                      <p:tavLst>
                                        <p:tav tm="0">
                                          <p:val>
                                            <p:fltVal val="0"/>
                                          </p:val>
                                        </p:tav>
                                        <p:tav tm="100000">
                                          <p:val>
                                            <p:strVal val="#ppt_w"/>
                                          </p:val>
                                        </p:tav>
                                      </p:tavLst>
                                    </p:anim>
                                    <p:anim calcmode="lin" valueType="num">
                                      <p:cBhvr>
                                        <p:cTn id="210" dur="500" fill="hold"/>
                                        <p:tgtEl>
                                          <p:spTgt spid="65"/>
                                        </p:tgtEl>
                                        <p:attrNameLst>
                                          <p:attrName>ppt_h</p:attrName>
                                        </p:attrNameLst>
                                      </p:cBhvr>
                                      <p:tavLst>
                                        <p:tav tm="0">
                                          <p:val>
                                            <p:fltVal val="0"/>
                                          </p:val>
                                        </p:tav>
                                        <p:tav tm="100000">
                                          <p:val>
                                            <p:strVal val="#ppt_h"/>
                                          </p:val>
                                        </p:tav>
                                      </p:tavLst>
                                    </p:anim>
                                    <p:animEffect transition="in" filter="fade">
                                      <p:cBhvr>
                                        <p:cTn id="211" dur="500"/>
                                        <p:tgtEl>
                                          <p:spTgt spid="65"/>
                                        </p:tgtEl>
                                      </p:cBhvr>
                                    </p:animEffect>
                                  </p:childTnLst>
                                </p:cTn>
                              </p:par>
                              <p:par>
                                <p:cTn id="212" presetID="53" presetClass="entr" presetSubtype="0" fill="hold" nodeType="withEffect">
                                  <p:stCondLst>
                                    <p:cond delay="0"/>
                                  </p:stCondLst>
                                  <p:childTnLst>
                                    <p:set>
                                      <p:cBhvr>
                                        <p:cTn id="213" dur="1" fill="hold">
                                          <p:stCondLst>
                                            <p:cond delay="0"/>
                                          </p:stCondLst>
                                        </p:cTn>
                                        <p:tgtEl>
                                          <p:spTgt spid="70"/>
                                        </p:tgtEl>
                                        <p:attrNameLst>
                                          <p:attrName>style.visibility</p:attrName>
                                        </p:attrNameLst>
                                      </p:cBhvr>
                                      <p:to>
                                        <p:strVal val="visible"/>
                                      </p:to>
                                    </p:set>
                                    <p:anim calcmode="lin" valueType="num">
                                      <p:cBhvr>
                                        <p:cTn id="214" dur="500" fill="hold"/>
                                        <p:tgtEl>
                                          <p:spTgt spid="70"/>
                                        </p:tgtEl>
                                        <p:attrNameLst>
                                          <p:attrName>ppt_w</p:attrName>
                                        </p:attrNameLst>
                                      </p:cBhvr>
                                      <p:tavLst>
                                        <p:tav tm="0">
                                          <p:val>
                                            <p:fltVal val="0"/>
                                          </p:val>
                                        </p:tav>
                                        <p:tav tm="100000">
                                          <p:val>
                                            <p:strVal val="#ppt_w"/>
                                          </p:val>
                                        </p:tav>
                                      </p:tavLst>
                                    </p:anim>
                                    <p:anim calcmode="lin" valueType="num">
                                      <p:cBhvr>
                                        <p:cTn id="215" dur="500" fill="hold"/>
                                        <p:tgtEl>
                                          <p:spTgt spid="70"/>
                                        </p:tgtEl>
                                        <p:attrNameLst>
                                          <p:attrName>ppt_h</p:attrName>
                                        </p:attrNameLst>
                                      </p:cBhvr>
                                      <p:tavLst>
                                        <p:tav tm="0">
                                          <p:val>
                                            <p:fltVal val="0"/>
                                          </p:val>
                                        </p:tav>
                                        <p:tav tm="100000">
                                          <p:val>
                                            <p:strVal val="#ppt_h"/>
                                          </p:val>
                                        </p:tav>
                                      </p:tavLst>
                                    </p:anim>
                                    <p:animEffect transition="in" filter="fade">
                                      <p:cBhvr>
                                        <p:cTn id="216" dur="500"/>
                                        <p:tgtEl>
                                          <p:spTgt spid="70"/>
                                        </p:tgtEl>
                                      </p:cBhvr>
                                    </p:animEffect>
                                  </p:childTnLst>
                                </p:cTn>
                              </p:par>
                              <p:par>
                                <p:cTn id="217" presetID="53" presetClass="entr" presetSubtype="0" fill="hold" nodeType="withEffect">
                                  <p:stCondLst>
                                    <p:cond delay="0"/>
                                  </p:stCondLst>
                                  <p:childTnLst>
                                    <p:set>
                                      <p:cBhvr>
                                        <p:cTn id="218" dur="1" fill="hold">
                                          <p:stCondLst>
                                            <p:cond delay="0"/>
                                          </p:stCondLst>
                                        </p:cTn>
                                        <p:tgtEl>
                                          <p:spTgt spid="24"/>
                                        </p:tgtEl>
                                        <p:attrNameLst>
                                          <p:attrName>style.visibility</p:attrName>
                                        </p:attrNameLst>
                                      </p:cBhvr>
                                      <p:to>
                                        <p:strVal val="visible"/>
                                      </p:to>
                                    </p:set>
                                    <p:anim calcmode="lin" valueType="num">
                                      <p:cBhvr>
                                        <p:cTn id="219" dur="500" fill="hold"/>
                                        <p:tgtEl>
                                          <p:spTgt spid="24"/>
                                        </p:tgtEl>
                                        <p:attrNameLst>
                                          <p:attrName>ppt_w</p:attrName>
                                        </p:attrNameLst>
                                      </p:cBhvr>
                                      <p:tavLst>
                                        <p:tav tm="0">
                                          <p:val>
                                            <p:fltVal val="0"/>
                                          </p:val>
                                        </p:tav>
                                        <p:tav tm="100000">
                                          <p:val>
                                            <p:strVal val="#ppt_w"/>
                                          </p:val>
                                        </p:tav>
                                      </p:tavLst>
                                    </p:anim>
                                    <p:anim calcmode="lin" valueType="num">
                                      <p:cBhvr>
                                        <p:cTn id="220" dur="500" fill="hold"/>
                                        <p:tgtEl>
                                          <p:spTgt spid="24"/>
                                        </p:tgtEl>
                                        <p:attrNameLst>
                                          <p:attrName>ppt_h</p:attrName>
                                        </p:attrNameLst>
                                      </p:cBhvr>
                                      <p:tavLst>
                                        <p:tav tm="0">
                                          <p:val>
                                            <p:fltVal val="0"/>
                                          </p:val>
                                        </p:tav>
                                        <p:tav tm="100000">
                                          <p:val>
                                            <p:strVal val="#ppt_h"/>
                                          </p:val>
                                        </p:tav>
                                      </p:tavLst>
                                    </p:anim>
                                    <p:animEffect transition="in" filter="fade">
                                      <p:cBhvr>
                                        <p:cTn id="221" dur="500"/>
                                        <p:tgtEl>
                                          <p:spTgt spid="24"/>
                                        </p:tgtEl>
                                      </p:cBhvr>
                                    </p:animEffect>
                                  </p:childTnLst>
                                </p:cTn>
                              </p:par>
                              <p:par>
                                <p:cTn id="222" presetID="53" presetClass="entr" presetSubtype="0" fill="hold" nodeType="withEffect">
                                  <p:stCondLst>
                                    <p:cond delay="0"/>
                                  </p:stCondLst>
                                  <p:childTnLst>
                                    <p:set>
                                      <p:cBhvr>
                                        <p:cTn id="223" dur="1" fill="hold">
                                          <p:stCondLst>
                                            <p:cond delay="0"/>
                                          </p:stCondLst>
                                        </p:cTn>
                                        <p:tgtEl>
                                          <p:spTgt spid="30"/>
                                        </p:tgtEl>
                                        <p:attrNameLst>
                                          <p:attrName>style.visibility</p:attrName>
                                        </p:attrNameLst>
                                      </p:cBhvr>
                                      <p:to>
                                        <p:strVal val="visible"/>
                                      </p:to>
                                    </p:set>
                                    <p:anim calcmode="lin" valueType="num">
                                      <p:cBhvr>
                                        <p:cTn id="224" dur="500" fill="hold"/>
                                        <p:tgtEl>
                                          <p:spTgt spid="30"/>
                                        </p:tgtEl>
                                        <p:attrNameLst>
                                          <p:attrName>ppt_w</p:attrName>
                                        </p:attrNameLst>
                                      </p:cBhvr>
                                      <p:tavLst>
                                        <p:tav tm="0">
                                          <p:val>
                                            <p:fltVal val="0"/>
                                          </p:val>
                                        </p:tav>
                                        <p:tav tm="100000">
                                          <p:val>
                                            <p:strVal val="#ppt_w"/>
                                          </p:val>
                                        </p:tav>
                                      </p:tavLst>
                                    </p:anim>
                                    <p:anim calcmode="lin" valueType="num">
                                      <p:cBhvr>
                                        <p:cTn id="225" dur="500" fill="hold"/>
                                        <p:tgtEl>
                                          <p:spTgt spid="30"/>
                                        </p:tgtEl>
                                        <p:attrNameLst>
                                          <p:attrName>ppt_h</p:attrName>
                                        </p:attrNameLst>
                                      </p:cBhvr>
                                      <p:tavLst>
                                        <p:tav tm="0">
                                          <p:val>
                                            <p:fltVal val="0"/>
                                          </p:val>
                                        </p:tav>
                                        <p:tav tm="100000">
                                          <p:val>
                                            <p:strVal val="#ppt_h"/>
                                          </p:val>
                                        </p:tav>
                                      </p:tavLst>
                                    </p:anim>
                                    <p:animEffect transition="in" filter="fade">
                                      <p:cBhvr>
                                        <p:cTn id="226" dur="500"/>
                                        <p:tgtEl>
                                          <p:spTgt spid="30"/>
                                        </p:tgtEl>
                                      </p:cBhvr>
                                    </p:animEffect>
                                  </p:childTnLst>
                                </p:cTn>
                              </p:par>
                              <p:par>
                                <p:cTn id="227" presetID="53" presetClass="entr" presetSubtype="0" fill="hold" nodeType="withEffect">
                                  <p:stCondLst>
                                    <p:cond delay="0"/>
                                  </p:stCondLst>
                                  <p:childTnLst>
                                    <p:set>
                                      <p:cBhvr>
                                        <p:cTn id="228" dur="1" fill="hold">
                                          <p:stCondLst>
                                            <p:cond delay="0"/>
                                          </p:stCondLst>
                                        </p:cTn>
                                        <p:tgtEl>
                                          <p:spTgt spid="62"/>
                                        </p:tgtEl>
                                        <p:attrNameLst>
                                          <p:attrName>style.visibility</p:attrName>
                                        </p:attrNameLst>
                                      </p:cBhvr>
                                      <p:to>
                                        <p:strVal val="visible"/>
                                      </p:to>
                                    </p:set>
                                    <p:anim calcmode="lin" valueType="num">
                                      <p:cBhvr>
                                        <p:cTn id="229" dur="500" fill="hold"/>
                                        <p:tgtEl>
                                          <p:spTgt spid="62"/>
                                        </p:tgtEl>
                                        <p:attrNameLst>
                                          <p:attrName>ppt_w</p:attrName>
                                        </p:attrNameLst>
                                      </p:cBhvr>
                                      <p:tavLst>
                                        <p:tav tm="0">
                                          <p:val>
                                            <p:fltVal val="0"/>
                                          </p:val>
                                        </p:tav>
                                        <p:tav tm="100000">
                                          <p:val>
                                            <p:strVal val="#ppt_w"/>
                                          </p:val>
                                        </p:tav>
                                      </p:tavLst>
                                    </p:anim>
                                    <p:anim calcmode="lin" valueType="num">
                                      <p:cBhvr>
                                        <p:cTn id="230" dur="500" fill="hold"/>
                                        <p:tgtEl>
                                          <p:spTgt spid="62"/>
                                        </p:tgtEl>
                                        <p:attrNameLst>
                                          <p:attrName>ppt_h</p:attrName>
                                        </p:attrNameLst>
                                      </p:cBhvr>
                                      <p:tavLst>
                                        <p:tav tm="0">
                                          <p:val>
                                            <p:fltVal val="0"/>
                                          </p:val>
                                        </p:tav>
                                        <p:tav tm="100000">
                                          <p:val>
                                            <p:strVal val="#ppt_h"/>
                                          </p:val>
                                        </p:tav>
                                      </p:tavLst>
                                    </p:anim>
                                    <p:animEffect transition="in" filter="fade">
                                      <p:cBhvr>
                                        <p:cTn id="231" dur="500"/>
                                        <p:tgtEl>
                                          <p:spTgt spid="62"/>
                                        </p:tgtEl>
                                      </p:cBhvr>
                                    </p:animEffect>
                                  </p:childTnLst>
                                </p:cTn>
                              </p:par>
                              <p:par>
                                <p:cTn id="232" presetID="53" presetClass="entr" presetSubtype="0" fill="hold" nodeType="withEffect">
                                  <p:stCondLst>
                                    <p:cond delay="0"/>
                                  </p:stCondLst>
                                  <p:childTnLst>
                                    <p:set>
                                      <p:cBhvr>
                                        <p:cTn id="233" dur="1" fill="hold">
                                          <p:stCondLst>
                                            <p:cond delay="0"/>
                                          </p:stCondLst>
                                        </p:cTn>
                                        <p:tgtEl>
                                          <p:spTgt spid="63"/>
                                        </p:tgtEl>
                                        <p:attrNameLst>
                                          <p:attrName>style.visibility</p:attrName>
                                        </p:attrNameLst>
                                      </p:cBhvr>
                                      <p:to>
                                        <p:strVal val="visible"/>
                                      </p:to>
                                    </p:set>
                                    <p:anim calcmode="lin" valueType="num">
                                      <p:cBhvr>
                                        <p:cTn id="234" dur="500" fill="hold"/>
                                        <p:tgtEl>
                                          <p:spTgt spid="63"/>
                                        </p:tgtEl>
                                        <p:attrNameLst>
                                          <p:attrName>ppt_w</p:attrName>
                                        </p:attrNameLst>
                                      </p:cBhvr>
                                      <p:tavLst>
                                        <p:tav tm="0">
                                          <p:val>
                                            <p:fltVal val="0"/>
                                          </p:val>
                                        </p:tav>
                                        <p:tav tm="100000">
                                          <p:val>
                                            <p:strVal val="#ppt_w"/>
                                          </p:val>
                                        </p:tav>
                                      </p:tavLst>
                                    </p:anim>
                                    <p:anim calcmode="lin" valueType="num">
                                      <p:cBhvr>
                                        <p:cTn id="235" dur="500" fill="hold"/>
                                        <p:tgtEl>
                                          <p:spTgt spid="63"/>
                                        </p:tgtEl>
                                        <p:attrNameLst>
                                          <p:attrName>ppt_h</p:attrName>
                                        </p:attrNameLst>
                                      </p:cBhvr>
                                      <p:tavLst>
                                        <p:tav tm="0">
                                          <p:val>
                                            <p:fltVal val="0"/>
                                          </p:val>
                                        </p:tav>
                                        <p:tav tm="100000">
                                          <p:val>
                                            <p:strVal val="#ppt_h"/>
                                          </p:val>
                                        </p:tav>
                                      </p:tavLst>
                                    </p:anim>
                                    <p:animEffect transition="in" filter="fade">
                                      <p:cBhvr>
                                        <p:cTn id="236" dur="500"/>
                                        <p:tgtEl>
                                          <p:spTgt spid="63"/>
                                        </p:tgtEl>
                                      </p:cBhvr>
                                    </p:animEffect>
                                  </p:childTnLst>
                                </p:cTn>
                              </p:par>
                              <p:par>
                                <p:cTn id="237" presetID="53" presetClass="entr" presetSubtype="0" fill="hold" nodeType="withEffect">
                                  <p:stCondLst>
                                    <p:cond delay="0"/>
                                  </p:stCondLst>
                                  <p:childTnLst>
                                    <p:set>
                                      <p:cBhvr>
                                        <p:cTn id="238" dur="1" fill="hold">
                                          <p:stCondLst>
                                            <p:cond delay="0"/>
                                          </p:stCondLst>
                                        </p:cTn>
                                        <p:tgtEl>
                                          <p:spTgt spid="68"/>
                                        </p:tgtEl>
                                        <p:attrNameLst>
                                          <p:attrName>style.visibility</p:attrName>
                                        </p:attrNameLst>
                                      </p:cBhvr>
                                      <p:to>
                                        <p:strVal val="visible"/>
                                      </p:to>
                                    </p:set>
                                    <p:anim calcmode="lin" valueType="num">
                                      <p:cBhvr>
                                        <p:cTn id="239" dur="500" fill="hold"/>
                                        <p:tgtEl>
                                          <p:spTgt spid="68"/>
                                        </p:tgtEl>
                                        <p:attrNameLst>
                                          <p:attrName>ppt_w</p:attrName>
                                        </p:attrNameLst>
                                      </p:cBhvr>
                                      <p:tavLst>
                                        <p:tav tm="0">
                                          <p:val>
                                            <p:fltVal val="0"/>
                                          </p:val>
                                        </p:tav>
                                        <p:tav tm="100000">
                                          <p:val>
                                            <p:strVal val="#ppt_w"/>
                                          </p:val>
                                        </p:tav>
                                      </p:tavLst>
                                    </p:anim>
                                    <p:anim calcmode="lin" valueType="num">
                                      <p:cBhvr>
                                        <p:cTn id="240" dur="500" fill="hold"/>
                                        <p:tgtEl>
                                          <p:spTgt spid="68"/>
                                        </p:tgtEl>
                                        <p:attrNameLst>
                                          <p:attrName>ppt_h</p:attrName>
                                        </p:attrNameLst>
                                      </p:cBhvr>
                                      <p:tavLst>
                                        <p:tav tm="0">
                                          <p:val>
                                            <p:fltVal val="0"/>
                                          </p:val>
                                        </p:tav>
                                        <p:tav tm="100000">
                                          <p:val>
                                            <p:strVal val="#ppt_h"/>
                                          </p:val>
                                        </p:tav>
                                      </p:tavLst>
                                    </p:anim>
                                    <p:animEffect transition="in" filter="fade">
                                      <p:cBhvr>
                                        <p:cTn id="241" dur="500"/>
                                        <p:tgtEl>
                                          <p:spTgt spid="68"/>
                                        </p:tgtEl>
                                      </p:cBhvr>
                                    </p:animEffect>
                                  </p:childTnLst>
                                </p:cTn>
                              </p:par>
                              <p:par>
                                <p:cTn id="242" presetID="53" presetClass="entr" presetSubtype="0" fill="hold" nodeType="withEffect">
                                  <p:stCondLst>
                                    <p:cond delay="0"/>
                                  </p:stCondLst>
                                  <p:childTnLst>
                                    <p:set>
                                      <p:cBhvr>
                                        <p:cTn id="243" dur="1" fill="hold">
                                          <p:stCondLst>
                                            <p:cond delay="0"/>
                                          </p:stCondLst>
                                        </p:cTn>
                                        <p:tgtEl>
                                          <p:spTgt spid="23"/>
                                        </p:tgtEl>
                                        <p:attrNameLst>
                                          <p:attrName>style.visibility</p:attrName>
                                        </p:attrNameLst>
                                      </p:cBhvr>
                                      <p:to>
                                        <p:strVal val="visible"/>
                                      </p:to>
                                    </p:set>
                                    <p:anim calcmode="lin" valueType="num">
                                      <p:cBhvr>
                                        <p:cTn id="244" dur="500" fill="hold"/>
                                        <p:tgtEl>
                                          <p:spTgt spid="23"/>
                                        </p:tgtEl>
                                        <p:attrNameLst>
                                          <p:attrName>ppt_w</p:attrName>
                                        </p:attrNameLst>
                                      </p:cBhvr>
                                      <p:tavLst>
                                        <p:tav tm="0">
                                          <p:val>
                                            <p:fltVal val="0"/>
                                          </p:val>
                                        </p:tav>
                                        <p:tav tm="100000">
                                          <p:val>
                                            <p:strVal val="#ppt_w"/>
                                          </p:val>
                                        </p:tav>
                                      </p:tavLst>
                                    </p:anim>
                                    <p:anim calcmode="lin" valueType="num">
                                      <p:cBhvr>
                                        <p:cTn id="245" dur="500" fill="hold"/>
                                        <p:tgtEl>
                                          <p:spTgt spid="23"/>
                                        </p:tgtEl>
                                        <p:attrNameLst>
                                          <p:attrName>ppt_h</p:attrName>
                                        </p:attrNameLst>
                                      </p:cBhvr>
                                      <p:tavLst>
                                        <p:tav tm="0">
                                          <p:val>
                                            <p:fltVal val="0"/>
                                          </p:val>
                                        </p:tav>
                                        <p:tav tm="100000">
                                          <p:val>
                                            <p:strVal val="#ppt_h"/>
                                          </p:val>
                                        </p:tav>
                                      </p:tavLst>
                                    </p:anim>
                                    <p:animEffect transition="in" filter="fade">
                                      <p:cBhvr>
                                        <p:cTn id="246" dur="500"/>
                                        <p:tgtEl>
                                          <p:spTgt spid="23"/>
                                        </p:tgtEl>
                                      </p:cBhvr>
                                    </p:animEffect>
                                  </p:childTnLst>
                                </p:cTn>
                              </p:par>
                              <p:par>
                                <p:cTn id="247" presetID="53" presetClass="entr" presetSubtype="0" fill="hold" nodeType="withEffect">
                                  <p:stCondLst>
                                    <p:cond delay="0"/>
                                  </p:stCondLst>
                                  <p:childTnLst>
                                    <p:set>
                                      <p:cBhvr>
                                        <p:cTn id="248" dur="1" fill="hold">
                                          <p:stCondLst>
                                            <p:cond delay="0"/>
                                          </p:stCondLst>
                                        </p:cTn>
                                        <p:tgtEl>
                                          <p:spTgt spid="26"/>
                                        </p:tgtEl>
                                        <p:attrNameLst>
                                          <p:attrName>style.visibility</p:attrName>
                                        </p:attrNameLst>
                                      </p:cBhvr>
                                      <p:to>
                                        <p:strVal val="visible"/>
                                      </p:to>
                                    </p:set>
                                    <p:anim calcmode="lin" valueType="num">
                                      <p:cBhvr>
                                        <p:cTn id="249" dur="500" fill="hold"/>
                                        <p:tgtEl>
                                          <p:spTgt spid="26"/>
                                        </p:tgtEl>
                                        <p:attrNameLst>
                                          <p:attrName>ppt_w</p:attrName>
                                        </p:attrNameLst>
                                      </p:cBhvr>
                                      <p:tavLst>
                                        <p:tav tm="0">
                                          <p:val>
                                            <p:fltVal val="0"/>
                                          </p:val>
                                        </p:tav>
                                        <p:tav tm="100000">
                                          <p:val>
                                            <p:strVal val="#ppt_w"/>
                                          </p:val>
                                        </p:tav>
                                      </p:tavLst>
                                    </p:anim>
                                    <p:anim calcmode="lin" valueType="num">
                                      <p:cBhvr>
                                        <p:cTn id="250" dur="500" fill="hold"/>
                                        <p:tgtEl>
                                          <p:spTgt spid="26"/>
                                        </p:tgtEl>
                                        <p:attrNameLst>
                                          <p:attrName>ppt_h</p:attrName>
                                        </p:attrNameLst>
                                      </p:cBhvr>
                                      <p:tavLst>
                                        <p:tav tm="0">
                                          <p:val>
                                            <p:fltVal val="0"/>
                                          </p:val>
                                        </p:tav>
                                        <p:tav tm="100000">
                                          <p:val>
                                            <p:strVal val="#ppt_h"/>
                                          </p:val>
                                        </p:tav>
                                      </p:tavLst>
                                    </p:anim>
                                    <p:animEffect transition="in" filter="fade">
                                      <p:cBhvr>
                                        <p:cTn id="251" dur="500"/>
                                        <p:tgtEl>
                                          <p:spTgt spid="26"/>
                                        </p:tgtEl>
                                      </p:cBhvr>
                                    </p:animEffect>
                                  </p:childTnLst>
                                </p:cTn>
                              </p:par>
                              <p:par>
                                <p:cTn id="252" presetID="53" presetClass="entr" presetSubtype="0" fill="hold" nodeType="withEffect">
                                  <p:stCondLst>
                                    <p:cond delay="0"/>
                                  </p:stCondLst>
                                  <p:childTnLst>
                                    <p:set>
                                      <p:cBhvr>
                                        <p:cTn id="253" dur="1" fill="hold">
                                          <p:stCondLst>
                                            <p:cond delay="0"/>
                                          </p:stCondLst>
                                        </p:cTn>
                                        <p:tgtEl>
                                          <p:spTgt spid="57"/>
                                        </p:tgtEl>
                                        <p:attrNameLst>
                                          <p:attrName>style.visibility</p:attrName>
                                        </p:attrNameLst>
                                      </p:cBhvr>
                                      <p:to>
                                        <p:strVal val="visible"/>
                                      </p:to>
                                    </p:set>
                                    <p:anim calcmode="lin" valueType="num">
                                      <p:cBhvr>
                                        <p:cTn id="254" dur="500" fill="hold"/>
                                        <p:tgtEl>
                                          <p:spTgt spid="57"/>
                                        </p:tgtEl>
                                        <p:attrNameLst>
                                          <p:attrName>ppt_w</p:attrName>
                                        </p:attrNameLst>
                                      </p:cBhvr>
                                      <p:tavLst>
                                        <p:tav tm="0">
                                          <p:val>
                                            <p:fltVal val="0"/>
                                          </p:val>
                                        </p:tav>
                                        <p:tav tm="100000">
                                          <p:val>
                                            <p:strVal val="#ppt_w"/>
                                          </p:val>
                                        </p:tav>
                                      </p:tavLst>
                                    </p:anim>
                                    <p:anim calcmode="lin" valueType="num">
                                      <p:cBhvr>
                                        <p:cTn id="255" dur="500" fill="hold"/>
                                        <p:tgtEl>
                                          <p:spTgt spid="57"/>
                                        </p:tgtEl>
                                        <p:attrNameLst>
                                          <p:attrName>ppt_h</p:attrName>
                                        </p:attrNameLst>
                                      </p:cBhvr>
                                      <p:tavLst>
                                        <p:tav tm="0">
                                          <p:val>
                                            <p:fltVal val="0"/>
                                          </p:val>
                                        </p:tav>
                                        <p:tav tm="100000">
                                          <p:val>
                                            <p:strVal val="#ppt_h"/>
                                          </p:val>
                                        </p:tav>
                                      </p:tavLst>
                                    </p:anim>
                                    <p:animEffect transition="in" filter="fade">
                                      <p:cBhvr>
                                        <p:cTn id="256" dur="500"/>
                                        <p:tgtEl>
                                          <p:spTgt spid="57"/>
                                        </p:tgtEl>
                                      </p:cBhvr>
                                    </p:animEffect>
                                  </p:childTnLst>
                                </p:cTn>
                              </p:par>
                              <p:par>
                                <p:cTn id="257" presetID="53" presetClass="entr" presetSubtype="0" fill="hold" nodeType="withEffect">
                                  <p:stCondLst>
                                    <p:cond delay="0"/>
                                  </p:stCondLst>
                                  <p:childTnLst>
                                    <p:set>
                                      <p:cBhvr>
                                        <p:cTn id="258" dur="1" fill="hold">
                                          <p:stCondLst>
                                            <p:cond delay="0"/>
                                          </p:stCondLst>
                                        </p:cTn>
                                        <p:tgtEl>
                                          <p:spTgt spid="61"/>
                                        </p:tgtEl>
                                        <p:attrNameLst>
                                          <p:attrName>style.visibility</p:attrName>
                                        </p:attrNameLst>
                                      </p:cBhvr>
                                      <p:to>
                                        <p:strVal val="visible"/>
                                      </p:to>
                                    </p:set>
                                    <p:anim calcmode="lin" valueType="num">
                                      <p:cBhvr>
                                        <p:cTn id="259" dur="500" fill="hold"/>
                                        <p:tgtEl>
                                          <p:spTgt spid="61"/>
                                        </p:tgtEl>
                                        <p:attrNameLst>
                                          <p:attrName>ppt_w</p:attrName>
                                        </p:attrNameLst>
                                      </p:cBhvr>
                                      <p:tavLst>
                                        <p:tav tm="0">
                                          <p:val>
                                            <p:fltVal val="0"/>
                                          </p:val>
                                        </p:tav>
                                        <p:tav tm="100000">
                                          <p:val>
                                            <p:strVal val="#ppt_w"/>
                                          </p:val>
                                        </p:tav>
                                      </p:tavLst>
                                    </p:anim>
                                    <p:anim calcmode="lin" valueType="num">
                                      <p:cBhvr>
                                        <p:cTn id="260" dur="500" fill="hold"/>
                                        <p:tgtEl>
                                          <p:spTgt spid="61"/>
                                        </p:tgtEl>
                                        <p:attrNameLst>
                                          <p:attrName>ppt_h</p:attrName>
                                        </p:attrNameLst>
                                      </p:cBhvr>
                                      <p:tavLst>
                                        <p:tav tm="0">
                                          <p:val>
                                            <p:fltVal val="0"/>
                                          </p:val>
                                        </p:tav>
                                        <p:tav tm="100000">
                                          <p:val>
                                            <p:strVal val="#ppt_h"/>
                                          </p:val>
                                        </p:tav>
                                      </p:tavLst>
                                    </p:anim>
                                    <p:animEffect transition="in" filter="fade">
                                      <p:cBhvr>
                                        <p:cTn id="261" dur="500"/>
                                        <p:tgtEl>
                                          <p:spTgt spid="61"/>
                                        </p:tgtEl>
                                      </p:cBhvr>
                                    </p:animEffect>
                                  </p:childTnLst>
                                </p:cTn>
                              </p:par>
                              <p:par>
                                <p:cTn id="262" presetID="53" presetClass="entr" presetSubtype="0" fill="hold" nodeType="withEffect">
                                  <p:stCondLst>
                                    <p:cond delay="0"/>
                                  </p:stCondLst>
                                  <p:childTnLst>
                                    <p:set>
                                      <p:cBhvr>
                                        <p:cTn id="263" dur="1" fill="hold">
                                          <p:stCondLst>
                                            <p:cond delay="0"/>
                                          </p:stCondLst>
                                        </p:cTn>
                                        <p:tgtEl>
                                          <p:spTgt spid="60"/>
                                        </p:tgtEl>
                                        <p:attrNameLst>
                                          <p:attrName>style.visibility</p:attrName>
                                        </p:attrNameLst>
                                      </p:cBhvr>
                                      <p:to>
                                        <p:strVal val="visible"/>
                                      </p:to>
                                    </p:set>
                                    <p:anim calcmode="lin" valueType="num">
                                      <p:cBhvr>
                                        <p:cTn id="264" dur="500" fill="hold"/>
                                        <p:tgtEl>
                                          <p:spTgt spid="60"/>
                                        </p:tgtEl>
                                        <p:attrNameLst>
                                          <p:attrName>ppt_w</p:attrName>
                                        </p:attrNameLst>
                                      </p:cBhvr>
                                      <p:tavLst>
                                        <p:tav tm="0">
                                          <p:val>
                                            <p:fltVal val="0"/>
                                          </p:val>
                                        </p:tav>
                                        <p:tav tm="100000">
                                          <p:val>
                                            <p:strVal val="#ppt_w"/>
                                          </p:val>
                                        </p:tav>
                                      </p:tavLst>
                                    </p:anim>
                                    <p:anim calcmode="lin" valueType="num">
                                      <p:cBhvr>
                                        <p:cTn id="265" dur="500" fill="hold"/>
                                        <p:tgtEl>
                                          <p:spTgt spid="60"/>
                                        </p:tgtEl>
                                        <p:attrNameLst>
                                          <p:attrName>ppt_h</p:attrName>
                                        </p:attrNameLst>
                                      </p:cBhvr>
                                      <p:tavLst>
                                        <p:tav tm="0">
                                          <p:val>
                                            <p:fltVal val="0"/>
                                          </p:val>
                                        </p:tav>
                                        <p:tav tm="100000">
                                          <p:val>
                                            <p:strVal val="#ppt_h"/>
                                          </p:val>
                                        </p:tav>
                                      </p:tavLst>
                                    </p:anim>
                                    <p:animEffect transition="in" filter="fade">
                                      <p:cBhvr>
                                        <p:cTn id="266" dur="500"/>
                                        <p:tgtEl>
                                          <p:spTgt spid="60"/>
                                        </p:tgtEl>
                                      </p:cBhvr>
                                    </p:animEffect>
                                  </p:childTnLst>
                                </p:cTn>
                              </p:par>
                              <p:par>
                                <p:cTn id="267" presetID="53" presetClass="entr" presetSubtype="0" fill="hold" nodeType="withEffect">
                                  <p:stCondLst>
                                    <p:cond delay="0"/>
                                  </p:stCondLst>
                                  <p:childTnLst>
                                    <p:set>
                                      <p:cBhvr>
                                        <p:cTn id="268" dur="1" fill="hold">
                                          <p:stCondLst>
                                            <p:cond delay="0"/>
                                          </p:stCondLst>
                                        </p:cTn>
                                        <p:tgtEl>
                                          <p:spTgt spid="73"/>
                                        </p:tgtEl>
                                        <p:attrNameLst>
                                          <p:attrName>style.visibility</p:attrName>
                                        </p:attrNameLst>
                                      </p:cBhvr>
                                      <p:to>
                                        <p:strVal val="visible"/>
                                      </p:to>
                                    </p:set>
                                    <p:anim calcmode="lin" valueType="num">
                                      <p:cBhvr>
                                        <p:cTn id="269" dur="500" fill="hold"/>
                                        <p:tgtEl>
                                          <p:spTgt spid="73"/>
                                        </p:tgtEl>
                                        <p:attrNameLst>
                                          <p:attrName>ppt_w</p:attrName>
                                        </p:attrNameLst>
                                      </p:cBhvr>
                                      <p:tavLst>
                                        <p:tav tm="0">
                                          <p:val>
                                            <p:fltVal val="0"/>
                                          </p:val>
                                        </p:tav>
                                        <p:tav tm="100000">
                                          <p:val>
                                            <p:strVal val="#ppt_w"/>
                                          </p:val>
                                        </p:tav>
                                      </p:tavLst>
                                    </p:anim>
                                    <p:anim calcmode="lin" valueType="num">
                                      <p:cBhvr>
                                        <p:cTn id="270" dur="500" fill="hold"/>
                                        <p:tgtEl>
                                          <p:spTgt spid="73"/>
                                        </p:tgtEl>
                                        <p:attrNameLst>
                                          <p:attrName>ppt_h</p:attrName>
                                        </p:attrNameLst>
                                      </p:cBhvr>
                                      <p:tavLst>
                                        <p:tav tm="0">
                                          <p:val>
                                            <p:fltVal val="0"/>
                                          </p:val>
                                        </p:tav>
                                        <p:tav tm="100000">
                                          <p:val>
                                            <p:strVal val="#ppt_h"/>
                                          </p:val>
                                        </p:tav>
                                      </p:tavLst>
                                    </p:anim>
                                    <p:animEffect transition="in" filter="fade">
                                      <p:cBhvr>
                                        <p:cTn id="271" dur="500"/>
                                        <p:tgtEl>
                                          <p:spTgt spid="73"/>
                                        </p:tgtEl>
                                      </p:cBhvr>
                                    </p:animEffect>
                                  </p:childTnLst>
                                </p:cTn>
                              </p:par>
                              <p:par>
                                <p:cTn id="272" presetID="53" presetClass="entr" presetSubtype="0" fill="hold" grpId="0" nodeType="withEffect">
                                  <p:stCondLst>
                                    <p:cond delay="0"/>
                                  </p:stCondLst>
                                  <p:childTnLst>
                                    <p:set>
                                      <p:cBhvr>
                                        <p:cTn id="273" dur="1" fill="hold">
                                          <p:stCondLst>
                                            <p:cond delay="0"/>
                                          </p:stCondLst>
                                        </p:cTn>
                                        <p:tgtEl>
                                          <p:spTgt spid="67"/>
                                        </p:tgtEl>
                                        <p:attrNameLst>
                                          <p:attrName>style.visibility</p:attrName>
                                        </p:attrNameLst>
                                      </p:cBhvr>
                                      <p:to>
                                        <p:strVal val="visible"/>
                                      </p:to>
                                    </p:set>
                                    <p:anim calcmode="lin" valueType="num">
                                      <p:cBhvr>
                                        <p:cTn id="274" dur="500" fill="hold"/>
                                        <p:tgtEl>
                                          <p:spTgt spid="67"/>
                                        </p:tgtEl>
                                        <p:attrNameLst>
                                          <p:attrName>ppt_w</p:attrName>
                                        </p:attrNameLst>
                                      </p:cBhvr>
                                      <p:tavLst>
                                        <p:tav tm="0">
                                          <p:val>
                                            <p:fltVal val="0"/>
                                          </p:val>
                                        </p:tav>
                                        <p:tav tm="100000">
                                          <p:val>
                                            <p:strVal val="#ppt_w"/>
                                          </p:val>
                                        </p:tav>
                                      </p:tavLst>
                                    </p:anim>
                                    <p:anim calcmode="lin" valueType="num">
                                      <p:cBhvr>
                                        <p:cTn id="275" dur="500" fill="hold"/>
                                        <p:tgtEl>
                                          <p:spTgt spid="67"/>
                                        </p:tgtEl>
                                        <p:attrNameLst>
                                          <p:attrName>ppt_h</p:attrName>
                                        </p:attrNameLst>
                                      </p:cBhvr>
                                      <p:tavLst>
                                        <p:tav tm="0">
                                          <p:val>
                                            <p:fltVal val="0"/>
                                          </p:val>
                                        </p:tav>
                                        <p:tav tm="100000">
                                          <p:val>
                                            <p:strVal val="#ppt_h"/>
                                          </p:val>
                                        </p:tav>
                                      </p:tavLst>
                                    </p:anim>
                                    <p:animEffect transition="in" filter="fade">
                                      <p:cBhvr>
                                        <p:cTn id="276" dur="500"/>
                                        <p:tgtEl>
                                          <p:spTgt spid="67"/>
                                        </p:tgtEl>
                                      </p:cBhvr>
                                    </p:animEffect>
                                  </p:childTnLst>
                                </p:cTn>
                              </p:par>
                              <p:par>
                                <p:cTn id="277" presetID="53" presetClass="entr" presetSubtype="0" fill="hold" grpId="0" nodeType="withEffect">
                                  <p:stCondLst>
                                    <p:cond delay="0"/>
                                  </p:stCondLst>
                                  <p:childTnLst>
                                    <p:set>
                                      <p:cBhvr>
                                        <p:cTn id="278" dur="1" fill="hold">
                                          <p:stCondLst>
                                            <p:cond delay="0"/>
                                          </p:stCondLst>
                                        </p:cTn>
                                        <p:tgtEl>
                                          <p:spTgt spid="66"/>
                                        </p:tgtEl>
                                        <p:attrNameLst>
                                          <p:attrName>style.visibility</p:attrName>
                                        </p:attrNameLst>
                                      </p:cBhvr>
                                      <p:to>
                                        <p:strVal val="visible"/>
                                      </p:to>
                                    </p:set>
                                    <p:anim calcmode="lin" valueType="num">
                                      <p:cBhvr>
                                        <p:cTn id="279" dur="500" fill="hold"/>
                                        <p:tgtEl>
                                          <p:spTgt spid="66"/>
                                        </p:tgtEl>
                                        <p:attrNameLst>
                                          <p:attrName>ppt_w</p:attrName>
                                        </p:attrNameLst>
                                      </p:cBhvr>
                                      <p:tavLst>
                                        <p:tav tm="0">
                                          <p:val>
                                            <p:fltVal val="0"/>
                                          </p:val>
                                        </p:tav>
                                        <p:tav tm="100000">
                                          <p:val>
                                            <p:strVal val="#ppt_w"/>
                                          </p:val>
                                        </p:tav>
                                      </p:tavLst>
                                    </p:anim>
                                    <p:anim calcmode="lin" valueType="num">
                                      <p:cBhvr>
                                        <p:cTn id="280" dur="500" fill="hold"/>
                                        <p:tgtEl>
                                          <p:spTgt spid="66"/>
                                        </p:tgtEl>
                                        <p:attrNameLst>
                                          <p:attrName>ppt_h</p:attrName>
                                        </p:attrNameLst>
                                      </p:cBhvr>
                                      <p:tavLst>
                                        <p:tav tm="0">
                                          <p:val>
                                            <p:fltVal val="0"/>
                                          </p:val>
                                        </p:tav>
                                        <p:tav tm="100000">
                                          <p:val>
                                            <p:strVal val="#ppt_h"/>
                                          </p:val>
                                        </p:tav>
                                      </p:tavLst>
                                    </p:anim>
                                    <p:animEffect transition="in" filter="fade">
                                      <p:cBhvr>
                                        <p:cTn id="281" dur="500"/>
                                        <p:tgtEl>
                                          <p:spTgt spid="66"/>
                                        </p:tgtEl>
                                      </p:cBhvr>
                                    </p:animEffect>
                                  </p:childTnLst>
                                </p:cTn>
                              </p:par>
                              <p:par>
                                <p:cTn id="282" presetID="53" presetClass="entr" presetSubtype="0" fill="hold" grpId="1" nodeType="withEffect">
                                  <p:stCondLst>
                                    <p:cond delay="0"/>
                                  </p:stCondLst>
                                  <p:childTnLst>
                                    <p:set>
                                      <p:cBhvr>
                                        <p:cTn id="283" dur="1" fill="hold">
                                          <p:stCondLst>
                                            <p:cond delay="0"/>
                                          </p:stCondLst>
                                        </p:cTn>
                                        <p:tgtEl>
                                          <p:spTgt spid="67"/>
                                        </p:tgtEl>
                                        <p:attrNameLst>
                                          <p:attrName>style.visibility</p:attrName>
                                        </p:attrNameLst>
                                      </p:cBhvr>
                                      <p:to>
                                        <p:strVal val="visible"/>
                                      </p:to>
                                    </p:set>
                                    <p:anim calcmode="lin" valueType="num">
                                      <p:cBhvr>
                                        <p:cTn id="284" dur="500" fill="hold"/>
                                        <p:tgtEl>
                                          <p:spTgt spid="67"/>
                                        </p:tgtEl>
                                        <p:attrNameLst>
                                          <p:attrName>ppt_w</p:attrName>
                                        </p:attrNameLst>
                                      </p:cBhvr>
                                      <p:tavLst>
                                        <p:tav tm="0">
                                          <p:val>
                                            <p:fltVal val="0"/>
                                          </p:val>
                                        </p:tav>
                                        <p:tav tm="100000">
                                          <p:val>
                                            <p:strVal val="#ppt_w"/>
                                          </p:val>
                                        </p:tav>
                                      </p:tavLst>
                                    </p:anim>
                                    <p:anim calcmode="lin" valueType="num">
                                      <p:cBhvr>
                                        <p:cTn id="285" dur="500" fill="hold"/>
                                        <p:tgtEl>
                                          <p:spTgt spid="67"/>
                                        </p:tgtEl>
                                        <p:attrNameLst>
                                          <p:attrName>ppt_h</p:attrName>
                                        </p:attrNameLst>
                                      </p:cBhvr>
                                      <p:tavLst>
                                        <p:tav tm="0">
                                          <p:val>
                                            <p:fltVal val="0"/>
                                          </p:val>
                                        </p:tav>
                                        <p:tav tm="100000">
                                          <p:val>
                                            <p:strVal val="#ppt_h"/>
                                          </p:val>
                                        </p:tav>
                                      </p:tavLst>
                                    </p:anim>
                                    <p:animEffect transition="in" filter="fade">
                                      <p:cBhvr>
                                        <p:cTn id="28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8" grpId="0" animBg="1"/>
      <p:bldP spid="59" grpId="0" animBg="1"/>
      <p:bldP spid="13" grpId="0" animBg="1"/>
      <p:bldP spid="72" grpId="0" animBg="1"/>
      <p:bldP spid="35" grpId="0" animBg="1"/>
      <p:bldP spid="36" grpId="0" animBg="1"/>
      <p:bldP spid="38" grpId="0" animBg="1"/>
      <p:bldP spid="39" grpId="0"/>
      <p:bldP spid="42" grpId="0" animBg="1"/>
      <p:bldP spid="43" grpId="0"/>
      <p:bldP spid="15" grpId="0" animBg="1"/>
      <p:bldP spid="16" grpId="0" animBg="1"/>
      <p:bldP spid="18" grpId="0" animBg="1"/>
      <p:bldP spid="19" grpId="0"/>
      <p:bldP spid="20" grpId="0"/>
      <p:bldP spid="21" grpId="0"/>
      <p:bldP spid="14" grpId="0" animBg="1"/>
      <p:bldP spid="17" grpId="0"/>
      <p:bldP spid="17" grpId="1"/>
      <p:bldP spid="34" grpId="0" animBg="1"/>
      <p:bldP spid="37" grpId="0"/>
      <p:bldP spid="40" grpId="0" animBg="1"/>
      <p:bldP spid="41" grpId="0"/>
      <p:bldP spid="44" grpId="0" animBg="1"/>
      <p:bldP spid="45" grpId="0"/>
      <p:bldP spid="46" grpId="0" animBg="1"/>
      <p:bldP spid="47" grpId="0"/>
      <p:bldP spid="48" grpId="0" animBg="1"/>
      <p:bldP spid="49" grpId="0"/>
      <p:bldP spid="50" grpId="0" animBg="1"/>
      <p:bldP spid="51" grpId="0"/>
      <p:bldP spid="66" grpId="0" animBg="1"/>
      <p:bldP spid="67" grpId="0"/>
      <p:bldP spid="6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Authorization Level and Testing</a:t>
            </a:r>
            <a:endParaRPr lang="en-US" sz="2800"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6</a:t>
            </a:fld>
            <a:endParaRPr lang="en-US" dirty="0">
              <a:solidFill>
                <a:prstClr val="white"/>
              </a:solidFill>
            </a:endParaRPr>
          </a:p>
        </p:txBody>
      </p:sp>
      <p:graphicFrame>
        <p:nvGraphicFramePr>
          <p:cNvPr id="43" name="Table 42"/>
          <p:cNvGraphicFramePr>
            <a:graphicFrameLocks noGrp="1"/>
          </p:cNvGraphicFramePr>
          <p:nvPr>
            <p:extLst>
              <p:ext uri="{D42A27DB-BD31-4B8C-83A1-F6EECF244321}">
                <p14:modId xmlns="" xmlns:p14="http://schemas.microsoft.com/office/powerpoint/2010/main" val="3474985934"/>
              </p:ext>
            </p:extLst>
          </p:nvPr>
        </p:nvGraphicFramePr>
        <p:xfrm>
          <a:off x="476052" y="2178219"/>
          <a:ext cx="8177753" cy="731520"/>
        </p:xfrm>
        <a:graphic>
          <a:graphicData uri="http://schemas.openxmlformats.org/drawingml/2006/table">
            <a:tbl>
              <a:tblPr/>
              <a:tblGrid>
                <a:gridCol w="1098224"/>
                <a:gridCol w="3996965"/>
                <a:gridCol w="3082564"/>
              </a:tblGrid>
              <a:tr h="731520">
                <a:tc>
                  <a:txBody>
                    <a:bodyPr/>
                    <a:lstStyle/>
                    <a:p>
                      <a:pPr marL="0" marR="0" algn="ctr">
                        <a:spcBef>
                          <a:spcPts val="0"/>
                        </a:spcBef>
                        <a:spcAft>
                          <a:spcPts val="0"/>
                        </a:spcAft>
                      </a:pPr>
                      <a:r>
                        <a:rPr lang="en-US" sz="1800" b="1" kern="50" dirty="0" smtClean="0">
                          <a:solidFill>
                            <a:schemeClr val="bg1"/>
                          </a:solidFill>
                          <a:latin typeface="+mj-lt"/>
                          <a:ea typeface="Lucida Sans Unicode"/>
                        </a:rPr>
                        <a:t>Category</a:t>
                      </a:r>
                      <a:endParaRPr lang="en-US" sz="1800"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800" b="1" kern="50" dirty="0" smtClean="0">
                          <a:solidFill>
                            <a:schemeClr val="bg1"/>
                          </a:solidFill>
                          <a:latin typeface="+mj-lt"/>
                          <a:ea typeface="Lucida Sans Unicode"/>
                        </a:rPr>
                        <a:t>Description</a:t>
                      </a:r>
                      <a:endParaRPr lang="en-US" sz="1800"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800" b="1" kern="50" dirty="0" smtClean="0">
                          <a:solidFill>
                            <a:schemeClr val="bg1"/>
                          </a:solidFill>
                          <a:latin typeface="+mj-lt"/>
                          <a:ea typeface="Lucida Sans Unicode"/>
                        </a:rPr>
                        <a:t>Authorization</a:t>
                      </a:r>
                      <a:endParaRPr lang="en-US" sz="1800"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graphicFrame>
        <p:nvGraphicFramePr>
          <p:cNvPr id="14" name="Table 13"/>
          <p:cNvGraphicFramePr>
            <a:graphicFrameLocks noGrp="1"/>
          </p:cNvGraphicFramePr>
          <p:nvPr>
            <p:extLst>
              <p:ext uri="{D42A27DB-BD31-4B8C-83A1-F6EECF244321}">
                <p14:modId xmlns="" xmlns:p14="http://schemas.microsoft.com/office/powerpoint/2010/main" val="4011876188"/>
              </p:ext>
            </p:extLst>
          </p:nvPr>
        </p:nvGraphicFramePr>
        <p:xfrm>
          <a:off x="493964" y="2917800"/>
          <a:ext cx="8159842" cy="2194560"/>
        </p:xfrm>
        <a:graphic>
          <a:graphicData uri="http://schemas.openxmlformats.org/drawingml/2006/table">
            <a:tbl>
              <a:tblPr/>
              <a:tblGrid>
                <a:gridCol w="1089739"/>
                <a:gridCol w="3996965"/>
                <a:gridCol w="3073138"/>
              </a:tblGrid>
              <a:tr h="731520">
                <a:tc>
                  <a:txBody>
                    <a:bodyPr/>
                    <a:lstStyle/>
                    <a:p>
                      <a:pPr marL="0" marR="0" algn="ctr">
                        <a:spcBef>
                          <a:spcPts val="0"/>
                        </a:spcBef>
                        <a:spcAft>
                          <a:spcPts val="0"/>
                        </a:spcAft>
                      </a:pPr>
                      <a:r>
                        <a:rPr lang="en-US" sz="1800" kern="50" dirty="0" smtClean="0">
                          <a:solidFill>
                            <a:schemeClr val="bg1"/>
                          </a:solidFill>
                          <a:latin typeface="+mn-lt"/>
                          <a:ea typeface="Lucida Sans Unicode"/>
                          <a:cs typeface="+mn-cs"/>
                        </a:rPr>
                        <a:t>1</a:t>
                      </a:r>
                      <a:endParaRPr lang="en-US" sz="1800" kern="50" dirty="0">
                        <a:solidFill>
                          <a:schemeClr val="bg1"/>
                        </a:solidFill>
                        <a:latin typeface="+mn-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2000" b="1" kern="50" dirty="0" smtClean="0">
                          <a:solidFill>
                            <a:schemeClr val="bg1"/>
                          </a:solidFill>
                          <a:latin typeface="+mj-lt"/>
                          <a:ea typeface="Lucida Sans Unicode"/>
                        </a:rPr>
                        <a:t>CSP Supplied, not yet reviewed</a:t>
                      </a:r>
                      <a:endParaRPr lang="en-US" sz="2000" b="1"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defTabSz="457200" rtl="0" eaLnBrk="1" latinLnBrk="0" hangingPunct="1">
                        <a:spcBef>
                          <a:spcPts val="0"/>
                        </a:spcBef>
                        <a:spcAft>
                          <a:spcPts val="0"/>
                        </a:spcAft>
                      </a:pPr>
                      <a:r>
                        <a:rPr lang="en-US" sz="2000" b="1" kern="50" dirty="0" smtClean="0">
                          <a:solidFill>
                            <a:schemeClr val="bg1"/>
                          </a:solidFill>
                          <a:latin typeface="+mj-lt"/>
                          <a:ea typeface="Lucida Sans Unicode"/>
                          <a:cs typeface="+mn-cs"/>
                        </a:rPr>
                        <a:t>Candidate for Authorization</a:t>
                      </a:r>
                      <a:endParaRPr lang="en-US" sz="2000" b="1" kern="50" dirty="0">
                        <a:solidFill>
                          <a:schemeClr val="bg1"/>
                        </a:solidFill>
                        <a:latin typeface="+mj-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731520">
                <a:tc>
                  <a:txBody>
                    <a:bodyPr/>
                    <a:lstStyle/>
                    <a:p>
                      <a:pPr marL="0" marR="0" algn="ctr">
                        <a:spcBef>
                          <a:spcPts val="0"/>
                        </a:spcBef>
                        <a:spcAft>
                          <a:spcPts val="0"/>
                        </a:spcAft>
                      </a:pPr>
                      <a:r>
                        <a:rPr lang="en-US" sz="1800" kern="50" dirty="0" smtClean="0">
                          <a:solidFill>
                            <a:schemeClr val="bg1"/>
                          </a:solidFill>
                          <a:latin typeface="+mn-lt"/>
                          <a:ea typeface="Lucida Sans Unicode"/>
                          <a:cs typeface="+mn-cs"/>
                        </a:rPr>
                        <a:t>2</a:t>
                      </a:r>
                      <a:endParaRPr lang="en-US" sz="1800" kern="50" dirty="0">
                        <a:solidFill>
                          <a:schemeClr val="bg1"/>
                        </a:solidFill>
                        <a:latin typeface="+mn-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2000" b="1" kern="50" dirty="0" smtClean="0">
                          <a:solidFill>
                            <a:schemeClr val="bg1"/>
                          </a:solidFill>
                          <a:latin typeface="+mj-lt"/>
                          <a:ea typeface="Lucida Sans Unicode"/>
                        </a:rPr>
                        <a:t>Reviewed</a:t>
                      </a:r>
                      <a:r>
                        <a:rPr lang="en-US" sz="2000" b="1" kern="50" baseline="0" dirty="0" smtClean="0">
                          <a:solidFill>
                            <a:schemeClr val="bg1"/>
                          </a:solidFill>
                          <a:latin typeface="+mj-lt"/>
                          <a:ea typeface="Lucida Sans Unicode"/>
                        </a:rPr>
                        <a:t> by agency</a:t>
                      </a:r>
                      <a:endParaRPr lang="en-US" sz="2000" b="1"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defTabSz="457200" rtl="0" eaLnBrk="1" latinLnBrk="0" hangingPunct="1">
                        <a:spcBef>
                          <a:spcPts val="0"/>
                        </a:spcBef>
                        <a:spcAft>
                          <a:spcPts val="0"/>
                        </a:spcAft>
                      </a:pPr>
                      <a:r>
                        <a:rPr lang="en-US" sz="2000" b="1" kern="50" dirty="0" smtClean="0">
                          <a:solidFill>
                            <a:schemeClr val="bg1"/>
                          </a:solidFill>
                          <a:latin typeface="+mj-lt"/>
                          <a:ea typeface="Lucida Sans Unicode"/>
                          <a:cs typeface="+mn-cs"/>
                        </a:rPr>
                        <a:t>Agency ATO</a:t>
                      </a:r>
                      <a:endParaRPr lang="en-US" sz="2000" b="1" kern="50" dirty="0">
                        <a:solidFill>
                          <a:schemeClr val="bg1"/>
                        </a:solidFill>
                        <a:latin typeface="+mj-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731520">
                <a:tc>
                  <a:txBody>
                    <a:bodyPr/>
                    <a:lstStyle/>
                    <a:p>
                      <a:pPr marL="0" marR="0" algn="ctr">
                        <a:spcBef>
                          <a:spcPts val="0"/>
                        </a:spcBef>
                        <a:spcAft>
                          <a:spcPts val="0"/>
                        </a:spcAft>
                      </a:pPr>
                      <a:r>
                        <a:rPr lang="en-US" sz="1800" kern="50" dirty="0" smtClean="0">
                          <a:solidFill>
                            <a:schemeClr val="bg1"/>
                          </a:solidFill>
                          <a:latin typeface="+mn-lt"/>
                          <a:ea typeface="Lucida Sans Unicode"/>
                          <a:cs typeface="+mn-cs"/>
                        </a:rPr>
                        <a:t>3</a:t>
                      </a:r>
                      <a:endParaRPr lang="en-US" sz="1800" kern="50" dirty="0">
                        <a:solidFill>
                          <a:schemeClr val="bg1"/>
                        </a:solidFill>
                        <a:latin typeface="+mn-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2000" b="1" kern="50" dirty="0" smtClean="0">
                          <a:solidFill>
                            <a:schemeClr val="bg1"/>
                          </a:solidFill>
                          <a:latin typeface="+mj-lt"/>
                          <a:ea typeface="Lucida Sans Unicode"/>
                        </a:rPr>
                        <a:t>Reviewed by FedRAMP ISSO</a:t>
                      </a:r>
                      <a:r>
                        <a:rPr lang="en-US" sz="2000" b="1" kern="50" baseline="0" dirty="0" smtClean="0">
                          <a:solidFill>
                            <a:schemeClr val="bg1"/>
                          </a:solidFill>
                          <a:latin typeface="+mj-lt"/>
                          <a:ea typeface="Lucida Sans Unicode"/>
                        </a:rPr>
                        <a:t> &amp; JAB</a:t>
                      </a:r>
                      <a:endParaRPr lang="en-US" sz="2000" b="1" kern="50" dirty="0">
                        <a:solidFill>
                          <a:schemeClr val="bg1"/>
                        </a:solidFill>
                        <a:latin typeface="+mj-lt"/>
                        <a:ea typeface="Lucida Sans Unicode"/>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defTabSz="457200" rtl="0" eaLnBrk="1" latinLnBrk="0" hangingPunct="1">
                        <a:spcBef>
                          <a:spcPts val="0"/>
                        </a:spcBef>
                        <a:spcAft>
                          <a:spcPts val="0"/>
                        </a:spcAft>
                      </a:pPr>
                      <a:r>
                        <a:rPr lang="en-US" sz="2000" b="1" kern="50" dirty="0" smtClean="0">
                          <a:solidFill>
                            <a:schemeClr val="bg1"/>
                          </a:solidFill>
                          <a:latin typeface="+mj-lt"/>
                          <a:ea typeface="Lucida Sans Unicode"/>
                          <a:cs typeface="+mn-cs"/>
                        </a:rPr>
                        <a:t>FedRAMP PA &amp; Agency ATO</a:t>
                      </a:r>
                      <a:endParaRPr lang="en-US" sz="2000" b="1" kern="50" dirty="0">
                        <a:solidFill>
                          <a:schemeClr val="bg1"/>
                        </a:solidFill>
                        <a:latin typeface="+mj-lt"/>
                        <a:ea typeface="Lucida Sans Unicode"/>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 xmlns:p14="http://schemas.microsoft.com/office/powerpoint/2010/main" val="31689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Independent Assessors </a:t>
            </a:r>
            <a:endParaRPr lang="en-US" dirty="0"/>
          </a:p>
        </p:txBody>
      </p:sp>
      <p:sp>
        <p:nvSpPr>
          <p:cNvPr id="3" name="Vertical Text Placeholder 2"/>
          <p:cNvSpPr>
            <a:spLocks noGrp="1"/>
          </p:cNvSpPr>
          <p:nvPr>
            <p:ph type="body" orient="vert" idx="1"/>
          </p:nvPr>
        </p:nvSpPr>
        <p:spPr>
          <a:xfrm>
            <a:off x="465292" y="1166410"/>
            <a:ext cx="8229600" cy="5081134"/>
          </a:xfrm>
        </p:spPr>
        <p:txBody>
          <a:bodyPr vert="horz"/>
          <a:lstStyle/>
          <a:p>
            <a:r>
              <a:rPr lang="en-US" dirty="0" smtClean="0"/>
              <a:t>Develops Security Assessment Plan (SAP)</a:t>
            </a:r>
          </a:p>
          <a:p>
            <a:r>
              <a:rPr lang="en-US" dirty="0" smtClean="0"/>
              <a:t>Performs Initial and Periodic Assessments of  CSP Security Controls</a:t>
            </a:r>
          </a:p>
          <a:p>
            <a:r>
              <a:rPr lang="en-US" dirty="0" smtClean="0"/>
              <a:t>Conducts Security Testing</a:t>
            </a:r>
          </a:p>
          <a:p>
            <a:pPr lvl="1"/>
            <a:r>
              <a:rPr lang="en-US" dirty="0" smtClean="0"/>
              <a:t>Use Test Case Workbooks</a:t>
            </a:r>
          </a:p>
          <a:p>
            <a:pPr lvl="1"/>
            <a:r>
              <a:rPr lang="en-US" dirty="0" smtClean="0"/>
              <a:t>Manual Tests</a:t>
            </a:r>
          </a:p>
          <a:p>
            <a:pPr lvl="1"/>
            <a:r>
              <a:rPr lang="en-US" dirty="0" smtClean="0"/>
              <a:t>Automated Tests</a:t>
            </a:r>
          </a:p>
          <a:p>
            <a:r>
              <a:rPr lang="en-US" dirty="0" smtClean="0"/>
              <a:t>Develops Security Assessment Report (SAR)</a:t>
            </a:r>
          </a:p>
          <a:p>
            <a:r>
              <a:rPr lang="en-US" dirty="0" smtClean="0"/>
              <a:t>Assessor must be independent</a:t>
            </a:r>
          </a:p>
          <a:p>
            <a:pPr lvl="1"/>
            <a:r>
              <a:rPr lang="en-US" dirty="0" smtClean="0"/>
              <a:t>Cannot test and </a:t>
            </a:r>
            <a:r>
              <a:rPr lang="en-US" dirty="0"/>
              <a:t>h</a:t>
            </a:r>
            <a:r>
              <a:rPr lang="en-US" dirty="0" smtClean="0"/>
              <a:t>elp CSP </a:t>
            </a:r>
            <a:r>
              <a:rPr lang="en-US" dirty="0"/>
              <a:t>p</a:t>
            </a:r>
            <a:r>
              <a:rPr lang="en-US" dirty="0" smtClean="0"/>
              <a:t>repare documents </a:t>
            </a:r>
            <a:endParaRPr lang="en-US" dirty="0"/>
          </a:p>
          <a:p>
            <a:pPr lvl="1"/>
            <a:r>
              <a:rPr lang="en-US" dirty="0" smtClean="0"/>
              <a:t>Cannot test and assist CSP in implementing controls</a:t>
            </a:r>
          </a:p>
          <a:p>
            <a:endParaRPr lang="en-US"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FedRAMP Third Party Assessment Organization (3PAO) Conformity Assessment Process</a:t>
            </a:r>
            <a:endParaRPr lang="en-US" sz="2800" dirty="0"/>
          </a:p>
        </p:txBody>
      </p:sp>
      <p:sp>
        <p:nvSpPr>
          <p:cNvPr id="6" name="TextBox 5"/>
          <p:cNvSpPr txBox="1">
            <a:spLocks noChangeArrowheads="1"/>
          </p:cNvSpPr>
          <p:nvPr/>
        </p:nvSpPr>
        <p:spPr bwMode="auto">
          <a:xfrm>
            <a:off x="0" y="1111791"/>
            <a:ext cx="9143999" cy="707886"/>
          </a:xfrm>
          <a:prstGeom prst="rect">
            <a:avLst/>
          </a:prstGeom>
          <a:noFill/>
          <a:ln w="9525">
            <a:noFill/>
            <a:miter lim="800000"/>
            <a:headEnd/>
            <a:tailEnd/>
          </a:ln>
        </p:spPr>
        <p:txBody>
          <a:bodyPr wrap="square">
            <a:prstTxWarp prst="textNoShape">
              <a:avLst/>
            </a:prstTxWarp>
            <a:spAutoFit/>
          </a:bodyPr>
          <a:lstStyle/>
          <a:p>
            <a:pPr algn="ctr"/>
            <a:r>
              <a:rPr lang="en-US" sz="2000" b="1" i="1" dirty="0" smtClean="0">
                <a:latin typeface="Calibri" pitchFamily="84" charset="0"/>
              </a:rPr>
              <a:t>FedRAMP requires CSPs to use Third Party Assessment Organizations (3PAOs) to independently validate and verify that they meet FedRAMP security requirements. </a:t>
            </a:r>
          </a:p>
        </p:txBody>
      </p:sp>
      <p:graphicFrame>
        <p:nvGraphicFramePr>
          <p:cNvPr id="7" name="Diagram 6"/>
          <p:cNvGraphicFramePr/>
          <p:nvPr>
            <p:extLst>
              <p:ext uri="{D42A27DB-BD31-4B8C-83A1-F6EECF244321}">
                <p14:modId xmlns="" xmlns:p14="http://schemas.microsoft.com/office/powerpoint/2010/main" val="1223879567"/>
              </p:ext>
            </p:extLst>
          </p:nvPr>
        </p:nvGraphicFramePr>
        <p:xfrm>
          <a:off x="550157" y="3762829"/>
          <a:ext cx="8040687" cy="254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26000" y="2127454"/>
            <a:ext cx="8091997" cy="1306626"/>
          </a:xfrm>
          <a:prstGeom prst="rect">
            <a:avLst/>
          </a:prstGeom>
          <a:solidFill>
            <a:schemeClr val="bg1"/>
          </a:solidFill>
          <a:ln w="15875">
            <a:solidFill>
              <a:srgbClr val="2A7BBC"/>
            </a:solidFill>
          </a:ln>
          <a:effectLst>
            <a:outerShdw blurRad="177800" dist="50800" dir="2700000">
              <a:srgbClr val="000000">
                <a:alpha val="43000"/>
              </a:srgbClr>
            </a:outerShdw>
          </a:effectLst>
        </p:spPr>
        <p:txBody>
          <a:bodyPr wrap="square" anchor="ctr" anchorCtr="0">
            <a:normAutofit/>
          </a:bodyPr>
          <a:lstStyle/>
          <a:p>
            <a:pPr>
              <a:spcAft>
                <a:spcPts val="600"/>
              </a:spcAft>
            </a:pPr>
            <a:r>
              <a:rPr lang="en-US" sz="1600" b="1" i="1" dirty="0" smtClean="0">
                <a:solidFill>
                  <a:srgbClr val="2A7BBC"/>
                </a:solidFill>
                <a:latin typeface="Calibri" pitchFamily="84" charset="0"/>
              </a:rPr>
              <a:t>FedRAMP worked with NIST to develop a conformity assessment process to qualify 3PAOs.</a:t>
            </a:r>
          </a:p>
          <a:p>
            <a:pPr>
              <a:spcAft>
                <a:spcPts val="600"/>
              </a:spcAft>
            </a:pPr>
            <a:r>
              <a:rPr lang="en-US" sz="1600" b="1" i="1" dirty="0" smtClean="0">
                <a:solidFill>
                  <a:srgbClr val="2A7BBC"/>
                </a:solidFill>
                <a:latin typeface="Calibri" pitchFamily="84" charset="0"/>
              </a:rPr>
              <a:t>This conformity assessment process will qualify 3PAOs according to two requirements:</a:t>
            </a:r>
          </a:p>
          <a:p>
            <a:pPr marL="457200" indent="-457200">
              <a:buAutoNum type="arabicParenBoth"/>
            </a:pPr>
            <a:r>
              <a:rPr lang="en-US" sz="1600" i="1" dirty="0" smtClean="0">
                <a:solidFill>
                  <a:srgbClr val="2A7BBC"/>
                </a:solidFill>
                <a:latin typeface="Calibri" pitchFamily="84" charset="0"/>
              </a:rPr>
              <a:t>Independence and quality management in accordance with ISO standards; and</a:t>
            </a:r>
          </a:p>
          <a:p>
            <a:pPr marL="457200" indent="-457200">
              <a:buAutoNum type="arabicParenBoth"/>
            </a:pPr>
            <a:r>
              <a:rPr lang="en-US" sz="1600" i="1" dirty="0" smtClean="0">
                <a:solidFill>
                  <a:srgbClr val="2A7BBC"/>
                </a:solidFill>
                <a:latin typeface="Calibri" pitchFamily="84" charset="0"/>
              </a:rPr>
              <a:t>Technical competence through FISMA knowledge testing.</a:t>
            </a:r>
            <a:endParaRPr lang="en-US" sz="1600" dirty="0">
              <a:latin typeface="Calibri" pitchFamily="84" charset="0"/>
            </a:endParaRPr>
          </a:p>
        </p:txBody>
      </p:sp>
    </p:spTree>
    <p:extLst>
      <p:ext uri="{BB962C8B-B14F-4D97-AF65-F5344CB8AC3E}">
        <p14:creationId xmlns="" xmlns:p14="http://schemas.microsoft.com/office/powerpoint/2010/main" val="158160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Accredited Third Party </a:t>
            </a:r>
            <a:r>
              <a:rPr lang="en-US" dirty="0" smtClean="0"/>
              <a:t>Assessment Organizations</a:t>
            </a:r>
            <a:endParaRPr lang="en-US" dirty="0"/>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9</a:t>
            </a:fld>
            <a:endParaRPr lang="en-US" dirty="0">
              <a:solidFill>
                <a:prstClr val="white"/>
              </a:solidFill>
            </a:endParaRPr>
          </a:p>
        </p:txBody>
      </p:sp>
      <p:pic>
        <p:nvPicPr>
          <p:cNvPr id="5" name="Picture 2"/>
          <p:cNvPicPr>
            <a:picLocks noChangeAspect="1" noChangeArrowheads="1"/>
          </p:cNvPicPr>
          <p:nvPr/>
        </p:nvPicPr>
        <p:blipFill>
          <a:blip r:embed="rId3"/>
          <a:srcRect l="26250" t="17000" r="11250" b="8000"/>
          <a:stretch>
            <a:fillRect/>
          </a:stretch>
        </p:blipFill>
        <p:spPr bwMode="auto">
          <a:xfrm>
            <a:off x="0" y="1143000"/>
            <a:ext cx="3657600" cy="2743200"/>
          </a:xfrm>
          <a:prstGeom prst="rect">
            <a:avLst/>
          </a:prstGeom>
          <a:noFill/>
          <a:ln w="9525">
            <a:noFill/>
            <a:miter lim="800000"/>
            <a:headEnd/>
            <a:tailEnd/>
          </a:ln>
        </p:spPr>
      </p:pic>
      <p:pic>
        <p:nvPicPr>
          <p:cNvPr id="6" name="Picture 2"/>
          <p:cNvPicPr>
            <a:picLocks noChangeAspect="1" noChangeArrowheads="1"/>
          </p:cNvPicPr>
          <p:nvPr/>
        </p:nvPicPr>
        <p:blipFill>
          <a:blip r:embed="rId3"/>
          <a:srcRect l="71566" t="17000" r="11924" b="8000"/>
          <a:stretch>
            <a:fillRect/>
          </a:stretch>
        </p:blipFill>
        <p:spPr bwMode="auto">
          <a:xfrm>
            <a:off x="2663788" y="971622"/>
            <a:ext cx="1908212" cy="5417455"/>
          </a:xfrm>
          <a:prstGeom prst="rect">
            <a:avLst/>
          </a:prstGeom>
          <a:solidFill>
            <a:srgbClr val="FF0000"/>
          </a:solidFill>
          <a:ln w="9525">
            <a:noFill/>
            <a:miter lim="800000"/>
            <a:headEnd/>
            <a:tailEnd/>
          </a:ln>
        </p:spPr>
      </p:pic>
      <p:pic>
        <p:nvPicPr>
          <p:cNvPr id="1026" name="Picture 2"/>
          <p:cNvPicPr>
            <a:picLocks noChangeAspect="1" noChangeArrowheads="1"/>
          </p:cNvPicPr>
          <p:nvPr/>
        </p:nvPicPr>
        <p:blipFill>
          <a:blip r:embed="rId4"/>
          <a:srcRect l="28750" t="21000" r="42500" b="10268"/>
          <a:stretch>
            <a:fillRect/>
          </a:stretch>
        </p:blipFill>
        <p:spPr bwMode="auto">
          <a:xfrm>
            <a:off x="5029200" y="1143000"/>
            <a:ext cx="3505200" cy="5237387"/>
          </a:xfrm>
          <a:prstGeom prst="rect">
            <a:avLst/>
          </a:prstGeom>
          <a:noFill/>
          <a:ln w="9525">
            <a:noFill/>
            <a:miter lim="800000"/>
            <a:headEnd/>
            <a:tailEnd/>
          </a:ln>
        </p:spPr>
      </p:pic>
      <p:cxnSp>
        <p:nvCxnSpPr>
          <p:cNvPr id="9" name="Straight Connector 8"/>
          <p:cNvCxnSpPr/>
          <p:nvPr/>
        </p:nvCxnSpPr>
        <p:spPr>
          <a:xfrm>
            <a:off x="2663788" y="2984679"/>
            <a:ext cx="11462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35" presetClass="emph" presetSubtype="0" fill="hold" nodeType="afterEffect">
                                  <p:stCondLst>
                                    <p:cond delay="0"/>
                                  </p:stCondLst>
                                  <p:childTnLst>
                                    <p:anim calcmode="discrete" valueType="str">
                                      <p:cBhvr>
                                        <p:cTn id="15" dur="1000" fill="hold"/>
                                        <p:tgtEl>
                                          <p:spTgt spid="9"/>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35" presetClass="emph" presetSubtype="0" fill="hold" nodeType="afterEffect">
                                  <p:stCondLst>
                                    <p:cond delay="0"/>
                                  </p:stCondLst>
                                  <p:childTnLst>
                                    <p:anim calcmode="discrete" valueType="str">
                                      <p:cBhvr>
                                        <p:cTn id="18" dur="1000" fill="hold"/>
                                        <p:tgtEl>
                                          <p:spTgt spid="9"/>
                                        </p:tgtEl>
                                        <p:attrNameLst>
                                          <p:attrName>style.visibility</p:attrName>
                                        </p:attrNameLst>
                                      </p:cBhvr>
                                      <p:tavLst>
                                        <p:tav tm="0">
                                          <p:val>
                                            <p:strVal val="hidden"/>
                                          </p:val>
                                        </p:tav>
                                        <p:tav tm="50000">
                                          <p:val>
                                            <p:strVal val="visible"/>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left)">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1_GS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14063</TotalTime>
  <Words>4625</Words>
  <Application>Microsoft Office PowerPoint</Application>
  <PresentationFormat>On-screen Show (4:3)</PresentationFormat>
  <Paragraphs>335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1_GSA_Template</vt:lpstr>
      <vt:lpstr>Federal Risk and Authorization Management Program (FedRAMP)</vt:lpstr>
      <vt:lpstr>Today’s Webinar</vt:lpstr>
      <vt:lpstr>PAST EVENTS – Check Out Webinars 1 - 3</vt:lpstr>
      <vt:lpstr>Overview: Perform Security Testing</vt:lpstr>
      <vt:lpstr>Overview: Finalize Security Assessment</vt:lpstr>
      <vt:lpstr>Authorization Level and Testing</vt:lpstr>
      <vt:lpstr>Overview of Independent Assessors </vt:lpstr>
      <vt:lpstr>FedRAMP Third Party Assessment Organization (3PAO) Conformity Assessment Process</vt:lpstr>
      <vt:lpstr>Accredited Third Party Assessment Organizations</vt:lpstr>
      <vt:lpstr>Relationship of 3PAOs and CSPs</vt:lpstr>
      <vt:lpstr>Developing the SAP</vt:lpstr>
      <vt:lpstr>Getting Ready for Testing – What to Expect</vt:lpstr>
      <vt:lpstr>Developing the SAR</vt:lpstr>
      <vt:lpstr>Developing the POA&amp;M</vt:lpstr>
      <vt:lpstr>Preparing Package for Submission</vt:lpstr>
      <vt:lpstr>Preparing Package for Submission (Continued) </vt:lpstr>
      <vt:lpstr>Declaration of Conformity</vt:lpstr>
      <vt:lpstr>How does an agency use a package in the repository?</vt:lpstr>
      <vt:lpstr>Webinar Summary</vt:lpstr>
      <vt:lpstr>Slide 20</vt:lpstr>
      <vt:lpstr>Slide 21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FedRAMP Overview</dc:title>
  <dc:creator>David Merrill</dc:creator>
  <cp:lastModifiedBy>JanelleRThalls</cp:lastModifiedBy>
  <cp:revision>800</cp:revision>
  <dcterms:created xsi:type="dcterms:W3CDTF">2012-08-09T15:45:25Z</dcterms:created>
  <dcterms:modified xsi:type="dcterms:W3CDTF">2013-01-14T21:05:02Z</dcterms:modified>
</cp:coreProperties>
</file>