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notesSlides/notesSlide38.xml" ContentType="application/vnd.openxmlformats-officedocument.presentationml.notesSlide+xml"/>
  <Override PartName="/ppt/drawings/drawing2.xml" ContentType="application/vnd.openxmlformats-officedocument.drawingml.chartshapes+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Default Extension="xlsx" ContentType="application/vnd.openxmlformats-officedocument.spreadsheetml.sheet"/>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drawings/drawing1.xml" ContentType="application/vnd.openxmlformats-officedocument.drawingml.chartshapes+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theme/themeOverride2.xml" ContentType="application/vnd.openxmlformats-officedocument.themeOverr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theme/themeOverride3.xml" ContentType="application/vnd.openxmlformats-officedocument.themeOverr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notesSlides/notesSlide5.xml" ContentType="application/vnd.openxmlformats-officedocument.presentationml.notesSlide+xml"/>
  <Override PartName="/ppt/charts/chart1.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8"/>
  </p:notesMasterIdLst>
  <p:sldIdLst>
    <p:sldId id="259" r:id="rId2"/>
    <p:sldId id="321" r:id="rId3"/>
    <p:sldId id="322" r:id="rId4"/>
    <p:sldId id="311" r:id="rId5"/>
    <p:sldId id="310" r:id="rId6"/>
    <p:sldId id="309" r:id="rId7"/>
    <p:sldId id="323" r:id="rId8"/>
    <p:sldId id="324" r:id="rId9"/>
    <p:sldId id="265" r:id="rId10"/>
    <p:sldId id="266" r:id="rId11"/>
    <p:sldId id="325" r:id="rId12"/>
    <p:sldId id="268" r:id="rId13"/>
    <p:sldId id="269" r:id="rId14"/>
    <p:sldId id="312" r:id="rId15"/>
    <p:sldId id="326" r:id="rId16"/>
    <p:sldId id="327" r:id="rId17"/>
    <p:sldId id="328" r:id="rId18"/>
    <p:sldId id="329" r:id="rId19"/>
    <p:sldId id="275" r:id="rId20"/>
    <p:sldId id="330" r:id="rId21"/>
    <p:sldId id="331" r:id="rId22"/>
    <p:sldId id="278" r:id="rId23"/>
    <p:sldId id="332" r:id="rId24"/>
    <p:sldId id="333" r:id="rId25"/>
    <p:sldId id="334" r:id="rId26"/>
    <p:sldId id="335" r:id="rId27"/>
    <p:sldId id="336" r:id="rId28"/>
    <p:sldId id="284" r:id="rId29"/>
    <p:sldId id="337" r:id="rId30"/>
    <p:sldId id="338" r:id="rId31"/>
    <p:sldId id="339" r:id="rId32"/>
    <p:sldId id="288" r:id="rId33"/>
    <p:sldId id="289" r:id="rId34"/>
    <p:sldId id="290" r:id="rId35"/>
    <p:sldId id="314" r:id="rId36"/>
    <p:sldId id="313" r:id="rId37"/>
    <p:sldId id="292" r:id="rId38"/>
    <p:sldId id="340" r:id="rId39"/>
    <p:sldId id="341" r:id="rId40"/>
    <p:sldId id="308" r:id="rId41"/>
    <p:sldId id="315" r:id="rId42"/>
    <p:sldId id="296" r:id="rId43"/>
    <p:sldId id="297" r:id="rId44"/>
    <p:sldId id="316" r:id="rId45"/>
    <p:sldId id="298" r:id="rId46"/>
    <p:sldId id="342" r:id="rId47"/>
    <p:sldId id="319" r:id="rId48"/>
    <p:sldId id="318" r:id="rId49"/>
    <p:sldId id="343" r:id="rId50"/>
    <p:sldId id="317" r:id="rId51"/>
    <p:sldId id="344" r:id="rId52"/>
    <p:sldId id="345" r:id="rId53"/>
    <p:sldId id="304" r:id="rId54"/>
    <p:sldId id="305" r:id="rId55"/>
    <p:sldId id="306" r:id="rId56"/>
    <p:sldId id="307" r:id="rId5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C5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32" autoAdjust="0"/>
    <p:restoredTop sz="75151" autoAdjust="0"/>
  </p:normalViewPr>
  <p:slideViewPr>
    <p:cSldViewPr snapToGrid="0" snapToObjects="1">
      <p:cViewPr>
        <p:scale>
          <a:sx n="100" d="100"/>
          <a:sy n="100" d="100"/>
        </p:scale>
        <p:origin x="-1212"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6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HOMENCS_HOME_NOP_SERVER\HOME_NOP\HOME\OLMST001\think%20aloud%202006\chi%202010\slides%20for%20chi\bar%20graph%20accuracy.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HOMENCS_HOME_NOP_SERVER\HOME_NOP\HOME\OLMST001\think%20aloud%202006\chi%202010\slides%20for%20chi\bar%20graph%20accuracy.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HOMENCS_HOME_NOP_SERVER\HOME_NOP\HOME\OLMST001\think%20aloud%202006\chi%202010\slides%20for%20chi\bar%20graph%20accuracy.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dPt>
            <c:idx val="0"/>
            <c:spPr>
              <a:solidFill>
                <a:srgbClr val="00B050"/>
              </a:solidFill>
            </c:spPr>
          </c:dPt>
          <c:dPt>
            <c:idx val="1"/>
            <c:spPr>
              <a:solidFill>
                <a:srgbClr val="FFC000"/>
              </a:solidFill>
            </c:spPr>
          </c:dPt>
          <c:dPt>
            <c:idx val="2"/>
            <c:spPr>
              <a:solidFill>
                <a:srgbClr val="C00000"/>
              </a:solidFill>
            </c:spPr>
          </c:dPt>
          <c:dPt>
            <c:idx val="3"/>
            <c:spPr>
              <a:solidFill>
                <a:srgbClr val="7030A0"/>
              </a:solidFill>
            </c:spPr>
          </c:dPt>
          <c:cat>
            <c:strRef>
              <c:f>accuracy!$B$2:$B$5</c:f>
              <c:strCache>
                <c:ptCount val="4"/>
                <c:pt idx="0">
                  <c:v>Traditional</c:v>
                </c:pt>
                <c:pt idx="1">
                  <c:v>Speech communication</c:v>
                </c:pt>
                <c:pt idx="2">
                  <c:v>Coaching</c:v>
                </c:pt>
                <c:pt idx="3">
                  <c:v>Control</c:v>
                </c:pt>
              </c:strCache>
            </c:strRef>
          </c:cat>
          <c:val>
            <c:numRef>
              <c:f>accuracy!$C$2:$C$5</c:f>
              <c:numCache>
                <c:formatCode>General</c:formatCode>
                <c:ptCount val="4"/>
                <c:pt idx="0">
                  <c:v>40</c:v>
                </c:pt>
                <c:pt idx="1">
                  <c:v>30</c:v>
                </c:pt>
                <c:pt idx="2">
                  <c:v>60</c:v>
                </c:pt>
                <c:pt idx="3">
                  <c:v>31</c:v>
                </c:pt>
              </c:numCache>
            </c:numRef>
          </c:val>
        </c:ser>
        <c:dLbls/>
        <c:gapWidth val="0"/>
        <c:axId val="66721664"/>
        <c:axId val="67502464"/>
      </c:barChart>
      <c:catAx>
        <c:axId val="66721664"/>
        <c:scaling>
          <c:orientation val="minMax"/>
        </c:scaling>
        <c:delete val="1"/>
        <c:axPos val="b"/>
        <c:title>
          <c:tx>
            <c:rich>
              <a:bodyPr/>
              <a:lstStyle/>
              <a:p>
                <a:pPr>
                  <a:defRPr/>
                </a:pPr>
                <a:r>
                  <a:rPr lang="en-US"/>
                  <a:t>Condition</a:t>
                </a:r>
              </a:p>
            </c:rich>
          </c:tx>
        </c:title>
        <c:majorTickMark val="none"/>
        <c:tickLblPos val="none"/>
        <c:crossAx val="67502464"/>
        <c:crosses val="autoZero"/>
        <c:auto val="1"/>
        <c:lblAlgn val="ctr"/>
        <c:lblOffset val="100"/>
      </c:catAx>
      <c:valAx>
        <c:axId val="67502464"/>
        <c:scaling>
          <c:orientation val="minMax"/>
          <c:max val="70"/>
          <c:min val="0"/>
        </c:scaling>
        <c:axPos val="l"/>
        <c:title>
          <c:tx>
            <c:rich>
              <a:bodyPr/>
              <a:lstStyle/>
              <a:p>
                <a:pPr>
                  <a:defRPr/>
                </a:pPr>
                <a:r>
                  <a:rPr lang="en-US"/>
                  <a:t>Accuracy (% Correct)</a:t>
                </a:r>
              </a:p>
            </c:rich>
          </c:tx>
        </c:title>
        <c:numFmt formatCode="General" sourceLinked="1"/>
        <c:tickLblPos val="nextTo"/>
        <c:crossAx val="66721664"/>
        <c:crosses val="autoZero"/>
        <c:crossBetween val="between"/>
        <c:minorUnit val="2"/>
      </c:valAx>
    </c:plotArea>
    <c:legend>
      <c:legendPos val="r"/>
    </c:legend>
    <c:plotVisOnly val="1"/>
    <c:dispBlanksAs val="gap"/>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dPt>
            <c:idx val="0"/>
            <c:spPr>
              <a:solidFill>
                <a:srgbClr val="00B050"/>
              </a:solidFill>
            </c:spPr>
          </c:dPt>
          <c:dPt>
            <c:idx val="1"/>
            <c:spPr>
              <a:solidFill>
                <a:srgbClr val="FFC000"/>
              </a:solidFill>
            </c:spPr>
          </c:dPt>
          <c:dPt>
            <c:idx val="2"/>
            <c:spPr>
              <a:solidFill>
                <a:srgbClr val="C00000"/>
              </a:solidFill>
            </c:spPr>
          </c:dPt>
          <c:dPt>
            <c:idx val="3"/>
            <c:spPr>
              <a:solidFill>
                <a:srgbClr val="7030A0"/>
              </a:solidFill>
            </c:spPr>
          </c:dPt>
          <c:cat>
            <c:strRef>
              <c:f>efficiency!$B$2:$B$5</c:f>
              <c:strCache>
                <c:ptCount val="4"/>
                <c:pt idx="0">
                  <c:v>Traditional</c:v>
                </c:pt>
                <c:pt idx="1">
                  <c:v>Speech communication</c:v>
                </c:pt>
                <c:pt idx="2">
                  <c:v>Coaching</c:v>
                </c:pt>
                <c:pt idx="3">
                  <c:v>Control</c:v>
                </c:pt>
              </c:strCache>
            </c:strRef>
          </c:cat>
          <c:val>
            <c:numRef>
              <c:f>efficiency!$C$2:$C$5</c:f>
              <c:numCache>
                <c:formatCode>General</c:formatCode>
                <c:ptCount val="4"/>
                <c:pt idx="0">
                  <c:v>243</c:v>
                </c:pt>
                <c:pt idx="1">
                  <c:v>270</c:v>
                </c:pt>
                <c:pt idx="2">
                  <c:v>268</c:v>
                </c:pt>
                <c:pt idx="3">
                  <c:v>252</c:v>
                </c:pt>
              </c:numCache>
            </c:numRef>
          </c:val>
        </c:ser>
        <c:dLbls/>
        <c:gapWidth val="0"/>
        <c:axId val="67535232"/>
        <c:axId val="67538304"/>
      </c:barChart>
      <c:catAx>
        <c:axId val="67535232"/>
        <c:scaling>
          <c:orientation val="minMax"/>
        </c:scaling>
        <c:delete val="1"/>
        <c:axPos val="b"/>
        <c:title>
          <c:tx>
            <c:rich>
              <a:bodyPr/>
              <a:lstStyle/>
              <a:p>
                <a:pPr>
                  <a:defRPr/>
                </a:pPr>
                <a:r>
                  <a:rPr lang="en-US"/>
                  <a:t>Conditions</a:t>
                </a:r>
              </a:p>
            </c:rich>
          </c:tx>
        </c:title>
        <c:majorTickMark val="none"/>
        <c:tickLblPos val="none"/>
        <c:crossAx val="67538304"/>
        <c:crosses val="autoZero"/>
        <c:auto val="1"/>
        <c:lblAlgn val="ctr"/>
        <c:lblOffset val="100"/>
      </c:catAx>
      <c:valAx>
        <c:axId val="67538304"/>
        <c:scaling>
          <c:orientation val="minMax"/>
          <c:max val="300"/>
          <c:min val="0"/>
        </c:scaling>
        <c:axPos val="l"/>
        <c:title>
          <c:tx>
            <c:rich>
              <a:bodyPr/>
              <a:lstStyle/>
              <a:p>
                <a:pPr>
                  <a:defRPr/>
                </a:pPr>
                <a:r>
                  <a:rPr lang="en-US"/>
                  <a:t>Time in Seconds</a:t>
                </a:r>
              </a:p>
            </c:rich>
          </c:tx>
        </c:title>
        <c:numFmt formatCode="General" sourceLinked="1"/>
        <c:tickLblPos val="nextTo"/>
        <c:crossAx val="67535232"/>
        <c:crosses val="autoZero"/>
        <c:crossBetween val="between"/>
      </c:valAx>
    </c:plotArea>
    <c:legend>
      <c:legendPos val="r"/>
    </c:legend>
    <c:plotVisOnly val="1"/>
    <c:dispBlanksAs val="gap"/>
  </c:chart>
  <c:externalData r:id="rId2"/>
  <c:userShapes r:id="rId3"/>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Traditional</c:v>
                </c:pt>
              </c:strCache>
            </c:strRef>
          </c:tx>
          <c:spPr>
            <a:solidFill>
              <a:srgbClr val="00B050"/>
            </a:solidFill>
          </c:spPr>
          <c:cat>
            <c:strRef>
              <c:f>Sheet1!$A$2</c:f>
              <c:strCache>
                <c:ptCount val="1"/>
                <c:pt idx="0">
                  <c:v>Condition</c:v>
                </c:pt>
              </c:strCache>
            </c:strRef>
          </c:cat>
          <c:val>
            <c:numRef>
              <c:f>Sheet1!$B$2</c:f>
              <c:numCache>
                <c:formatCode>General</c:formatCode>
                <c:ptCount val="1"/>
                <c:pt idx="0">
                  <c:v>73</c:v>
                </c:pt>
              </c:numCache>
            </c:numRef>
          </c:val>
        </c:ser>
        <c:ser>
          <c:idx val="1"/>
          <c:order val="1"/>
          <c:tx>
            <c:strRef>
              <c:f>Sheet1!$C$1</c:f>
              <c:strCache>
                <c:ptCount val="1"/>
                <c:pt idx="0">
                  <c:v>Speech Communicaiton</c:v>
                </c:pt>
              </c:strCache>
            </c:strRef>
          </c:tx>
          <c:spPr>
            <a:solidFill>
              <a:srgbClr val="FFC000"/>
            </a:solidFill>
          </c:spPr>
          <c:cat>
            <c:strRef>
              <c:f>Sheet1!$A$2</c:f>
              <c:strCache>
                <c:ptCount val="1"/>
                <c:pt idx="0">
                  <c:v>Condition</c:v>
                </c:pt>
              </c:strCache>
            </c:strRef>
          </c:cat>
          <c:val>
            <c:numRef>
              <c:f>Sheet1!$C$2</c:f>
              <c:numCache>
                <c:formatCode>General</c:formatCode>
                <c:ptCount val="1"/>
                <c:pt idx="0">
                  <c:v>73</c:v>
                </c:pt>
              </c:numCache>
            </c:numRef>
          </c:val>
        </c:ser>
        <c:ser>
          <c:idx val="2"/>
          <c:order val="2"/>
          <c:tx>
            <c:strRef>
              <c:f>Sheet1!$D$1</c:f>
              <c:strCache>
                <c:ptCount val="1"/>
                <c:pt idx="0">
                  <c:v>Coaching</c:v>
                </c:pt>
              </c:strCache>
            </c:strRef>
          </c:tx>
          <c:spPr>
            <a:solidFill>
              <a:srgbClr val="C00000"/>
            </a:solidFill>
          </c:spPr>
          <c:cat>
            <c:strRef>
              <c:f>Sheet1!$A$2</c:f>
              <c:strCache>
                <c:ptCount val="1"/>
                <c:pt idx="0">
                  <c:v>Condition</c:v>
                </c:pt>
              </c:strCache>
            </c:strRef>
          </c:cat>
          <c:val>
            <c:numRef>
              <c:f>Sheet1!$D$2</c:f>
              <c:numCache>
                <c:formatCode>General</c:formatCode>
                <c:ptCount val="1"/>
                <c:pt idx="0">
                  <c:v>85</c:v>
                </c:pt>
              </c:numCache>
            </c:numRef>
          </c:val>
        </c:ser>
        <c:ser>
          <c:idx val="3"/>
          <c:order val="3"/>
          <c:tx>
            <c:strRef>
              <c:f>Sheet1!$E$1</c:f>
              <c:strCache>
                <c:ptCount val="1"/>
                <c:pt idx="0">
                  <c:v>Control</c:v>
                </c:pt>
              </c:strCache>
            </c:strRef>
          </c:tx>
          <c:spPr>
            <a:solidFill>
              <a:srgbClr val="7030A0"/>
            </a:solidFill>
          </c:spPr>
          <c:cat>
            <c:strRef>
              <c:f>Sheet1!$A$2</c:f>
              <c:strCache>
                <c:ptCount val="1"/>
                <c:pt idx="0">
                  <c:v>Condition</c:v>
                </c:pt>
              </c:strCache>
            </c:strRef>
          </c:cat>
          <c:val>
            <c:numRef>
              <c:f>Sheet1!$E$2</c:f>
              <c:numCache>
                <c:formatCode>General</c:formatCode>
                <c:ptCount val="1"/>
                <c:pt idx="0">
                  <c:v>78</c:v>
                </c:pt>
              </c:numCache>
            </c:numRef>
          </c:val>
        </c:ser>
        <c:dLbls/>
        <c:gapWidth val="0"/>
        <c:axId val="109225088"/>
        <c:axId val="109226624"/>
      </c:barChart>
      <c:catAx>
        <c:axId val="109225088"/>
        <c:scaling>
          <c:orientation val="minMax"/>
        </c:scaling>
        <c:axPos val="b"/>
        <c:tickLblPos val="nextTo"/>
        <c:crossAx val="109226624"/>
        <c:crosses val="autoZero"/>
        <c:auto val="1"/>
        <c:lblAlgn val="ctr"/>
        <c:lblOffset val="100"/>
      </c:catAx>
      <c:valAx>
        <c:axId val="109226624"/>
        <c:scaling>
          <c:orientation val="minMax"/>
          <c:min val="16"/>
        </c:scaling>
        <c:axPos val="l"/>
        <c:majorGridlines>
          <c:spPr>
            <a:ln>
              <a:noFill/>
            </a:ln>
          </c:spPr>
        </c:majorGridlines>
        <c:numFmt formatCode="General" sourceLinked="1"/>
        <c:tickLblPos val="nextTo"/>
        <c:txPr>
          <a:bodyPr/>
          <a:lstStyle/>
          <a:p>
            <a:pPr>
              <a:defRPr sz="1000" baseline="0"/>
            </a:pPr>
            <a:endParaRPr lang="en-US"/>
          </a:p>
        </c:txPr>
        <c:crossAx val="109225088"/>
        <c:crosses val="autoZero"/>
        <c:crossBetween val="between"/>
      </c:valAx>
      <c:spPr>
        <a:noFill/>
        <a:ln>
          <a:noFill/>
        </a:ln>
      </c:spPr>
    </c:plotArea>
    <c:legend>
      <c:legendPos val="r"/>
      <c:txPr>
        <a:bodyPr/>
        <a:lstStyle/>
        <a:p>
          <a:pPr>
            <a:defRPr sz="1400" baseline="0"/>
          </a:pPr>
          <a:endParaRPr lang="en-US"/>
        </a:p>
      </c:txPr>
    </c:legend>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dPt>
            <c:idx val="0"/>
            <c:spPr>
              <a:solidFill>
                <a:srgbClr val="00B050"/>
              </a:solidFill>
            </c:spPr>
          </c:dPt>
          <c:dPt>
            <c:idx val="1"/>
            <c:spPr>
              <a:solidFill>
                <a:srgbClr val="FFC000"/>
              </a:solidFill>
            </c:spPr>
          </c:dPt>
          <c:dPt>
            <c:idx val="2"/>
            <c:spPr>
              <a:solidFill>
                <a:srgbClr val="C00000"/>
              </a:solidFill>
            </c:spPr>
          </c:dPt>
          <c:cat>
            <c:strRef>
              <c:f>satisfaction!$B$2:$B$4</c:f>
              <c:strCache>
                <c:ptCount val="3"/>
                <c:pt idx="0">
                  <c:v>Traditional</c:v>
                </c:pt>
                <c:pt idx="1">
                  <c:v>Speech communication</c:v>
                </c:pt>
                <c:pt idx="2">
                  <c:v>Coaching</c:v>
                </c:pt>
              </c:strCache>
            </c:strRef>
          </c:cat>
          <c:val>
            <c:numRef>
              <c:f>satisfaction!$C$2:$C$4</c:f>
              <c:numCache>
                <c:formatCode>General</c:formatCode>
                <c:ptCount val="3"/>
                <c:pt idx="0">
                  <c:v>73</c:v>
                </c:pt>
                <c:pt idx="1">
                  <c:v>73</c:v>
                </c:pt>
                <c:pt idx="2">
                  <c:v>85</c:v>
                </c:pt>
              </c:numCache>
            </c:numRef>
          </c:val>
        </c:ser>
        <c:dLbls/>
        <c:gapWidth val="0"/>
        <c:axId val="68704128"/>
        <c:axId val="68714496"/>
      </c:barChart>
      <c:catAx>
        <c:axId val="68704128"/>
        <c:scaling>
          <c:orientation val="minMax"/>
        </c:scaling>
        <c:delete val="1"/>
        <c:axPos val="b"/>
        <c:title>
          <c:tx>
            <c:rich>
              <a:bodyPr/>
              <a:lstStyle/>
              <a:p>
                <a:pPr>
                  <a:defRPr/>
                </a:pPr>
                <a:r>
                  <a:rPr lang="en-US"/>
                  <a:t>Condition</a:t>
                </a:r>
              </a:p>
            </c:rich>
          </c:tx>
        </c:title>
        <c:majorTickMark val="none"/>
        <c:tickLblPos val="none"/>
        <c:crossAx val="68714496"/>
        <c:crosses val="autoZero"/>
        <c:auto val="1"/>
        <c:lblAlgn val="ctr"/>
        <c:lblOffset val="100"/>
      </c:catAx>
      <c:valAx>
        <c:axId val="68714496"/>
        <c:scaling>
          <c:orientation val="minMax"/>
          <c:min val="16"/>
        </c:scaling>
        <c:axPos val="l"/>
        <c:title>
          <c:tx>
            <c:rich>
              <a:bodyPr/>
              <a:lstStyle/>
              <a:p>
                <a:pPr>
                  <a:defRPr/>
                </a:pPr>
                <a:r>
                  <a:rPr lang="en-US"/>
                  <a:t>Mean Satisfaction</a:t>
                </a:r>
              </a:p>
            </c:rich>
          </c:tx>
        </c:title>
        <c:numFmt formatCode="General" sourceLinked="1"/>
        <c:tickLblPos val="nextTo"/>
        <c:crossAx val="68704128"/>
        <c:crosses val="autoZero"/>
        <c:crossBetween val="between"/>
      </c:valAx>
    </c:plotArea>
    <c:legend>
      <c:legendPos val="r"/>
    </c:legend>
    <c:plotVisOnly val="1"/>
    <c:dispBlanksAs val="gap"/>
  </c:chart>
  <c:externalData r:id="rId2"/>
  <c:userShapes r:id="rId3"/>
</c:chartSpace>
</file>

<file path=ppt/drawings/drawing1.xml><?xml version="1.0" encoding="utf-8"?>
<c:userShapes xmlns:c="http://schemas.openxmlformats.org/drawingml/2006/chart">
  <cdr:relSizeAnchor xmlns:cdr="http://schemas.openxmlformats.org/drawingml/2006/chartDrawing">
    <cdr:from>
      <cdr:x>0.10789</cdr:x>
      <cdr:y>0.35212</cdr:y>
    </cdr:from>
    <cdr:to>
      <cdr:x>0.19122</cdr:x>
      <cdr:y>0.40073</cdr:y>
    </cdr:to>
    <cdr:sp macro="" textlink="">
      <cdr:nvSpPr>
        <cdr:cNvPr id="2" name="TextBox 1"/>
        <cdr:cNvSpPr txBox="1"/>
      </cdr:nvSpPr>
      <cdr:spPr>
        <a:xfrm xmlns:a="http://schemas.openxmlformats.org/drawingml/2006/main">
          <a:off x="838200" y="1447800"/>
          <a:ext cx="647410" cy="1998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0.81406</cdr:x>
      <cdr:y>0.83398</cdr:y>
    </cdr:from>
    <cdr:to>
      <cdr:x>0.93923</cdr:x>
      <cdr:y>0.92664</cdr:y>
    </cdr:to>
    <cdr:sp macro="" textlink="">
      <cdr:nvSpPr>
        <cdr:cNvPr id="3" name="TextBox 2"/>
        <cdr:cNvSpPr txBox="1"/>
      </cdr:nvSpPr>
      <cdr:spPr>
        <a:xfrm xmlns:a="http://schemas.openxmlformats.org/drawingml/2006/main">
          <a:off x="6324600" y="3429000"/>
          <a:ext cx="97251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i="1" dirty="0"/>
            <a:t>* p</a:t>
          </a:r>
          <a:r>
            <a:rPr lang="en-US" sz="1100" dirty="0"/>
            <a:t>&lt;0.001</a:t>
          </a:r>
        </a:p>
      </cdr:txBody>
    </cdr:sp>
  </cdr:relSizeAnchor>
  <cdr:relSizeAnchor xmlns:cdr="http://schemas.openxmlformats.org/drawingml/2006/chartDrawing">
    <cdr:from>
      <cdr:x>0.29424</cdr:x>
      <cdr:y>0.48185</cdr:y>
    </cdr:from>
    <cdr:to>
      <cdr:x>0.37757</cdr:x>
      <cdr:y>0.53046</cdr:y>
    </cdr:to>
    <cdr:sp macro="" textlink="">
      <cdr:nvSpPr>
        <cdr:cNvPr id="5" name="TextBox 1"/>
        <cdr:cNvSpPr txBox="1"/>
      </cdr:nvSpPr>
      <cdr:spPr>
        <a:xfrm xmlns:a="http://schemas.openxmlformats.org/drawingml/2006/main">
          <a:off x="2286000" y="1981200"/>
          <a:ext cx="647410" cy="1998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cs typeface="Lucida Sans Unicode"/>
            </a:defRPr>
          </a:lvl1pPr>
          <a:lvl2pPr marL="457200" indent="0">
            <a:defRPr sz="1100">
              <a:latin typeface="Arial"/>
              <a:cs typeface="Lucida Sans Unicode"/>
            </a:defRPr>
          </a:lvl2pPr>
          <a:lvl3pPr marL="914400" indent="0">
            <a:defRPr sz="1100">
              <a:latin typeface="Arial"/>
              <a:cs typeface="Lucida Sans Unicode"/>
            </a:defRPr>
          </a:lvl3pPr>
          <a:lvl4pPr marL="1371600" indent="0">
            <a:defRPr sz="1100">
              <a:latin typeface="Arial"/>
              <a:cs typeface="Lucida Sans Unicode"/>
            </a:defRPr>
          </a:lvl4pPr>
          <a:lvl5pPr marL="1828800" indent="0">
            <a:defRPr sz="1100">
              <a:latin typeface="Arial"/>
              <a:cs typeface="Lucida Sans Unicode"/>
            </a:defRPr>
          </a:lvl5pPr>
          <a:lvl6pPr marL="2286000" indent="0">
            <a:defRPr sz="1100">
              <a:latin typeface="Arial"/>
              <a:cs typeface="Lucida Sans Unicode"/>
            </a:defRPr>
          </a:lvl6pPr>
          <a:lvl7pPr marL="2743200" indent="0">
            <a:defRPr sz="1100">
              <a:latin typeface="Arial"/>
              <a:cs typeface="Lucida Sans Unicode"/>
            </a:defRPr>
          </a:lvl7pPr>
          <a:lvl8pPr marL="3200400" indent="0">
            <a:defRPr sz="1100">
              <a:latin typeface="Arial"/>
              <a:cs typeface="Lucida Sans Unicode"/>
            </a:defRPr>
          </a:lvl8pPr>
          <a:lvl9pPr marL="3657600" indent="0">
            <a:defRPr sz="1100">
              <a:latin typeface="Arial"/>
              <a:cs typeface="Lucida Sans Unicode"/>
            </a:defRPr>
          </a:lvl9pPr>
        </a:lstStyle>
        <a:p xmlns:a="http://schemas.openxmlformats.org/drawingml/2006/main">
          <a:endParaRPr lang="en-US" sz="1100" dirty="0"/>
        </a:p>
      </cdr:txBody>
    </cdr:sp>
  </cdr:relSizeAnchor>
  <cdr:relSizeAnchor xmlns:cdr="http://schemas.openxmlformats.org/drawingml/2006/chartDrawing">
    <cdr:from>
      <cdr:x>0.51001</cdr:x>
      <cdr:y>0.12973</cdr:y>
    </cdr:from>
    <cdr:to>
      <cdr:x>0.51022</cdr:x>
      <cdr:y>0.18533</cdr:y>
    </cdr:to>
    <cdr:cxnSp macro="">
      <cdr:nvCxnSpPr>
        <cdr:cNvPr id="6" name="Straight Connector 5"/>
        <cdr:cNvCxnSpPr/>
      </cdr:nvCxnSpPr>
      <cdr:spPr bwMode="auto">
        <a:xfrm xmlns:a="http://schemas.openxmlformats.org/drawingml/2006/main" rot="5400000">
          <a:off x="3848894" y="646906"/>
          <a:ext cx="228600" cy="1588"/>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0.68655</cdr:x>
      <cdr:y>0.50039</cdr:y>
    </cdr:from>
    <cdr:to>
      <cdr:x>0.68676</cdr:x>
      <cdr:y>0.55598</cdr:y>
    </cdr:to>
    <cdr:cxnSp macro="">
      <cdr:nvCxnSpPr>
        <cdr:cNvPr id="7" name="Straight Connector 6"/>
        <cdr:cNvCxnSpPr/>
      </cdr:nvCxnSpPr>
      <cdr:spPr bwMode="auto">
        <a:xfrm xmlns:a="http://schemas.openxmlformats.org/drawingml/2006/main" rot="5400000">
          <a:off x="5220494" y="2170906"/>
          <a:ext cx="228600" cy="1588"/>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0.16673</cdr:x>
      <cdr:y>0.1668</cdr:y>
    </cdr:from>
    <cdr:to>
      <cdr:x>0.16694</cdr:x>
      <cdr:y>0.22239</cdr:y>
    </cdr:to>
    <cdr:sp macro="" textlink="">
      <cdr:nvSpPr>
        <cdr:cNvPr id="3" name="Straight Connector 2"/>
        <cdr:cNvSpPr/>
      </cdr:nvSpPr>
      <cdr:spPr bwMode="auto">
        <a:xfrm xmlns:a="http://schemas.openxmlformats.org/drawingml/2006/main" rot="5400000">
          <a:off x="1181894" y="799306"/>
          <a:ext cx="228600" cy="1588"/>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0.34328</cdr:x>
      <cdr:y>0.09266</cdr:y>
    </cdr:from>
    <cdr:to>
      <cdr:x>0.34348</cdr:x>
      <cdr:y>0.14826</cdr:y>
    </cdr:to>
    <cdr:sp macro="" textlink="">
      <cdr:nvSpPr>
        <cdr:cNvPr id="4" name="Straight Connector 3"/>
        <cdr:cNvSpPr/>
      </cdr:nvSpPr>
      <cdr:spPr bwMode="auto">
        <a:xfrm xmlns:a="http://schemas.openxmlformats.org/drawingml/2006/main" rot="5400000">
          <a:off x="2553494" y="494506"/>
          <a:ext cx="228600" cy="1588"/>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0.51982</cdr:x>
      <cdr:y>0.1112</cdr:y>
    </cdr:from>
    <cdr:to>
      <cdr:x>0.52002</cdr:x>
      <cdr:y>0.1668</cdr:y>
    </cdr:to>
    <cdr:sp macro="" textlink="">
      <cdr:nvSpPr>
        <cdr:cNvPr id="5" name="Straight Connector 4"/>
        <cdr:cNvSpPr/>
      </cdr:nvSpPr>
      <cdr:spPr bwMode="auto">
        <a:xfrm xmlns:a="http://schemas.openxmlformats.org/drawingml/2006/main" rot="5400000">
          <a:off x="3925094" y="570706"/>
          <a:ext cx="228600" cy="1588"/>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0.67675</cdr:x>
      <cdr:y>0.14826</cdr:y>
    </cdr:from>
    <cdr:to>
      <cdr:x>0.67695</cdr:x>
      <cdr:y>0.20386</cdr:y>
    </cdr:to>
    <cdr:sp macro="" textlink="">
      <cdr:nvSpPr>
        <cdr:cNvPr id="6" name="Straight Connector 5"/>
        <cdr:cNvSpPr/>
      </cdr:nvSpPr>
      <cdr:spPr bwMode="auto">
        <a:xfrm xmlns:a="http://schemas.openxmlformats.org/drawingml/2006/main" rot="5400000">
          <a:off x="5144294" y="723106"/>
          <a:ext cx="228600" cy="1588"/>
        </a:xfrm>
        <a:prstGeom xmlns:a="http://schemas.openxmlformats.org/drawingml/2006/main" prst="line">
          <a:avLst/>
        </a:prstGeom>
        <a:ln xmlns:a="http://schemas.openxmlformats.org/drawingml/2006/main">
          <a:headEnd type="none" w="med" len="med"/>
          <a:tailEnd type="none" w="med" len="med"/>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0.78463</cdr:x>
      <cdr:y>0.85251</cdr:y>
    </cdr:from>
    <cdr:to>
      <cdr:x>0.98079</cdr:x>
      <cdr:y>0.98224</cdr:y>
    </cdr:to>
    <cdr:sp macro="" textlink="">
      <cdr:nvSpPr>
        <cdr:cNvPr id="4" name="TextBox 3"/>
        <cdr:cNvSpPr txBox="1"/>
      </cdr:nvSpPr>
      <cdr:spPr>
        <a:xfrm xmlns:a="http://schemas.openxmlformats.org/drawingml/2006/main">
          <a:off x="6095999" y="3505200"/>
          <a:ext cx="1524001"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i="1" dirty="0" smtClean="0"/>
            <a:t>* p</a:t>
          </a:r>
          <a:r>
            <a:rPr lang="en-US" sz="1100" dirty="0" smtClean="0"/>
            <a:t>&lt;0.001</a:t>
          </a:r>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B43E983-7E42-4B9D-90DF-1F94E24BE79C}" type="datetimeFigureOut">
              <a:rPr lang="en-US" smtClean="0"/>
              <a:pPr/>
              <a:t>1/23/2013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ADAB3B1-3CD8-4667-98EF-EA116D2745EB}" type="slidenum">
              <a:rPr lang="en-US" smtClean="0"/>
              <a:pPr/>
              <a:t>‹#›</a:t>
            </a:fld>
            <a:endParaRPr lang="en-US"/>
          </a:p>
        </p:txBody>
      </p:sp>
    </p:spTree>
    <p:extLst>
      <p:ext uri="{BB962C8B-B14F-4D97-AF65-F5344CB8AC3E}">
        <p14:creationId xmlns:p14="http://schemas.microsoft.com/office/powerpoint/2010/main" xmlns="" val="38869029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8"/>
          <p:cNvSpPr>
            <a:spLocks noGrp="1" noChangeArrowheads="1"/>
          </p:cNvSpPr>
          <p:nvPr>
            <p:ph type="sldNum" sz="quarter"/>
          </p:nvPr>
        </p:nvSpPr>
        <p:spPr>
          <a:noFill/>
        </p:spPr>
        <p:txBody>
          <a:bodyPr/>
          <a:lstStyle/>
          <a:p>
            <a:pPr>
              <a:buFont typeface="Times New Roman" pitchFamily="18" charset="0"/>
              <a:buNone/>
            </a:pPr>
            <a:fld id="{3C87F415-4383-4843-9377-BAAF96DCC620}" type="slidenum">
              <a:rPr lang="en-US" smtClean="0">
                <a:latin typeface="Times New Roman" pitchFamily="18" charset="0"/>
                <a:cs typeface="Lucida Sans Unicode" pitchFamily="34" charset="0"/>
              </a:rPr>
              <a:pPr>
                <a:buFont typeface="Times New Roman" pitchFamily="18" charset="0"/>
                <a:buNone/>
              </a:pPr>
              <a:t>1</a:t>
            </a:fld>
            <a:endParaRPr lang="en-US" smtClean="0">
              <a:latin typeface="Times New Roman" pitchFamily="18" charset="0"/>
              <a:cs typeface="Lucida Sans Unicode" pitchFamily="34" charset="0"/>
            </a:endParaRPr>
          </a:p>
        </p:txBody>
      </p:sp>
      <p:sp>
        <p:nvSpPr>
          <p:cNvPr id="46083" name="Text Box 1"/>
          <p:cNvSpPr txBox="1">
            <a:spLocks noChangeArrowheads="1"/>
          </p:cNvSpPr>
          <p:nvPr/>
        </p:nvSpPr>
        <p:spPr bwMode="auto">
          <a:xfrm>
            <a:off x="1129454" y="696913"/>
            <a:ext cx="4751493" cy="3486150"/>
          </a:xfrm>
          <a:prstGeom prst="rect">
            <a:avLst/>
          </a:prstGeom>
          <a:solidFill>
            <a:srgbClr val="FFFFFF"/>
          </a:solidFill>
          <a:ln w="9360">
            <a:solidFill>
              <a:srgbClr val="000000"/>
            </a:solidFill>
            <a:miter lim="800000"/>
            <a:headEnd/>
            <a:tailEnd/>
          </a:ln>
        </p:spPr>
        <p:txBody>
          <a:bodyPr wrap="none" lIns="93177" tIns="46589" rIns="93177" bIns="46589" anchor="ctr"/>
          <a:lstStyle/>
          <a:p>
            <a:pPr>
              <a:buClr>
                <a:srgbClr val="000000"/>
              </a:buClr>
              <a:buSzPct val="100000"/>
              <a:buFont typeface="Times New Roman" pitchFamily="18" charset="0"/>
              <a:buNone/>
            </a:pPr>
            <a:endParaRPr lang="en-US"/>
          </a:p>
        </p:txBody>
      </p:sp>
      <p:sp>
        <p:nvSpPr>
          <p:cNvPr id="46084" name="Text Box 2"/>
          <p:cNvSpPr>
            <a:spLocks noGrp="1" noChangeArrowheads="1"/>
          </p:cNvSpPr>
          <p:nvPr>
            <p:ph type="body"/>
          </p:nvPr>
        </p:nvSpPr>
        <p:spPr>
          <a:xfrm>
            <a:off x="934720" y="4416426"/>
            <a:ext cx="5140960" cy="4184650"/>
          </a:xfrm>
          <a:noFill/>
          <a:ln/>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sz="2000" dirty="0">
              <a:latin typeface="Arial" charset="0"/>
              <a:cs typeface="Lucida Sans Unicode" pitchFamily="34" charset="0"/>
            </a:endParaRPr>
          </a:p>
        </p:txBody>
      </p:sp>
      <p:sp>
        <p:nvSpPr>
          <p:cNvPr id="46085" name="Text Box 3"/>
          <p:cNvSpPr txBox="1">
            <a:spLocks noChangeArrowheads="1"/>
          </p:cNvSpPr>
          <p:nvPr/>
        </p:nvSpPr>
        <p:spPr bwMode="auto">
          <a:xfrm>
            <a:off x="3972560" y="8832850"/>
            <a:ext cx="3037840" cy="465138"/>
          </a:xfrm>
          <a:prstGeom prst="rect">
            <a:avLst/>
          </a:prstGeom>
          <a:noFill/>
          <a:ln w="9525">
            <a:noFill/>
            <a:round/>
            <a:headEnd/>
            <a:tailEnd/>
          </a:ln>
        </p:spPr>
        <p:txBody>
          <a:bodyPr lIns="91710" tIns="47689" rIns="91710" bIns="47689" anchor="b"/>
          <a:lstStyle/>
          <a:p>
            <a:pPr algn="r">
              <a:buClr>
                <a:srgbClr val="000000"/>
              </a:buClr>
              <a:buSzPct val="100000"/>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fld id="{3472798A-30E0-428E-B47A-60F75FE60649}" type="slidenum">
              <a:rPr lang="en-US" sz="1200">
                <a:solidFill>
                  <a:srgbClr val="000000"/>
                </a:solidFill>
              </a:rPr>
              <a:pPr algn="r">
                <a:buClr>
                  <a:srgbClr val="000000"/>
                </a:buClr>
                <a:buSzPct val="100000"/>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t>1</a:t>
            </a:fld>
            <a:endParaRPr lang="en-US" sz="120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3" defTabSz="465887" eaLnBrk="0" fontAlgn="base" hangingPunct="0">
              <a:spcBef>
                <a:spcPct val="30000"/>
              </a:spcBef>
              <a:spcAft>
                <a:spcPct val="0"/>
              </a:spcAft>
              <a:buClr>
                <a:srgbClr val="000000"/>
              </a:buClr>
              <a:buSzPct val="100000"/>
              <a:defRPr/>
            </a:pPr>
            <a:r>
              <a:rPr lang="en-US" sz="2000" dirty="0" smtClean="0">
                <a:solidFill>
                  <a:srgbClr val="000000"/>
                </a:solidFill>
              </a:rPr>
              <a:t>Here is an</a:t>
            </a:r>
            <a:r>
              <a:rPr lang="en-US" sz="2000" baseline="0" dirty="0" smtClean="0">
                <a:solidFill>
                  <a:srgbClr val="000000"/>
                </a:solidFill>
              </a:rPr>
              <a:t> example of a level 3-verbalization that is going on.  </a:t>
            </a:r>
          </a:p>
          <a:p>
            <a:pPr marL="0" lvl="3" defTabSz="465887" eaLnBrk="0" fontAlgn="base" hangingPunct="0">
              <a:spcBef>
                <a:spcPct val="30000"/>
              </a:spcBef>
              <a:spcAft>
                <a:spcPct val="0"/>
              </a:spcAft>
              <a:buClr>
                <a:srgbClr val="000000"/>
              </a:buClr>
              <a:buSzPct val="100000"/>
              <a:defRPr/>
            </a:pPr>
            <a:endParaRPr lang="en-US" sz="2000" dirty="0" smtClean="0">
              <a:solidFill>
                <a:srgbClr val="000000"/>
              </a:solidFill>
            </a:endParaRPr>
          </a:p>
          <a:p>
            <a:pPr marL="0" lvl="3" defTabSz="465887" eaLnBrk="0" fontAlgn="base" hangingPunct="0">
              <a:spcBef>
                <a:spcPct val="30000"/>
              </a:spcBef>
              <a:spcAft>
                <a:spcPct val="0"/>
              </a:spcAft>
              <a:buClr>
                <a:srgbClr val="000000"/>
              </a:buClr>
              <a:buSzPct val="100000"/>
              <a:defRPr/>
            </a:pPr>
            <a:r>
              <a:rPr lang="en-US" sz="2000" dirty="0" smtClean="0">
                <a:solidFill>
                  <a:srgbClr val="000000"/>
                </a:solidFill>
              </a:rPr>
              <a:t>Read slide</a:t>
            </a:r>
          </a:p>
          <a:p>
            <a:pPr marL="0" lvl="3" defTabSz="465887" eaLnBrk="0" fontAlgn="base" hangingPunct="0">
              <a:spcBef>
                <a:spcPct val="30000"/>
              </a:spcBef>
              <a:spcAft>
                <a:spcPct val="0"/>
              </a:spcAft>
              <a:buClr>
                <a:srgbClr val="000000"/>
              </a:buClr>
              <a:buSzPct val="100000"/>
              <a:defRPr/>
            </a:pPr>
            <a:endParaRPr lang="en-US" sz="2000" dirty="0" smtClean="0">
              <a:solidFill>
                <a:srgbClr val="000000"/>
              </a:solidFill>
            </a:endParaRPr>
          </a:p>
          <a:p>
            <a:pPr marL="0" lvl="3" defTabSz="465887" eaLnBrk="0" fontAlgn="base" hangingPunct="0">
              <a:spcBef>
                <a:spcPct val="30000"/>
              </a:spcBef>
              <a:spcAft>
                <a:spcPct val="0"/>
              </a:spcAft>
              <a:buClr>
                <a:srgbClr val="000000"/>
              </a:buClr>
              <a:buSzPct val="100000"/>
              <a:defRPr/>
            </a:pPr>
            <a:r>
              <a:rPr lang="en-US" sz="2000" dirty="0" smtClean="0">
                <a:solidFill>
                  <a:srgbClr val="000000"/>
                </a:solidFill>
              </a:rPr>
              <a:t>You </a:t>
            </a:r>
            <a:r>
              <a:rPr lang="en-US" sz="2000" dirty="0">
                <a:solidFill>
                  <a:srgbClr val="000000"/>
                </a:solidFill>
              </a:rPr>
              <a:t>can see an obvious example of where the participant is distracted from what they would ordinarily have done if they had not been questioned by test administrator</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charset="0"/>
                <a:cs typeface="Lucida Sans Unicode" pitchFamily="34" charset="0"/>
              </a:rPr>
              <a:t>So in the traditional ta protocol the valid data are verbalizations that come from the short term memory—and are spontaneous, with little to no outside influence from test administrator this </a:t>
            </a:r>
            <a:r>
              <a:rPr lang="en-US" dirty="0" smtClean="0"/>
              <a:t>type of verbalization (getting at level 3 data) would not be allowed under</a:t>
            </a:r>
            <a:r>
              <a:rPr lang="en-US" baseline="0" dirty="0" smtClean="0"/>
              <a:t> E&amp;S</a:t>
            </a:r>
            <a:endParaRPr lang="en-US" dirty="0"/>
          </a:p>
        </p:txBody>
      </p:sp>
      <p:sp>
        <p:nvSpPr>
          <p:cNvPr id="4" name="Slide Number Placeholder 3"/>
          <p:cNvSpPr>
            <a:spLocks noGrp="1"/>
          </p:cNvSpPr>
          <p:nvPr>
            <p:ph type="sldNum" idx="10"/>
          </p:nvPr>
        </p:nvSpPr>
        <p:spPr/>
        <p:txBody>
          <a:bodyPr/>
          <a:lstStyle/>
          <a:p>
            <a:pPr>
              <a:defRPr/>
            </a:pPr>
            <a:fld id="{3CAEA0B7-E327-4FA3-A2A6-00D4016EB3EE}" type="slidenum">
              <a:rPr lang="en-US" smtClean="0"/>
              <a:pPr>
                <a:defRPr/>
              </a:pPr>
              <a:t>10</a:t>
            </a:fld>
            <a:endParaRPr lang="en-US"/>
          </a:p>
        </p:txBody>
      </p:sp>
    </p:spTree>
    <p:extLst>
      <p:ext uri="{BB962C8B-B14F-4D97-AF65-F5344CB8AC3E}">
        <p14:creationId xmlns:p14="http://schemas.microsoft.com/office/powerpoint/2010/main" xmlns="" val="3594899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 like to recap then, under the Ericsson and Simon</a:t>
            </a:r>
            <a:r>
              <a:rPr lang="en-US" baseline="0" dirty="0" smtClean="0"/>
              <a:t> theory of using verbal protocols</a:t>
            </a:r>
            <a:r>
              <a:rPr lang="en-US" dirty="0" smtClean="0"/>
              <a:t> as data:</a:t>
            </a:r>
            <a:r>
              <a:rPr lang="en-US" baseline="0" dirty="0" smtClean="0"/>
              <a:t> </a:t>
            </a:r>
            <a:r>
              <a:rPr lang="en-US" dirty="0" smtClean="0"/>
              <a:t>level 1 and 2 verbalizations are the only valid</a:t>
            </a:r>
            <a:r>
              <a:rPr lang="en-US" baseline="0" dirty="0" smtClean="0"/>
              <a:t> and reliable verbal protocols to use.</a:t>
            </a:r>
          </a:p>
          <a:p>
            <a:endParaRPr lang="en-US" baseline="0" dirty="0" smtClean="0"/>
          </a:p>
          <a:p>
            <a:r>
              <a:rPr lang="en-US" baseline="0" dirty="0" smtClean="0"/>
              <a:t>They (E&amp;S) believed that the contents of short-term memory are the most reliable and valid.</a:t>
            </a:r>
            <a:endParaRPr lang="en-US" dirty="0" smtClean="0"/>
          </a:p>
          <a:p>
            <a:endParaRPr lang="en-US" dirty="0" smtClean="0"/>
          </a:p>
          <a:p>
            <a:r>
              <a:rPr lang="en-US" dirty="0" smtClean="0"/>
              <a:t>And here is a quote by E&amp;S: who say that verbal data are: </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11</a:t>
            </a:fld>
            <a:endParaRPr lang="en-US"/>
          </a:p>
        </p:txBody>
      </p:sp>
    </p:spTree>
    <p:extLst>
      <p:ext uri="{BB962C8B-B14F-4D97-AF65-F5344CB8AC3E}">
        <p14:creationId xmlns:p14="http://schemas.microsoft.com/office/powerpoint/2010/main" xmlns="" val="2828687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5887" eaLnBrk="0" fontAlgn="base" hangingPunct="0">
              <a:spcBef>
                <a:spcPct val="30000"/>
              </a:spcBef>
              <a:spcAft>
                <a:spcPct val="0"/>
              </a:spcAft>
              <a:buClr>
                <a:srgbClr val="000000"/>
              </a:buClr>
              <a:buSzPct val="100000"/>
              <a:defRPr/>
            </a:pPr>
            <a:endParaRPr lang="en-US" baseline="0" dirty="0" smtClean="0"/>
          </a:p>
          <a:p>
            <a:endParaRPr lang="en-US" dirty="0"/>
          </a:p>
        </p:txBody>
      </p:sp>
      <p:sp>
        <p:nvSpPr>
          <p:cNvPr id="4" name="Slide Number Placeholder 3"/>
          <p:cNvSpPr>
            <a:spLocks noGrp="1"/>
          </p:cNvSpPr>
          <p:nvPr>
            <p:ph type="sldNum" idx="10"/>
          </p:nvPr>
        </p:nvSpPr>
        <p:spPr/>
        <p:txBody>
          <a:bodyPr/>
          <a:lstStyle/>
          <a:p>
            <a:pPr>
              <a:defRPr/>
            </a:pPr>
            <a:fld id="{3CAEA0B7-E327-4FA3-A2A6-00D4016EB3EE}" type="slidenum">
              <a:rPr lang="en-US" smtClean="0"/>
              <a:pPr>
                <a:defRPr/>
              </a:pPr>
              <a:t>12</a:t>
            </a:fld>
            <a:endParaRPr lang="en-US"/>
          </a:p>
        </p:txBody>
      </p:sp>
    </p:spTree>
    <p:extLst>
      <p:ext uri="{BB962C8B-B14F-4D97-AF65-F5344CB8AC3E}">
        <p14:creationId xmlns:p14="http://schemas.microsoft.com/office/powerpoint/2010/main" xmlns="" val="441862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point on having the test administrator only allowed</a:t>
            </a:r>
            <a:r>
              <a:rPr lang="en-US" baseline="0" dirty="0" smtClean="0"/>
              <a:t> to say “keep talking” has gotten lost </a:t>
            </a:r>
          </a:p>
          <a:p>
            <a:r>
              <a:rPr lang="en-US" baseline="0" dirty="0" smtClean="0"/>
              <a:t>People may think they are doing E&amp;S protocol when asking for feedback, </a:t>
            </a:r>
          </a:p>
          <a:p>
            <a:r>
              <a:rPr lang="en-US" baseline="0" dirty="0" smtClean="0"/>
              <a:t>But they are not really doing that….</a:t>
            </a: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13</a:t>
            </a:fld>
            <a:endParaRPr lang="en-US"/>
          </a:p>
        </p:txBody>
      </p:sp>
    </p:spTree>
    <p:extLst>
      <p:ext uri="{BB962C8B-B14F-4D97-AF65-F5344CB8AC3E}">
        <p14:creationId xmlns:p14="http://schemas.microsoft.com/office/powerpoint/2010/main" xmlns="" val="1546137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The next kind of protocol that we’ll be talking about today comes from the field of linguistics,</a:t>
            </a:r>
            <a:r>
              <a:rPr lang="en-US" baseline="0" dirty="0" smtClean="0">
                <a:latin typeface="Arial" charset="0"/>
                <a:cs typeface="Lucida Sans Unicode" pitchFamily="34" charset="0"/>
              </a:rPr>
              <a:t> specifically the theory of speech communication</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baseline="0" dirty="0" smtClean="0">
              <a:latin typeface="Arial" charset="0"/>
              <a:cs typeface="Lucida Sans Unicode" pitchFamily="34" charset="0"/>
            </a:endParaRPr>
          </a:p>
          <a:p>
            <a:pPr marL="0" marR="0" lvl="1"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sz="2400" dirty="0" smtClean="0">
                <a:solidFill>
                  <a:srgbClr val="000000"/>
                </a:solidFill>
              </a:rPr>
              <a:t>Dialogue is more than just information exchange</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IEEE Transactions on Professional Communication</a:t>
            </a:r>
          </a:p>
        </p:txBody>
      </p:sp>
      <p:sp>
        <p:nvSpPr>
          <p:cNvPr id="4" name="Slide Number Placeholder 3"/>
          <p:cNvSpPr>
            <a:spLocks noGrp="1"/>
          </p:cNvSpPr>
          <p:nvPr>
            <p:ph type="sldNum" sz="quarter" idx="10"/>
          </p:nvPr>
        </p:nvSpPr>
        <p:spPr/>
        <p:txBody>
          <a:bodyPr/>
          <a:lstStyle/>
          <a:p>
            <a:fld id="{3ADAB3B1-3CD8-4667-98EF-EA116D2745EB}" type="slidenum">
              <a:rPr lang="en-US" smtClean="0"/>
              <a:pPr/>
              <a:t>14</a:t>
            </a:fld>
            <a:endParaRPr lang="en-US"/>
          </a:p>
        </p:txBody>
      </p:sp>
    </p:spTree>
    <p:extLst>
      <p:ext uri="{BB962C8B-B14F-4D97-AF65-F5344CB8AC3E}">
        <p14:creationId xmlns:p14="http://schemas.microsoft.com/office/powerpoint/2010/main" xmlns="" val="969981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Back channels,</a:t>
            </a:r>
            <a:r>
              <a:rPr lang="en-US" baseline="0" dirty="0" smtClean="0">
                <a:latin typeface="Arial" charset="0"/>
                <a:cs typeface="Lucida Sans Unicode" pitchFamily="34" charset="0"/>
              </a:rPr>
              <a:t> is a term that comes from the field of linguistics.  It’s a way to acknowledge the speaker.</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baseline="0"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aseline="0" dirty="0" smtClean="0">
                <a:latin typeface="Arial" charset="0"/>
                <a:cs typeface="Lucida Sans Unicode" pitchFamily="34" charset="0"/>
              </a:rPr>
              <a:t>Here are listed some often used back channels—used in regular conversations, all the time.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15</a:t>
            </a:fld>
            <a:endParaRPr lang="en-US"/>
          </a:p>
        </p:txBody>
      </p:sp>
    </p:spTree>
    <p:extLst>
      <p:ext uri="{BB962C8B-B14F-4D97-AF65-F5344CB8AC3E}">
        <p14:creationId xmlns:p14="http://schemas.microsoft.com/office/powerpoint/2010/main" xmlns="" val="2538614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sz="1100" b="0" dirty="0" smtClean="0">
                <a:latin typeface="Arial" charset="0"/>
                <a:cs typeface="Lucida Sans Unicode" pitchFamily="34" charset="0"/>
              </a:rPr>
              <a:t>The</a:t>
            </a:r>
            <a:r>
              <a:rPr lang="en-US" sz="1100" b="0" baseline="0" dirty="0" smtClean="0">
                <a:latin typeface="Arial" charset="0"/>
                <a:cs typeface="Lucida Sans Unicode" pitchFamily="34" charset="0"/>
              </a:rPr>
              <a:t> theory of s</a:t>
            </a:r>
            <a:r>
              <a:rPr lang="en-US" sz="1100" b="0" dirty="0" smtClean="0">
                <a:latin typeface="Arial" charset="0"/>
                <a:cs typeface="Lucida Sans Unicode" pitchFamily="34" charset="0"/>
              </a:rPr>
              <a:t>peech communication as</a:t>
            </a:r>
            <a:r>
              <a:rPr lang="en-US" sz="1100" b="0" baseline="0" dirty="0" smtClean="0">
                <a:latin typeface="Arial" charset="0"/>
                <a:cs typeface="Lucida Sans Unicode" pitchFamily="34" charset="0"/>
              </a:rPr>
              <a:t> a think-aloud verbal protocol involves a way to give feedback </a:t>
            </a: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sz="1100" b="0" dirty="0" smtClean="0">
                <a:latin typeface="Arial" charset="0"/>
                <a:cs typeface="Lucida Sans Unicode" pitchFamily="34" charset="0"/>
              </a:rPr>
              <a:t>(Back channels)</a:t>
            </a:r>
            <a:r>
              <a:rPr lang="en-US" sz="1100" b="0" baseline="0" dirty="0" smtClean="0">
                <a:latin typeface="Arial" charset="0"/>
                <a:cs typeface="Lucida Sans Unicode" pitchFamily="34" charset="0"/>
              </a:rPr>
              <a:t> that will i</a:t>
            </a:r>
            <a:r>
              <a:rPr lang="en-US" sz="1600" b="0" dirty="0" smtClean="0">
                <a:latin typeface="Arial" charset="0"/>
                <a:cs typeface="Lucida Sans Unicode" pitchFamily="34" charset="0"/>
              </a:rPr>
              <a:t>ndicate to speaker... that</a:t>
            </a:r>
            <a:r>
              <a:rPr lang="en-US" sz="1600" b="0" baseline="0" dirty="0" smtClean="0">
                <a:latin typeface="Arial" charset="0"/>
                <a:cs typeface="Lucida Sans Unicode" pitchFamily="34" charset="0"/>
              </a:rPr>
              <a:t> the l</a:t>
            </a:r>
            <a:r>
              <a:rPr lang="en-US" sz="1600" dirty="0" smtClean="0">
                <a:latin typeface="Arial" charset="0"/>
                <a:cs typeface="Lucida Sans Unicode" pitchFamily="34" charset="0"/>
              </a:rPr>
              <a:t>istener‘ is paying</a:t>
            </a:r>
            <a:r>
              <a:rPr lang="en-US" sz="1600" baseline="0" dirty="0" smtClean="0">
                <a:latin typeface="Arial" charset="0"/>
                <a:cs typeface="Lucida Sans Unicode" pitchFamily="34" charset="0"/>
              </a:rPr>
              <a:t> attention, is engaged in what the speaker is saying</a:t>
            </a: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endParaRPr lang="en-US" sz="1600" baseline="0" dirty="0" smtClean="0">
              <a:latin typeface="Arial" charset="0"/>
              <a:cs typeface="Lucida Sans Unicode" pitchFamily="34" charset="0"/>
            </a:endParaRP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sz="1600" baseline="0" dirty="0" smtClean="0">
                <a:latin typeface="Arial" charset="0"/>
                <a:cs typeface="Lucida Sans Unicode" pitchFamily="34" charset="0"/>
              </a:rPr>
              <a:t>The reason to use such back channels is because the</a:t>
            </a:r>
            <a:r>
              <a:rPr lang="en-US" sz="1600" dirty="0" smtClean="0">
                <a:latin typeface="Arial" charset="0"/>
                <a:cs typeface="Lucida Sans Unicode" pitchFamily="34" charset="0"/>
              </a:rPr>
              <a:t> use of verbalized phrases or sounds considered important by linguistic and speech communication fields</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sz="1600"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sz="1600" dirty="0" smtClean="0">
                <a:latin typeface="Arial" charset="0"/>
                <a:cs typeface="Lucida Sans Unicode" pitchFamily="34" charset="0"/>
              </a:rPr>
              <a:t>In </a:t>
            </a:r>
            <a:r>
              <a:rPr lang="en-US" sz="1600" dirty="0">
                <a:latin typeface="Arial" charset="0"/>
                <a:cs typeface="Lucida Sans Unicode" pitchFamily="34" charset="0"/>
              </a:rPr>
              <a:t>Boren and Ramey’s application of speech communication to usability testing the use of phrases or sounds by </a:t>
            </a:r>
            <a:r>
              <a:rPr lang="en-US" sz="1600" dirty="0" smtClean="0">
                <a:latin typeface="Arial" charset="0"/>
                <a:cs typeface="Lucida Sans Unicode" pitchFamily="34" charset="0"/>
              </a:rPr>
              <a:t>the test </a:t>
            </a:r>
            <a:r>
              <a:rPr lang="en-US" sz="1600" dirty="0">
                <a:latin typeface="Arial" charset="0"/>
                <a:cs typeface="Lucida Sans Unicode" pitchFamily="34" charset="0"/>
              </a:rPr>
              <a:t>Admin </a:t>
            </a:r>
            <a:r>
              <a:rPr lang="en-US" sz="1600" dirty="0" smtClean="0">
                <a:latin typeface="Arial" charset="0"/>
                <a:cs typeface="Lucida Sans Unicode" pitchFamily="34" charset="0"/>
              </a:rPr>
              <a:t>most </a:t>
            </a:r>
            <a:r>
              <a:rPr lang="en-US" sz="1600" dirty="0">
                <a:latin typeface="Arial" charset="0"/>
                <a:cs typeface="Lucida Sans Unicode" pitchFamily="34" charset="0"/>
              </a:rPr>
              <a:t>conducive </a:t>
            </a:r>
            <a:r>
              <a:rPr lang="en-US" sz="1600" dirty="0" smtClean="0">
                <a:latin typeface="Arial" charset="0"/>
                <a:cs typeface="Lucida Sans Unicode" pitchFamily="34" charset="0"/>
              </a:rPr>
              <a:t>to the</a:t>
            </a:r>
            <a:r>
              <a:rPr lang="en-US" sz="1600" baseline="0" dirty="0" smtClean="0">
                <a:latin typeface="Arial" charset="0"/>
                <a:cs typeface="Lucida Sans Unicode" pitchFamily="34" charset="0"/>
              </a:rPr>
              <a:t> purposes of a usability study is </a:t>
            </a:r>
            <a:r>
              <a:rPr lang="en-US" sz="1600" dirty="0" smtClean="0">
                <a:latin typeface="Arial" charset="0"/>
                <a:cs typeface="Lucida Sans Unicode" pitchFamily="34" charset="0"/>
              </a:rPr>
              <a:t>the “um-hum” </a:t>
            </a:r>
            <a:r>
              <a:rPr lang="en-US" sz="1600" dirty="0">
                <a:latin typeface="Arial" charset="0"/>
                <a:cs typeface="Lucida Sans Unicode" pitchFamily="34" charset="0"/>
              </a:rPr>
              <a:t>or the </a:t>
            </a:r>
            <a:r>
              <a:rPr lang="en-US" sz="1600" dirty="0" smtClean="0">
                <a:latin typeface="Arial" charset="0"/>
                <a:cs typeface="Lucida Sans Unicode" pitchFamily="34" charset="0"/>
              </a:rPr>
              <a:t>“uh-huh”</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sz="1600" dirty="0" smtClean="0">
                <a:latin typeface="Arial" charset="0"/>
                <a:cs typeface="Lucida Sans Unicode" pitchFamily="34" charset="0"/>
              </a:rPr>
              <a:t>Interestingly they also say that OK or Oh</a:t>
            </a:r>
            <a:r>
              <a:rPr lang="en-US" sz="1600" baseline="0" dirty="0" smtClean="0">
                <a:latin typeface="Arial" charset="0"/>
                <a:cs typeface="Lucida Sans Unicode" pitchFamily="34" charset="0"/>
              </a:rPr>
              <a:t> often takes speaker ship away… so a test administrator, whose goal is to keep the participant talking, would actually not want to use those types of back channels.</a:t>
            </a:r>
          </a:p>
        </p:txBody>
      </p:sp>
      <p:sp>
        <p:nvSpPr>
          <p:cNvPr id="4" name="Slide Number Placeholder 3"/>
          <p:cNvSpPr>
            <a:spLocks noGrp="1"/>
          </p:cNvSpPr>
          <p:nvPr>
            <p:ph type="sldNum" sz="quarter" idx="10"/>
          </p:nvPr>
        </p:nvSpPr>
        <p:spPr/>
        <p:txBody>
          <a:bodyPr/>
          <a:lstStyle/>
          <a:p>
            <a:fld id="{3ADAB3B1-3CD8-4667-98EF-EA116D2745EB}" type="slidenum">
              <a:rPr lang="en-US" smtClean="0"/>
              <a:pPr/>
              <a:t>16</a:t>
            </a:fld>
            <a:endParaRPr lang="en-US"/>
          </a:p>
        </p:txBody>
      </p:sp>
    </p:spTree>
    <p:extLst>
      <p:ext uri="{BB962C8B-B14F-4D97-AF65-F5344CB8AC3E}">
        <p14:creationId xmlns:p14="http://schemas.microsoft.com/office/powerpoint/2010/main" xmlns="" val="3645595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An alternative to speech</a:t>
            </a:r>
            <a:r>
              <a:rPr lang="en-US" baseline="0" dirty="0" smtClean="0">
                <a:latin typeface="Arial" charset="0"/>
                <a:cs typeface="Lucida Sans Unicode" pitchFamily="34" charset="0"/>
              </a:rPr>
              <a:t> communication and traditional is the theory of coaching think-aloud protocol</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aseline="0" dirty="0" smtClean="0">
                <a:latin typeface="Arial" charset="0"/>
                <a:cs typeface="Lucida Sans Unicode" pitchFamily="34" charset="0"/>
              </a:rPr>
              <a:t>This comes from two slightly different protocols described in the literature, and also relies on what we have read about and what we have seen of practitioners using out in the field,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baseline="0"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aseline="0" dirty="0" smtClean="0">
                <a:latin typeface="Arial" charset="0"/>
                <a:cs typeface="Lucida Sans Unicode" pitchFamily="34" charset="0"/>
              </a:rPr>
              <a:t>Dumas and </a:t>
            </a:r>
            <a:r>
              <a:rPr lang="en-US" baseline="0" dirty="0" err="1" smtClean="0">
                <a:latin typeface="Arial" charset="0"/>
                <a:cs typeface="Lucida Sans Unicode" pitchFamily="34" charset="0"/>
              </a:rPr>
              <a:t>Redish</a:t>
            </a:r>
            <a:r>
              <a:rPr lang="en-US" baseline="0" dirty="0" smtClean="0">
                <a:latin typeface="Arial" charset="0"/>
                <a:cs typeface="Lucida Sans Unicode" pitchFamily="34" charset="0"/>
              </a:rPr>
              <a:t> describe a protocol called active intervention</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aseline="0" dirty="0" smtClean="0">
                <a:latin typeface="Arial" charset="0"/>
                <a:cs typeface="Lucida Sans Unicode" pitchFamily="34" charset="0"/>
              </a:rPr>
              <a:t>Where…</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baseline="0"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aseline="0" dirty="0" err="1" smtClean="0">
                <a:latin typeface="Arial" charset="0"/>
                <a:cs typeface="Lucida Sans Unicode" pitchFamily="34" charset="0"/>
              </a:rPr>
              <a:t>Hertzum</a:t>
            </a:r>
            <a:r>
              <a:rPr lang="en-US" baseline="0" dirty="0" smtClean="0">
                <a:latin typeface="Arial" charset="0"/>
                <a:cs typeface="Lucida Sans Unicode" pitchFamily="34" charset="0"/>
              </a:rPr>
              <a:t>, Hansen, and Andersen describe a protocol called a relaxed approach…</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baseline="0"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aseline="0" dirty="0" smtClean="0">
                <a:latin typeface="Arial" charset="0"/>
                <a:cs typeface="Lucida Sans Unicode" pitchFamily="34" charset="0"/>
              </a:rPr>
              <a:t>In our study we combined t</a:t>
            </a:r>
            <a:r>
              <a:rPr lang="en-US" dirty="0" smtClean="0">
                <a:latin typeface="Arial" charset="0"/>
                <a:cs typeface="Lucida Sans Unicode" pitchFamily="34" charset="0"/>
              </a:rPr>
              <a:t>he </a:t>
            </a:r>
            <a:r>
              <a:rPr lang="en-US" dirty="0">
                <a:latin typeface="Arial" charset="0"/>
                <a:cs typeface="Lucida Sans Unicode" pitchFamily="34" charset="0"/>
              </a:rPr>
              <a:t>relaxed </a:t>
            </a:r>
            <a:r>
              <a:rPr lang="en-US" dirty="0" smtClean="0">
                <a:latin typeface="Arial" charset="0"/>
                <a:cs typeface="Lucida Sans Unicode" pitchFamily="34" charset="0"/>
              </a:rPr>
              <a:t>approach with the active intervention approach… and we called in coaching.</a:t>
            </a: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err="1">
                <a:latin typeface="Arial" charset="0"/>
                <a:cs typeface="Lucida Sans Unicode" pitchFamily="34" charset="0"/>
              </a:rPr>
              <a:t>Krahmer</a:t>
            </a:r>
            <a:r>
              <a:rPr lang="en-US" dirty="0">
                <a:latin typeface="Arial" charset="0"/>
                <a:cs typeface="Lucida Sans Unicode" pitchFamily="34" charset="0"/>
              </a:rPr>
              <a:t> and </a:t>
            </a:r>
            <a:r>
              <a:rPr lang="en-US" dirty="0" err="1">
                <a:latin typeface="Arial" charset="0"/>
                <a:cs typeface="Lucida Sans Unicode" pitchFamily="34" charset="0"/>
              </a:rPr>
              <a:t>Ummelen</a:t>
            </a:r>
            <a:r>
              <a:rPr lang="en-US" dirty="0">
                <a:latin typeface="Arial" charset="0"/>
                <a:cs typeface="Lucida Sans Unicode" pitchFamily="34" charset="0"/>
              </a:rPr>
              <a:t>—IEEE Transactions on Professional Communication</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17</a:t>
            </a:fld>
            <a:endParaRPr lang="en-US"/>
          </a:p>
        </p:txBody>
      </p:sp>
    </p:spTree>
    <p:extLst>
      <p:ext uri="{BB962C8B-B14F-4D97-AF65-F5344CB8AC3E}">
        <p14:creationId xmlns:p14="http://schemas.microsoft.com/office/powerpoint/2010/main" xmlns="" val="167187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Although </a:t>
            </a:r>
            <a:r>
              <a:rPr lang="en-US" dirty="0">
                <a:latin typeface="Arial" charset="0"/>
                <a:cs typeface="Lucida Sans Unicode" pitchFamily="34" charset="0"/>
              </a:rPr>
              <a:t>many usability practitioners say they use the think-aloud protocol based on the work of Ericsson and Simon</a:t>
            </a:r>
            <a:r>
              <a:rPr lang="en-US" dirty="0" smtClean="0">
                <a:latin typeface="Arial" charset="0"/>
                <a:cs typeface="Lucida Sans Unicode" pitchFamily="34" charset="0"/>
              </a:rPr>
              <a:t>… (because it is the only </a:t>
            </a: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In </a:t>
            </a:r>
            <a:r>
              <a:rPr lang="en-US" dirty="0" smtClean="0">
                <a:latin typeface="Arial" charset="0"/>
                <a:cs typeface="Lucida Sans Unicode" pitchFamily="34" charset="0"/>
              </a:rPr>
              <a:t>practice</a:t>
            </a:r>
            <a:r>
              <a:rPr lang="en-US" baseline="0" dirty="0" smtClean="0">
                <a:latin typeface="Arial" charset="0"/>
                <a:cs typeface="Lucida Sans Unicode" pitchFamily="34" charset="0"/>
              </a:rPr>
              <a:t> practitioners use many different types of feedback and probes:</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This is typically what they are doing… </a:t>
            </a: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I have listed off a few different common types of feedback and probes</a:t>
            </a:r>
            <a:endParaRPr lang="en-US" dirty="0">
              <a:latin typeface="Arial" charset="0"/>
              <a:cs typeface="Lucida Sans Unicode" pitchFamily="34" charset="0"/>
            </a:endParaRPr>
          </a:p>
        </p:txBody>
      </p:sp>
      <p:sp>
        <p:nvSpPr>
          <p:cNvPr id="4" name="Slide Number Placeholder 3"/>
          <p:cNvSpPr>
            <a:spLocks noGrp="1"/>
          </p:cNvSpPr>
          <p:nvPr>
            <p:ph type="sldNum" sz="quarter" idx="10"/>
          </p:nvPr>
        </p:nvSpPr>
        <p:spPr/>
        <p:txBody>
          <a:bodyPr/>
          <a:lstStyle/>
          <a:p>
            <a:fld id="{3ADAB3B1-3CD8-4667-98EF-EA116D2745EB}" type="slidenum">
              <a:rPr lang="en-US" smtClean="0"/>
              <a:pPr/>
              <a:t>18</a:t>
            </a:fld>
            <a:endParaRPr lang="en-US"/>
          </a:p>
        </p:txBody>
      </p:sp>
    </p:spTree>
    <p:extLst>
      <p:ext uri="{BB962C8B-B14F-4D97-AF65-F5344CB8AC3E}">
        <p14:creationId xmlns:p14="http://schemas.microsoft.com/office/powerpoint/2010/main" xmlns="" val="26789486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a:lnSpc>
                <a:spcPts val="3032"/>
              </a:lnSpc>
              <a:spcBef>
                <a:spcPts val="713"/>
              </a:spcBef>
              <a:buClr>
                <a:srgbClr val="000000"/>
              </a:buClr>
              <a:buSzPct val="100000"/>
              <a:tabLst>
                <a:tab pos="346180" algn="l"/>
                <a:tab pos="812067" algn="l"/>
                <a:tab pos="1277953" algn="l"/>
                <a:tab pos="1743840" algn="l"/>
                <a:tab pos="2209727" algn="l"/>
                <a:tab pos="2675614" algn="l"/>
                <a:tab pos="3141501" algn="l"/>
                <a:tab pos="3607387" algn="l"/>
                <a:tab pos="4073274" algn="l"/>
                <a:tab pos="4539161" algn="l"/>
                <a:tab pos="5005048" algn="l"/>
                <a:tab pos="5470935" algn="l"/>
                <a:tab pos="5936821" algn="l"/>
                <a:tab pos="6402708" algn="l"/>
                <a:tab pos="6868595" algn="l"/>
                <a:tab pos="7334482" algn="l"/>
                <a:tab pos="7800369" algn="l"/>
                <a:tab pos="8266255" algn="l"/>
                <a:tab pos="8732142" algn="l"/>
                <a:tab pos="9198029" algn="l"/>
                <a:tab pos="9663916" algn="l"/>
              </a:tabLst>
            </a:pPr>
            <a:r>
              <a:rPr lang="en-US" dirty="0">
                <a:solidFill>
                  <a:srgbClr val="000000"/>
                </a:solidFill>
              </a:rPr>
              <a:t>Clearly there is a discrepancy between theory and practice</a:t>
            </a:r>
          </a:p>
          <a:p>
            <a:r>
              <a:rPr lang="en-US" dirty="0" smtClean="0">
                <a:latin typeface="Times New Roman" pitchFamily="18" charset="0"/>
              </a:rPr>
              <a:t>As many</a:t>
            </a:r>
            <a:r>
              <a:rPr lang="en-US" baseline="0" dirty="0" smtClean="0">
                <a:latin typeface="Times New Roman" pitchFamily="18" charset="0"/>
              </a:rPr>
              <a:t> practitioners prefer level 3 data…</a:t>
            </a:r>
          </a:p>
          <a:p>
            <a:r>
              <a:rPr lang="en-US" baseline="0" dirty="0" smtClean="0">
                <a:latin typeface="Times New Roman" pitchFamily="18" charset="0"/>
              </a:rPr>
              <a:t>And I have a quote here from the article by </a:t>
            </a:r>
            <a:r>
              <a:rPr lang="en-US" baseline="0" dirty="0" err="1" smtClean="0">
                <a:latin typeface="Times New Roman" pitchFamily="18" charset="0"/>
              </a:rPr>
              <a:t>boren</a:t>
            </a:r>
            <a:r>
              <a:rPr lang="en-US" baseline="0" dirty="0" smtClean="0">
                <a:latin typeface="Times New Roman" pitchFamily="18" charset="0"/>
              </a:rPr>
              <a:t> and </a:t>
            </a:r>
            <a:r>
              <a:rPr lang="en-US" baseline="0" dirty="0" err="1" smtClean="0">
                <a:latin typeface="Times New Roman" pitchFamily="18" charset="0"/>
              </a:rPr>
              <a:t>ramey</a:t>
            </a:r>
            <a:r>
              <a:rPr lang="en-US" baseline="0" dirty="0" smtClean="0">
                <a:latin typeface="Times New Roman" pitchFamily="18" charset="0"/>
              </a:rPr>
              <a:t> where they say many researchers prefer…</a:t>
            </a:r>
            <a:endParaRPr lang="en-US" dirty="0" smtClean="0">
              <a:latin typeface="Times New Roman" pitchFamily="18" charset="0"/>
            </a:endParaRPr>
          </a:p>
          <a:p>
            <a:pPr>
              <a:lnSpc>
                <a:spcPts val="3032"/>
              </a:lnSpc>
              <a:spcBef>
                <a:spcPts val="713"/>
              </a:spcBef>
              <a:buClr>
                <a:srgbClr val="000000"/>
              </a:buClr>
              <a:buSzPct val="100000"/>
              <a:tabLst>
                <a:tab pos="346180" algn="l"/>
                <a:tab pos="812067" algn="l"/>
                <a:tab pos="1277953" algn="l"/>
                <a:tab pos="1743840" algn="l"/>
                <a:tab pos="2209727" algn="l"/>
                <a:tab pos="2675614" algn="l"/>
                <a:tab pos="3141501" algn="l"/>
                <a:tab pos="3607387" algn="l"/>
                <a:tab pos="4073274" algn="l"/>
                <a:tab pos="4539161" algn="l"/>
                <a:tab pos="5005048" algn="l"/>
                <a:tab pos="5470935" algn="l"/>
                <a:tab pos="5936821" algn="l"/>
                <a:tab pos="6402708" algn="l"/>
                <a:tab pos="6868595" algn="l"/>
                <a:tab pos="7334482" algn="l"/>
                <a:tab pos="7800369" algn="l"/>
                <a:tab pos="8266255" algn="l"/>
                <a:tab pos="8732142" algn="l"/>
                <a:tab pos="9198029" algn="l"/>
                <a:tab pos="9663916" algn="l"/>
              </a:tabLst>
            </a:pPr>
            <a:endParaRPr lang="en-US" dirty="0">
              <a:solidFill>
                <a:srgbClr val="000000"/>
              </a:solidFill>
            </a:endParaRPr>
          </a:p>
        </p:txBody>
      </p:sp>
      <p:sp>
        <p:nvSpPr>
          <p:cNvPr id="57348" name="Slide Number Placeholder 3"/>
          <p:cNvSpPr>
            <a:spLocks noGrp="1"/>
          </p:cNvSpPr>
          <p:nvPr>
            <p:ph type="sldNum" sz="quarter"/>
          </p:nvPr>
        </p:nvSpPr>
        <p:spPr>
          <a:noFill/>
        </p:spPr>
        <p:txBody>
          <a:bodyPr/>
          <a:lstStyle/>
          <a:p>
            <a:pPr>
              <a:buFont typeface="Times New Roman" pitchFamily="18" charset="0"/>
              <a:buNone/>
            </a:pPr>
            <a:fld id="{FD865F14-C6E3-4EFB-80E4-B7B9CD2629F9}" type="slidenum">
              <a:rPr lang="en-US" smtClean="0">
                <a:latin typeface="Times New Roman" pitchFamily="18" charset="0"/>
                <a:cs typeface="Lucida Sans Unicode" pitchFamily="34" charset="0"/>
              </a:rPr>
              <a:pPr>
                <a:buFont typeface="Times New Roman" pitchFamily="18" charset="0"/>
                <a:buNone/>
              </a:pPr>
              <a:t>19</a:t>
            </a:fld>
            <a:endParaRPr lang="en-US" smtClean="0">
              <a:latin typeface="Times New Roman" pitchFamily="18" charset="0"/>
              <a:cs typeface="Lucida Sans Unicode"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In our talk today we’ll share the results of the experimental work we did on think-aloud protocols.  We’ll talk about the </a:t>
            </a:r>
          </a:p>
          <a:p>
            <a:pPr marL="753831" lvl="1" indent="-287944">
              <a:lnSpc>
                <a:spcPts val="2624"/>
              </a:lnSpc>
              <a:spcBef>
                <a:spcPts val="611"/>
              </a:spcBef>
              <a:buClr>
                <a:srgbClr val="000000"/>
              </a:buClr>
              <a:buSzPct val="100000"/>
              <a:buFont typeface="Arial" charset="0"/>
              <a:buChar char="–"/>
              <a:tabLst>
                <a:tab pos="346180" algn="l"/>
                <a:tab pos="812067" algn="l"/>
                <a:tab pos="1277953" algn="l"/>
                <a:tab pos="1743840" algn="l"/>
                <a:tab pos="2209727" algn="l"/>
                <a:tab pos="2675614" algn="l"/>
                <a:tab pos="3141501" algn="l"/>
                <a:tab pos="3607387" algn="l"/>
                <a:tab pos="4073274" algn="l"/>
                <a:tab pos="4539161" algn="l"/>
                <a:tab pos="5005048" algn="l"/>
                <a:tab pos="5470935" algn="l"/>
                <a:tab pos="5936821" algn="l"/>
                <a:tab pos="6402708" algn="l"/>
                <a:tab pos="6868595" algn="l"/>
                <a:tab pos="7334482" algn="l"/>
                <a:tab pos="7800369" algn="l"/>
                <a:tab pos="8266255" algn="l"/>
                <a:tab pos="8732142" algn="l"/>
                <a:tab pos="9198029" algn="l"/>
                <a:tab pos="9663916" algn="l"/>
              </a:tabLst>
            </a:pPr>
            <a:r>
              <a:rPr lang="en-US" sz="2400" dirty="0">
                <a:solidFill>
                  <a:srgbClr val="000000"/>
                </a:solidFill>
              </a:rPr>
              <a:t>Concept of thinking aloud</a:t>
            </a:r>
          </a:p>
          <a:p>
            <a:pPr marL="753831" lvl="1" indent="-287944">
              <a:lnSpc>
                <a:spcPts val="2624"/>
              </a:lnSpc>
              <a:spcBef>
                <a:spcPts val="611"/>
              </a:spcBef>
              <a:buClr>
                <a:srgbClr val="000000"/>
              </a:buClr>
              <a:buSzPct val="100000"/>
              <a:buFont typeface="Arial" charset="0"/>
              <a:buChar char="–"/>
              <a:tabLst>
                <a:tab pos="346180" algn="l"/>
                <a:tab pos="812067" algn="l"/>
                <a:tab pos="1277953" algn="l"/>
                <a:tab pos="1743840" algn="l"/>
                <a:tab pos="2209727" algn="l"/>
                <a:tab pos="2675614" algn="l"/>
                <a:tab pos="3141501" algn="l"/>
                <a:tab pos="3607387" algn="l"/>
                <a:tab pos="4073274" algn="l"/>
                <a:tab pos="4539161" algn="l"/>
                <a:tab pos="5005048" algn="l"/>
                <a:tab pos="5470935" algn="l"/>
                <a:tab pos="5936821" algn="l"/>
                <a:tab pos="6402708" algn="l"/>
                <a:tab pos="6868595" algn="l"/>
                <a:tab pos="7334482" algn="l"/>
                <a:tab pos="7800369" algn="l"/>
                <a:tab pos="8266255" algn="l"/>
                <a:tab pos="8732142" algn="l"/>
                <a:tab pos="9198029" algn="l"/>
                <a:tab pos="9663916" algn="l"/>
              </a:tabLst>
            </a:pPr>
            <a:r>
              <a:rPr lang="en-US" sz="2400" dirty="0">
                <a:solidFill>
                  <a:srgbClr val="000000"/>
                </a:solidFill>
              </a:rPr>
              <a:t>Theory and practice of TA protocols</a:t>
            </a:r>
          </a:p>
          <a:p>
            <a:pPr marL="753831" lvl="1" indent="-287944">
              <a:lnSpc>
                <a:spcPts val="2624"/>
              </a:lnSpc>
              <a:spcBef>
                <a:spcPts val="611"/>
              </a:spcBef>
              <a:buClr>
                <a:srgbClr val="000000"/>
              </a:buClr>
              <a:buSzPct val="100000"/>
              <a:buFont typeface="Arial" charset="0"/>
              <a:buChar char="–"/>
              <a:tabLst>
                <a:tab pos="346180" algn="l"/>
                <a:tab pos="812067" algn="l"/>
                <a:tab pos="1277953" algn="l"/>
                <a:tab pos="1743840" algn="l"/>
                <a:tab pos="2209727" algn="l"/>
                <a:tab pos="2675614" algn="l"/>
                <a:tab pos="3141501" algn="l"/>
                <a:tab pos="3607387" algn="l"/>
                <a:tab pos="4073274" algn="l"/>
                <a:tab pos="4539161" algn="l"/>
                <a:tab pos="5005048" algn="l"/>
                <a:tab pos="5470935" algn="l"/>
                <a:tab pos="5936821" algn="l"/>
                <a:tab pos="6402708" algn="l"/>
                <a:tab pos="6868595" algn="l"/>
                <a:tab pos="7334482" algn="l"/>
                <a:tab pos="7800369" algn="l"/>
                <a:tab pos="8266255" algn="l"/>
                <a:tab pos="8732142" algn="l"/>
                <a:tab pos="9198029" algn="l"/>
                <a:tab pos="9663916" algn="l"/>
              </a:tabLst>
            </a:pPr>
            <a:r>
              <a:rPr lang="en-US" sz="2400" dirty="0">
                <a:solidFill>
                  <a:srgbClr val="000000"/>
                </a:solidFill>
              </a:rPr>
              <a:t>Results</a:t>
            </a:r>
          </a:p>
          <a:p>
            <a:pPr marL="753831" lvl="1" indent="-287944">
              <a:lnSpc>
                <a:spcPts val="2624"/>
              </a:lnSpc>
              <a:spcBef>
                <a:spcPts val="611"/>
              </a:spcBef>
              <a:buClr>
                <a:srgbClr val="000000"/>
              </a:buClr>
              <a:buSzPct val="100000"/>
              <a:buFont typeface="Arial" charset="0"/>
              <a:buChar char="–"/>
              <a:tabLst>
                <a:tab pos="346180" algn="l"/>
                <a:tab pos="812067" algn="l"/>
                <a:tab pos="1277953" algn="l"/>
                <a:tab pos="1743840" algn="l"/>
                <a:tab pos="2209727" algn="l"/>
                <a:tab pos="2675614" algn="l"/>
                <a:tab pos="3141501" algn="l"/>
                <a:tab pos="3607387" algn="l"/>
                <a:tab pos="4073274" algn="l"/>
                <a:tab pos="4539161" algn="l"/>
                <a:tab pos="5005048" algn="l"/>
                <a:tab pos="5470935" algn="l"/>
                <a:tab pos="5936821" algn="l"/>
                <a:tab pos="6402708" algn="l"/>
                <a:tab pos="6868595" algn="l"/>
                <a:tab pos="7334482" algn="l"/>
                <a:tab pos="7800369" algn="l"/>
                <a:tab pos="8266255" algn="l"/>
                <a:tab pos="8732142" algn="l"/>
                <a:tab pos="9198029" algn="l"/>
                <a:tab pos="9663916" algn="l"/>
              </a:tabLst>
            </a:pPr>
            <a:r>
              <a:rPr lang="en-US" sz="2400" dirty="0">
                <a:solidFill>
                  <a:srgbClr val="000000"/>
                </a:solidFill>
              </a:rPr>
              <a:t>Conclude with some final remarks, highlighting that that type of TA protocol you use in usability testing matters</a:t>
            </a:r>
          </a:p>
        </p:txBody>
      </p:sp>
      <p:sp>
        <p:nvSpPr>
          <p:cNvPr id="4" name="Slide Number Placeholder 3"/>
          <p:cNvSpPr>
            <a:spLocks noGrp="1"/>
          </p:cNvSpPr>
          <p:nvPr>
            <p:ph type="sldNum" sz="quarter" idx="10"/>
          </p:nvPr>
        </p:nvSpPr>
        <p:spPr/>
        <p:txBody>
          <a:bodyPr/>
          <a:lstStyle/>
          <a:p>
            <a:fld id="{3ADAB3B1-3CD8-4667-98EF-EA116D2745EB}" type="slidenum">
              <a:rPr lang="en-US" smtClean="0"/>
              <a:pPr/>
              <a:t>2</a:t>
            </a:fld>
            <a:endParaRPr lang="en-US"/>
          </a:p>
        </p:txBody>
      </p:sp>
    </p:spTree>
    <p:extLst>
      <p:ext uri="{BB962C8B-B14F-4D97-AF65-F5344CB8AC3E}">
        <p14:creationId xmlns:p14="http://schemas.microsoft.com/office/powerpoint/2010/main" xmlns="" val="617775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Times New Roman" pitchFamily="18" charset="0"/>
                <a:cs typeface="Lucida Sans Unicode" pitchFamily="34" charset="0"/>
              </a:rPr>
              <a:t>Well,</a:t>
            </a:r>
            <a:r>
              <a:rPr lang="en-US" baseline="0" dirty="0" smtClean="0">
                <a:latin typeface="Times New Roman" pitchFamily="18" charset="0"/>
                <a:cs typeface="Lucida Sans Unicode" pitchFamily="34" charset="0"/>
              </a:rPr>
              <a:t> based on the strictures of E&amp;S, one might want to say, </a:t>
            </a:r>
            <a:r>
              <a:rPr lang="en-US" dirty="0" smtClean="0">
                <a:latin typeface="Times New Roman" pitchFamily="18" charset="0"/>
                <a:cs typeface="Lucida Sans Unicode" pitchFamily="34" charset="0"/>
              </a:rPr>
              <a:t>“the heck with E&amp;S.”  Why shouldn't usability practitioners go their own way?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Times New Roman" pitchFamily="18" charset="0"/>
                <a:cs typeface="Lucida Sans Unicode" pitchFamily="34" charset="0"/>
              </a:rPr>
              <a:t>Well, we need to consider, what are the implications for using level 3 proves?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Times New Roman" pitchFamily="18" charset="0"/>
                <a:cs typeface="Lucida Sans Unicode" pitchFamily="34" charset="0"/>
              </a:rPr>
              <a:t>It’s possible that the results are likely to be misleading, and the app/site is likely to be less usable than reported.</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Times New Roman" pitchFamily="18" charset="0"/>
                <a:cs typeface="Lucida Sans Unicode" pitchFamily="34" charset="0"/>
              </a:rPr>
              <a:t>This could potentially </a:t>
            </a:r>
            <a:r>
              <a:rPr lang="en-US" dirty="0">
                <a:latin typeface="Times New Roman" pitchFamily="18" charset="0"/>
                <a:cs typeface="Lucida Sans Unicode" pitchFamily="34" charset="0"/>
              </a:rPr>
              <a:t>Skew the results</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Times New Roman" pitchFamily="18" charset="0"/>
              <a:cs typeface="Lucida Sans Unicode" pitchFamily="34" charset="0"/>
            </a:endParaRPr>
          </a:p>
        </p:txBody>
      </p:sp>
      <p:sp>
        <p:nvSpPr>
          <p:cNvPr id="4" name="Slide Number Placeholder 3"/>
          <p:cNvSpPr>
            <a:spLocks noGrp="1"/>
          </p:cNvSpPr>
          <p:nvPr>
            <p:ph type="sldNum" sz="quarter" idx="10"/>
          </p:nvPr>
        </p:nvSpPr>
        <p:spPr/>
        <p:txBody>
          <a:bodyPr/>
          <a:lstStyle/>
          <a:p>
            <a:fld id="{3ADAB3B1-3CD8-4667-98EF-EA116D2745EB}" type="slidenum">
              <a:rPr lang="en-US" smtClean="0"/>
              <a:pPr/>
              <a:t>20</a:t>
            </a:fld>
            <a:endParaRPr lang="en-US"/>
          </a:p>
        </p:txBody>
      </p:sp>
    </p:spTree>
    <p:extLst>
      <p:ext uri="{BB962C8B-B14F-4D97-AF65-F5344CB8AC3E}">
        <p14:creationId xmlns:p14="http://schemas.microsoft.com/office/powerpoint/2010/main" xmlns="" val="678145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To expand on issues with the TA protocol in practice, one thing we notice when doing</a:t>
            </a:r>
            <a:r>
              <a:rPr lang="en-US" baseline="0" dirty="0" smtClean="0">
                <a:latin typeface="Arial" charset="0"/>
                <a:cs typeface="Lucida Sans Unicode" pitchFamily="34" charset="0"/>
              </a:rPr>
              <a:t> a literature review and read over usability reports and conference proceedings was that when describing the think aloud protocols, the authors often simply say they did think aloud.  </a:t>
            </a:r>
            <a:br>
              <a:rPr lang="en-US" baseline="0" dirty="0" smtClean="0">
                <a:latin typeface="Arial" charset="0"/>
                <a:cs typeface="Lucida Sans Unicode" pitchFamily="34" charset="0"/>
              </a:rPr>
            </a:br>
            <a:r>
              <a:rPr lang="en-US" baseline="0" dirty="0" smtClean="0">
                <a:latin typeface="Arial" charset="0"/>
                <a:cs typeface="Lucida Sans Unicode" pitchFamily="34" charset="0"/>
              </a:rPr>
              <a:t>The reader might wonder, the reader might have these questions: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the repeatability</a:t>
            </a:r>
            <a:r>
              <a:rPr lang="en-US" baseline="0" dirty="0" smtClean="0">
                <a:latin typeface="Arial" charset="0"/>
                <a:cs typeface="Lucida Sans Unicode" pitchFamily="34" charset="0"/>
              </a:rPr>
              <a:t> of the study</a:t>
            </a:r>
            <a:r>
              <a:rPr lang="en-US" dirty="0" smtClean="0">
                <a:latin typeface="Arial" charset="0"/>
                <a:cs typeface="Lucida Sans Unicode" pitchFamily="34" charset="0"/>
              </a:rPr>
              <a:t>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How to access the results</a:t>
            </a: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dirty="0" smtClean="0">
                <a:latin typeface="Arial" charset="0"/>
                <a:cs typeface="Lucida Sans Unicode" pitchFamily="34" charset="0"/>
              </a:rPr>
              <a:t>How to assess the bias, if there is bias..</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So when </a:t>
            </a:r>
            <a:r>
              <a:rPr lang="en-US" dirty="0">
                <a:latin typeface="Arial" charset="0"/>
                <a:cs typeface="Lucida Sans Unicode" pitchFamily="34" charset="0"/>
              </a:rPr>
              <a:t>the protocol is not described, readers don’t know.. </a:t>
            </a:r>
            <a:r>
              <a:rPr lang="en-US" dirty="0" smtClean="0">
                <a:latin typeface="Arial" charset="0"/>
                <a:cs typeface="Lucida Sans Unicode" pitchFamily="34" charset="0"/>
              </a:rPr>
              <a:t>There’s typically not enough information given for another researcher to </a:t>
            </a:r>
            <a:r>
              <a:rPr lang="en-US" b="1" dirty="0" smtClean="0">
                <a:latin typeface="Arial" charset="0"/>
                <a:cs typeface="Lucida Sans Unicode" pitchFamily="34" charset="0"/>
              </a:rPr>
              <a:t>repeat</a:t>
            </a:r>
            <a:r>
              <a:rPr lang="en-US" dirty="0" smtClean="0">
                <a:latin typeface="Arial" charset="0"/>
                <a:cs typeface="Lucida Sans Unicode" pitchFamily="34" charset="0"/>
              </a:rPr>
              <a:t> the study so that results can be compared across similar studies.</a:t>
            </a: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1" dirty="0" smtClean="0">
                <a:latin typeface="Arial" charset="0"/>
                <a:cs typeface="Lucida Sans Unicode" pitchFamily="34" charset="0"/>
              </a:rPr>
              <a:t>In 2006 at the Human Computer Interaction</a:t>
            </a:r>
            <a:r>
              <a:rPr lang="en-US" b="1" baseline="0" dirty="0" smtClean="0">
                <a:latin typeface="Arial" charset="0"/>
                <a:cs typeface="Lucida Sans Unicode" pitchFamily="34" charset="0"/>
              </a:rPr>
              <a:t> annual international conference, (an important conference for usability researchers) </a:t>
            </a:r>
            <a:r>
              <a:rPr lang="en-US" b="1" dirty="0" smtClean="0">
                <a:latin typeface="Arial" charset="0"/>
                <a:cs typeface="Lucida Sans Unicode" pitchFamily="34" charset="0"/>
              </a:rPr>
              <a:t>There</a:t>
            </a:r>
            <a:r>
              <a:rPr lang="en-US" b="1" baseline="0" dirty="0" smtClean="0">
                <a:latin typeface="Arial" charset="0"/>
                <a:cs typeface="Lucida Sans Unicode" pitchFamily="34" charset="0"/>
              </a:rPr>
              <a:t> was a panel on think aloud protocols in usability testing.  A </a:t>
            </a:r>
            <a:r>
              <a:rPr lang="en-US" b="1" dirty="0" smtClean="0">
                <a:latin typeface="Arial" charset="0"/>
                <a:cs typeface="Lucida Sans Unicode" pitchFamily="34" charset="0"/>
              </a:rPr>
              <a:t>key point made by the panel was that there were few empirical studies on the TA protocol, </a:t>
            </a:r>
            <a:r>
              <a:rPr lang="en-US" b="1" dirty="0">
                <a:latin typeface="Arial" charset="0"/>
                <a:cs typeface="Lucida Sans Unicode" pitchFamily="34" charset="0"/>
              </a:rPr>
              <a:t>so we were </a:t>
            </a:r>
            <a:r>
              <a:rPr lang="en-US" b="1" dirty="0" smtClean="0">
                <a:latin typeface="Arial" charset="0"/>
                <a:cs typeface="Lucida Sans Unicode" pitchFamily="34" charset="0"/>
              </a:rPr>
              <a:t>trying, with our work, </a:t>
            </a:r>
            <a:r>
              <a:rPr lang="en-US" b="1" dirty="0">
                <a:latin typeface="Arial" charset="0"/>
                <a:cs typeface="Lucida Sans Unicode" pitchFamily="34" charset="0"/>
              </a:rPr>
              <a:t>to fill that gap, to some extent.</a:t>
            </a: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21</a:t>
            </a:fld>
            <a:endParaRPr lang="en-US"/>
          </a:p>
        </p:txBody>
      </p:sp>
    </p:spTree>
    <p:extLst>
      <p:ext uri="{BB962C8B-B14F-4D97-AF65-F5344CB8AC3E}">
        <p14:creationId xmlns:p14="http://schemas.microsoft.com/office/powerpoint/2010/main" xmlns="" val="29469364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Getting back to the broad research</a:t>
            </a:r>
            <a:r>
              <a:rPr lang="en-US" baseline="0" dirty="0" smtClean="0"/>
              <a:t> questions…</a:t>
            </a:r>
          </a:p>
          <a:p>
            <a:r>
              <a:rPr lang="en-US" baseline="0" dirty="0" smtClean="0"/>
              <a:t>Does the king of ta protocol matter, well we seem to think it does….</a:t>
            </a:r>
          </a:p>
          <a:p>
            <a:r>
              <a:rPr lang="en-US" baseline="0" dirty="0" smtClean="0"/>
              <a:t>And if so, are there other acceptable protocols for usability practitioners to use?</a:t>
            </a:r>
          </a:p>
          <a:p>
            <a:endParaRPr lang="en-US" dirty="0"/>
          </a:p>
        </p:txBody>
      </p:sp>
      <p:sp>
        <p:nvSpPr>
          <p:cNvPr id="4" name="Slide Number Placeholder 3"/>
          <p:cNvSpPr>
            <a:spLocks noGrp="1"/>
          </p:cNvSpPr>
          <p:nvPr>
            <p:ph type="sldNum" idx="10"/>
          </p:nvPr>
        </p:nvSpPr>
        <p:spPr/>
        <p:txBody>
          <a:bodyPr/>
          <a:lstStyle/>
          <a:p>
            <a:pPr>
              <a:defRPr/>
            </a:pPr>
            <a:fld id="{3CAEA0B7-E327-4FA3-A2A6-00D4016EB3EE}" type="slidenum">
              <a:rPr lang="en-US" smtClean="0"/>
              <a:pPr>
                <a:defRPr/>
              </a:pPr>
              <a:t>22</a:t>
            </a:fld>
            <a:endParaRPr lang="en-US"/>
          </a:p>
        </p:txBody>
      </p:sp>
    </p:spTree>
    <p:extLst>
      <p:ext uri="{BB962C8B-B14F-4D97-AF65-F5344CB8AC3E}">
        <p14:creationId xmlns:p14="http://schemas.microsoft.com/office/powerpoint/2010/main" xmlns="" val="6611366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the first to compare these specific ta protocols  in </a:t>
            </a:r>
            <a:r>
              <a:rPr lang="en-US" dirty="0" smtClean="0">
                <a:latin typeface="Arial" charset="0"/>
                <a:cs typeface="Lucida Sans Unicode" pitchFamily="34" charset="0"/>
              </a:rPr>
              <a:t>a </a:t>
            </a:r>
            <a:r>
              <a:rPr lang="en-US" dirty="0">
                <a:latin typeface="Arial" charset="0"/>
                <a:cs typeface="Lucida Sans Unicode" pitchFamily="34" charset="0"/>
              </a:rPr>
              <a:t>(rigorous) experimental context.</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sz="1400"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sz="1400" dirty="0" smtClean="0">
                <a:latin typeface="Arial" charset="0"/>
                <a:cs typeface="Lucida Sans Unicode" pitchFamily="34" charset="0"/>
              </a:rPr>
              <a:t>Strengths and weaknesses</a:t>
            </a:r>
            <a:r>
              <a:rPr lang="en-US" sz="1400" baseline="0" dirty="0" smtClean="0">
                <a:latin typeface="Arial" charset="0"/>
                <a:cs typeface="Lucida Sans Unicode" pitchFamily="34" charset="0"/>
              </a:rPr>
              <a:t> of several </a:t>
            </a:r>
            <a:r>
              <a:rPr lang="en-US" sz="1400" dirty="0" smtClean="0">
                <a:latin typeface="Arial" charset="0"/>
                <a:cs typeface="Lucida Sans Unicode" pitchFamily="34" charset="0"/>
              </a:rPr>
              <a:t>different variants</a:t>
            </a:r>
            <a:endParaRPr lang="en-US" sz="1400" dirty="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23</a:t>
            </a:fld>
            <a:endParaRPr lang="en-US"/>
          </a:p>
        </p:txBody>
      </p:sp>
    </p:spTree>
    <p:extLst>
      <p:ext uri="{BB962C8B-B14F-4D97-AF65-F5344CB8AC3E}">
        <p14:creationId xmlns:p14="http://schemas.microsoft.com/office/powerpoint/2010/main" xmlns="" val="41633591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DAB3B1-3CD8-4667-98EF-EA116D2745EB}" type="slidenum">
              <a:rPr lang="en-US" smtClean="0"/>
              <a:pPr/>
              <a:t>24</a:t>
            </a:fld>
            <a:endParaRPr lang="en-US"/>
          </a:p>
        </p:txBody>
      </p:sp>
    </p:spTree>
    <p:extLst>
      <p:ext uri="{BB962C8B-B14F-4D97-AF65-F5344CB8AC3E}">
        <p14:creationId xmlns:p14="http://schemas.microsoft.com/office/powerpoint/2010/main" xmlns="" val="2765208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This study involved three treatment conditions and a control (three think-aloud conditions: traditional, speech-communication, and coaching, and one silent control condition—no feedback of any kind, completed tasks in silence)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and we looked at three outcome variables (accuracy, efficiency, and satisfaction).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25</a:t>
            </a:fld>
            <a:endParaRPr lang="en-US"/>
          </a:p>
        </p:txBody>
      </p:sp>
    </p:spTree>
    <p:extLst>
      <p:ext uri="{BB962C8B-B14F-4D97-AF65-F5344CB8AC3E}">
        <p14:creationId xmlns:p14="http://schemas.microsoft.com/office/powerpoint/2010/main" xmlns="" val="7904457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Read slide for H1:</a:t>
            </a:r>
            <a:r>
              <a:rPr lang="en-US" baseline="0" dirty="0" smtClean="0">
                <a:latin typeface="Arial" charset="0"/>
                <a:cs typeface="Lucida Sans Unicode" pitchFamily="34" charset="0"/>
              </a:rPr>
              <a:t> </a:t>
            </a:r>
            <a:r>
              <a:rPr lang="en-US" dirty="0" smtClean="0">
                <a:latin typeface="Arial" charset="0"/>
                <a:cs typeface="Lucida Sans Unicode" pitchFamily="34" charset="0"/>
              </a:rPr>
              <a:t>Rational </a:t>
            </a:r>
            <a:r>
              <a:rPr lang="en-US" dirty="0">
                <a:latin typeface="Arial" charset="0"/>
                <a:cs typeface="Lucida Sans Unicode" pitchFamily="34" charset="0"/>
              </a:rPr>
              <a:t>for the hypothesis 1: they were getting help, being given hints assistance from the test </a:t>
            </a:r>
            <a:r>
              <a:rPr lang="en-US" dirty="0" smtClean="0">
                <a:latin typeface="Arial" charset="0"/>
                <a:cs typeface="Lucida Sans Unicode" pitchFamily="34" charset="0"/>
              </a:rPr>
              <a:t>admin</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Read slide for H2: Rational </a:t>
            </a:r>
            <a:r>
              <a:rPr lang="en-US" dirty="0">
                <a:latin typeface="Arial" charset="0"/>
                <a:cs typeface="Lucida Sans Unicode" pitchFamily="34" charset="0"/>
              </a:rPr>
              <a:t>for </a:t>
            </a:r>
            <a:r>
              <a:rPr lang="en-US" dirty="0" smtClean="0">
                <a:latin typeface="Arial" charset="0"/>
                <a:cs typeface="Lucida Sans Unicode" pitchFamily="34" charset="0"/>
              </a:rPr>
              <a:t>Hypothesis 2:  </a:t>
            </a:r>
            <a:r>
              <a:rPr lang="en-US" dirty="0">
                <a:latin typeface="Arial" charset="0"/>
                <a:cs typeface="Lucida Sans Unicode" pitchFamily="34" charset="0"/>
              </a:rPr>
              <a:t>we thought that because they were talking aloud it </a:t>
            </a:r>
            <a:r>
              <a:rPr lang="en-US" dirty="0" smtClean="0">
                <a:latin typeface="Arial" charset="0"/>
                <a:cs typeface="Lucida Sans Unicode" pitchFamily="34" charset="0"/>
              </a:rPr>
              <a:t>would add to </a:t>
            </a:r>
            <a:r>
              <a:rPr lang="en-US" dirty="0">
                <a:latin typeface="Arial" charset="0"/>
                <a:cs typeface="Lucida Sans Unicode" pitchFamily="34" charset="0"/>
              </a:rPr>
              <a:t>task </a:t>
            </a:r>
            <a:r>
              <a:rPr lang="en-US" dirty="0" smtClean="0">
                <a:latin typeface="Arial" charset="0"/>
                <a:cs typeface="Lucida Sans Unicode" pitchFamily="34" charset="0"/>
              </a:rPr>
              <a:t>time.</a:t>
            </a:r>
            <a:r>
              <a:rPr lang="en-US" baseline="0" dirty="0" smtClean="0">
                <a:latin typeface="Arial" charset="0"/>
                <a:cs typeface="Lucida Sans Unicode" pitchFamily="34" charset="0"/>
              </a:rPr>
              <a:t>  We b</a:t>
            </a:r>
            <a:r>
              <a:rPr lang="en-US" dirty="0" smtClean="0">
                <a:latin typeface="Arial" charset="0"/>
                <a:cs typeface="Lucida Sans Unicode" pitchFamily="34" charset="0"/>
              </a:rPr>
              <a:t>ased this on</a:t>
            </a:r>
            <a:r>
              <a:rPr lang="en-US" baseline="0" dirty="0" smtClean="0">
                <a:latin typeface="Arial" charset="0"/>
                <a:cs typeface="Lucida Sans Unicode" pitchFamily="34" charset="0"/>
              </a:rPr>
              <a:t> </a:t>
            </a:r>
            <a:r>
              <a:rPr lang="en-US" dirty="0" smtClean="0">
                <a:latin typeface="Arial" charset="0"/>
                <a:cs typeface="Lucida Sans Unicode" pitchFamily="34" charset="0"/>
              </a:rPr>
              <a:t>the </a:t>
            </a:r>
            <a:r>
              <a:rPr lang="en-US" dirty="0">
                <a:latin typeface="Arial" charset="0"/>
                <a:cs typeface="Lucida Sans Unicode" pitchFamily="34" charset="0"/>
              </a:rPr>
              <a:t>received opinion is that </a:t>
            </a:r>
            <a:r>
              <a:rPr lang="en-US" dirty="0" smtClean="0">
                <a:latin typeface="Arial" charset="0"/>
                <a:cs typeface="Lucida Sans Unicode" pitchFamily="34" charset="0"/>
              </a:rPr>
              <a:t>think-aloud </a:t>
            </a:r>
            <a:r>
              <a:rPr lang="en-US" dirty="0">
                <a:latin typeface="Arial" charset="0"/>
                <a:cs typeface="Lucida Sans Unicode" pitchFamily="34" charset="0"/>
              </a:rPr>
              <a:t>interferes with efficiency, (dual task)</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26</a:t>
            </a:fld>
            <a:endParaRPr lang="en-US"/>
          </a:p>
        </p:txBody>
      </p:sp>
    </p:spTree>
    <p:extLst>
      <p:ext uri="{BB962C8B-B14F-4D97-AF65-F5344CB8AC3E}">
        <p14:creationId xmlns:p14="http://schemas.microsoft.com/office/powerpoint/2010/main" xmlns="" val="3669261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Read slide for H3: The Rational for hypothesis 3 was that satisfaction would go up when more accurate,</a:t>
            </a:r>
            <a:r>
              <a:rPr lang="en-US" baseline="0" dirty="0" smtClean="0">
                <a:latin typeface="Arial" charset="0"/>
                <a:cs typeface="Lucida Sans Unicode" pitchFamily="34" charset="0"/>
              </a:rPr>
              <a:t> </a:t>
            </a:r>
            <a:r>
              <a:rPr lang="en-US" dirty="0" smtClean="0">
                <a:latin typeface="Arial" charset="0"/>
                <a:cs typeface="Lucida Sans Unicode" pitchFamily="34" charset="0"/>
              </a:rPr>
              <a:t>people </a:t>
            </a:r>
            <a:r>
              <a:rPr lang="en-US" dirty="0">
                <a:latin typeface="Arial" charset="0"/>
                <a:cs typeface="Lucida Sans Unicode" pitchFamily="34" charset="0"/>
              </a:rPr>
              <a:t>seem to be happy when they think they are right, that they have found the answer…</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We </a:t>
            </a:r>
            <a:r>
              <a:rPr lang="en-US" dirty="0" smtClean="0">
                <a:latin typeface="Arial" charset="0"/>
                <a:cs typeface="Lucida Sans Unicode" pitchFamily="34" charset="0"/>
              </a:rPr>
              <a:t>had hypothesized that those in the coaching condition would </a:t>
            </a:r>
            <a:r>
              <a:rPr lang="en-US" dirty="0">
                <a:latin typeface="Arial" charset="0"/>
                <a:cs typeface="Lucida Sans Unicode" pitchFamily="34" charset="0"/>
              </a:rPr>
              <a:t>be more accurate, they believe they have found the answer in most cases</a:t>
            </a:r>
            <a:r>
              <a:rPr lang="en-US" dirty="0" smtClean="0">
                <a:latin typeface="Arial" charset="0"/>
                <a:cs typeface="Lucida Sans Unicode" pitchFamily="34" charset="0"/>
              </a:rPr>
              <a:t>.</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And here they would be getting </a:t>
            </a:r>
            <a:r>
              <a:rPr lang="en-US" dirty="0">
                <a:latin typeface="Arial" charset="0"/>
                <a:cs typeface="Lucida Sans Unicode" pitchFamily="34" charset="0"/>
              </a:rPr>
              <a:t>positive feedback from test administrator (feel good kinds of feedback, you’re doing good, good job!)</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27</a:t>
            </a:fld>
            <a:endParaRPr lang="en-US"/>
          </a:p>
        </p:txBody>
      </p:sp>
    </p:spTree>
    <p:extLst>
      <p:ext uri="{BB962C8B-B14F-4D97-AF65-F5344CB8AC3E}">
        <p14:creationId xmlns:p14="http://schemas.microsoft.com/office/powerpoint/2010/main" xmlns="" val="1570087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advertised purpose of the study was to evaluate the usability of the website.</a:t>
            </a:r>
          </a:p>
          <a:p>
            <a:r>
              <a:rPr lang="en-US" dirty="0" smtClean="0"/>
              <a:t>Of course</a:t>
            </a:r>
            <a:r>
              <a:rPr lang="en-US" baseline="0" dirty="0" smtClean="0"/>
              <a:t> the true purpose was to evaluate the different think aloud variants that we were interested in.</a:t>
            </a:r>
          </a:p>
          <a:p>
            <a:endParaRPr lang="en-US" dirty="0" smtClean="0"/>
          </a:p>
        </p:txBody>
      </p:sp>
      <p:sp>
        <p:nvSpPr>
          <p:cNvPr id="4" name="Slide Number Placeholder 3"/>
          <p:cNvSpPr>
            <a:spLocks noGrp="1"/>
          </p:cNvSpPr>
          <p:nvPr>
            <p:ph type="sldNum" sz="quarter" idx="10"/>
          </p:nvPr>
        </p:nvSpPr>
        <p:spPr/>
        <p:txBody>
          <a:bodyPr/>
          <a:lstStyle/>
          <a:p>
            <a:fld id="{3ADAB3B1-3CD8-4667-98EF-EA116D2745EB}" type="slidenum">
              <a:rPr lang="en-US" smtClean="0"/>
              <a:pPr/>
              <a:t>28</a:t>
            </a:fld>
            <a:endParaRPr lang="en-US"/>
          </a:p>
        </p:txBody>
      </p:sp>
    </p:spTree>
    <p:extLst>
      <p:ext uri="{BB962C8B-B14F-4D97-AF65-F5344CB8AC3E}">
        <p14:creationId xmlns:p14="http://schemas.microsoft.com/office/powerpoint/2010/main" xmlns="" val="10627988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dirty="0">
                <a:latin typeface="Arial" charset="0"/>
                <a:cs typeface="Lucida Sans Unicode" pitchFamily="34" charset="0"/>
              </a:rPr>
              <a:t>Authors created the training. </a:t>
            </a:r>
            <a:r>
              <a:rPr lang="en-US" dirty="0" smtClean="0">
                <a:latin typeface="Arial" charset="0"/>
                <a:cs typeface="Lucida Sans Unicode" pitchFamily="34" charset="0"/>
              </a:rPr>
              <a:t>The first author gave</a:t>
            </a:r>
            <a:r>
              <a:rPr lang="en-US" baseline="0" dirty="0" smtClean="0">
                <a:latin typeface="Arial" charset="0"/>
                <a:cs typeface="Lucida Sans Unicode" pitchFamily="34" charset="0"/>
              </a:rPr>
              <a:t> one on one instruction to each test administrator. </a:t>
            </a:r>
            <a:r>
              <a:rPr lang="en-US" dirty="0" smtClean="0">
                <a:latin typeface="Arial" charset="0"/>
                <a:cs typeface="Lucida Sans Unicode" pitchFamily="34" charset="0"/>
              </a:rPr>
              <a:t>We made the videos.</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We had the test administrator do</a:t>
            </a:r>
            <a:r>
              <a:rPr lang="en-US" baseline="0" dirty="0" smtClean="0">
                <a:latin typeface="Arial" charset="0"/>
                <a:cs typeface="Lucida Sans Unicode" pitchFamily="34" charset="0"/>
              </a:rPr>
              <a:t> a practice session and first two authors gave them feedback on the probes they had used….</a:t>
            </a: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Each test</a:t>
            </a:r>
            <a:r>
              <a:rPr lang="en-US" baseline="0" dirty="0" smtClean="0">
                <a:latin typeface="Arial" charset="0"/>
                <a:cs typeface="Lucida Sans Unicode" pitchFamily="34" charset="0"/>
              </a:rPr>
              <a:t> administrator r</a:t>
            </a:r>
            <a:r>
              <a:rPr lang="en-US" dirty="0" smtClean="0">
                <a:latin typeface="Arial" charset="0"/>
                <a:cs typeface="Lucida Sans Unicode" pitchFamily="34" charset="0"/>
              </a:rPr>
              <a:t>an </a:t>
            </a:r>
            <a:r>
              <a:rPr lang="en-US" dirty="0">
                <a:latin typeface="Arial" charset="0"/>
                <a:cs typeface="Lucida Sans Unicode" pitchFamily="34" charset="0"/>
              </a:rPr>
              <a:t>only his/her condition: Internal consistencies across participants IN EACH CONDITION</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(We </a:t>
            </a:r>
            <a:r>
              <a:rPr lang="en-US" dirty="0">
                <a:latin typeface="Arial" charset="0"/>
                <a:cs typeface="Lucida Sans Unicode" pitchFamily="34" charset="0"/>
              </a:rPr>
              <a:t>can't say there were internal consistencies across participants across </a:t>
            </a:r>
            <a:r>
              <a:rPr lang="en-US" dirty="0" smtClean="0">
                <a:latin typeface="Arial" charset="0"/>
                <a:cs typeface="Lucida Sans Unicode" pitchFamily="34" charset="0"/>
              </a:rPr>
              <a:t>conditions)   </a:t>
            </a: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29</a:t>
            </a:fld>
            <a:endParaRPr lang="en-US"/>
          </a:p>
        </p:txBody>
      </p:sp>
    </p:spTree>
    <p:extLst>
      <p:ext uri="{BB962C8B-B14F-4D97-AF65-F5344CB8AC3E}">
        <p14:creationId xmlns:p14="http://schemas.microsoft.com/office/powerpoint/2010/main" xmlns="" val="1974450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baseline="0" dirty="0" smtClean="0">
                <a:latin typeface="Arial" charset="0"/>
                <a:cs typeface="Lucida Sans Unicode" pitchFamily="34" charset="0"/>
              </a:rPr>
              <a:t>Now I’m going to talk a bit about the concept of TA protocols. </a:t>
            </a:r>
            <a:r>
              <a:rPr lang="en-US" dirty="0" smtClean="0"/>
              <a:t>When we do usability testing, we want to know what users are thinking</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baseline="0"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aseline="0" dirty="0" smtClean="0">
                <a:latin typeface="Arial" charset="0"/>
                <a:cs typeface="Lucida Sans Unicode" pitchFamily="34" charset="0"/>
              </a:rPr>
              <a:t>The </a:t>
            </a:r>
            <a:r>
              <a:rPr lang="en-US" dirty="0" smtClean="0">
                <a:latin typeface="Arial" charset="0"/>
                <a:cs typeface="Lucida Sans Unicode" pitchFamily="34" charset="0"/>
              </a:rPr>
              <a:t>reason for doing think aloud is basically because the test administrator cannot observe what the user is thinking…</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So while the user is thinking aloud, where the user struggle comes out as they give a running commentary of their thought-action process.   We hope to get their expectations, expressions of surprise when things don't go as </a:t>
            </a:r>
            <a:r>
              <a:rPr lang="en-US" dirty="0" smtClean="0">
                <a:latin typeface="Arial" charset="0"/>
                <a:cs typeface="Lucida Sans Unicode" pitchFamily="34" charset="0"/>
              </a:rPr>
              <a:t>expected.  </a:t>
            </a:r>
            <a:r>
              <a:rPr lang="en-US" dirty="0">
                <a:latin typeface="Arial" charset="0"/>
                <a:cs typeface="Lucida Sans Unicode" pitchFamily="34" charset="0"/>
              </a:rPr>
              <a:t>And the role of the test administrator is to listen to what the user is saying and watch what the user is doing.</a:t>
            </a: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3</a:t>
            </a:fld>
            <a:endParaRPr lang="en-US"/>
          </a:p>
        </p:txBody>
      </p:sp>
    </p:spTree>
    <p:extLst>
      <p:ext uri="{BB962C8B-B14F-4D97-AF65-F5344CB8AC3E}">
        <p14:creationId xmlns:p14="http://schemas.microsoft.com/office/powerpoint/2010/main" xmlns="" val="31133722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Read slide:</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I</a:t>
            </a:r>
            <a:r>
              <a:rPr lang="en-US" sz="1400" dirty="0" smtClean="0">
                <a:latin typeface="Arial" charset="0"/>
                <a:cs typeface="Lucida Sans Unicode" pitchFamily="34" charset="0"/>
              </a:rPr>
              <a:t>f </a:t>
            </a:r>
            <a:r>
              <a:rPr lang="en-US" sz="1400" dirty="0">
                <a:latin typeface="Arial" charset="0"/>
                <a:cs typeface="Lucida Sans Unicode" pitchFamily="34" charset="0"/>
              </a:rPr>
              <a:t>anyone asks: 2 of my collaborators ran a priori stats and found 20 was sufficient #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1" dirty="0">
                <a:latin typeface="Arial" charset="0"/>
                <a:cs typeface="Lucida Sans Unicode" pitchFamily="34" charset="0"/>
              </a:rPr>
              <a:t> we did a “power analysis”--</a:t>
            </a:r>
            <a:r>
              <a:rPr lang="en-US" dirty="0">
                <a:latin typeface="Arial" charset="0"/>
                <a:cs typeface="Lucida Sans Unicode" pitchFamily="34" charset="0"/>
              </a:rPr>
              <a:t>a balanced one-way analysis of variance (ANOVA) with one user group four condition and three </a:t>
            </a:r>
            <a:r>
              <a:rPr lang="en-US" dirty="0" err="1">
                <a:latin typeface="Arial" charset="0"/>
                <a:cs typeface="Lucida Sans Unicode" pitchFamily="34" charset="0"/>
              </a:rPr>
              <a:t>dependant</a:t>
            </a:r>
            <a:r>
              <a:rPr lang="en-US" dirty="0">
                <a:latin typeface="Arial" charset="0"/>
                <a:cs typeface="Lucida Sans Unicode" pitchFamily="34" charset="0"/>
              </a:rPr>
              <a:t> variables, min recommended sample size for </a:t>
            </a:r>
            <a:r>
              <a:rPr lang="en-US" dirty="0" err="1">
                <a:latin typeface="Arial" charset="0"/>
                <a:cs typeface="Lucida Sans Unicode" pitchFamily="34" charset="0"/>
              </a:rPr>
              <a:t>anova</a:t>
            </a:r>
            <a:r>
              <a:rPr lang="en-US" dirty="0">
                <a:latin typeface="Arial" charset="0"/>
                <a:cs typeface="Lucida Sans Unicode" pitchFamily="34" charset="0"/>
              </a:rPr>
              <a:t> was 20 participants per cell… to detect moderate effect size of alpha = 0.05  ---</a:t>
            </a:r>
            <a:endParaRPr lang="en-US" b="1"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b="1" dirty="0">
                <a:latin typeface="Arial" charset="0"/>
                <a:cs typeface="Lucida Sans Unicode" pitchFamily="34" charset="0"/>
              </a:rPr>
              <a:t>One year of prior experience using Internet –</a:t>
            </a:r>
            <a:r>
              <a:rPr lang="en-US" dirty="0">
                <a:latin typeface="Arial" charset="0"/>
                <a:cs typeface="Lucida Sans Unicode" pitchFamily="34" charset="0"/>
              </a:rPr>
              <a:t> important to say this was self-reported info; we had no reason to doubt that anyone had less than one year.</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Times New Roman" pitchFamily="18" charset="0"/>
              </a:rPr>
              <a:t>OMB approved (0607—0725) (</a:t>
            </a:r>
            <a:r>
              <a:rPr lang="en-US" dirty="0" err="1">
                <a:latin typeface="Times New Roman" pitchFamily="18" charset="0"/>
              </a:rPr>
              <a:t>omb</a:t>
            </a:r>
            <a:r>
              <a:rPr lang="en-US" dirty="0">
                <a:latin typeface="Times New Roman" pitchFamily="18" charset="0"/>
              </a:rPr>
              <a:t> = </a:t>
            </a:r>
            <a:r>
              <a:rPr lang="en-US" b="1" dirty="0">
                <a:latin typeface="Times New Roman" pitchFamily="18" charset="0"/>
              </a:rPr>
              <a:t>office of management and budget—</a:t>
            </a:r>
            <a:r>
              <a:rPr lang="en-US" b="1" dirty="0" err="1">
                <a:latin typeface="Times New Roman" pitchFamily="18" charset="0"/>
              </a:rPr>
              <a:t>omb</a:t>
            </a:r>
            <a:r>
              <a:rPr lang="en-US" b="1" dirty="0">
                <a:latin typeface="Times New Roman" pitchFamily="18" charset="0"/>
              </a:rPr>
              <a:t> is like </a:t>
            </a:r>
            <a:r>
              <a:rPr lang="en-US" b="1" dirty="0" err="1">
                <a:latin typeface="Times New Roman" pitchFamily="18" charset="0"/>
              </a:rPr>
              <a:t>irb</a:t>
            </a:r>
            <a:r>
              <a:rPr lang="en-US" b="1" dirty="0">
                <a:latin typeface="Times New Roman" pitchFamily="18" charset="0"/>
              </a:rPr>
              <a:t> for government)</a:t>
            </a:r>
          </a:p>
        </p:txBody>
      </p:sp>
      <p:sp>
        <p:nvSpPr>
          <p:cNvPr id="4" name="Slide Number Placeholder 3"/>
          <p:cNvSpPr>
            <a:spLocks noGrp="1"/>
          </p:cNvSpPr>
          <p:nvPr>
            <p:ph type="sldNum" sz="quarter" idx="10"/>
          </p:nvPr>
        </p:nvSpPr>
        <p:spPr/>
        <p:txBody>
          <a:bodyPr/>
          <a:lstStyle/>
          <a:p>
            <a:fld id="{3ADAB3B1-3CD8-4667-98EF-EA116D2745EB}" type="slidenum">
              <a:rPr lang="en-US" smtClean="0"/>
              <a:pPr/>
              <a:t>30</a:t>
            </a:fld>
            <a:endParaRPr lang="en-US"/>
          </a:p>
        </p:txBody>
      </p:sp>
    </p:spTree>
    <p:extLst>
      <p:ext uri="{BB962C8B-B14F-4D97-AF65-F5344CB8AC3E}">
        <p14:creationId xmlns:p14="http://schemas.microsoft.com/office/powerpoint/2010/main" xmlns="" val="3795647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Id like to talk about the procedures we used in our study.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Participants </a:t>
            </a:r>
            <a:r>
              <a:rPr lang="en-US" dirty="0">
                <a:latin typeface="Arial" charset="0"/>
                <a:cs typeface="Lucida Sans Unicode" pitchFamily="34" charset="0"/>
              </a:rPr>
              <a:t>were assigned at random to condition.  That is </a:t>
            </a:r>
            <a:r>
              <a:rPr lang="en-US" dirty="0" smtClean="0">
                <a:latin typeface="Arial" charset="0"/>
                <a:cs typeface="Lucida Sans Unicode" pitchFamily="34" charset="0"/>
              </a:rPr>
              <a:t>an</a:t>
            </a:r>
            <a:r>
              <a:rPr lang="en-US" baseline="0" dirty="0" smtClean="0">
                <a:latin typeface="Arial" charset="0"/>
                <a:cs typeface="Lucida Sans Unicode" pitchFamily="34" charset="0"/>
              </a:rPr>
              <a:t> </a:t>
            </a:r>
            <a:r>
              <a:rPr lang="en-US" dirty="0" smtClean="0">
                <a:latin typeface="Arial" charset="0"/>
                <a:cs typeface="Lucida Sans Unicode" pitchFamily="34" charset="0"/>
              </a:rPr>
              <a:t>other </a:t>
            </a:r>
            <a:r>
              <a:rPr lang="en-US" dirty="0">
                <a:latin typeface="Arial" charset="0"/>
                <a:cs typeface="Lucida Sans Unicode" pitchFamily="34" charset="0"/>
              </a:rPr>
              <a:t>important control on random error</a:t>
            </a:r>
            <a:r>
              <a:rPr lang="en-US" dirty="0" smtClean="0">
                <a:latin typeface="Arial" charset="0"/>
                <a:cs typeface="Lucida Sans Unicode" pitchFamily="34" charset="0"/>
              </a:rPr>
              <a:t>.</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Read slide</a:t>
            </a:r>
            <a:endParaRPr lang="en-US" dirty="0">
              <a:latin typeface="Times New Roman" pitchFamily="18" charset="0"/>
              <a:cs typeface="Lucida Sans Unicode" pitchFamily="34" charset="0"/>
            </a:endParaRPr>
          </a:p>
        </p:txBody>
      </p:sp>
      <p:sp>
        <p:nvSpPr>
          <p:cNvPr id="4" name="Slide Number Placeholder 3"/>
          <p:cNvSpPr>
            <a:spLocks noGrp="1"/>
          </p:cNvSpPr>
          <p:nvPr>
            <p:ph type="sldNum" sz="quarter" idx="10"/>
          </p:nvPr>
        </p:nvSpPr>
        <p:spPr/>
        <p:txBody>
          <a:bodyPr/>
          <a:lstStyle/>
          <a:p>
            <a:fld id="{3ADAB3B1-3CD8-4667-98EF-EA116D2745EB}" type="slidenum">
              <a:rPr lang="en-US" smtClean="0"/>
              <a:pPr/>
              <a:t>31</a:t>
            </a:fld>
            <a:endParaRPr lang="en-US"/>
          </a:p>
        </p:txBody>
      </p:sp>
    </p:spTree>
    <p:extLst>
      <p:ext uri="{BB962C8B-B14F-4D97-AF65-F5344CB8AC3E}">
        <p14:creationId xmlns:p14="http://schemas.microsoft.com/office/powerpoint/2010/main" xmlns="" val="27009557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dirty="0" smtClean="0">
                <a:latin typeface="Times New Roman" pitchFamily="18" charset="0"/>
                <a:cs typeface="Lucida Sans Unicode" pitchFamily="34" charset="0"/>
              </a:rPr>
              <a:t>Read</a:t>
            </a:r>
            <a:r>
              <a:rPr lang="en-US" baseline="0" dirty="0" smtClean="0">
                <a:latin typeface="Times New Roman" pitchFamily="18" charset="0"/>
                <a:cs typeface="Lucida Sans Unicode" pitchFamily="34" charset="0"/>
              </a:rPr>
              <a:t> slide</a:t>
            </a:r>
            <a:endParaRPr lang="en-US" dirty="0">
              <a:latin typeface="Times New Roman" pitchFamily="18" charset="0"/>
              <a:cs typeface="Lucida Sans Unicode" pitchFamily="34" charset="0"/>
            </a:endParaRPr>
          </a:p>
        </p:txBody>
      </p:sp>
      <p:sp>
        <p:nvSpPr>
          <p:cNvPr id="4" name="Slide Number Placeholder 3"/>
          <p:cNvSpPr>
            <a:spLocks noGrp="1"/>
          </p:cNvSpPr>
          <p:nvPr>
            <p:ph type="sldNum" idx="10"/>
          </p:nvPr>
        </p:nvSpPr>
        <p:spPr/>
        <p:txBody>
          <a:bodyPr/>
          <a:lstStyle/>
          <a:p>
            <a:pPr>
              <a:defRPr/>
            </a:pPr>
            <a:fld id="{3CAEA0B7-E327-4FA3-A2A6-00D4016EB3EE}" type="slidenum">
              <a:rPr lang="en-US" smtClean="0"/>
              <a:pPr>
                <a:defRPr/>
              </a:pPr>
              <a:t>32</a:t>
            </a:fld>
            <a:endParaRPr lang="en-US"/>
          </a:p>
        </p:txBody>
      </p:sp>
    </p:spTree>
    <p:extLst>
      <p:ext uri="{BB962C8B-B14F-4D97-AF65-F5344CB8AC3E}">
        <p14:creationId xmlns:p14="http://schemas.microsoft.com/office/powerpoint/2010/main" xmlns="" val="32023270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bit about the </a:t>
            </a:r>
            <a:r>
              <a:rPr lang="en-US" dirty="0" err="1" smtClean="0"/>
              <a:t>proceedure</a:t>
            </a:r>
            <a:r>
              <a:rPr lang="en-US" dirty="0" smtClean="0"/>
              <a:t> of how our lab was set up…</a:t>
            </a:r>
          </a:p>
          <a:p>
            <a:endParaRPr lang="en-US" dirty="0"/>
          </a:p>
        </p:txBody>
      </p:sp>
      <p:sp>
        <p:nvSpPr>
          <p:cNvPr id="4" name="Slide Number Placeholder 3"/>
          <p:cNvSpPr>
            <a:spLocks noGrp="1"/>
          </p:cNvSpPr>
          <p:nvPr>
            <p:ph type="sldNum" idx="10"/>
          </p:nvPr>
        </p:nvSpPr>
        <p:spPr/>
        <p:txBody>
          <a:bodyPr/>
          <a:lstStyle/>
          <a:p>
            <a:pPr>
              <a:defRPr/>
            </a:pPr>
            <a:fld id="{3CAEA0B7-E327-4FA3-A2A6-00D4016EB3EE}" type="slidenum">
              <a:rPr lang="en-US" smtClean="0"/>
              <a:pPr>
                <a:defRPr/>
              </a:pPr>
              <a:t>33</a:t>
            </a:fld>
            <a:endParaRPr lang="en-US"/>
          </a:p>
        </p:txBody>
      </p:sp>
    </p:spTree>
    <p:extLst>
      <p:ext uri="{BB962C8B-B14F-4D97-AF65-F5344CB8AC3E}">
        <p14:creationId xmlns:p14="http://schemas.microsoft.com/office/powerpoint/2010/main" xmlns="" val="14348369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US" dirty="0" smtClean="0">
                <a:latin typeface="Times New Roman" pitchFamily="18" charset="0"/>
              </a:rPr>
              <a:t>Here</a:t>
            </a:r>
            <a:r>
              <a:rPr lang="en-US" baseline="0" dirty="0" smtClean="0">
                <a:latin typeface="Times New Roman" pitchFamily="18" charset="0"/>
              </a:rPr>
              <a:t> is screen shot of the Web site… as it appeared in 2008</a:t>
            </a:r>
          </a:p>
          <a:p>
            <a:endParaRPr lang="en-US" dirty="0" smtClean="0">
              <a:latin typeface="Times New Roman" pitchFamily="18" charset="0"/>
            </a:endParaRPr>
          </a:p>
        </p:txBody>
      </p:sp>
      <p:sp>
        <p:nvSpPr>
          <p:cNvPr id="69636" name="Slide Number Placeholder 3"/>
          <p:cNvSpPr>
            <a:spLocks noGrp="1"/>
          </p:cNvSpPr>
          <p:nvPr>
            <p:ph type="sldNum" sz="quarter"/>
          </p:nvPr>
        </p:nvSpPr>
        <p:spPr>
          <a:noFill/>
        </p:spPr>
        <p:txBody>
          <a:bodyPr/>
          <a:lstStyle/>
          <a:p>
            <a:pPr>
              <a:buFont typeface="Times New Roman" pitchFamily="18" charset="0"/>
              <a:buNone/>
            </a:pPr>
            <a:fld id="{C7DFE491-EA26-4E5D-AD2F-04A3E1DF53B7}" type="slidenum">
              <a:rPr lang="en-US" smtClean="0">
                <a:latin typeface="Times New Roman" pitchFamily="18" charset="0"/>
                <a:cs typeface="Lucida Sans Unicode" pitchFamily="34" charset="0"/>
              </a:rPr>
              <a:pPr>
                <a:buFont typeface="Times New Roman" pitchFamily="18" charset="0"/>
                <a:buNone/>
              </a:pPr>
              <a:t>34</a:t>
            </a:fld>
            <a:endParaRPr lang="en-US" smtClean="0">
              <a:latin typeface="Times New Roman" pitchFamily="18" charset="0"/>
              <a:cs typeface="Lucida Sans Unicode"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There were eight simple find tasks of comparable difficult that participants worked on during the study.  A simple find task is defined as a task where the user is asked to find a single number or piece of information on the data-rich Census Bureau Web site. </a:t>
            </a: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The </a:t>
            </a:r>
            <a:r>
              <a:rPr lang="en-US" dirty="0">
                <a:latin typeface="Arial" charset="0"/>
                <a:cs typeface="Lucida Sans Unicode" pitchFamily="34" charset="0"/>
              </a:rPr>
              <a:t>task scenarios come primarily from the most common tasks that users perform at the Census Bureau Web site and thus were representative of what typical users come to the site to do.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When deciding on the tasks to use in the study, the authors reviewed the user queries that users were typing into the search</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authors reviewed the weekly email queries, as well as the Web usage statistics to determine areas of the site that caused users to have questions and/or were confusing. </a:t>
            </a: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dirty="0" smtClean="0">
                <a:latin typeface="Arial" charset="0"/>
                <a:cs typeface="Lucida Sans Unicode" pitchFamily="34" charset="0"/>
              </a:rPr>
              <a:t>Task order was randomized to control for learning.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Here’s an example task:</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p:txBody>
      </p:sp>
      <p:sp>
        <p:nvSpPr>
          <p:cNvPr id="4" name="Slide Number Placeholder 3"/>
          <p:cNvSpPr>
            <a:spLocks noGrp="1"/>
          </p:cNvSpPr>
          <p:nvPr>
            <p:ph type="sldNum" sz="quarter" idx="10"/>
          </p:nvPr>
        </p:nvSpPr>
        <p:spPr/>
        <p:txBody>
          <a:bodyPr/>
          <a:lstStyle/>
          <a:p>
            <a:fld id="{3ADAB3B1-3CD8-4667-98EF-EA116D2745EB}" type="slidenum">
              <a:rPr lang="en-US" smtClean="0"/>
              <a:pPr/>
              <a:t>35</a:t>
            </a:fld>
            <a:endParaRPr lang="en-US"/>
          </a:p>
        </p:txBody>
      </p:sp>
    </p:spTree>
    <p:extLst>
      <p:ext uri="{BB962C8B-B14F-4D97-AF65-F5344CB8AC3E}">
        <p14:creationId xmlns:p14="http://schemas.microsoft.com/office/powerpoint/2010/main" xmlns="" val="13413325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US" dirty="0" smtClean="0">
                <a:latin typeface="Times New Roman" pitchFamily="18" charset="0"/>
              </a:rPr>
              <a:t>So think about that task, you want to know the actual number of the population of the US</a:t>
            </a:r>
          </a:p>
          <a:p>
            <a:r>
              <a:rPr lang="en-US" dirty="0" smtClean="0">
                <a:latin typeface="Times New Roman" pitchFamily="18" charset="0"/>
              </a:rPr>
              <a:t>(Just pause for a few seconds)</a:t>
            </a:r>
          </a:p>
          <a:p>
            <a:r>
              <a:rPr lang="en-US" dirty="0" smtClean="0">
                <a:latin typeface="Times New Roman" pitchFamily="18" charset="0"/>
              </a:rPr>
              <a:t>Well there it is in the top right</a:t>
            </a:r>
            <a:r>
              <a:rPr lang="en-US" baseline="0" dirty="0" smtClean="0">
                <a:latin typeface="Times New Roman" pitchFamily="18" charset="0"/>
              </a:rPr>
              <a:t> corner, but interestingly a lot of people didn’t see it there.</a:t>
            </a:r>
          </a:p>
          <a:p>
            <a:endParaRPr lang="en-US" dirty="0" smtClean="0">
              <a:latin typeface="Times New Roman" pitchFamily="18" charset="0"/>
            </a:endParaRPr>
          </a:p>
        </p:txBody>
      </p:sp>
      <p:sp>
        <p:nvSpPr>
          <p:cNvPr id="69636" name="Slide Number Placeholder 3"/>
          <p:cNvSpPr>
            <a:spLocks noGrp="1"/>
          </p:cNvSpPr>
          <p:nvPr>
            <p:ph type="sldNum" sz="quarter"/>
          </p:nvPr>
        </p:nvSpPr>
        <p:spPr>
          <a:noFill/>
        </p:spPr>
        <p:txBody>
          <a:bodyPr/>
          <a:lstStyle/>
          <a:p>
            <a:pPr>
              <a:buFont typeface="Times New Roman" pitchFamily="18" charset="0"/>
              <a:buNone/>
            </a:pPr>
            <a:fld id="{C7DFE491-EA26-4E5D-AD2F-04A3E1DF53B7}" type="slidenum">
              <a:rPr lang="en-US" smtClean="0">
                <a:latin typeface="Times New Roman" pitchFamily="18" charset="0"/>
                <a:cs typeface="Lucida Sans Unicode" pitchFamily="34" charset="0"/>
              </a:rPr>
              <a:pPr>
                <a:buFont typeface="Times New Roman" pitchFamily="18" charset="0"/>
                <a:buNone/>
              </a:pPr>
              <a:t>36</a:t>
            </a:fld>
            <a:endParaRPr lang="en-US" smtClean="0">
              <a:latin typeface="Times New Roman" pitchFamily="18" charset="0"/>
              <a:cs typeface="Lucida Sans Unicode"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37</a:t>
            </a:fld>
            <a:endParaRPr lang="en-US"/>
          </a:p>
        </p:txBody>
      </p:sp>
    </p:spTree>
    <p:extLst>
      <p:ext uri="{BB962C8B-B14F-4D97-AF65-F5344CB8AC3E}">
        <p14:creationId xmlns:p14="http://schemas.microsoft.com/office/powerpoint/2010/main" xmlns="" val="32758600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We</a:t>
            </a:r>
            <a:r>
              <a:rPr lang="en-US" baseline="0" dirty="0" smtClean="0">
                <a:latin typeface="Arial" charset="0"/>
                <a:cs typeface="Lucida Sans Unicode" pitchFamily="34" charset="0"/>
              </a:rPr>
              <a:t> had </a:t>
            </a:r>
            <a:r>
              <a:rPr lang="en-US" baseline="0" dirty="0" err="1" smtClean="0">
                <a:latin typeface="Arial" charset="0"/>
                <a:cs typeface="Lucida Sans Unicode" pitchFamily="34" charset="0"/>
              </a:rPr>
              <a:t>Noldus</a:t>
            </a:r>
            <a:r>
              <a:rPr lang="en-US" baseline="0" dirty="0" smtClean="0">
                <a:latin typeface="Arial" charset="0"/>
                <a:cs typeface="Lucida Sans Unicode" pitchFamily="34" charset="0"/>
              </a:rPr>
              <a:t>, the Observer 5.0. for the study</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We </a:t>
            </a:r>
            <a:r>
              <a:rPr lang="en-US" dirty="0">
                <a:latin typeface="Arial" charset="0"/>
                <a:cs typeface="Lucida Sans Unicode" pitchFamily="34" charset="0"/>
              </a:rPr>
              <a:t>contracted with </a:t>
            </a:r>
            <a:r>
              <a:rPr lang="en-US" dirty="0" err="1">
                <a:latin typeface="Arial" charset="0"/>
                <a:cs typeface="Lucida Sans Unicode" pitchFamily="34" charset="0"/>
              </a:rPr>
              <a:t>UserWorks</a:t>
            </a:r>
            <a:r>
              <a:rPr lang="en-US" dirty="0">
                <a:latin typeface="Arial" charset="0"/>
                <a:cs typeface="Lucida Sans Unicode" pitchFamily="34" charset="0"/>
              </a:rPr>
              <a:t> to provide coders</a:t>
            </a: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dirty="0" smtClean="0">
                <a:latin typeface="Arial" charset="0"/>
                <a:cs typeface="Lucida Sans Unicode" pitchFamily="34" charset="0"/>
              </a:rPr>
              <a:t>The goal here was to get valid results. </a:t>
            </a:r>
            <a:endParaRPr lang="en-US" dirty="0" smtClean="0"/>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The coders, did the data </a:t>
            </a:r>
            <a:r>
              <a:rPr lang="en-US" dirty="0">
                <a:latin typeface="Arial" charset="0"/>
                <a:cs typeface="Lucida Sans Unicode" pitchFamily="34" charset="0"/>
              </a:rPr>
              <a:t>logging of video tapes—coding/transcribing the tapes… what participants said and did during the session, task </a:t>
            </a:r>
            <a:r>
              <a:rPr lang="en-US" dirty="0" smtClean="0">
                <a:latin typeface="Arial" charset="0"/>
                <a:cs typeface="Lucida Sans Unicode" pitchFamily="34" charset="0"/>
              </a:rPr>
              <a:t>outcomes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 </a:t>
            </a:r>
            <a:r>
              <a:rPr lang="en-US" dirty="0" err="1">
                <a:latin typeface="Arial" charset="0"/>
                <a:cs typeface="Lucida Sans Unicode" pitchFamily="34" charset="0"/>
              </a:rPr>
              <a:t>ss</a:t>
            </a:r>
            <a:r>
              <a:rPr lang="en-US" dirty="0">
                <a:latin typeface="Arial" charset="0"/>
                <a:cs typeface="Lucida Sans Unicode" pitchFamily="34" charset="0"/>
              </a:rPr>
              <a:t>=task success, </a:t>
            </a:r>
            <a:r>
              <a:rPr lang="en-US" dirty="0" err="1">
                <a:latin typeface="Arial" charset="0"/>
                <a:cs typeface="Lucida Sans Unicode" pitchFamily="34" charset="0"/>
              </a:rPr>
              <a:t>ff</a:t>
            </a:r>
            <a:r>
              <a:rPr lang="en-US" dirty="0">
                <a:latin typeface="Arial" charset="0"/>
                <a:cs typeface="Lucida Sans Unicode" pitchFamily="34" charset="0"/>
              </a:rPr>
              <a:t>=task failure). </a:t>
            </a: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endParaRPr lang="en-US" dirty="0" smtClean="0">
              <a:latin typeface="Arial" charset="0"/>
              <a:cs typeface="Lucida Sans Unicode" pitchFamily="34" charset="0"/>
            </a:endParaRP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dirty="0" smtClean="0">
                <a:latin typeface="Arial" charset="0"/>
                <a:cs typeface="Lucida Sans Unicode" pitchFamily="34" charset="0"/>
              </a:rPr>
              <a:t>Each session was coded at least twice by independent loggers.  The person who coded it the first time was not the same person who coded it the second time.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Due </a:t>
            </a:r>
            <a:r>
              <a:rPr lang="en-US" dirty="0">
                <a:latin typeface="Arial" charset="0"/>
                <a:cs typeface="Lucida Sans Unicode" pitchFamily="34" charset="0"/>
              </a:rPr>
              <a:t>to the double blind study, the data loggers did not know of the hypotheses or goals of the study. </a:t>
            </a:r>
          </a:p>
        </p:txBody>
      </p:sp>
      <p:sp>
        <p:nvSpPr>
          <p:cNvPr id="4" name="Slide Number Placeholder 3"/>
          <p:cNvSpPr>
            <a:spLocks noGrp="1"/>
          </p:cNvSpPr>
          <p:nvPr>
            <p:ph type="sldNum" sz="quarter" idx="10"/>
          </p:nvPr>
        </p:nvSpPr>
        <p:spPr/>
        <p:txBody>
          <a:bodyPr/>
          <a:lstStyle/>
          <a:p>
            <a:fld id="{3ADAB3B1-3CD8-4667-98EF-EA116D2745EB}" type="slidenum">
              <a:rPr lang="en-US" smtClean="0"/>
              <a:pPr/>
              <a:t>38</a:t>
            </a:fld>
            <a:endParaRPr lang="en-US"/>
          </a:p>
        </p:txBody>
      </p:sp>
    </p:spTree>
    <p:extLst>
      <p:ext uri="{BB962C8B-B14F-4D97-AF65-F5344CB8AC3E}">
        <p14:creationId xmlns:p14="http://schemas.microsoft.com/office/powerpoint/2010/main" xmlns="" val="24828937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We had pre-identified task outcomes basically we had set up ahead</a:t>
            </a:r>
            <a:r>
              <a:rPr lang="en-US" baseline="0" dirty="0" smtClean="0">
                <a:latin typeface="Arial" charset="0"/>
                <a:cs typeface="Lucida Sans Unicode" pitchFamily="34" charset="0"/>
              </a:rPr>
              <a:t> of time what the success criteria were for the tasks </a:t>
            </a:r>
            <a:r>
              <a:rPr lang="en-US" dirty="0" smtClean="0">
                <a:latin typeface="Arial" charset="0"/>
                <a:cs typeface="Lucida Sans Unicode" pitchFamily="34" charset="0"/>
              </a:rPr>
              <a:t>(the coders then had to code each task as a </a:t>
            </a:r>
            <a:r>
              <a:rPr lang="en-US" dirty="0" err="1" smtClean="0">
                <a:latin typeface="Arial" charset="0"/>
                <a:cs typeface="Lucida Sans Unicode" pitchFamily="34" charset="0"/>
              </a:rPr>
              <a:t>ss</a:t>
            </a:r>
            <a:r>
              <a:rPr lang="en-US" dirty="0" smtClean="0">
                <a:latin typeface="Arial" charset="0"/>
                <a:cs typeface="Lucida Sans Unicode" pitchFamily="34" charset="0"/>
              </a:rPr>
              <a:t>=task </a:t>
            </a:r>
            <a:r>
              <a:rPr lang="en-US" dirty="0">
                <a:latin typeface="Arial" charset="0"/>
                <a:cs typeface="Lucida Sans Unicode" pitchFamily="34" charset="0"/>
              </a:rPr>
              <a:t>success, </a:t>
            </a:r>
            <a:r>
              <a:rPr lang="en-US" dirty="0" err="1">
                <a:latin typeface="Arial" charset="0"/>
                <a:cs typeface="Lucida Sans Unicode" pitchFamily="34" charset="0"/>
              </a:rPr>
              <a:t>ff</a:t>
            </a:r>
            <a:r>
              <a:rPr lang="en-US" dirty="0">
                <a:latin typeface="Arial" charset="0"/>
                <a:cs typeface="Lucida Sans Unicode" pitchFamily="34" charset="0"/>
              </a:rPr>
              <a:t>=task failure). The logging software also put time stamps on each code </a:t>
            </a: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The Time stamps yield the efficiency data</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We had each participant answer satisfaction questions—from</a:t>
            </a:r>
            <a:r>
              <a:rPr lang="en-US" baseline="0" dirty="0" smtClean="0">
                <a:latin typeface="Arial" charset="0"/>
                <a:cs typeface="Lucida Sans Unicode" pitchFamily="34" charset="0"/>
              </a:rPr>
              <a:t> this came the satisfaction results</a:t>
            </a: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39</a:t>
            </a:fld>
            <a:endParaRPr lang="en-US"/>
          </a:p>
        </p:txBody>
      </p:sp>
    </p:spTree>
    <p:extLst>
      <p:ext uri="{BB962C8B-B14F-4D97-AF65-F5344CB8AC3E}">
        <p14:creationId xmlns:p14="http://schemas.microsoft.com/office/powerpoint/2010/main" xmlns="" val="3839160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 protocols are the primary technique used by usability professional when conducting usability tests.  </a:t>
            </a:r>
          </a:p>
          <a:p>
            <a:endParaRPr lang="en-US" dirty="0" smtClean="0"/>
          </a:p>
          <a:p>
            <a:r>
              <a:rPr lang="en-US" dirty="0" smtClean="0"/>
              <a:t>It is the</a:t>
            </a:r>
            <a:r>
              <a:rPr lang="en-US" baseline="0" dirty="0" smtClean="0"/>
              <a:t> u</a:t>
            </a:r>
            <a:r>
              <a:rPr lang="en-US" dirty="0" smtClean="0"/>
              <a:t>sability</a:t>
            </a:r>
            <a:r>
              <a:rPr lang="en-US" baseline="0" dirty="0" smtClean="0"/>
              <a:t> professional that identifies the problem…</a:t>
            </a: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4</a:t>
            </a:fld>
            <a:endParaRPr lang="en-US"/>
          </a:p>
        </p:txBody>
      </p:sp>
    </p:spTree>
    <p:extLst>
      <p:ext uri="{BB962C8B-B14F-4D97-AF65-F5344CB8AC3E}">
        <p14:creationId xmlns:p14="http://schemas.microsoft.com/office/powerpoint/2010/main" xmlns="" val="15885734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our analysis we looked at both</a:t>
            </a:r>
            <a:r>
              <a:rPr lang="en-US" baseline="0" dirty="0" smtClean="0"/>
              <a:t> d</a:t>
            </a:r>
            <a:r>
              <a:rPr lang="en-US" dirty="0" smtClean="0"/>
              <a:t>escriptive statistics (the mean,</a:t>
            </a:r>
            <a:r>
              <a:rPr lang="en-US" baseline="0" dirty="0" smtClean="0"/>
              <a:t> the standard deviations)</a:t>
            </a:r>
          </a:p>
          <a:p>
            <a:r>
              <a:rPr lang="en-US" dirty="0" smtClean="0"/>
              <a:t>and analysis of variance</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40</a:t>
            </a:fld>
            <a:endParaRPr lang="en-US"/>
          </a:p>
        </p:txBody>
      </p:sp>
    </p:spTree>
    <p:extLst>
      <p:ext uri="{BB962C8B-B14F-4D97-AF65-F5344CB8AC3E}">
        <p14:creationId xmlns:p14="http://schemas.microsoft.com/office/powerpoint/2010/main" xmlns="" val="6687380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DAB3B1-3CD8-4667-98EF-EA116D2745EB}" type="slidenum">
              <a:rPr lang="en-US" smtClean="0"/>
              <a:pPr/>
              <a:t>41</a:t>
            </a:fld>
            <a:endParaRPr lang="en-US"/>
          </a:p>
        </p:txBody>
      </p:sp>
    </p:spTree>
    <p:extLst>
      <p:ext uri="{BB962C8B-B14F-4D97-AF65-F5344CB8AC3E}">
        <p14:creationId xmlns:p14="http://schemas.microsoft.com/office/powerpoint/2010/main" xmlns="" val="12951079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r>
              <a:rPr lang="en-US" dirty="0" smtClean="0">
                <a:latin typeface="Times New Roman" pitchFamily="18" charset="0"/>
              </a:rPr>
              <a:t>Pause….</a:t>
            </a:r>
          </a:p>
          <a:p>
            <a:r>
              <a:rPr lang="en-US" dirty="0" smtClean="0">
                <a:latin typeface="Times New Roman" pitchFamily="18" charset="0"/>
              </a:rPr>
              <a:t>The first slide of results is showing 4 different conditions plotted against</a:t>
            </a:r>
            <a:r>
              <a:rPr lang="en-US" baseline="0" dirty="0" smtClean="0">
                <a:latin typeface="Times New Roman" pitchFamily="18" charset="0"/>
              </a:rPr>
              <a:t> accuracy.</a:t>
            </a:r>
          </a:p>
          <a:p>
            <a:endParaRPr lang="en-US" dirty="0" smtClean="0">
              <a:latin typeface="Times New Roman" pitchFamily="18" charset="0"/>
            </a:endParaRPr>
          </a:p>
          <a:p>
            <a:r>
              <a:rPr lang="en-US" dirty="0" smtClean="0">
                <a:latin typeface="Times New Roman" pitchFamily="18" charset="0"/>
              </a:rPr>
              <a:t>Green is the traditional</a:t>
            </a:r>
          </a:p>
          <a:p>
            <a:r>
              <a:rPr lang="en-US" dirty="0" smtClean="0">
                <a:latin typeface="Times New Roman" pitchFamily="18" charset="0"/>
              </a:rPr>
              <a:t>Yellow</a:t>
            </a:r>
            <a:r>
              <a:rPr lang="en-US" baseline="0" dirty="0" smtClean="0">
                <a:latin typeface="Times New Roman" pitchFamily="18" charset="0"/>
              </a:rPr>
              <a:t> is the speech communication</a:t>
            </a:r>
          </a:p>
          <a:p>
            <a:r>
              <a:rPr lang="en-US" baseline="0" dirty="0" smtClean="0">
                <a:latin typeface="Times New Roman" pitchFamily="18" charset="0"/>
              </a:rPr>
              <a:t>Red is the coaching</a:t>
            </a:r>
          </a:p>
          <a:p>
            <a:r>
              <a:rPr lang="en-US" baseline="0" dirty="0" smtClean="0">
                <a:latin typeface="Times New Roman" pitchFamily="18" charset="0"/>
              </a:rPr>
              <a:t>Purple is the control</a:t>
            </a:r>
          </a:p>
          <a:p>
            <a:endParaRPr lang="en-US" baseline="0" dirty="0" smtClean="0">
              <a:latin typeface="Times New Roman" pitchFamily="18" charset="0"/>
            </a:endParaRPr>
          </a:p>
          <a:p>
            <a:r>
              <a:rPr lang="en-US" baseline="0" dirty="0" smtClean="0">
                <a:latin typeface="Times New Roman" pitchFamily="18" charset="0"/>
              </a:rPr>
              <a:t>The black vertical bars are the confidence intervals.</a:t>
            </a:r>
          </a:p>
          <a:p>
            <a:endParaRPr lang="en-US" baseline="0" dirty="0" smtClean="0">
              <a:latin typeface="Times New Roman" pitchFamily="18" charset="0"/>
            </a:endParaRPr>
          </a:p>
          <a:p>
            <a:pPr defTabSz="465887">
              <a:defRPr/>
            </a:pPr>
            <a:r>
              <a:rPr lang="en-US" dirty="0" smtClean="0">
                <a:latin typeface="Times New Roman" pitchFamily="18" charset="0"/>
              </a:rPr>
              <a:t>Read title: </a:t>
            </a:r>
          </a:p>
          <a:p>
            <a:pPr defTabSz="465887">
              <a:defRPr/>
            </a:pPr>
            <a:r>
              <a:rPr lang="en-US" dirty="0" smtClean="0">
                <a:latin typeface="Times New Roman" pitchFamily="18" charset="0"/>
              </a:rPr>
              <a:t>That confirmed our hypothesis.</a:t>
            </a:r>
          </a:p>
          <a:p>
            <a:endParaRPr lang="en-US" dirty="0" smtClean="0">
              <a:latin typeface="Times New Roman" pitchFamily="18" charset="0"/>
            </a:endParaRPr>
          </a:p>
        </p:txBody>
      </p:sp>
      <p:sp>
        <p:nvSpPr>
          <p:cNvPr id="74756" name="Slide Number Placeholder 3"/>
          <p:cNvSpPr>
            <a:spLocks noGrp="1"/>
          </p:cNvSpPr>
          <p:nvPr>
            <p:ph type="sldNum" sz="quarter"/>
          </p:nvPr>
        </p:nvSpPr>
        <p:spPr>
          <a:noFill/>
        </p:spPr>
        <p:txBody>
          <a:bodyPr/>
          <a:lstStyle/>
          <a:p>
            <a:pPr>
              <a:buFont typeface="Times New Roman" pitchFamily="18" charset="0"/>
              <a:buNone/>
            </a:pPr>
            <a:fld id="{B15DEB52-C6AC-4825-B8E7-13FDF6EB2BDA}" type="slidenum">
              <a:rPr lang="en-US" smtClean="0">
                <a:latin typeface="Times New Roman" pitchFamily="18" charset="0"/>
                <a:cs typeface="Lucida Sans Unicode" pitchFamily="34" charset="0"/>
              </a:rPr>
              <a:pPr>
                <a:buFont typeface="Times New Roman" pitchFamily="18" charset="0"/>
                <a:buNone/>
              </a:pPr>
              <a:t>42</a:t>
            </a:fld>
            <a:endParaRPr lang="en-US" smtClean="0">
              <a:latin typeface="Times New Roman" pitchFamily="18" charset="0"/>
              <a:cs typeface="Lucida Sans Unicode"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r>
              <a:rPr lang="en-US" dirty="0" smtClean="0">
                <a:latin typeface="Times New Roman" pitchFamily="18" charset="0"/>
              </a:rPr>
              <a:t>Pause….</a:t>
            </a:r>
          </a:p>
          <a:p>
            <a:r>
              <a:rPr lang="en-US" dirty="0" smtClean="0">
                <a:latin typeface="Times New Roman" pitchFamily="18" charset="0"/>
              </a:rPr>
              <a:t>The second slide of results is showing 4 different conditions plotted against</a:t>
            </a:r>
            <a:r>
              <a:rPr lang="en-US" baseline="0" dirty="0" smtClean="0">
                <a:latin typeface="Times New Roman" pitchFamily="18" charset="0"/>
              </a:rPr>
              <a:t> efficiency.</a:t>
            </a:r>
          </a:p>
          <a:p>
            <a:endParaRPr lang="en-US" dirty="0" smtClean="0">
              <a:latin typeface="Times New Roman" pitchFamily="18" charset="0"/>
            </a:endParaRPr>
          </a:p>
          <a:p>
            <a:r>
              <a:rPr lang="en-US" dirty="0" smtClean="0">
                <a:latin typeface="Times New Roman" pitchFamily="18" charset="0"/>
              </a:rPr>
              <a:t>Green is the traditional</a:t>
            </a:r>
          </a:p>
          <a:p>
            <a:r>
              <a:rPr lang="en-US" dirty="0" smtClean="0">
                <a:latin typeface="Times New Roman" pitchFamily="18" charset="0"/>
              </a:rPr>
              <a:t>Yellow</a:t>
            </a:r>
            <a:r>
              <a:rPr lang="en-US" baseline="0" dirty="0" smtClean="0">
                <a:latin typeface="Times New Roman" pitchFamily="18" charset="0"/>
              </a:rPr>
              <a:t> is the speech communication</a:t>
            </a:r>
          </a:p>
          <a:p>
            <a:r>
              <a:rPr lang="en-US" baseline="0" dirty="0" smtClean="0">
                <a:latin typeface="Times New Roman" pitchFamily="18" charset="0"/>
              </a:rPr>
              <a:t>Red is the coaching</a:t>
            </a:r>
          </a:p>
          <a:p>
            <a:r>
              <a:rPr lang="en-US" baseline="0" dirty="0" smtClean="0">
                <a:latin typeface="Times New Roman" pitchFamily="18" charset="0"/>
              </a:rPr>
              <a:t>Purple is the control</a:t>
            </a:r>
          </a:p>
          <a:p>
            <a:endParaRPr lang="en-US" baseline="0" dirty="0" smtClean="0">
              <a:latin typeface="Times New Roman" pitchFamily="18" charset="0"/>
            </a:endParaRPr>
          </a:p>
          <a:p>
            <a:r>
              <a:rPr lang="en-US" baseline="0" dirty="0" smtClean="0">
                <a:latin typeface="Times New Roman" pitchFamily="18" charset="0"/>
              </a:rPr>
              <a:t>The black vertical bars are the confidence intervals</a:t>
            </a:r>
          </a:p>
          <a:p>
            <a:endParaRPr lang="en-US" baseline="0" dirty="0" smtClean="0">
              <a:latin typeface="Times New Roman" pitchFamily="18" charset="0"/>
            </a:endParaRPr>
          </a:p>
          <a:p>
            <a:pPr defTabSz="465887">
              <a:defRPr/>
            </a:pPr>
            <a:r>
              <a:rPr lang="en-US" dirty="0" smtClean="0">
                <a:latin typeface="Times New Roman" pitchFamily="18" charset="0"/>
              </a:rPr>
              <a:t>No significant differences, obviously</a:t>
            </a:r>
            <a:r>
              <a:rPr lang="en-US" baseline="0" dirty="0" smtClean="0">
                <a:latin typeface="Times New Roman" pitchFamily="18" charset="0"/>
              </a:rPr>
              <a:t> there are absolute differences here and there, but no significant differences</a:t>
            </a:r>
          </a:p>
          <a:p>
            <a:pPr defTabSz="465887">
              <a:defRPr/>
            </a:pPr>
            <a:r>
              <a:rPr lang="en-US" baseline="0" dirty="0" smtClean="0">
                <a:latin typeface="Times New Roman" pitchFamily="18" charset="0"/>
              </a:rPr>
              <a:t> </a:t>
            </a:r>
          </a:p>
          <a:p>
            <a:r>
              <a:rPr lang="en-US" dirty="0" smtClean="0">
                <a:latin typeface="Times New Roman" pitchFamily="18" charset="0"/>
              </a:rPr>
              <a:t>Read title: </a:t>
            </a:r>
          </a:p>
          <a:p>
            <a:r>
              <a:rPr lang="en-US" baseline="0" dirty="0" smtClean="0">
                <a:latin typeface="Times New Roman" pitchFamily="18" charset="0"/>
              </a:rPr>
              <a:t>We did not confirm our hypothesis… we had a finding of no significant differences, so that runs counter to the received opinion. </a:t>
            </a:r>
            <a:endParaRPr lang="en-US" dirty="0" smtClean="0">
              <a:latin typeface="Times New Roman" pitchFamily="18" charset="0"/>
            </a:endParaRPr>
          </a:p>
          <a:p>
            <a:endParaRPr lang="en-US" dirty="0" smtClean="0">
              <a:latin typeface="Times New Roman" pitchFamily="18" charset="0"/>
            </a:endParaRPr>
          </a:p>
        </p:txBody>
      </p:sp>
      <p:sp>
        <p:nvSpPr>
          <p:cNvPr id="76804" name="Slide Number Placeholder 3"/>
          <p:cNvSpPr>
            <a:spLocks noGrp="1"/>
          </p:cNvSpPr>
          <p:nvPr>
            <p:ph type="sldNum" sz="quarter"/>
          </p:nvPr>
        </p:nvSpPr>
        <p:spPr>
          <a:noFill/>
        </p:spPr>
        <p:txBody>
          <a:bodyPr/>
          <a:lstStyle/>
          <a:p>
            <a:pPr>
              <a:buFont typeface="Times New Roman" pitchFamily="18" charset="0"/>
              <a:buNone/>
            </a:pPr>
            <a:fld id="{45C0A419-2C28-40EE-ADDD-4D66604C03E9}" type="slidenum">
              <a:rPr lang="en-US" smtClean="0">
                <a:latin typeface="Times New Roman" pitchFamily="18" charset="0"/>
                <a:cs typeface="Lucida Sans Unicode" pitchFamily="34" charset="0"/>
              </a:rPr>
              <a:pPr>
                <a:buFont typeface="Times New Roman" pitchFamily="18" charset="0"/>
                <a:buNone/>
              </a:pPr>
              <a:t>43</a:t>
            </a:fld>
            <a:endParaRPr lang="en-US" smtClean="0">
              <a:latin typeface="Times New Roman" pitchFamily="18" charset="0"/>
              <a:cs typeface="Lucida Sans Unicode"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pitchFamily="18" charset="0"/>
              </a:rPr>
              <a:t>The third slide of results is showing 4 different conditions plotted against</a:t>
            </a:r>
            <a:r>
              <a:rPr lang="en-US" baseline="0" dirty="0" smtClean="0">
                <a:latin typeface="Times New Roman" pitchFamily="18" charset="0"/>
              </a:rPr>
              <a:t> satisfaction.</a:t>
            </a:r>
          </a:p>
          <a:p>
            <a:endParaRPr lang="en-US" dirty="0" smtClean="0">
              <a:latin typeface="Times New Roman" pitchFamily="18" charset="0"/>
            </a:endParaRPr>
          </a:p>
          <a:p>
            <a:r>
              <a:rPr lang="en-US" dirty="0" smtClean="0">
                <a:latin typeface="Times New Roman" pitchFamily="18" charset="0"/>
              </a:rPr>
              <a:t>Green is the traditional</a:t>
            </a:r>
          </a:p>
          <a:p>
            <a:r>
              <a:rPr lang="en-US" dirty="0" smtClean="0">
                <a:latin typeface="Times New Roman" pitchFamily="18" charset="0"/>
              </a:rPr>
              <a:t>Yellow</a:t>
            </a:r>
            <a:r>
              <a:rPr lang="en-US" baseline="0" dirty="0" smtClean="0">
                <a:latin typeface="Times New Roman" pitchFamily="18" charset="0"/>
              </a:rPr>
              <a:t> is the speech communication</a:t>
            </a:r>
          </a:p>
          <a:p>
            <a:r>
              <a:rPr lang="en-US" baseline="0" dirty="0" smtClean="0">
                <a:latin typeface="Times New Roman" pitchFamily="18" charset="0"/>
              </a:rPr>
              <a:t>Red is the coaching</a:t>
            </a:r>
          </a:p>
          <a:p>
            <a:r>
              <a:rPr lang="en-US" baseline="0" dirty="0" smtClean="0">
                <a:latin typeface="Times New Roman" pitchFamily="18" charset="0"/>
              </a:rPr>
              <a:t>Purple is the control</a:t>
            </a:r>
          </a:p>
          <a:p>
            <a:endParaRPr lang="en-US" baseline="0" dirty="0" smtClean="0">
              <a:latin typeface="Times New Roman" pitchFamily="18" charset="0"/>
            </a:endParaRPr>
          </a:p>
          <a:p>
            <a:r>
              <a:rPr lang="en-US" baseline="0" dirty="0" smtClean="0">
                <a:latin typeface="Times New Roman" pitchFamily="18" charset="0"/>
              </a:rPr>
              <a:t>The black vertical bars are the confidence intervals</a:t>
            </a:r>
          </a:p>
          <a:p>
            <a:endParaRPr lang="en-US" baseline="0" dirty="0" smtClean="0">
              <a:latin typeface="Times New Roman" pitchFamily="18" charset="0"/>
            </a:endParaRPr>
          </a:p>
          <a:p>
            <a:r>
              <a:rPr lang="en-US" dirty="0"/>
              <a:t>The overall results for satisfaction indicated </a:t>
            </a:r>
            <a:r>
              <a:rPr lang="en-US" dirty="0" smtClean="0"/>
              <a:t>that </a:t>
            </a:r>
            <a:r>
              <a:rPr lang="en-US" dirty="0"/>
              <a:t>the satisfaction score means do not differ between conditions. </a:t>
            </a:r>
          </a:p>
        </p:txBody>
      </p:sp>
      <p:sp>
        <p:nvSpPr>
          <p:cNvPr id="4" name="Slide Number Placeholder 3"/>
          <p:cNvSpPr>
            <a:spLocks noGrp="1"/>
          </p:cNvSpPr>
          <p:nvPr>
            <p:ph type="sldNum" sz="quarter" idx="10"/>
          </p:nvPr>
        </p:nvSpPr>
        <p:spPr/>
        <p:txBody>
          <a:bodyPr/>
          <a:lstStyle/>
          <a:p>
            <a:fld id="{3ADAB3B1-3CD8-4667-98EF-EA116D2745EB}" type="slidenum">
              <a:rPr lang="en-US" smtClean="0"/>
              <a:pPr/>
              <a:t>44</a:t>
            </a:fld>
            <a:endParaRPr lang="en-US"/>
          </a:p>
        </p:txBody>
      </p:sp>
    </p:spTree>
    <p:extLst>
      <p:ext uri="{BB962C8B-B14F-4D97-AF65-F5344CB8AC3E}">
        <p14:creationId xmlns:p14="http://schemas.microsoft.com/office/powerpoint/2010/main" xmlns="" val="14824368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r>
              <a:rPr lang="en-US" dirty="0" smtClean="0">
                <a:latin typeface="Times New Roman" pitchFamily="18" charset="0"/>
              </a:rPr>
              <a:t>However if we look at this slide… this shows the results of the traditional</a:t>
            </a:r>
            <a:r>
              <a:rPr lang="en-US" baseline="0" dirty="0" smtClean="0">
                <a:latin typeface="Times New Roman" pitchFamily="18" charset="0"/>
              </a:rPr>
              <a:t> TA, </a:t>
            </a:r>
            <a:r>
              <a:rPr lang="en-US" dirty="0" smtClean="0">
                <a:latin typeface="Times New Roman" pitchFamily="18" charset="0"/>
              </a:rPr>
              <a:t>speech</a:t>
            </a:r>
            <a:r>
              <a:rPr lang="en-US" baseline="0" dirty="0" smtClean="0">
                <a:latin typeface="Times New Roman" pitchFamily="18" charset="0"/>
              </a:rPr>
              <a:t> communication TA and coaching TA, plotted against satisfaction.</a:t>
            </a:r>
          </a:p>
          <a:p>
            <a:endParaRPr lang="en-US" dirty="0" smtClean="0">
              <a:latin typeface="Times New Roman" pitchFamily="18" charset="0"/>
            </a:endParaRPr>
          </a:p>
          <a:p>
            <a:r>
              <a:rPr lang="en-US" dirty="0" smtClean="0">
                <a:latin typeface="Times New Roman" pitchFamily="18" charset="0"/>
              </a:rPr>
              <a:t>Again the Green is the traditional</a:t>
            </a:r>
          </a:p>
          <a:p>
            <a:r>
              <a:rPr lang="en-US" dirty="0" smtClean="0">
                <a:latin typeface="Times New Roman" pitchFamily="18" charset="0"/>
              </a:rPr>
              <a:t>Yellow</a:t>
            </a:r>
            <a:r>
              <a:rPr lang="en-US" baseline="0" dirty="0" smtClean="0">
                <a:latin typeface="Times New Roman" pitchFamily="18" charset="0"/>
              </a:rPr>
              <a:t> is the speech communication</a:t>
            </a:r>
          </a:p>
          <a:p>
            <a:r>
              <a:rPr lang="en-US" baseline="0" dirty="0" smtClean="0">
                <a:latin typeface="Times New Roman" pitchFamily="18" charset="0"/>
              </a:rPr>
              <a:t>Red is the coaching</a:t>
            </a:r>
          </a:p>
          <a:p>
            <a:pPr defTabSz="465887">
              <a:defRPr/>
            </a:pPr>
            <a:r>
              <a:rPr lang="en-US" baseline="0" dirty="0" smtClean="0">
                <a:latin typeface="Times New Roman" pitchFamily="18" charset="0"/>
              </a:rPr>
              <a:t>The black vertical bars are the confidence intervals</a:t>
            </a:r>
          </a:p>
          <a:p>
            <a:pPr defTabSz="465887">
              <a:defRPr/>
            </a:pPr>
            <a:endParaRPr lang="en-US" dirty="0"/>
          </a:p>
          <a:p>
            <a:pPr defTabSz="465887">
              <a:defRPr/>
            </a:pPr>
            <a:r>
              <a:rPr lang="en-US" dirty="0" smtClean="0"/>
              <a:t>So when </a:t>
            </a:r>
            <a:r>
              <a:rPr lang="en-US" dirty="0"/>
              <a:t>we contrasted the coaching condition with the traditional condition and the speech-communication condition (individually or together), we found a significant difference, suggesting that when participants receive the coaching condition they are significantly more satisfied with the Web site than when they receive the traditional, or the speech-communication condition.</a:t>
            </a:r>
            <a:endParaRPr lang="en-US" dirty="0" smtClean="0">
              <a:latin typeface="Times New Roman" pitchFamily="18" charset="0"/>
            </a:endParaRPr>
          </a:p>
          <a:p>
            <a:endParaRPr lang="en-US" dirty="0"/>
          </a:p>
          <a:p>
            <a:endParaRPr lang="en-US" dirty="0"/>
          </a:p>
        </p:txBody>
      </p:sp>
      <p:sp>
        <p:nvSpPr>
          <p:cNvPr id="78852" name="Slide Number Placeholder 3"/>
          <p:cNvSpPr>
            <a:spLocks noGrp="1"/>
          </p:cNvSpPr>
          <p:nvPr>
            <p:ph type="sldNum" sz="quarter"/>
          </p:nvPr>
        </p:nvSpPr>
        <p:spPr>
          <a:noFill/>
        </p:spPr>
        <p:txBody>
          <a:bodyPr/>
          <a:lstStyle/>
          <a:p>
            <a:pPr>
              <a:buFont typeface="Times New Roman" pitchFamily="18" charset="0"/>
              <a:buNone/>
            </a:pPr>
            <a:fld id="{74F62E3C-18DF-48C6-85D1-C55C499F99AA}" type="slidenum">
              <a:rPr lang="en-US" smtClean="0">
                <a:latin typeface="Times New Roman" pitchFamily="18" charset="0"/>
                <a:cs typeface="Lucida Sans Unicode" pitchFamily="34" charset="0"/>
              </a:rPr>
              <a:pPr>
                <a:buFont typeface="Times New Roman" pitchFamily="18" charset="0"/>
                <a:buNone/>
              </a:pPr>
              <a:t>45</a:t>
            </a:fld>
            <a:endParaRPr lang="en-US" smtClean="0">
              <a:latin typeface="Times New Roman" pitchFamily="18" charset="0"/>
              <a:cs typeface="Lucida Sans Unicode"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dirty="0" smtClean="0">
                <a:latin typeface="Times New Roman" pitchFamily="18" charset="0"/>
                <a:cs typeface="Lucida Sans Unicode" pitchFamily="34" charset="0"/>
              </a:rPr>
              <a:t>Read</a:t>
            </a:r>
            <a:r>
              <a:rPr lang="en-US" baseline="0" dirty="0" smtClean="0">
                <a:latin typeface="Times New Roman" pitchFamily="18" charset="0"/>
                <a:cs typeface="Lucida Sans Unicode" pitchFamily="34" charset="0"/>
              </a:rPr>
              <a:t> slide:</a:t>
            </a:r>
          </a:p>
          <a:p>
            <a:pPr defTabSz="465887">
              <a:defRPr/>
            </a:pPr>
            <a:endParaRPr lang="en-US" baseline="0" dirty="0" smtClean="0">
              <a:latin typeface="Times New Roman" pitchFamily="18" charset="0"/>
              <a:cs typeface="Lucida Sans Unicode" pitchFamily="34" charset="0"/>
            </a:endParaRPr>
          </a:p>
          <a:p>
            <a:pPr defTabSz="465887">
              <a:defRPr/>
            </a:pPr>
            <a:r>
              <a:rPr lang="en-US" dirty="0" smtClean="0">
                <a:latin typeface="Times New Roman" pitchFamily="18" charset="0"/>
                <a:cs typeface="Lucida Sans Unicode" pitchFamily="34" charset="0"/>
              </a:rPr>
              <a:t>Now </a:t>
            </a:r>
            <a:r>
              <a:rPr lang="en-US" dirty="0">
                <a:latin typeface="Times New Roman" pitchFamily="18" charset="0"/>
                <a:cs typeface="Lucida Sans Unicode" pitchFamily="34" charset="0"/>
              </a:rPr>
              <a:t>I’ll turn it over to Betty who will discuss the implications of our findings.</a:t>
            </a: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46</a:t>
            </a:fld>
            <a:endParaRPr lang="en-US"/>
          </a:p>
        </p:txBody>
      </p:sp>
    </p:spTree>
    <p:extLst>
      <p:ext uri="{BB962C8B-B14F-4D97-AF65-F5344CB8AC3E}">
        <p14:creationId xmlns:p14="http://schemas.microsoft.com/office/powerpoint/2010/main" xmlns="" val="100770795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Times New Roman" pitchFamily="18" charset="0"/>
              </a:rPr>
              <a:t>Avoid the coaching method because it skews the data in ways that we demonstrate.  (Coaching may be the "best method" if a contractor wants to put a good face on a bad interface.  What's "best" depends on the purpose for testing.)</a:t>
            </a:r>
            <a:br>
              <a:rPr lang="en-US" dirty="0">
                <a:latin typeface="Times New Roman" pitchFamily="18" charset="0"/>
              </a:rPr>
            </a:br>
            <a:r>
              <a:rPr lang="en-US" dirty="0">
                <a:latin typeface="Arial" charset="0"/>
                <a:cs typeface="Lucida Sans Unicode" pitchFamily="34" charset="0"/>
              </a:rPr>
              <a:t>coaching protocol (with more probing, leading questions, and assistance to user) leads to a significantly higher success (accuracy) and satisfaction rate.</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Coaching injects bias into the results: the results are skewed toward better performance than the participant would have achieved without help. Such results</a:t>
            </a:r>
            <a:r>
              <a:rPr lang="en-US" sz="1400" b="1" i="1" dirty="0">
                <a:latin typeface="Arial" charset="0"/>
                <a:cs typeface="Lucida Sans Unicode" pitchFamily="34" charset="0"/>
              </a:rPr>
              <a:t> misrepresent the actual usability of the app or site.</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The three conditions have no effect on task completion time—so when using a TA protocol in a usability study, you can collect  time-on-task measures</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Researchers can have participants think- aloud, and they can use an efficiency measure to evaluate task-completion time.</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Practitioners have a choice between using traditional TA protocol or speech communication protocol</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47</a:t>
            </a:fld>
            <a:endParaRPr lang="en-US"/>
          </a:p>
        </p:txBody>
      </p:sp>
    </p:spTree>
    <p:extLst>
      <p:ext uri="{BB962C8B-B14F-4D97-AF65-F5344CB8AC3E}">
        <p14:creationId xmlns:p14="http://schemas.microsoft.com/office/powerpoint/2010/main" xmlns="" val="29745866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Times New Roman" pitchFamily="18" charset="0"/>
                <a:cs typeface="Lucida Sans Unicode" pitchFamily="34" charset="0"/>
              </a:rPr>
              <a:t>Contractor has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Times New Roman" pitchFamily="18" charset="0"/>
                <a:cs typeface="Lucida Sans Unicode" pitchFamily="34" charset="0"/>
              </a:rPr>
              <a:t>Sponsors should be wary of allowing contractors do their own usability testing</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Times New Roman" pitchFamily="18"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48</a:t>
            </a:fld>
            <a:endParaRPr lang="en-US"/>
          </a:p>
        </p:txBody>
      </p:sp>
    </p:spTree>
    <p:extLst>
      <p:ext uri="{BB962C8B-B14F-4D97-AF65-F5344CB8AC3E}">
        <p14:creationId xmlns:p14="http://schemas.microsoft.com/office/powerpoint/2010/main" xmlns="" val="24895531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Times New Roman" pitchFamily="18" charset="0"/>
                <a:cs typeface="Lucida Sans Unicode" pitchFamily="34" charset="0"/>
              </a:rPr>
              <a:t>Practitioners need to be aware, if they do choose to do something more like coaching, users may be more accurate and more satisfied,</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Times New Roman" pitchFamily="18" charset="0"/>
                <a:cs typeface="Lucida Sans Unicode" pitchFamily="34" charset="0"/>
              </a:rPr>
              <a:t>Sponsors need to be aware of that as well.</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Times New Roman" pitchFamily="18" charset="0"/>
                <a:cs typeface="Lucida Sans Unicode" pitchFamily="34" charset="0"/>
              </a:rPr>
              <a:t>If in usability testing, person was coached, and found everything and happy—doesn’t reflect how it will work in field, when alone.</a:t>
            </a:r>
          </a:p>
        </p:txBody>
      </p:sp>
      <p:sp>
        <p:nvSpPr>
          <p:cNvPr id="4" name="Slide Number Placeholder 3"/>
          <p:cNvSpPr>
            <a:spLocks noGrp="1"/>
          </p:cNvSpPr>
          <p:nvPr>
            <p:ph type="sldNum" sz="quarter" idx="10"/>
          </p:nvPr>
        </p:nvSpPr>
        <p:spPr/>
        <p:txBody>
          <a:bodyPr/>
          <a:lstStyle/>
          <a:p>
            <a:fld id="{3ADAB3B1-3CD8-4667-98EF-EA116D2745EB}" type="slidenum">
              <a:rPr lang="en-US" smtClean="0"/>
              <a:pPr/>
              <a:t>49</a:t>
            </a:fld>
            <a:endParaRPr lang="en-US"/>
          </a:p>
        </p:txBody>
      </p:sp>
    </p:spTree>
    <p:extLst>
      <p:ext uri="{BB962C8B-B14F-4D97-AF65-F5344CB8AC3E}">
        <p14:creationId xmlns:p14="http://schemas.microsoft.com/office/powerpoint/2010/main" xmlns="" val="112646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all have our own ways </a:t>
            </a:r>
            <a:r>
              <a:rPr lang="en-US" baseline="0" dirty="0" smtClean="0"/>
              <a:t>of doing think </a:t>
            </a:r>
            <a:r>
              <a:rPr lang="en-US" baseline="0" dirty="0" err="1" smtClean="0"/>
              <a:t>alouds</a:t>
            </a:r>
            <a:r>
              <a:rPr lang="en-US" baseline="0" dirty="0" smtClean="0"/>
              <a:t>.  Over time we have built up, in our practitioner tool box, so to speak, an understanding of what works for us.  There are many different styles of think </a:t>
            </a:r>
            <a:r>
              <a:rPr lang="en-US" baseline="0" dirty="0" err="1" smtClean="0"/>
              <a:t>alouds</a:t>
            </a:r>
            <a:r>
              <a:rPr lang="en-US" baseline="0" dirty="0" smtClean="0"/>
              <a:t> that practitioners  use today.  But we have not looked at the TA protocol empirically.</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5</a:t>
            </a:fld>
            <a:endParaRPr lang="en-US"/>
          </a:p>
        </p:txBody>
      </p:sp>
    </p:spTree>
    <p:extLst>
      <p:ext uri="{BB962C8B-B14F-4D97-AF65-F5344CB8AC3E}">
        <p14:creationId xmlns:p14="http://schemas.microsoft.com/office/powerpoint/2010/main" xmlns="" val="2827829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DAB3B1-3CD8-4667-98EF-EA116D2745EB}" type="slidenum">
              <a:rPr lang="en-US" smtClean="0"/>
              <a:pPr/>
              <a:t>50</a:t>
            </a:fld>
            <a:endParaRPr lang="en-US"/>
          </a:p>
        </p:txBody>
      </p:sp>
    </p:spTree>
    <p:extLst>
      <p:ext uri="{BB962C8B-B14F-4D97-AF65-F5344CB8AC3E}">
        <p14:creationId xmlns:p14="http://schemas.microsoft.com/office/powerpoint/2010/main" xmlns="" val="10171218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1—there are other conditions, these are most common</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2—other more complex tasks and other user interfaces could be used</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3—design may have allowed the personalities of the test administrators to influence the outcomes in unknown ways—however we think the extent is limited because of the condition specific training test administrators underwent; also if we had trained all test admin in all conditions, we would have lost double blind element of the study</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4—T</a:t>
            </a:r>
            <a:r>
              <a:rPr lang="en-US" dirty="0">
                <a:solidFill>
                  <a:srgbClr val="800080"/>
                </a:solidFill>
                <a:latin typeface="Times New Roman" pitchFamily="18" charset="0"/>
              </a:rPr>
              <a:t>hus are not a random sample of the entire US population—but </a:t>
            </a:r>
            <a:r>
              <a:rPr lang="en-US" dirty="0">
                <a:latin typeface="Arial" charset="0"/>
                <a:cs typeface="Lucida Sans Unicode" pitchFamily="34" charset="0"/>
              </a:rPr>
              <a:t>we did assign people to their condition at random…</a:t>
            </a:r>
            <a:r>
              <a:rPr lang="en-US" b="1" dirty="0">
                <a:latin typeface="Arial" charset="0"/>
                <a:cs typeface="Lucida Sans Unicode" pitchFamily="34" charset="0"/>
              </a:rPr>
              <a:t>OMB reviewed and approved the experimental design. </a:t>
            </a:r>
            <a:r>
              <a:rPr lang="en-US" dirty="0">
                <a:latin typeface="Arial" charset="0"/>
                <a:cs typeface="Lucida Sans Unicode" pitchFamily="34" charset="0"/>
              </a:rPr>
              <a:t>We think it’s a good mix of people who may have reason to use the Census.gov web site.</a:t>
            </a:r>
            <a:endParaRPr lang="en-US" b="1"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5.  This is intentional.  Many studies on ta protocols give their results in terms of the number of usability problems identified… here we were interested in focusing on understanding the effects of the different ta protocols on the participants’ performance and satisfaction.  </a:t>
            </a:r>
            <a:r>
              <a:rPr lang="en-US" b="1" dirty="0">
                <a:latin typeface="Arial" charset="0"/>
                <a:cs typeface="Lucida Sans Unicode" pitchFamily="34" charset="0"/>
              </a:rPr>
              <a:t>We intend to look at the usability problems after careful definition of the possible set of problems.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51</a:t>
            </a:fld>
            <a:endParaRPr lang="en-US"/>
          </a:p>
        </p:txBody>
      </p:sp>
    </p:spTree>
    <p:extLst>
      <p:ext uri="{BB962C8B-B14F-4D97-AF65-F5344CB8AC3E}">
        <p14:creationId xmlns:p14="http://schemas.microsoft.com/office/powerpoint/2010/main" xmlns="" val="220198900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slide</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52</a:t>
            </a:fld>
            <a:endParaRPr lang="en-US"/>
          </a:p>
        </p:txBody>
      </p:sp>
    </p:spTree>
    <p:extLst>
      <p:ext uri="{BB962C8B-B14F-4D97-AF65-F5344CB8AC3E}">
        <p14:creationId xmlns:p14="http://schemas.microsoft.com/office/powerpoint/2010/main" xmlns="" val="6455918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slide</a:t>
            </a:r>
            <a:endParaRPr lang="en-US" dirty="0"/>
          </a:p>
        </p:txBody>
      </p:sp>
      <p:sp>
        <p:nvSpPr>
          <p:cNvPr id="4" name="Slide Number Placeholder 3"/>
          <p:cNvSpPr>
            <a:spLocks noGrp="1"/>
          </p:cNvSpPr>
          <p:nvPr>
            <p:ph type="sldNum" idx="10"/>
          </p:nvPr>
        </p:nvSpPr>
        <p:spPr/>
        <p:txBody>
          <a:bodyPr/>
          <a:lstStyle/>
          <a:p>
            <a:pPr>
              <a:defRPr/>
            </a:pPr>
            <a:fld id="{3CAEA0B7-E327-4FA3-A2A6-00D4016EB3EE}" type="slidenum">
              <a:rPr lang="en-US" smtClean="0"/>
              <a:pPr>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8"/>
          <p:cNvSpPr>
            <a:spLocks noGrp="1" noChangeArrowheads="1"/>
          </p:cNvSpPr>
          <p:nvPr>
            <p:ph type="sldNum" sz="quarter"/>
          </p:nvPr>
        </p:nvSpPr>
        <p:spPr>
          <a:noFill/>
        </p:spPr>
        <p:txBody>
          <a:bodyPr/>
          <a:lstStyle/>
          <a:p>
            <a:pPr>
              <a:buFont typeface="Times New Roman" pitchFamily="18" charset="0"/>
              <a:buNone/>
            </a:pPr>
            <a:fld id="{9BD29326-C29D-48FC-A3FB-EBAE402552AA}" type="slidenum">
              <a:rPr lang="en-US" smtClean="0">
                <a:latin typeface="Times New Roman" pitchFamily="18" charset="0"/>
                <a:cs typeface="Lucida Sans Unicode" pitchFamily="34" charset="0"/>
              </a:rPr>
              <a:pPr>
                <a:buFont typeface="Times New Roman" pitchFamily="18" charset="0"/>
                <a:buNone/>
              </a:pPr>
              <a:t>54</a:t>
            </a:fld>
            <a:endParaRPr lang="en-US" smtClean="0">
              <a:latin typeface="Times New Roman" pitchFamily="18" charset="0"/>
              <a:cs typeface="Lucida Sans Unicode" pitchFamily="34" charset="0"/>
            </a:endParaRPr>
          </a:p>
        </p:txBody>
      </p:sp>
      <p:sp>
        <p:nvSpPr>
          <p:cNvPr id="84995" name="Text Box 1"/>
          <p:cNvSpPr txBox="1">
            <a:spLocks noChangeArrowheads="1"/>
          </p:cNvSpPr>
          <p:nvPr/>
        </p:nvSpPr>
        <p:spPr bwMode="auto">
          <a:xfrm>
            <a:off x="1129454" y="696913"/>
            <a:ext cx="4751493" cy="3486150"/>
          </a:xfrm>
          <a:prstGeom prst="rect">
            <a:avLst/>
          </a:prstGeom>
          <a:solidFill>
            <a:srgbClr val="FFFFFF"/>
          </a:solidFill>
          <a:ln w="9360">
            <a:solidFill>
              <a:srgbClr val="000000"/>
            </a:solidFill>
            <a:miter lim="800000"/>
            <a:headEnd/>
            <a:tailEnd/>
          </a:ln>
        </p:spPr>
        <p:txBody>
          <a:bodyPr wrap="none" lIns="93177" tIns="46589" rIns="93177" bIns="46589" anchor="ctr"/>
          <a:lstStyle/>
          <a:p>
            <a:pPr>
              <a:buClr>
                <a:srgbClr val="000000"/>
              </a:buClr>
              <a:buSzPct val="100000"/>
              <a:buFont typeface="Times New Roman" pitchFamily="18" charset="0"/>
              <a:buNone/>
            </a:pPr>
            <a:endParaRPr lang="en-US"/>
          </a:p>
        </p:txBody>
      </p:sp>
      <p:sp>
        <p:nvSpPr>
          <p:cNvPr id="84996" name="Text Box 2"/>
          <p:cNvSpPr>
            <a:spLocks noGrp="1" noChangeArrowheads="1"/>
          </p:cNvSpPr>
          <p:nvPr>
            <p:ph type="body"/>
          </p:nvPr>
        </p:nvSpPr>
        <p:spPr>
          <a:xfrm>
            <a:off x="934720" y="4416426"/>
            <a:ext cx="5140960" cy="4184650"/>
          </a:xfrm>
          <a:noFill/>
          <a:ln/>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sz="1600" dirty="0">
                <a:latin typeface="Arial" charset="0"/>
                <a:cs typeface="Lucida Sans Unicode" pitchFamily="34" charset="0"/>
              </a:rPr>
              <a:t>I’ll have this as a hand-out</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sz="1600" dirty="0">
                <a:latin typeface="Arial" charset="0"/>
                <a:cs typeface="Lucida Sans Unicode" pitchFamily="34" charset="0"/>
              </a:rPr>
              <a:t>Also all references and more are in the paper….</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sz="1600" dirty="0">
              <a:latin typeface="Arial" charset="0"/>
              <a:cs typeface="Lucida Sans Unicode" pitchFamily="34" charset="0"/>
            </a:endParaRPr>
          </a:p>
        </p:txBody>
      </p:sp>
      <p:sp>
        <p:nvSpPr>
          <p:cNvPr id="84997" name="Text Box 3"/>
          <p:cNvSpPr txBox="1">
            <a:spLocks noChangeArrowheads="1"/>
          </p:cNvSpPr>
          <p:nvPr/>
        </p:nvSpPr>
        <p:spPr bwMode="auto">
          <a:xfrm>
            <a:off x="3972560" y="8832850"/>
            <a:ext cx="3037840" cy="465138"/>
          </a:xfrm>
          <a:prstGeom prst="rect">
            <a:avLst/>
          </a:prstGeom>
          <a:noFill/>
          <a:ln w="9525">
            <a:noFill/>
            <a:round/>
            <a:headEnd/>
            <a:tailEnd/>
          </a:ln>
        </p:spPr>
        <p:txBody>
          <a:bodyPr lIns="91710" tIns="47689" rIns="91710" bIns="47689" anchor="b"/>
          <a:lstStyle/>
          <a:p>
            <a:pPr algn="r">
              <a:buClr>
                <a:srgbClr val="000000"/>
              </a:buClr>
              <a:buSzPct val="100000"/>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fld id="{DBF61D67-0CFB-4B35-B43C-2EDFE3291E1B}" type="slidenum">
              <a:rPr lang="en-US" sz="1200">
                <a:solidFill>
                  <a:srgbClr val="000000"/>
                </a:solidFill>
              </a:rPr>
              <a:pPr algn="r">
                <a:buClr>
                  <a:srgbClr val="000000"/>
                </a:buClr>
                <a:buSzPct val="100000"/>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t>54</a:t>
            </a:fld>
            <a:endParaRPr lang="en-US" sz="1200">
              <a:solidFill>
                <a:srgbClr val="000000"/>
              </a:solidFill>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8"/>
          <p:cNvSpPr>
            <a:spLocks noGrp="1" noChangeArrowheads="1"/>
          </p:cNvSpPr>
          <p:nvPr>
            <p:ph type="sldNum" sz="quarter"/>
          </p:nvPr>
        </p:nvSpPr>
        <p:spPr>
          <a:noFill/>
        </p:spPr>
        <p:txBody>
          <a:bodyPr/>
          <a:lstStyle/>
          <a:p>
            <a:pPr>
              <a:buFont typeface="Times New Roman" pitchFamily="18" charset="0"/>
              <a:buNone/>
            </a:pPr>
            <a:fld id="{9BD29326-C29D-48FC-A3FB-EBAE402552AA}" type="slidenum">
              <a:rPr lang="en-US" smtClean="0">
                <a:latin typeface="Times New Roman" pitchFamily="18" charset="0"/>
                <a:cs typeface="Lucida Sans Unicode" pitchFamily="34" charset="0"/>
              </a:rPr>
              <a:pPr>
                <a:buFont typeface="Times New Roman" pitchFamily="18" charset="0"/>
                <a:buNone/>
              </a:pPr>
              <a:t>55</a:t>
            </a:fld>
            <a:endParaRPr lang="en-US" smtClean="0">
              <a:latin typeface="Times New Roman" pitchFamily="18" charset="0"/>
              <a:cs typeface="Lucida Sans Unicode" pitchFamily="34" charset="0"/>
            </a:endParaRPr>
          </a:p>
        </p:txBody>
      </p:sp>
      <p:sp>
        <p:nvSpPr>
          <p:cNvPr id="84995" name="Text Box 1"/>
          <p:cNvSpPr txBox="1">
            <a:spLocks noChangeArrowheads="1"/>
          </p:cNvSpPr>
          <p:nvPr/>
        </p:nvSpPr>
        <p:spPr bwMode="auto">
          <a:xfrm>
            <a:off x="1129454" y="696913"/>
            <a:ext cx="4751493" cy="3486150"/>
          </a:xfrm>
          <a:prstGeom prst="rect">
            <a:avLst/>
          </a:prstGeom>
          <a:solidFill>
            <a:srgbClr val="FFFFFF"/>
          </a:solidFill>
          <a:ln w="9360">
            <a:solidFill>
              <a:srgbClr val="000000"/>
            </a:solidFill>
            <a:miter lim="800000"/>
            <a:headEnd/>
            <a:tailEnd/>
          </a:ln>
        </p:spPr>
        <p:txBody>
          <a:bodyPr wrap="none" lIns="93177" tIns="46589" rIns="93177" bIns="46589" anchor="ctr"/>
          <a:lstStyle/>
          <a:p>
            <a:pPr>
              <a:buClr>
                <a:srgbClr val="000000"/>
              </a:buClr>
              <a:buSzPct val="100000"/>
              <a:buFont typeface="Times New Roman" pitchFamily="18" charset="0"/>
              <a:buNone/>
            </a:pPr>
            <a:endParaRPr lang="en-US"/>
          </a:p>
        </p:txBody>
      </p:sp>
      <p:sp>
        <p:nvSpPr>
          <p:cNvPr id="84996" name="Text Box 2"/>
          <p:cNvSpPr>
            <a:spLocks noGrp="1" noChangeArrowheads="1"/>
          </p:cNvSpPr>
          <p:nvPr>
            <p:ph type="body"/>
          </p:nvPr>
        </p:nvSpPr>
        <p:spPr>
          <a:xfrm>
            <a:off x="934720" y="4416426"/>
            <a:ext cx="5140960" cy="4184650"/>
          </a:xfrm>
          <a:noFill/>
          <a:ln/>
        </p:spPr>
        <p:txBody>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sz="1600" dirty="0">
                <a:latin typeface="Arial" charset="0"/>
                <a:cs typeface="Lucida Sans Unicode" pitchFamily="34" charset="0"/>
              </a:rPr>
              <a:t>I’ll have this as a hand-out</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sz="1600" dirty="0">
                <a:latin typeface="Arial" charset="0"/>
                <a:cs typeface="Lucida Sans Unicode" pitchFamily="34" charset="0"/>
              </a:rPr>
              <a:t>Also all references and more are in the paper….</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sz="1600" dirty="0">
              <a:latin typeface="Arial" charset="0"/>
              <a:cs typeface="Lucida Sans Unicode" pitchFamily="34" charset="0"/>
            </a:endParaRPr>
          </a:p>
        </p:txBody>
      </p:sp>
      <p:sp>
        <p:nvSpPr>
          <p:cNvPr id="84997" name="Text Box 3"/>
          <p:cNvSpPr txBox="1">
            <a:spLocks noChangeArrowheads="1"/>
          </p:cNvSpPr>
          <p:nvPr/>
        </p:nvSpPr>
        <p:spPr bwMode="auto">
          <a:xfrm>
            <a:off x="3972560" y="8832850"/>
            <a:ext cx="3037840" cy="465138"/>
          </a:xfrm>
          <a:prstGeom prst="rect">
            <a:avLst/>
          </a:prstGeom>
          <a:noFill/>
          <a:ln w="9525">
            <a:noFill/>
            <a:round/>
            <a:headEnd/>
            <a:tailEnd/>
          </a:ln>
        </p:spPr>
        <p:txBody>
          <a:bodyPr lIns="91710" tIns="47689" rIns="91710" bIns="47689" anchor="b"/>
          <a:lstStyle/>
          <a:p>
            <a:pPr algn="r">
              <a:buClr>
                <a:srgbClr val="000000"/>
              </a:buClr>
              <a:buSzPct val="100000"/>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fld id="{DBF61D67-0CFB-4B35-B43C-2EDFE3291E1B}" type="slidenum">
              <a:rPr lang="en-US" sz="1200">
                <a:solidFill>
                  <a:srgbClr val="000000"/>
                </a:solidFill>
              </a:rPr>
              <a:pPr algn="r">
                <a:buClr>
                  <a:srgbClr val="000000"/>
                </a:buClr>
                <a:buSzPct val="100000"/>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t>55</a:t>
            </a:fld>
            <a:endParaRPr lang="en-US" sz="1200">
              <a:solidFill>
                <a:srgbClr val="000000"/>
              </a:solidFill>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r>
              <a:rPr lang="en-US" dirty="0" smtClean="0">
                <a:latin typeface="Times New Roman" pitchFamily="18" charset="0"/>
                <a:cs typeface="Lucida Sans Unicode" pitchFamily="34" charset="0"/>
              </a:rPr>
              <a:t>Thanks</a:t>
            </a:r>
            <a:r>
              <a:rPr lang="en-US" baseline="0" dirty="0" smtClean="0">
                <a:latin typeface="Times New Roman" pitchFamily="18" charset="0"/>
                <a:cs typeface="Lucida Sans Unicode" pitchFamily="34" charset="0"/>
              </a:rPr>
              <a:t> to everyone who helped make this research possible.</a:t>
            </a:r>
          </a:p>
          <a:p>
            <a:endParaRPr lang="en-US" baseline="0" dirty="0" smtClean="0">
              <a:latin typeface="Times New Roman" pitchFamily="18" charset="0"/>
              <a:cs typeface="Lucida Sans Unicode" pitchFamily="34" charset="0"/>
            </a:endParaRPr>
          </a:p>
          <a:p>
            <a:r>
              <a:rPr lang="en-US" baseline="0" dirty="0" smtClean="0">
                <a:latin typeface="Times New Roman" pitchFamily="18" charset="0"/>
                <a:cs typeface="Lucida Sans Unicode" pitchFamily="34" charset="0"/>
              </a:rPr>
              <a:t>I’d like to open it up to questions.</a:t>
            </a:r>
          </a:p>
          <a:p>
            <a:endParaRPr lang="en-US" dirty="0" smtClean="0">
              <a:latin typeface="Times New Roman" pitchFamily="18" charset="0"/>
            </a:endParaRPr>
          </a:p>
        </p:txBody>
      </p:sp>
      <p:sp>
        <p:nvSpPr>
          <p:cNvPr id="86020" name="Slide Number Placeholder 3"/>
          <p:cNvSpPr>
            <a:spLocks noGrp="1"/>
          </p:cNvSpPr>
          <p:nvPr>
            <p:ph type="sldNum" sz="quarter"/>
          </p:nvPr>
        </p:nvSpPr>
        <p:spPr>
          <a:noFill/>
        </p:spPr>
        <p:txBody>
          <a:bodyPr/>
          <a:lstStyle/>
          <a:p>
            <a:pPr>
              <a:buFont typeface="Times New Roman" pitchFamily="18" charset="0"/>
              <a:buNone/>
            </a:pPr>
            <a:fld id="{281CF8DC-EEBB-43A6-B64E-26E27C24EEAE}" type="slidenum">
              <a:rPr lang="en-US" smtClean="0">
                <a:latin typeface="Times New Roman" pitchFamily="18" charset="0"/>
                <a:cs typeface="Lucida Sans Unicode" pitchFamily="34" charset="0"/>
              </a:rPr>
              <a:pPr>
                <a:buFont typeface="Times New Roman" pitchFamily="18" charset="0"/>
                <a:buNone/>
              </a:pPr>
              <a:t>56</a:t>
            </a:fld>
            <a:endParaRPr lang="en-US" smtClean="0">
              <a:latin typeface="Times New Roman" pitchFamily="18" charset="0"/>
              <a:cs typeface="Lucida Sans Unicode"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broad research question we had when we went into this study,</a:t>
            </a:r>
            <a:r>
              <a:rPr lang="en-US" baseline="0" dirty="0" smtClean="0"/>
              <a:t> was does the kind of think aloud protocol used matter?</a:t>
            </a:r>
          </a:p>
          <a:p>
            <a:r>
              <a:rPr lang="en-US" baseline="0" dirty="0" smtClean="0"/>
              <a:t>With all the different variants in use today…  Are variant protocols that practitioners use making a difference in what data is collected?</a:t>
            </a:r>
          </a:p>
          <a:p>
            <a:endParaRPr lang="en-US" baseline="0" dirty="0" smtClean="0"/>
          </a:p>
          <a:p>
            <a:r>
              <a:rPr lang="en-US" dirty="0" smtClean="0">
                <a:effectLst/>
              </a:rPr>
              <a:t>Maybe I should take a minute here and</a:t>
            </a:r>
            <a:r>
              <a:rPr lang="en-US" baseline="0" dirty="0" smtClean="0">
                <a:effectLst/>
              </a:rPr>
              <a:t> explain what we mean by think aloud protocol.  </a:t>
            </a:r>
            <a:r>
              <a:rPr lang="en-US" dirty="0" smtClean="0">
                <a:effectLst/>
              </a:rPr>
              <a:t>We are using the word "protocol" in the sense of a method or a set of constraints -- what is the user supposed to do while thinking aloud and what is the test administrator allowed to say or not say?</a:t>
            </a:r>
            <a:endParaRPr lang="en-US" baseline="0" dirty="0" smtClean="0"/>
          </a:p>
        </p:txBody>
      </p:sp>
      <p:sp>
        <p:nvSpPr>
          <p:cNvPr id="4" name="Slide Number Placeholder 3"/>
          <p:cNvSpPr>
            <a:spLocks noGrp="1"/>
          </p:cNvSpPr>
          <p:nvPr>
            <p:ph type="sldNum" idx="10"/>
          </p:nvPr>
        </p:nvSpPr>
        <p:spPr/>
        <p:txBody>
          <a:bodyPr/>
          <a:lstStyle/>
          <a:p>
            <a:pPr>
              <a:defRPr/>
            </a:pPr>
            <a:fld id="{3CAEA0B7-E327-4FA3-A2A6-00D4016EB3EE}" type="slidenum">
              <a:rPr lang="en-US" smtClean="0"/>
              <a:pPr>
                <a:defRPr/>
              </a:pPr>
              <a:t>6</a:t>
            </a:fld>
            <a:endParaRPr lang="en-US"/>
          </a:p>
        </p:txBody>
      </p:sp>
    </p:spTree>
    <p:extLst>
      <p:ext uri="{BB962C8B-B14F-4D97-AF65-F5344CB8AC3E}">
        <p14:creationId xmlns:p14="http://schemas.microsoft.com/office/powerpoint/2010/main" xmlns="" val="661136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dirty="0"/>
              <a:t>There are a lot of different ways to do think </a:t>
            </a:r>
            <a:r>
              <a:rPr lang="en-US" dirty="0" err="1"/>
              <a:t>alouds</a:t>
            </a:r>
            <a:r>
              <a:rPr lang="en-US" dirty="0"/>
              <a:t>.  And we’ll look at a few of those, but first let’s look at the theory behind the traditional think aloud.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In 1984 E &amp; S developed a verbal protocol that is the basis for the use of ta protocols today.</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Their work describes some practical guidelines, theoretical background, evidence of its validity… </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For example, those you see listed…</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smtClean="0">
                <a:latin typeface="Arial" charset="0"/>
                <a:cs typeface="Lucida Sans Unicode" pitchFamily="34" charset="0"/>
              </a:rPr>
              <a:t>(And I do want to mention that the </a:t>
            </a:r>
            <a:r>
              <a:rPr lang="en-US" dirty="0">
                <a:latin typeface="Arial" charset="0"/>
                <a:cs typeface="Lucida Sans Unicode" pitchFamily="34" charset="0"/>
              </a:rPr>
              <a:t>complete set of references are given at the end).</a:t>
            </a:r>
          </a:p>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7</a:t>
            </a:fld>
            <a:endParaRPr lang="en-US"/>
          </a:p>
        </p:txBody>
      </p:sp>
    </p:spTree>
    <p:extLst>
      <p:ext uri="{BB962C8B-B14F-4D97-AF65-F5344CB8AC3E}">
        <p14:creationId xmlns:p14="http://schemas.microsoft.com/office/powerpoint/2010/main" xmlns="" val="1102831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Within the theory of E&amp;W they describe 3 levels of verbalizations:  With only the first two (Levels 1 and 2) considered valid. The first level </a:t>
            </a:r>
            <a:r>
              <a:rPr lang="en-US" dirty="0" smtClean="0">
                <a:latin typeface="Arial" charset="0"/>
                <a:cs typeface="Lucida Sans Unicode" pitchFamily="34" charset="0"/>
              </a:rPr>
              <a:t>verbalizations requires</a:t>
            </a:r>
            <a:r>
              <a:rPr lang="en-US" baseline="0" dirty="0" smtClean="0">
                <a:latin typeface="Arial" charset="0"/>
                <a:cs typeface="Lucida Sans Unicode" pitchFamily="34" charset="0"/>
              </a:rPr>
              <a:t> no recoding or transforming—basically a word that the user is thinking of is said.  So typically with E&amp;S, they were doing math problems, or puzzles, so level 1… would be where the user verbalizes a sequence of numbers.  The d</a:t>
            </a:r>
            <a:r>
              <a:rPr lang="en-US" dirty="0" smtClean="0">
                <a:latin typeface="Arial" charset="0"/>
                <a:cs typeface="Lucida Sans Unicode" pitchFamily="34" charset="0"/>
              </a:rPr>
              <a:t>istinction </a:t>
            </a:r>
            <a:r>
              <a:rPr lang="en-US" dirty="0">
                <a:latin typeface="Arial" charset="0"/>
                <a:cs typeface="Lucida Sans Unicode" pitchFamily="34" charset="0"/>
              </a:rPr>
              <a:t>between levels 1 and 2 is that </a:t>
            </a:r>
            <a:r>
              <a:rPr lang="en-US" dirty="0" smtClean="0">
                <a:latin typeface="Arial" charset="0"/>
                <a:cs typeface="Lucida Sans Unicode" pitchFamily="34" charset="0"/>
              </a:rPr>
              <a:t>level </a:t>
            </a:r>
            <a:r>
              <a:rPr lang="en-US" dirty="0">
                <a:latin typeface="Arial" charset="0"/>
                <a:cs typeface="Lucida Sans Unicode" pitchFamily="34" charset="0"/>
              </a:rPr>
              <a:t>2 involves the need to recoded non-verbal information (e.g., a visual or spatial task) </a:t>
            </a:r>
            <a:r>
              <a:rPr lang="en-US" dirty="0" smtClean="0">
                <a:latin typeface="Arial" charset="0"/>
                <a:cs typeface="Lucida Sans Unicode" pitchFamily="34" charset="0"/>
              </a:rPr>
              <a:t>into </a:t>
            </a:r>
            <a:r>
              <a:rPr lang="en-US" dirty="0">
                <a:latin typeface="Arial" charset="0"/>
                <a:cs typeface="Lucida Sans Unicode" pitchFamily="34" charset="0"/>
              </a:rPr>
              <a:t>words….</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r>
              <a:rPr lang="en-US" dirty="0">
                <a:latin typeface="Arial" charset="0"/>
                <a:cs typeface="Lucida Sans Unicode" pitchFamily="34" charset="0"/>
              </a:rPr>
              <a:t>2 verbalizations include any image or concept they are using to solve the problem….which has to be transformed into words.  There is a little more processing going on but it is all still occurring in </a:t>
            </a:r>
            <a:r>
              <a:rPr lang="en-US" dirty="0" err="1">
                <a:latin typeface="Arial" charset="0"/>
                <a:cs typeface="Lucida Sans Unicode" pitchFamily="34" charset="0"/>
              </a:rPr>
              <a:t>stm</a:t>
            </a:r>
            <a:endParaRPr lang="en-US" dirty="0">
              <a:latin typeface="Arial" charset="0"/>
              <a:cs typeface="Lucida Sans Unicode" pitchFamily="34" charset="0"/>
            </a:endParaRP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smtClean="0">
              <a:latin typeface="Arial" charset="0"/>
              <a:cs typeface="Lucida Sans Unicode" pitchFamily="34" charset="0"/>
            </a:endParaRP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dirty="0" smtClean="0">
                <a:latin typeface="Times New Roman" pitchFamily="18" charset="0"/>
                <a:cs typeface="Lucida Sans Unicode" pitchFamily="34" charset="0"/>
              </a:rPr>
              <a:t>When you get into level-3 data, this is where the user is required to draw on their long term memory, to come up with reasons why they did something, to answer specific</a:t>
            </a:r>
            <a:r>
              <a:rPr lang="en-US" baseline="0" dirty="0" smtClean="0">
                <a:latin typeface="Times New Roman" pitchFamily="18" charset="0"/>
                <a:cs typeface="Lucida Sans Unicode" pitchFamily="34" charset="0"/>
              </a:rPr>
              <a:t> questions that are put forward by the test administrator.  </a:t>
            </a:r>
          </a:p>
          <a:p>
            <a:pPr marL="0" marR="0" indent="0" algn="l" defTabSz="457200" rtl="0" eaLnBrk="1" fontAlgn="auto" latinLnBrk="0" hangingPunct="1">
              <a:lnSpc>
                <a:spcPct val="100000"/>
              </a:lnSpc>
              <a:spcBef>
                <a:spcPts val="459"/>
              </a:spcBef>
              <a:spcAft>
                <a:spcPts val="0"/>
              </a:spcAft>
              <a:buClrTx/>
              <a:buSzTx/>
              <a:buFontTx/>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r>
              <a:rPr lang="en-US" dirty="0" smtClean="0">
                <a:latin typeface="Times New Roman" pitchFamily="18" charset="0"/>
                <a:cs typeface="Lucida Sans Unicode" pitchFamily="34" charset="0"/>
              </a:rPr>
              <a:t>E&amp;S suggest user may make up reason, don’t know whether it is the real reason or not… they may not know why…</a:t>
            </a:r>
          </a:p>
          <a:p>
            <a:pPr>
              <a:spcBef>
                <a:spcPts val="459"/>
              </a:spcBef>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pPr>
            <a:endParaRPr lang="en-US" dirty="0">
              <a:latin typeface="Arial" charset="0"/>
              <a:cs typeface="Lucida Sans Unicode" pitchFamily="34" charset="0"/>
            </a:endParaRPr>
          </a:p>
          <a:p>
            <a:pPr defTabSz="465887" eaLnBrk="0" fontAlgn="base" hangingPunct="0">
              <a:spcBef>
                <a:spcPts val="459"/>
              </a:spcBef>
              <a:spcAft>
                <a:spcPct val="0"/>
              </a:spcAft>
              <a:buClr>
                <a:srgbClr val="000000"/>
              </a:buClr>
              <a:buSzPct val="100000"/>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a:pPr>
            <a:endParaRPr lang="en-US" dirty="0">
              <a:latin typeface="Times New Roman" pitchFamily="18" charset="0"/>
              <a:cs typeface="Lucida Sans Unicode" pitchFamily="34" charset="0"/>
            </a:endParaRPr>
          </a:p>
        </p:txBody>
      </p:sp>
      <p:sp>
        <p:nvSpPr>
          <p:cNvPr id="4" name="Slide Number Placeholder 3"/>
          <p:cNvSpPr>
            <a:spLocks noGrp="1"/>
          </p:cNvSpPr>
          <p:nvPr>
            <p:ph type="sldNum" sz="quarter" idx="10"/>
          </p:nvPr>
        </p:nvSpPr>
        <p:spPr/>
        <p:txBody>
          <a:bodyPr/>
          <a:lstStyle/>
          <a:p>
            <a:fld id="{3ADAB3B1-3CD8-4667-98EF-EA116D2745EB}" type="slidenum">
              <a:rPr lang="en-US" smtClean="0"/>
              <a:pPr/>
              <a:t>8</a:t>
            </a:fld>
            <a:endParaRPr lang="en-US"/>
          </a:p>
        </p:txBody>
      </p:sp>
    </p:spTree>
    <p:extLst>
      <p:ext uri="{BB962C8B-B14F-4D97-AF65-F5344CB8AC3E}">
        <p14:creationId xmlns:p14="http://schemas.microsoft.com/office/powerpoint/2010/main" xmlns="" val="3405588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an example of level 1 and 2</a:t>
            </a:r>
          </a:p>
          <a:p>
            <a:r>
              <a:rPr lang="en-US" dirty="0" smtClean="0"/>
              <a:t>Read slide</a:t>
            </a:r>
            <a:endParaRPr lang="en-US" dirty="0"/>
          </a:p>
        </p:txBody>
      </p:sp>
      <p:sp>
        <p:nvSpPr>
          <p:cNvPr id="4" name="Slide Number Placeholder 3"/>
          <p:cNvSpPr>
            <a:spLocks noGrp="1"/>
          </p:cNvSpPr>
          <p:nvPr>
            <p:ph type="sldNum" idx="10"/>
          </p:nvPr>
        </p:nvSpPr>
        <p:spPr/>
        <p:txBody>
          <a:bodyPr/>
          <a:lstStyle/>
          <a:p>
            <a:pPr>
              <a:defRPr/>
            </a:pPr>
            <a:fld id="{3CAEA0B7-E327-4FA3-A2A6-00D4016EB3EE}" type="slidenum">
              <a:rPr lang="en-US" smtClean="0"/>
              <a:pPr>
                <a:defRPr/>
              </a:pPr>
              <a:t>9</a:t>
            </a:fld>
            <a:endParaRPr lang="en-US"/>
          </a:p>
        </p:txBody>
      </p:sp>
    </p:spTree>
    <p:extLst>
      <p:ext uri="{BB962C8B-B14F-4D97-AF65-F5344CB8AC3E}">
        <p14:creationId xmlns:p14="http://schemas.microsoft.com/office/powerpoint/2010/main" xmlns="" val="28351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3497783" y="6356350"/>
            <a:ext cx="2133600" cy="365125"/>
          </a:xfrm>
          <a:prstGeom prst="rect">
            <a:avLst/>
          </a:prstGeom>
        </p:spPr>
        <p:txBody>
          <a:bodyPr/>
          <a:lstStyle>
            <a:lvl1pPr algn="ctr">
              <a:defRPr>
                <a:solidFill>
                  <a:schemeClr val="tx1"/>
                </a:solidFill>
              </a:defRPr>
            </a:lvl1pPr>
          </a:lstStyle>
          <a:p>
            <a:fld id="{8C6B5B77-4519-43AE-B0BC-D3C0E1CB260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xfrm>
            <a:off x="6553200" y="6248400"/>
            <a:ext cx="1901825" cy="454025"/>
          </a:xfrm>
          <a:prstGeom prst="rect">
            <a:avLst/>
          </a:prstGeom>
          <a:ln/>
        </p:spPr>
        <p:txBody>
          <a:bodyPr/>
          <a:lstStyle>
            <a:lvl1pPr>
              <a:defRPr/>
            </a:lvl1pPr>
          </a:lstStyle>
          <a:p>
            <a:pPr>
              <a:defRPr/>
            </a:pPr>
            <a:fld id="{EFE8718F-97EA-46B6-AF30-AB028C668FA3}" type="slidenum">
              <a:rPr lang="en-US"/>
              <a:pPr>
                <a:defRPr/>
              </a:pPr>
              <a:t>‹#›</a:t>
            </a:fld>
            <a:endParaRPr lang="en-US"/>
          </a:p>
        </p:txBody>
      </p:sp>
    </p:spTree>
    <p:extLst>
      <p:ext uri="{BB962C8B-B14F-4D97-AF65-F5344CB8AC3E}">
        <p14:creationId xmlns:p14="http://schemas.microsoft.com/office/powerpoint/2010/main" xmlns="" val="398121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noChangeArrowheads="1"/>
          </p:cNvSpPr>
          <p:nvPr>
            <p:ph type="sldNum" idx="10"/>
          </p:nvPr>
        </p:nvSpPr>
        <p:spPr>
          <a:xfrm>
            <a:off x="6934200" y="6248400"/>
            <a:ext cx="1901825" cy="454025"/>
          </a:xfrm>
          <a:prstGeom prst="rect">
            <a:avLst/>
          </a:prstGeom>
          <a:ln/>
        </p:spPr>
        <p:txBody>
          <a:bodyPr/>
          <a:lstStyle>
            <a:lvl1pPr>
              <a:defRPr/>
            </a:lvl1pPr>
          </a:lstStyle>
          <a:p>
            <a:pPr>
              <a:defRPr/>
            </a:pPr>
            <a:fld id="{60A73F64-DCA6-426F-B4C0-0997FC3E6A96}" type="slidenum">
              <a:rPr lang="en-US"/>
              <a:pPr>
                <a:defRPr/>
              </a:pPr>
              <a:t>‹#›</a:t>
            </a:fld>
            <a:endParaRPr lang="en-US"/>
          </a:p>
        </p:txBody>
      </p:sp>
    </p:spTree>
    <p:extLst>
      <p:ext uri="{BB962C8B-B14F-4D97-AF65-F5344CB8AC3E}">
        <p14:creationId xmlns:p14="http://schemas.microsoft.com/office/powerpoint/2010/main" xmlns="" val="1277434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idx="10"/>
          </p:nvPr>
        </p:nvSpPr>
        <p:spPr>
          <a:xfrm>
            <a:off x="6934200" y="6248400"/>
            <a:ext cx="1901825" cy="454025"/>
          </a:xfrm>
          <a:prstGeom prst="rect">
            <a:avLst/>
          </a:prstGeom>
          <a:ln/>
        </p:spPr>
        <p:txBody>
          <a:bodyPr/>
          <a:lstStyle>
            <a:lvl1pPr>
              <a:defRPr/>
            </a:lvl1pPr>
          </a:lstStyle>
          <a:p>
            <a:pPr>
              <a:defRPr/>
            </a:pPr>
            <a:fld id="{7C61BE1D-1FB0-42B4-92CC-CDFCC9DB8ABF}" type="slidenum">
              <a:rPr lang="en-US"/>
              <a:pPr>
                <a:defRPr/>
              </a:pPr>
              <a:t>‹#›</a:t>
            </a:fld>
            <a:endParaRPr lang="en-US"/>
          </a:p>
        </p:txBody>
      </p:sp>
    </p:spTree>
    <p:extLst>
      <p:ext uri="{BB962C8B-B14F-4D97-AF65-F5344CB8AC3E}">
        <p14:creationId xmlns:p14="http://schemas.microsoft.com/office/powerpoint/2010/main" xmlns="" val="1696300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08413" cy="411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1200"/>
            <a:ext cx="3808412" cy="411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idx="10"/>
          </p:nvPr>
        </p:nvSpPr>
        <p:spPr>
          <a:xfrm>
            <a:off x="6553200" y="6248400"/>
            <a:ext cx="1901825" cy="454025"/>
          </a:xfrm>
          <a:prstGeom prst="rect">
            <a:avLst/>
          </a:prstGeom>
          <a:ln/>
        </p:spPr>
        <p:txBody>
          <a:bodyPr/>
          <a:lstStyle>
            <a:lvl1pPr>
              <a:defRPr/>
            </a:lvl1pPr>
          </a:lstStyle>
          <a:p>
            <a:pPr>
              <a:defRPr/>
            </a:pPr>
            <a:fld id="{C223CAA5-70D5-40C7-967C-44EB4B8C91D8}" type="slidenum">
              <a:rPr lang="en-US"/>
              <a:pPr>
                <a:defRPr/>
              </a:pPr>
              <a:t>‹#›</a:t>
            </a:fld>
            <a:endParaRPr lang="en-US"/>
          </a:p>
        </p:txBody>
      </p:sp>
    </p:spTree>
    <p:extLst>
      <p:ext uri="{BB962C8B-B14F-4D97-AF65-F5344CB8AC3E}">
        <p14:creationId xmlns:p14="http://schemas.microsoft.com/office/powerpoint/2010/main" xmlns="" val="24661654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0" y="5422392"/>
            <a:ext cx="9194502" cy="1463039"/>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Arial"/>
          <a:ea typeface="+mj-ea"/>
          <a:cs typeface="+mj-cs"/>
        </a:defRPr>
      </a:lvl1pPr>
    </p:titleStyle>
    <p:bodyStyle>
      <a:lvl1pPr marL="342900" indent="-342900" algn="l" defTabSz="457200" rtl="0" eaLnBrk="1" latinLnBrk="0" hangingPunct="1">
        <a:spcBef>
          <a:spcPct val="20000"/>
        </a:spcBef>
        <a:buClr>
          <a:srgbClr val="1C5696"/>
        </a:buClr>
        <a:buFont typeface="Arial"/>
        <a:buChar char="•"/>
        <a:defRPr sz="32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380C215-49C7-4312-AD6E-139A006ADD97}" type="slidenum">
              <a:rPr lang="en-US" sz="1400">
                <a:solidFill>
                  <a:srgbClr val="000000"/>
                </a:solidFill>
              </a:rPr>
              <a:pPr algn="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400">
              <a:solidFill>
                <a:srgbClr val="000000"/>
              </a:solidFill>
            </a:endParaRPr>
          </a:p>
        </p:txBody>
      </p:sp>
      <p:sp>
        <p:nvSpPr>
          <p:cNvPr id="3075" name="Text Box 2"/>
          <p:cNvSpPr txBox="1">
            <a:spLocks noChangeArrowheads="1"/>
          </p:cNvSpPr>
          <p:nvPr/>
        </p:nvSpPr>
        <p:spPr bwMode="auto">
          <a:xfrm>
            <a:off x="381000" y="457200"/>
            <a:ext cx="8229600" cy="2286000"/>
          </a:xfrm>
          <a:prstGeom prst="rect">
            <a:avLst/>
          </a:prstGeom>
          <a:noFill/>
          <a:ln w="9525">
            <a:noFill/>
            <a:round/>
            <a:headEnd/>
            <a:tailEnd/>
          </a:ln>
        </p:spPr>
        <p:txBody>
          <a:bodyPr anchor="ctr"/>
          <a:lstStyle/>
          <a:p>
            <a:pPr algn="ct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dirty="0">
                <a:solidFill>
                  <a:srgbClr val="000000"/>
                </a:solidFill>
                <a:latin typeface="Arial" pitchFamily="34" charset="0"/>
                <a:cs typeface="Arial" pitchFamily="34" charset="0"/>
              </a:rPr>
              <a:t>Think-Aloud </a:t>
            </a:r>
            <a:r>
              <a:rPr lang="en-US" sz="3600" dirty="0" smtClean="0">
                <a:solidFill>
                  <a:srgbClr val="000000"/>
                </a:solidFill>
                <a:latin typeface="Arial" pitchFamily="34" charset="0"/>
                <a:cs typeface="Arial" pitchFamily="34" charset="0"/>
              </a:rPr>
              <a:t>Protocols for Web Site Usability Testing</a:t>
            </a:r>
            <a:endParaRPr lang="en-US" sz="3600" dirty="0">
              <a:solidFill>
                <a:srgbClr val="000000"/>
              </a:solidFill>
              <a:latin typeface="Arial" pitchFamily="34" charset="0"/>
              <a:cs typeface="Arial" pitchFamily="34" charset="0"/>
            </a:endParaRPr>
          </a:p>
        </p:txBody>
      </p:sp>
      <p:sp>
        <p:nvSpPr>
          <p:cNvPr id="3076" name="Text Box 3"/>
          <p:cNvSpPr txBox="1">
            <a:spLocks noChangeArrowheads="1"/>
          </p:cNvSpPr>
          <p:nvPr/>
        </p:nvSpPr>
        <p:spPr bwMode="auto">
          <a:xfrm>
            <a:off x="533400" y="2819400"/>
            <a:ext cx="7772400" cy="2895600"/>
          </a:xfrm>
          <a:prstGeom prst="rect">
            <a:avLst/>
          </a:prstGeom>
          <a:noFill/>
          <a:ln w="9525">
            <a:noFill/>
            <a:round/>
            <a:headEnd/>
            <a:tailEnd/>
          </a:ln>
        </p:spPr>
        <p:txBody>
          <a:bodyPr/>
          <a:lstStyle/>
          <a:p>
            <a:pPr marL="339725" indent="-339725" algn="ctr">
              <a:lnSpc>
                <a:spcPts val="2975"/>
              </a:lnSpc>
              <a:spcBef>
                <a:spcPts val="700"/>
              </a:spcBef>
              <a:buClr>
                <a:srgbClr val="000000"/>
              </a:buClr>
              <a:buSzPct val="100000"/>
              <a:buFont typeface="Times New Roman" pitchFamily="16" charset="0"/>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pPr>
            <a:r>
              <a:rPr lang="en-US" sz="2800" dirty="0">
                <a:solidFill>
                  <a:srgbClr val="000000"/>
                </a:solidFill>
                <a:latin typeface="Arial" pitchFamily="34" charset="0"/>
                <a:cs typeface="Arial" pitchFamily="34" charset="0"/>
              </a:rPr>
              <a:t>Erica </a:t>
            </a:r>
            <a:r>
              <a:rPr lang="en-US" sz="2800" dirty="0" smtClean="0">
                <a:solidFill>
                  <a:srgbClr val="000000"/>
                </a:solidFill>
                <a:latin typeface="Arial" pitchFamily="34" charset="0"/>
                <a:cs typeface="Arial" pitchFamily="34" charset="0"/>
              </a:rPr>
              <a:t>L. Olmsted-Hawala</a:t>
            </a:r>
            <a:endParaRPr lang="en-US" sz="2800" dirty="0">
              <a:solidFill>
                <a:srgbClr val="000000"/>
              </a:solidFill>
              <a:latin typeface="Arial" pitchFamily="34" charset="0"/>
              <a:cs typeface="Arial" pitchFamily="34" charset="0"/>
            </a:endParaRPr>
          </a:p>
          <a:p>
            <a:pPr algn="ctr">
              <a:lnSpc>
                <a:spcPts val="2975"/>
              </a:lnSpc>
              <a:spcBef>
                <a:spcPts val="700"/>
              </a:spcBef>
              <a:buClr>
                <a:srgbClr val="000000"/>
              </a:buClr>
              <a:buSzPct val="100000"/>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smtClean="0">
                <a:solidFill>
                  <a:srgbClr val="000000"/>
                </a:solidFill>
                <a:latin typeface="Arial" pitchFamily="34" charset="0"/>
                <a:cs typeface="Arial" pitchFamily="34" charset="0"/>
              </a:rPr>
              <a:t>U.S</a:t>
            </a:r>
            <a:r>
              <a:rPr lang="en-US" sz="2800" dirty="0">
                <a:solidFill>
                  <a:srgbClr val="000000"/>
                </a:solidFill>
                <a:latin typeface="Arial" pitchFamily="34" charset="0"/>
                <a:cs typeface="Arial" pitchFamily="34" charset="0"/>
              </a:rPr>
              <a:t>. Census </a:t>
            </a:r>
            <a:r>
              <a:rPr lang="en-US" sz="2800" dirty="0" smtClean="0">
                <a:solidFill>
                  <a:srgbClr val="000000"/>
                </a:solidFill>
                <a:latin typeface="Arial" pitchFamily="34" charset="0"/>
                <a:cs typeface="Arial" pitchFamily="34" charset="0"/>
              </a:rPr>
              <a:t>Bureau</a:t>
            </a:r>
          </a:p>
          <a:p>
            <a:pPr algn="ctr">
              <a:lnSpc>
                <a:spcPts val="2975"/>
              </a:lnSpc>
              <a:spcBef>
                <a:spcPts val="700"/>
              </a:spcBef>
              <a:buClr>
                <a:srgbClr val="000000"/>
              </a:buClr>
              <a:buSzPct val="100000"/>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000000"/>
                </a:solidFill>
                <a:latin typeface="Arial" pitchFamily="34" charset="0"/>
                <a:cs typeface="Arial" pitchFamily="34" charset="0"/>
              </a:rPr>
              <a:t>&amp;</a:t>
            </a:r>
            <a:endParaRPr lang="en-US" sz="2800" dirty="0" smtClean="0">
              <a:solidFill>
                <a:srgbClr val="000000"/>
              </a:solidFill>
              <a:latin typeface="Arial" pitchFamily="34" charset="0"/>
              <a:cs typeface="Arial" pitchFamily="34" charset="0"/>
            </a:endParaRPr>
          </a:p>
          <a:p>
            <a:pPr algn="ctr">
              <a:lnSpc>
                <a:spcPts val="2975"/>
              </a:lnSpc>
              <a:spcBef>
                <a:spcPts val="700"/>
              </a:spcBef>
              <a:buClr>
                <a:srgbClr val="000000"/>
              </a:buClr>
              <a:buSzPct val="100000"/>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smtClean="0">
                <a:solidFill>
                  <a:srgbClr val="000000"/>
                </a:solidFill>
                <a:latin typeface="Arial" pitchFamily="34" charset="0"/>
                <a:cs typeface="Arial" pitchFamily="34" charset="0"/>
              </a:rPr>
              <a:t>Elizabeth D. Murphy</a:t>
            </a:r>
          </a:p>
          <a:p>
            <a:pPr algn="ctr">
              <a:lnSpc>
                <a:spcPts val="2975"/>
              </a:lnSpc>
              <a:spcBef>
                <a:spcPts val="700"/>
              </a:spcBef>
              <a:buClr>
                <a:srgbClr val="000000"/>
              </a:buClr>
              <a:buSzPct val="100000"/>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smtClean="0">
                <a:solidFill>
                  <a:srgbClr val="000000"/>
                </a:solidFill>
                <a:latin typeface="Arial" pitchFamily="34" charset="0"/>
                <a:cs typeface="Arial" pitchFamily="34" charset="0"/>
              </a:rPr>
              <a:t>Human Solutions, Inc.</a:t>
            </a:r>
          </a:p>
          <a:p>
            <a:pPr algn="ctr">
              <a:lnSpc>
                <a:spcPts val="2975"/>
              </a:lnSpc>
              <a:spcBef>
                <a:spcPts val="700"/>
              </a:spcBef>
              <a:buClr>
                <a:srgbClr val="000000"/>
              </a:buClr>
              <a:buSzPct val="100000"/>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smtClean="0">
                <a:solidFill>
                  <a:srgbClr val="000000"/>
                </a:solidFill>
                <a:latin typeface="Arial" pitchFamily="34" charset="0"/>
                <a:cs typeface="Arial" pitchFamily="34" charset="0"/>
              </a:rPr>
              <a:t>User Experience Community of Practice</a:t>
            </a:r>
          </a:p>
          <a:p>
            <a:pPr algn="ctr">
              <a:lnSpc>
                <a:spcPts val="2975"/>
              </a:lnSpc>
              <a:spcBef>
                <a:spcPts val="700"/>
              </a:spcBef>
              <a:buClr>
                <a:srgbClr val="000000"/>
              </a:buClr>
              <a:buSzPct val="100000"/>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dirty="0" smtClean="0">
                <a:solidFill>
                  <a:srgbClr val="000000"/>
                </a:solidFill>
                <a:latin typeface="Arial" pitchFamily="34" charset="0"/>
                <a:cs typeface="Arial" pitchFamily="34" charset="0"/>
              </a:rPr>
              <a:t>January 23, 2013</a:t>
            </a:r>
            <a:endParaRPr lang="en-US" sz="24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xmlns="" val="12111223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Theory: </a:t>
            </a:r>
            <a:r>
              <a:rPr lang="en-US" dirty="0" smtClean="0"/>
              <a:t>Feedback Not Allowed in Traditional TA Protocol</a:t>
            </a:r>
            <a:endParaRPr lang="en-US" dirty="0"/>
          </a:p>
        </p:txBody>
      </p:sp>
      <p:sp>
        <p:nvSpPr>
          <p:cNvPr id="3" name="Content Placeholder 2"/>
          <p:cNvSpPr>
            <a:spLocks noGrp="1"/>
          </p:cNvSpPr>
          <p:nvPr>
            <p:ph idx="1"/>
          </p:nvPr>
        </p:nvSpPr>
        <p:spPr>
          <a:xfrm>
            <a:off x="685800" y="1752600"/>
            <a:ext cx="7769225" cy="4340225"/>
          </a:xfrm>
        </p:spPr>
        <p:txBody>
          <a:bodyPr/>
          <a:lstStyle/>
          <a:p>
            <a:pPr marL="457200" indent="-457200">
              <a:buFont typeface="Arial" pitchFamily="34" charset="0"/>
              <a:buChar char="•"/>
            </a:pPr>
            <a:r>
              <a:rPr lang="en-US" dirty="0" smtClean="0">
                <a:solidFill>
                  <a:schemeClr val="tx1"/>
                </a:solidFill>
              </a:rPr>
              <a:t>Example </a:t>
            </a:r>
            <a:r>
              <a:rPr lang="en-US" dirty="0">
                <a:solidFill>
                  <a:schemeClr val="tx1"/>
                </a:solidFill>
              </a:rPr>
              <a:t>of Level-3 </a:t>
            </a:r>
            <a:r>
              <a:rPr lang="en-US" dirty="0" smtClean="0">
                <a:solidFill>
                  <a:schemeClr val="tx1"/>
                </a:solidFill>
              </a:rPr>
              <a:t>interaction </a:t>
            </a:r>
            <a:r>
              <a:rPr lang="en-US" dirty="0">
                <a:solidFill>
                  <a:schemeClr val="tx1"/>
                </a:solidFill>
              </a:rPr>
              <a:t>between user and test </a:t>
            </a:r>
            <a:r>
              <a:rPr lang="en-US" dirty="0" smtClean="0">
                <a:solidFill>
                  <a:schemeClr val="tx1"/>
                </a:solidFill>
              </a:rPr>
              <a:t>administrator</a:t>
            </a:r>
          </a:p>
          <a:p>
            <a:r>
              <a:rPr lang="en-US" sz="1800" dirty="0" smtClean="0">
                <a:solidFill>
                  <a:schemeClr val="tx1"/>
                </a:solidFill>
              </a:rPr>
              <a:t>User says: </a:t>
            </a:r>
            <a:r>
              <a:rPr lang="en-US" sz="1800" dirty="0" smtClean="0"/>
              <a:t>“</a:t>
            </a:r>
            <a:r>
              <a:rPr lang="en-US" sz="1800" dirty="0" err="1" smtClean="0"/>
              <a:t>Ahh</a:t>
            </a:r>
            <a:r>
              <a:rPr lang="en-US" sz="1800" dirty="0" smtClean="0"/>
              <a:t>!”</a:t>
            </a:r>
            <a:endParaRPr lang="en-US" sz="1800" dirty="0" smtClean="0">
              <a:solidFill>
                <a:schemeClr val="tx1"/>
              </a:solidFill>
            </a:endParaRPr>
          </a:p>
          <a:p>
            <a:r>
              <a:rPr lang="en-US" sz="1800" dirty="0" smtClean="0">
                <a:solidFill>
                  <a:schemeClr val="tx1"/>
                </a:solidFill>
              </a:rPr>
              <a:t>Test Administrator asks: “Why did you click on that orange button?”</a:t>
            </a:r>
          </a:p>
          <a:p>
            <a:r>
              <a:rPr lang="en-US" sz="1800" dirty="0" smtClean="0">
                <a:solidFill>
                  <a:schemeClr val="tx1"/>
                </a:solidFill>
              </a:rPr>
              <a:t>User says: “What?  Oh.  Yeah.  </a:t>
            </a:r>
            <a:r>
              <a:rPr lang="en-US" sz="1800" dirty="0" err="1" smtClean="0">
                <a:solidFill>
                  <a:schemeClr val="tx1"/>
                </a:solidFill>
              </a:rPr>
              <a:t>Humm</a:t>
            </a:r>
            <a:r>
              <a:rPr lang="en-US" sz="1800" dirty="0" smtClean="0">
                <a:solidFill>
                  <a:schemeClr val="tx1"/>
                </a:solidFill>
              </a:rPr>
              <a:t>.  I guess I thought it might let me change the state to Virginia.”  </a:t>
            </a:r>
          </a:p>
          <a:p>
            <a:r>
              <a:rPr lang="en-US" sz="1800" dirty="0" smtClean="0">
                <a:solidFill>
                  <a:schemeClr val="tx1"/>
                </a:solidFill>
              </a:rPr>
              <a:t>Test Administrator asks: “So you made that ‘</a:t>
            </a:r>
            <a:r>
              <a:rPr lang="en-US" sz="1800" dirty="0" err="1" smtClean="0">
                <a:solidFill>
                  <a:schemeClr val="tx1"/>
                </a:solidFill>
              </a:rPr>
              <a:t>Ahh</a:t>
            </a:r>
            <a:r>
              <a:rPr lang="en-US" sz="1800" dirty="0" smtClean="0">
                <a:solidFill>
                  <a:schemeClr val="tx1"/>
                </a:solidFill>
              </a:rPr>
              <a:t>!’ sound, did that orange button surprise you?”</a:t>
            </a:r>
          </a:p>
          <a:p>
            <a:r>
              <a:rPr lang="en-US" sz="1800" dirty="0" smtClean="0">
                <a:solidFill>
                  <a:schemeClr val="tx1"/>
                </a:solidFill>
              </a:rPr>
              <a:t>User says: “You know it did.  It reminds me of that button on the Amazon site .  You know the one I am talking about? Where the…”</a:t>
            </a:r>
          </a:p>
        </p:txBody>
      </p:sp>
    </p:spTree>
    <p:extLst>
      <p:ext uri="{BB962C8B-B14F-4D97-AF65-F5344CB8AC3E}">
        <p14:creationId xmlns:p14="http://schemas.microsoft.com/office/powerpoint/2010/main" xmlns="" val="4056907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Theory: Traditional TA Protocol</a:t>
            </a:r>
            <a:endParaRPr lang="en-US" dirty="0"/>
          </a:p>
        </p:txBody>
      </p:sp>
      <p:sp>
        <p:nvSpPr>
          <p:cNvPr id="5" name="Content Placeholder 4"/>
          <p:cNvSpPr>
            <a:spLocks noGrp="1"/>
          </p:cNvSpPr>
          <p:nvPr>
            <p:ph idx="1"/>
          </p:nvPr>
        </p:nvSpPr>
        <p:spPr/>
        <p:txBody>
          <a:bodyPr/>
          <a:lstStyle/>
          <a:p>
            <a:r>
              <a:rPr lang="en-US" dirty="0" smtClean="0"/>
              <a:t>Level-1 and 2 verbalizations are the only form of verbal reports that are valid and reliable</a:t>
            </a:r>
          </a:p>
          <a:p>
            <a:r>
              <a:rPr lang="en-US" dirty="0" smtClean="0"/>
              <a:t>E&amp;S say these types of verbal data are:</a:t>
            </a:r>
          </a:p>
          <a:p>
            <a:pPr marL="857250" lvl="2" indent="0">
              <a:buNone/>
            </a:pPr>
            <a:r>
              <a:rPr lang="en-US" dirty="0" smtClean="0"/>
              <a:t>“a rich source of data… that can be of the greatest value in providing an integrated and full account of cognitive processes and structures.” </a:t>
            </a:r>
            <a:r>
              <a:rPr lang="en-US" sz="1600" dirty="0" smtClean="0"/>
              <a:t>(E&amp;S, 1996, p.373)</a:t>
            </a:r>
            <a:endParaRPr lang="en-US" sz="1600" dirty="0"/>
          </a:p>
        </p:txBody>
      </p:sp>
    </p:spTree>
    <p:extLst>
      <p:ext uri="{BB962C8B-B14F-4D97-AF65-F5344CB8AC3E}">
        <p14:creationId xmlns:p14="http://schemas.microsoft.com/office/powerpoint/2010/main" xmlns="" val="2493178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Theory: Traditional TA Protocol</a:t>
            </a:r>
          </a:p>
        </p:txBody>
      </p:sp>
      <p:sp>
        <p:nvSpPr>
          <p:cNvPr id="3" name="Content Placeholder 2"/>
          <p:cNvSpPr>
            <a:spLocks noGrp="1"/>
          </p:cNvSpPr>
          <p:nvPr>
            <p:ph idx="1"/>
          </p:nvPr>
        </p:nvSpPr>
        <p:spPr/>
        <p:txBody>
          <a:bodyPr/>
          <a:lstStyle/>
          <a:p>
            <a:pPr marL="339725" indent="-28257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Test Administrator gives instructions to participant on how to think aloud</a:t>
            </a:r>
          </a:p>
          <a:p>
            <a:pPr marL="800100" lvl="1" indent="-3429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Participant practices thinking aloud</a:t>
            </a:r>
          </a:p>
          <a:p>
            <a:pPr marL="339725" indent="-28257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Test Administrator is constrained in what she can say</a:t>
            </a:r>
          </a:p>
          <a:p>
            <a:pPr marL="800100" lvl="1" indent="-3429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Only </a:t>
            </a:r>
            <a:r>
              <a:rPr lang="en-US" dirty="0"/>
              <a:t>allowable </a:t>
            </a:r>
            <a:r>
              <a:rPr lang="en-US" dirty="0" smtClean="0"/>
              <a:t>feedback, after 15-60 second pause: Keep talking</a:t>
            </a:r>
            <a:endParaRPr lang="en-US" sz="2800" dirty="0" smtClean="0"/>
          </a:p>
          <a:p>
            <a:pPr marL="1139825" lvl="2" indent="-28257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US" sz="2000" dirty="0"/>
          </a:p>
          <a:p>
            <a:endParaRPr lang="en-US" dirty="0"/>
          </a:p>
        </p:txBody>
      </p:sp>
    </p:spTree>
    <p:extLst>
      <p:ext uri="{BB962C8B-B14F-4D97-AF65-F5344CB8AC3E}">
        <p14:creationId xmlns:p14="http://schemas.microsoft.com/office/powerpoint/2010/main" xmlns="" val="3425836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Theory: Traditional TA Protocol</a:t>
            </a:r>
          </a:p>
        </p:txBody>
      </p:sp>
      <p:sp>
        <p:nvSpPr>
          <p:cNvPr id="5" name="Content Placeholder 4"/>
          <p:cNvSpPr>
            <a:spLocks noGrp="1"/>
          </p:cNvSpPr>
          <p:nvPr>
            <p:ph idx="1"/>
          </p:nvPr>
        </p:nvSpPr>
        <p:spPr/>
        <p:txBody>
          <a:bodyPr/>
          <a:lstStyle/>
          <a:p>
            <a:pPr marL="514350" indent="-4572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Probes </a:t>
            </a:r>
            <a:r>
              <a:rPr lang="en-US" dirty="0"/>
              <a:t>and feedback </a:t>
            </a:r>
            <a:r>
              <a:rPr lang="en-US" dirty="0" smtClean="0"/>
              <a:t>strictly not </a:t>
            </a:r>
            <a:r>
              <a:rPr lang="en-US" dirty="0"/>
              <a:t>allowed </a:t>
            </a:r>
          </a:p>
          <a:p>
            <a:pPr marL="800100" lvl="1" indent="-3429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Questions to participant about what they just </a:t>
            </a:r>
            <a:r>
              <a:rPr lang="en-US" dirty="0" smtClean="0"/>
              <a:t>did </a:t>
            </a:r>
          </a:p>
          <a:p>
            <a:pPr marL="800100" lvl="1" indent="-3429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Questions to participant on why </a:t>
            </a:r>
            <a:r>
              <a:rPr lang="en-US" dirty="0"/>
              <a:t>they </a:t>
            </a:r>
            <a:r>
              <a:rPr lang="en-US" dirty="0" smtClean="0"/>
              <a:t>just did something</a:t>
            </a:r>
            <a:endParaRPr lang="en-US" dirty="0"/>
          </a:p>
          <a:p>
            <a:pPr marL="800100" lvl="1" indent="-3429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Feedback on how the participant is doing</a:t>
            </a:r>
          </a:p>
          <a:p>
            <a:endParaRPr lang="en-US" dirty="0"/>
          </a:p>
        </p:txBody>
      </p:sp>
    </p:spTree>
    <p:extLst>
      <p:ext uri="{BB962C8B-B14F-4D97-AF65-F5344CB8AC3E}">
        <p14:creationId xmlns:p14="http://schemas.microsoft.com/office/powerpoint/2010/main" xmlns="" val="385649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Theory Speech Communication TA</a:t>
            </a:r>
            <a:endParaRPr lang="en-US" dirty="0"/>
          </a:p>
        </p:txBody>
      </p:sp>
      <p:sp>
        <p:nvSpPr>
          <p:cNvPr id="3" name="Content Placeholder 2"/>
          <p:cNvSpPr>
            <a:spLocks noGrp="1"/>
          </p:cNvSpPr>
          <p:nvPr>
            <p:ph idx="1"/>
          </p:nvPr>
        </p:nvSpPr>
        <p:spPr/>
        <p:txBody>
          <a:bodyPr/>
          <a:lstStyle/>
          <a:p>
            <a:r>
              <a:rPr lang="en-US" dirty="0" smtClean="0"/>
              <a:t>Verbal protocol proposed by Boren &amp; Ramey in 2000</a:t>
            </a:r>
          </a:p>
          <a:p>
            <a:pPr lvl="1"/>
            <a:r>
              <a:rPr lang="en-US" dirty="0" smtClean="0"/>
              <a:t>Rationale: Traditional protocol (keeping silent, short assertive “keep talking”) may disrupt participants</a:t>
            </a:r>
          </a:p>
          <a:p>
            <a:r>
              <a:rPr lang="en-US" dirty="0" smtClean="0"/>
              <a:t>All conversation involves a speaker and a listener</a:t>
            </a:r>
          </a:p>
          <a:p>
            <a:pPr lvl="1"/>
            <a:r>
              <a:rPr lang="en-US" dirty="0" smtClean="0"/>
              <a:t>Dialogue is more than just information exchange</a:t>
            </a:r>
            <a:endParaRPr lang="en-US" dirty="0"/>
          </a:p>
        </p:txBody>
      </p:sp>
    </p:spTree>
    <p:extLst>
      <p:ext uri="{BB962C8B-B14F-4D97-AF65-F5344CB8AC3E}">
        <p14:creationId xmlns:p14="http://schemas.microsoft.com/office/powerpoint/2010/main" xmlns="" val="3535989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Theory: Speech Communication</a:t>
            </a:r>
            <a:endParaRPr lang="en-US" dirty="0"/>
          </a:p>
        </p:txBody>
      </p:sp>
      <p:sp>
        <p:nvSpPr>
          <p:cNvPr id="5" name="Content Placeholder 4"/>
          <p:cNvSpPr>
            <a:spLocks noGrp="1"/>
          </p:cNvSpPr>
          <p:nvPr>
            <p:ph idx="1"/>
          </p:nvPr>
        </p:nvSpPr>
        <p:spPr/>
        <p:txBody>
          <a:bodyPr/>
          <a:lstStyle/>
          <a:p>
            <a:r>
              <a:rPr lang="en-US" dirty="0" smtClean="0"/>
              <a:t>Test administrator provides acknowledgement and feedback (“back channels”) to participant</a:t>
            </a:r>
          </a:p>
          <a:p>
            <a:pPr lvl="1"/>
            <a:r>
              <a:rPr lang="en-US" dirty="0" smtClean="0"/>
              <a:t>Mm-</a:t>
            </a:r>
            <a:r>
              <a:rPr lang="en-US" dirty="0" err="1" smtClean="0"/>
              <a:t>hm</a:t>
            </a:r>
            <a:endParaRPr lang="en-US" dirty="0" smtClean="0"/>
          </a:p>
          <a:p>
            <a:pPr lvl="1"/>
            <a:r>
              <a:rPr lang="en-US" dirty="0" smtClean="0"/>
              <a:t>Uh-huh</a:t>
            </a:r>
          </a:p>
          <a:p>
            <a:pPr lvl="1"/>
            <a:r>
              <a:rPr lang="en-US" dirty="0" smtClean="0"/>
              <a:t>Oh</a:t>
            </a:r>
          </a:p>
          <a:p>
            <a:pPr lvl="1"/>
            <a:r>
              <a:rPr lang="en-US" dirty="0" smtClean="0"/>
              <a:t>OK</a:t>
            </a:r>
            <a:endParaRPr lang="en-US" dirty="0"/>
          </a:p>
        </p:txBody>
      </p:sp>
    </p:spTree>
    <p:extLst>
      <p:ext uri="{BB962C8B-B14F-4D97-AF65-F5344CB8AC3E}">
        <p14:creationId xmlns:p14="http://schemas.microsoft.com/office/powerpoint/2010/main" xmlns="" val="679413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Theory: Active Listening in Speech Communication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Speech communication uses back channels</a:t>
            </a:r>
          </a:p>
          <a:p>
            <a:pPr lvl="1"/>
            <a:r>
              <a:rPr lang="en-US" dirty="0" smtClean="0"/>
              <a:t>Back channels let the speaker know that the listener (test administrator) is being an “active listener”</a:t>
            </a:r>
          </a:p>
          <a:p>
            <a:pPr lvl="2"/>
            <a:r>
              <a:rPr lang="en-US" dirty="0" smtClean="0"/>
              <a:t>Paying attention</a:t>
            </a:r>
          </a:p>
          <a:p>
            <a:pPr lvl="2"/>
            <a:r>
              <a:rPr lang="en-US" dirty="0" smtClean="0"/>
              <a:t>Engaged with what is being said</a:t>
            </a:r>
          </a:p>
          <a:p>
            <a:pPr lvl="1"/>
            <a:r>
              <a:rPr lang="en-US" dirty="0" smtClean="0"/>
              <a:t>Test administrators use of verbalized phrases or sounds is considered important</a:t>
            </a:r>
          </a:p>
          <a:p>
            <a:pPr lvl="2"/>
            <a:r>
              <a:rPr lang="en-US" dirty="0" smtClean="0"/>
              <a:t>Back channel most conducive to keeping speaker talking is “mm-</a:t>
            </a:r>
            <a:r>
              <a:rPr lang="en-US" dirty="0" err="1" smtClean="0"/>
              <a:t>hm</a:t>
            </a:r>
            <a:r>
              <a:rPr lang="en-US" dirty="0" smtClean="0"/>
              <a:t>” or “uh-huh” at appropriate point in conversation </a:t>
            </a:r>
            <a:r>
              <a:rPr lang="en-US" sz="1700" dirty="0" smtClean="0"/>
              <a:t>(Boren &amp; Ramey, 2000, p. 270)</a:t>
            </a:r>
          </a:p>
        </p:txBody>
      </p:sp>
    </p:spTree>
    <p:extLst>
      <p:ext uri="{BB962C8B-B14F-4D97-AF65-F5344CB8AC3E}">
        <p14:creationId xmlns:p14="http://schemas.microsoft.com/office/powerpoint/2010/main" xmlns="" val="1567770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Theory: Coaching TA</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“Active intervention” </a:t>
            </a:r>
            <a:r>
              <a:rPr lang="en-US" sz="1800" dirty="0" smtClean="0"/>
              <a:t>(Dumas &amp; </a:t>
            </a:r>
            <a:r>
              <a:rPr lang="en-US" sz="1800" dirty="0" err="1" smtClean="0"/>
              <a:t>Redish</a:t>
            </a:r>
            <a:r>
              <a:rPr lang="en-US" sz="1800" dirty="0" smtClean="0"/>
              <a:t>, 1999, p. 31)</a:t>
            </a:r>
          </a:p>
          <a:p>
            <a:pPr lvl="1"/>
            <a:r>
              <a:rPr lang="en-US" dirty="0" smtClean="0"/>
              <a:t>Test administrator actively probes to get at the participant’s mental model of thought process on how something works </a:t>
            </a:r>
            <a:r>
              <a:rPr lang="en-US" sz="1800" dirty="0" smtClean="0"/>
              <a:t>(Dumas &amp; </a:t>
            </a:r>
            <a:r>
              <a:rPr lang="en-US" sz="1800" dirty="0" err="1" smtClean="0"/>
              <a:t>Redish</a:t>
            </a:r>
            <a:r>
              <a:rPr lang="en-US" sz="1800" dirty="0" smtClean="0"/>
              <a:t>, 1999)</a:t>
            </a:r>
          </a:p>
          <a:p>
            <a:r>
              <a:rPr lang="en-US" dirty="0" smtClean="0"/>
              <a:t>“Relaxed Approach” </a:t>
            </a:r>
            <a:r>
              <a:rPr lang="en-US" sz="1700" dirty="0" smtClean="0">
                <a:solidFill>
                  <a:srgbClr val="000000"/>
                </a:solidFill>
              </a:rPr>
              <a:t>(</a:t>
            </a:r>
            <a:r>
              <a:rPr lang="en-US" sz="1700" dirty="0" err="1">
                <a:solidFill>
                  <a:srgbClr val="000000"/>
                </a:solidFill>
              </a:rPr>
              <a:t>Hertzum</a:t>
            </a:r>
            <a:r>
              <a:rPr lang="en-US" sz="1700" dirty="0">
                <a:solidFill>
                  <a:srgbClr val="000000"/>
                </a:solidFill>
              </a:rPr>
              <a:t>, Hansen &amp; Andersen, 2009, p. </a:t>
            </a:r>
            <a:r>
              <a:rPr lang="en-US" sz="1700" dirty="0" smtClean="0">
                <a:solidFill>
                  <a:srgbClr val="000000"/>
                </a:solidFill>
              </a:rPr>
              <a:t>169</a:t>
            </a:r>
            <a:r>
              <a:rPr lang="en-US" sz="1700" dirty="0" smtClean="0"/>
              <a:t>)</a:t>
            </a:r>
          </a:p>
          <a:p>
            <a:pPr lvl="1"/>
            <a:r>
              <a:rPr lang="en-US" dirty="0" smtClean="0"/>
              <a:t>Test administrator, encourages user to continue, if stuck, giving some direction on how to do the task </a:t>
            </a:r>
            <a:r>
              <a:rPr lang="en-US" sz="1800" dirty="0" smtClean="0">
                <a:solidFill>
                  <a:srgbClr val="000000"/>
                </a:solidFill>
              </a:rPr>
              <a:t>(</a:t>
            </a:r>
            <a:r>
              <a:rPr lang="en-US" sz="1800" dirty="0" err="1" smtClean="0">
                <a:solidFill>
                  <a:srgbClr val="000000"/>
                </a:solidFill>
              </a:rPr>
              <a:t>Hertzum</a:t>
            </a:r>
            <a:r>
              <a:rPr lang="en-US" sz="1800" dirty="0">
                <a:solidFill>
                  <a:srgbClr val="000000"/>
                </a:solidFill>
              </a:rPr>
              <a:t>, Hansen &amp; Andersen, 2009; </a:t>
            </a:r>
            <a:r>
              <a:rPr lang="en-US" sz="1800" dirty="0" err="1">
                <a:solidFill>
                  <a:srgbClr val="000000"/>
                </a:solidFill>
              </a:rPr>
              <a:t>Krahmer</a:t>
            </a:r>
            <a:r>
              <a:rPr lang="en-US" sz="1800" dirty="0">
                <a:solidFill>
                  <a:srgbClr val="000000"/>
                </a:solidFill>
              </a:rPr>
              <a:t> &amp; </a:t>
            </a:r>
            <a:r>
              <a:rPr lang="en-US" sz="1800" dirty="0" err="1">
                <a:solidFill>
                  <a:srgbClr val="000000"/>
                </a:solidFill>
              </a:rPr>
              <a:t>Ummelen</a:t>
            </a:r>
            <a:r>
              <a:rPr lang="en-US" sz="1800" dirty="0">
                <a:solidFill>
                  <a:srgbClr val="000000"/>
                </a:solidFill>
              </a:rPr>
              <a:t>, 2004; </a:t>
            </a:r>
            <a:r>
              <a:rPr lang="en-US" sz="1800" dirty="0" err="1">
                <a:solidFill>
                  <a:srgbClr val="000000"/>
                </a:solidFill>
              </a:rPr>
              <a:t>Norgaard</a:t>
            </a:r>
            <a:r>
              <a:rPr lang="en-US" sz="1800" dirty="0">
                <a:solidFill>
                  <a:srgbClr val="000000"/>
                </a:solidFill>
              </a:rPr>
              <a:t> &amp; </a:t>
            </a:r>
            <a:r>
              <a:rPr lang="en-US" sz="1800" dirty="0" err="1">
                <a:solidFill>
                  <a:srgbClr val="000000"/>
                </a:solidFill>
              </a:rPr>
              <a:t>Hornbaek</a:t>
            </a:r>
            <a:r>
              <a:rPr lang="en-US" sz="1800" dirty="0">
                <a:solidFill>
                  <a:srgbClr val="000000"/>
                </a:solidFill>
              </a:rPr>
              <a:t>, 2006</a:t>
            </a:r>
            <a:r>
              <a:rPr lang="en-US" sz="1800" dirty="0" smtClean="0">
                <a:solidFill>
                  <a:srgbClr val="000000"/>
                </a:solidFill>
              </a:rPr>
              <a:t>)</a:t>
            </a:r>
            <a:endParaRPr lang="en-US" sz="1800" dirty="0" smtClean="0"/>
          </a:p>
          <a:p>
            <a:r>
              <a:rPr lang="en-US" dirty="0" smtClean="0"/>
              <a:t>Coaching = Active intervention with relaxed approach</a:t>
            </a:r>
            <a:endParaRPr lang="en-US" dirty="0"/>
          </a:p>
        </p:txBody>
      </p:sp>
    </p:spTree>
    <p:extLst>
      <p:ext uri="{BB962C8B-B14F-4D97-AF65-F5344CB8AC3E}">
        <p14:creationId xmlns:p14="http://schemas.microsoft.com/office/powerpoint/2010/main" xmlns="" val="3272044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Practice vs. Theory</a:t>
            </a:r>
            <a:endParaRPr lang="en-US" dirty="0"/>
          </a:p>
        </p:txBody>
      </p:sp>
      <p:sp>
        <p:nvSpPr>
          <p:cNvPr id="5" name="Content Placeholder 4"/>
          <p:cNvSpPr>
            <a:spLocks noGrp="1"/>
          </p:cNvSpPr>
          <p:nvPr>
            <p:ph idx="1"/>
          </p:nvPr>
        </p:nvSpPr>
        <p:spPr/>
        <p:txBody>
          <a:bodyPr>
            <a:normAutofit lnSpcReduction="10000"/>
          </a:bodyPr>
          <a:lstStyle/>
          <a:p>
            <a:r>
              <a:rPr lang="en-US" dirty="0" smtClean="0"/>
              <a:t>In practice, usability practitioners use many different types of feedback and probes:</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Uh-huh?</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Is that what you expected to see?</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What are you thinking now?</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Why did you click on that tab?</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What do you think about the color of that tab?</a:t>
            </a:r>
          </a:p>
          <a:p>
            <a:r>
              <a:rPr lang="en-US" dirty="0" smtClean="0"/>
              <a:t>Such probes are more intrusive than the E&amp;S traditional protocol allows</a:t>
            </a:r>
          </a:p>
          <a:p>
            <a:pPr lvl="1"/>
            <a:endParaRPr lang="en-US" dirty="0"/>
          </a:p>
        </p:txBody>
      </p:sp>
    </p:spTree>
    <p:extLst>
      <p:ext uri="{BB962C8B-B14F-4D97-AF65-F5344CB8AC3E}">
        <p14:creationId xmlns:p14="http://schemas.microsoft.com/office/powerpoint/2010/main" xmlns="" val="34906418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a:xfrm>
            <a:off x="304800" y="838200"/>
            <a:ext cx="8150225" cy="1139825"/>
          </a:xfrm>
        </p:spPr>
        <p:txBody>
          <a:bodyPr>
            <a:normAutofit fontScale="90000"/>
          </a:bodyPr>
          <a:lstStyle/>
          <a:p>
            <a:r>
              <a:rPr lang="en-US" dirty="0" smtClean="0"/>
              <a:t>Practice: Practitioners Prefer </a:t>
            </a:r>
            <a:br>
              <a:rPr lang="en-US" dirty="0" smtClean="0"/>
            </a:br>
            <a:r>
              <a:rPr lang="en-US" dirty="0" smtClean="0"/>
              <a:t>Level-3 Data </a:t>
            </a:r>
          </a:p>
        </p:txBody>
      </p:sp>
      <p:sp>
        <p:nvSpPr>
          <p:cNvPr id="14339" name="Content Placeholder 3"/>
          <p:cNvSpPr>
            <a:spLocks noGrp="1"/>
          </p:cNvSpPr>
          <p:nvPr>
            <p:ph idx="1"/>
          </p:nvPr>
        </p:nvSpPr>
        <p:spPr>
          <a:xfrm>
            <a:off x="838200" y="2057400"/>
            <a:ext cx="7769225" cy="4111625"/>
          </a:xfrm>
        </p:spPr>
        <p:txBody>
          <a:bodyPr/>
          <a:lstStyle/>
          <a:p>
            <a:pPr marL="339725"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“Many published researchers prefer </a:t>
            </a:r>
            <a:r>
              <a:rPr lang="en-US" dirty="0" smtClean="0">
                <a:solidFill>
                  <a:schemeClr val="tx1"/>
                </a:solidFill>
              </a:rPr>
              <a:t>explanations, coherency </a:t>
            </a:r>
            <a:r>
              <a:rPr lang="en-US" dirty="0" smtClean="0"/>
              <a:t>of verbalization and participants’ design or revision ideas over strictly procedural information—suggesting that Level-3 data is of greater importance than Level-1 and 2 data.” </a:t>
            </a:r>
            <a:r>
              <a:rPr lang="en-US" sz="1800" dirty="0" smtClean="0"/>
              <a:t>(</a:t>
            </a:r>
            <a:r>
              <a:rPr lang="en-US" sz="1800" dirty="0" smtClean="0">
                <a:solidFill>
                  <a:schemeClr val="tx1"/>
                </a:solidFill>
              </a:rPr>
              <a:t>Boren &amp; Ramey, 2000, p. 265)</a:t>
            </a:r>
          </a:p>
        </p:txBody>
      </p:sp>
    </p:spTree>
    <p:extLst>
      <p:ext uri="{BB962C8B-B14F-4D97-AF65-F5344CB8AC3E}">
        <p14:creationId xmlns:p14="http://schemas.microsoft.com/office/powerpoint/2010/main" xmlns="" val="1565558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Concept of Thinking Aloud (TA)</a:t>
            </a:r>
          </a:p>
          <a:p>
            <a:r>
              <a:rPr lang="en-US" dirty="0" smtClean="0"/>
              <a:t>Theory and practice of TA protocols</a:t>
            </a:r>
          </a:p>
          <a:p>
            <a:r>
              <a:rPr lang="en-US" dirty="0" smtClean="0"/>
              <a:t>Experimental research on three variations of TA protocols</a:t>
            </a:r>
          </a:p>
          <a:p>
            <a:r>
              <a:rPr lang="en-US" dirty="0" smtClean="0"/>
              <a:t>Results</a:t>
            </a:r>
          </a:p>
          <a:p>
            <a:r>
              <a:rPr lang="en-US" dirty="0" smtClean="0"/>
              <a:t>Implications and conclusions</a:t>
            </a:r>
            <a:endParaRPr lang="en-US" dirty="0"/>
          </a:p>
        </p:txBody>
      </p:sp>
    </p:spTree>
    <p:extLst>
      <p:ext uri="{BB962C8B-B14F-4D97-AF65-F5344CB8AC3E}">
        <p14:creationId xmlns:p14="http://schemas.microsoft.com/office/powerpoint/2010/main" xmlns="" val="31414504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Usability Implications of Using Level-3 Probes and Feedback</a:t>
            </a:r>
            <a:endParaRPr lang="en-US" dirty="0"/>
          </a:p>
        </p:txBody>
      </p:sp>
      <p:sp>
        <p:nvSpPr>
          <p:cNvPr id="3" name="Content Placeholder 2"/>
          <p:cNvSpPr>
            <a:spLocks noGrp="1"/>
          </p:cNvSpPr>
          <p:nvPr>
            <p:ph idx="1"/>
          </p:nvPr>
        </p:nvSpPr>
        <p:spPr/>
        <p:txBody>
          <a:bodyPr/>
          <a:lstStyle/>
          <a:p>
            <a:r>
              <a:rPr lang="en-US" dirty="0" smtClean="0"/>
              <a:t>Misleading results</a:t>
            </a:r>
          </a:p>
          <a:p>
            <a:pPr lvl="1"/>
            <a:r>
              <a:rPr lang="en-US" dirty="0" smtClean="0"/>
              <a:t>Greater accuracy</a:t>
            </a:r>
          </a:p>
          <a:p>
            <a:pPr lvl="1"/>
            <a:r>
              <a:rPr lang="en-US" dirty="0" smtClean="0"/>
              <a:t>Higher satisfaction</a:t>
            </a:r>
          </a:p>
          <a:p>
            <a:r>
              <a:rPr lang="en-US" dirty="0" smtClean="0"/>
              <a:t>Application / site likely to be less usable than reported</a:t>
            </a:r>
            <a:endParaRPr lang="en-US" dirty="0"/>
          </a:p>
        </p:txBody>
      </p:sp>
    </p:spTree>
    <p:extLst>
      <p:ext uri="{BB962C8B-B14F-4D97-AF65-F5344CB8AC3E}">
        <p14:creationId xmlns:p14="http://schemas.microsoft.com/office/powerpoint/2010/main" xmlns="" val="3049214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TA in practice</a:t>
            </a:r>
            <a:endParaRPr lang="en-US" dirty="0"/>
          </a:p>
        </p:txBody>
      </p:sp>
      <p:sp>
        <p:nvSpPr>
          <p:cNvPr id="3" name="Content Placeholder 2"/>
          <p:cNvSpPr>
            <a:spLocks noGrp="1"/>
          </p:cNvSpPr>
          <p:nvPr>
            <p:ph idx="1"/>
          </p:nvPr>
        </p:nvSpPr>
        <p:spPr/>
        <p:txBody>
          <a:bodyPr/>
          <a:lstStyle/>
          <a:p>
            <a:r>
              <a:rPr lang="en-US" dirty="0" smtClean="0"/>
              <a:t>In their reports</a:t>
            </a:r>
            <a:r>
              <a:rPr lang="en-US" dirty="0" smtClean="0">
                <a:solidFill>
                  <a:srgbClr val="000000"/>
                </a:solidFill>
              </a:rPr>
              <a:t> </a:t>
            </a:r>
            <a:r>
              <a:rPr lang="en-US" dirty="0">
                <a:solidFill>
                  <a:srgbClr val="000000"/>
                </a:solidFill>
              </a:rPr>
              <a:t>practitioners do not describe TA </a:t>
            </a:r>
            <a:r>
              <a:rPr lang="en-US" dirty="0" smtClean="0">
                <a:solidFill>
                  <a:srgbClr val="000000"/>
                </a:solidFill>
              </a:rPr>
              <a:t>protocol</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Repeatability?</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Accuracy of results?</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Bias in study</a:t>
            </a:r>
            <a:r>
              <a:rPr lang="en-US" dirty="0" smtClean="0">
                <a:solidFill>
                  <a:srgbClr val="000000"/>
                </a:solidFill>
              </a:rPr>
              <a:t>?</a:t>
            </a:r>
            <a:endParaRPr lang="en-US" dirty="0">
              <a:solidFill>
                <a:srgbClr val="000000"/>
              </a:solidFill>
            </a:endParaRPr>
          </a:p>
          <a:p>
            <a:r>
              <a:rPr lang="en-US" dirty="0">
                <a:solidFill>
                  <a:srgbClr val="000000"/>
                </a:solidFill>
              </a:rPr>
              <a:t>Few empirical studies on TA protocol in usability testing </a:t>
            </a:r>
            <a:r>
              <a:rPr lang="en-US" sz="1800" dirty="0">
                <a:solidFill>
                  <a:srgbClr val="000000"/>
                </a:solidFill>
              </a:rPr>
              <a:t>(CHI panel, 2006)</a:t>
            </a:r>
          </a:p>
          <a:p>
            <a:endParaRPr lang="en-US" dirty="0"/>
          </a:p>
        </p:txBody>
      </p:sp>
    </p:spTree>
    <p:extLst>
      <p:ext uri="{BB962C8B-B14F-4D97-AF65-F5344CB8AC3E}">
        <p14:creationId xmlns:p14="http://schemas.microsoft.com/office/powerpoint/2010/main" xmlns="" val="953154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Broad Research Questions</a:t>
            </a:r>
            <a:endParaRPr lang="en-US" dirty="0"/>
          </a:p>
        </p:txBody>
      </p:sp>
      <p:sp>
        <p:nvSpPr>
          <p:cNvPr id="3" name="Content Placeholder 2"/>
          <p:cNvSpPr>
            <a:spLocks noGrp="1"/>
          </p:cNvSpPr>
          <p:nvPr>
            <p:ph idx="1"/>
          </p:nvPr>
        </p:nvSpPr>
        <p:spPr>
          <a:xfrm>
            <a:off x="685800" y="1981201"/>
            <a:ext cx="7769225" cy="1600200"/>
          </a:xfrm>
        </p:spPr>
        <p:txBody>
          <a:bodyPr>
            <a:normAutofit fontScale="92500"/>
          </a:bodyPr>
          <a:lstStyle/>
          <a:p>
            <a:pPr marL="339725"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Does the </a:t>
            </a:r>
            <a:r>
              <a:rPr lang="en-US" dirty="0" smtClean="0"/>
              <a:t>kind of TA </a:t>
            </a:r>
            <a:r>
              <a:rPr lang="en-US" dirty="0"/>
              <a:t>protocol matter?</a:t>
            </a:r>
          </a:p>
          <a:p>
            <a:pPr marL="339725"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If so, are </a:t>
            </a:r>
            <a:r>
              <a:rPr lang="en-US" dirty="0"/>
              <a:t>there </a:t>
            </a:r>
            <a:r>
              <a:rPr lang="en-US" dirty="0" smtClean="0"/>
              <a:t>other acceptable protocols </a:t>
            </a:r>
            <a:r>
              <a:rPr lang="en-US" dirty="0"/>
              <a:t>for usability </a:t>
            </a:r>
            <a:r>
              <a:rPr lang="en-US" dirty="0" smtClean="0"/>
              <a:t>practitioners to use?</a:t>
            </a:r>
            <a:endParaRPr lang="en-US" sz="2000" dirty="0"/>
          </a:p>
          <a:p>
            <a:endParaRPr lang="en-US" dirty="0"/>
          </a:p>
        </p:txBody>
      </p:sp>
    </p:spTree>
    <p:extLst>
      <p:ext uri="{BB962C8B-B14F-4D97-AF65-F5344CB8AC3E}">
        <p14:creationId xmlns:p14="http://schemas.microsoft.com/office/powerpoint/2010/main" xmlns="" val="821917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Study</a:t>
            </a:r>
            <a:endParaRPr lang="en-US" dirty="0"/>
          </a:p>
        </p:txBody>
      </p:sp>
      <p:sp>
        <p:nvSpPr>
          <p:cNvPr id="3" name="Content Placeholder 2"/>
          <p:cNvSpPr>
            <a:spLocks noGrp="1"/>
          </p:cNvSpPr>
          <p:nvPr>
            <p:ph idx="1"/>
          </p:nvPr>
        </p:nvSpPr>
        <p:spPr/>
        <p:txBody>
          <a:bodyPr/>
          <a:lstStyle/>
          <a:p>
            <a:r>
              <a:rPr lang="en-US" dirty="0" smtClean="0">
                <a:solidFill>
                  <a:srgbClr val="000000"/>
                </a:solidFill>
                <a:latin typeface="Arial" pitchFamily="34" charset="0"/>
                <a:cs typeface="Arial" pitchFamily="34" charset="0"/>
              </a:rPr>
              <a:t>The </a:t>
            </a:r>
            <a:r>
              <a:rPr lang="en-US" dirty="0">
                <a:solidFill>
                  <a:srgbClr val="000000"/>
                </a:solidFill>
                <a:latin typeface="Arial" pitchFamily="34" charset="0"/>
                <a:cs typeface="Arial" pitchFamily="34" charset="0"/>
              </a:rPr>
              <a:t>first to compare specific variants of TA-protocols in an experimental </a:t>
            </a:r>
            <a:r>
              <a:rPr lang="en-US" dirty="0" smtClean="0">
                <a:solidFill>
                  <a:srgbClr val="000000"/>
                </a:solidFill>
                <a:latin typeface="Arial" pitchFamily="34" charset="0"/>
                <a:cs typeface="Arial" pitchFamily="34" charset="0"/>
              </a:rPr>
              <a:t>context</a:t>
            </a:r>
          </a:p>
          <a:p>
            <a:r>
              <a:rPr lang="en-US" dirty="0" smtClean="0">
                <a:solidFill>
                  <a:srgbClr val="000000"/>
                </a:solidFill>
                <a:latin typeface="Arial" pitchFamily="34" charset="0"/>
                <a:cs typeface="Arial" pitchFamily="34" charset="0"/>
              </a:rPr>
              <a:t>Provides </a:t>
            </a:r>
            <a:r>
              <a:rPr lang="en-US" dirty="0">
                <a:solidFill>
                  <a:srgbClr val="000000"/>
                </a:solidFill>
                <a:latin typeface="Arial" pitchFamily="34" charset="0"/>
                <a:cs typeface="Arial" pitchFamily="34" charset="0"/>
              </a:rPr>
              <a:t>practitioners with a better understanding of the strengths and weaknesses of three different variants of the TA </a:t>
            </a:r>
            <a:r>
              <a:rPr lang="en-US" dirty="0" smtClean="0">
                <a:solidFill>
                  <a:srgbClr val="000000"/>
                </a:solidFill>
                <a:latin typeface="Arial" pitchFamily="34" charset="0"/>
                <a:cs typeface="Arial" pitchFamily="34" charset="0"/>
              </a:rPr>
              <a:t>protocol</a:t>
            </a:r>
          </a:p>
          <a:p>
            <a:r>
              <a:rPr lang="en-US" dirty="0" smtClean="0">
                <a:solidFill>
                  <a:srgbClr val="000000"/>
                </a:solidFill>
                <a:latin typeface="Arial" pitchFamily="34" charset="0"/>
                <a:cs typeface="Arial" pitchFamily="34" charset="0"/>
              </a:rPr>
              <a:t>Adds </a:t>
            </a:r>
            <a:r>
              <a:rPr lang="en-US" dirty="0">
                <a:solidFill>
                  <a:srgbClr val="000000"/>
                </a:solidFill>
                <a:latin typeface="Arial" pitchFamily="34" charset="0"/>
                <a:cs typeface="Arial" pitchFamily="34" charset="0"/>
              </a:rPr>
              <a:t>to the controlled research on TA protocols</a:t>
            </a:r>
          </a:p>
          <a:p>
            <a:endParaRPr lang="en-US" dirty="0"/>
          </a:p>
        </p:txBody>
      </p:sp>
    </p:spTree>
    <p:extLst>
      <p:ext uri="{BB962C8B-B14F-4D97-AF65-F5344CB8AC3E}">
        <p14:creationId xmlns:p14="http://schemas.microsoft.com/office/powerpoint/2010/main" xmlns="" val="4018364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 Protocols Used in Our Study</a:t>
            </a:r>
            <a:endParaRPr lang="en-US" dirty="0"/>
          </a:p>
        </p:txBody>
      </p:sp>
      <p:sp>
        <p:nvSpPr>
          <p:cNvPr id="3" name="Content Placeholder 2"/>
          <p:cNvSpPr>
            <a:spLocks noGrp="1"/>
          </p:cNvSpPr>
          <p:nvPr>
            <p:ph idx="1"/>
          </p:nvPr>
        </p:nvSpPr>
        <p:spPr/>
        <p:txBody>
          <a:bodyPr>
            <a:normAutofit lnSpcReduction="10000"/>
          </a:bodyPr>
          <a:lstStyle/>
          <a:p>
            <a:r>
              <a:rPr lang="en-US" dirty="0" smtClean="0"/>
              <a:t>Traditional Protocol</a:t>
            </a:r>
          </a:p>
          <a:p>
            <a:pPr lvl="1"/>
            <a:r>
              <a:rPr lang="en-US" dirty="0" smtClean="0"/>
              <a:t>Keep Talking</a:t>
            </a:r>
          </a:p>
          <a:p>
            <a:r>
              <a:rPr lang="en-US" sz="3200" dirty="0" smtClean="0"/>
              <a:t>Speech-Communication Protocol</a:t>
            </a:r>
          </a:p>
          <a:p>
            <a:pPr lvl="1"/>
            <a:r>
              <a:rPr lang="en-US" dirty="0" smtClean="0"/>
              <a:t>Um-hum?</a:t>
            </a:r>
          </a:p>
          <a:p>
            <a:pPr lvl="1"/>
            <a:r>
              <a:rPr lang="en-US" dirty="0" smtClean="0"/>
              <a:t>Uh-huh?</a:t>
            </a:r>
          </a:p>
          <a:p>
            <a:r>
              <a:rPr lang="en-US" dirty="0" smtClean="0"/>
              <a:t>Coaching Protocol</a:t>
            </a:r>
          </a:p>
          <a:p>
            <a:pPr lvl="1"/>
            <a:r>
              <a:rPr lang="en-US" dirty="0" smtClean="0"/>
              <a:t>Did </a:t>
            </a:r>
            <a:r>
              <a:rPr lang="en-US" dirty="0"/>
              <a:t>you notice that link up </a:t>
            </a:r>
            <a:r>
              <a:rPr lang="en-US" dirty="0" smtClean="0"/>
              <a:t>here?</a:t>
            </a:r>
          </a:p>
          <a:p>
            <a:pPr lvl="1"/>
            <a:r>
              <a:rPr lang="en-US" dirty="0" smtClean="0"/>
              <a:t>You’re </a:t>
            </a:r>
            <a:r>
              <a:rPr lang="en-US" dirty="0"/>
              <a:t>doing </a:t>
            </a:r>
            <a:r>
              <a:rPr lang="en-US" dirty="0" smtClean="0"/>
              <a:t>great.</a:t>
            </a:r>
          </a:p>
          <a:p>
            <a:pPr lvl="1"/>
            <a:r>
              <a:rPr lang="en-US" dirty="0" smtClean="0"/>
              <a:t>Can </a:t>
            </a:r>
            <a:r>
              <a:rPr lang="en-US" dirty="0"/>
              <a:t>you explain why you clicked on that link</a:t>
            </a:r>
            <a:r>
              <a:rPr lang="en-US" dirty="0" smtClean="0"/>
              <a:t>?</a:t>
            </a:r>
            <a:endParaRPr lang="en-US" dirty="0"/>
          </a:p>
          <a:p>
            <a:pPr lvl="1"/>
            <a:endParaRPr lang="en-US" sz="3200" dirty="0"/>
          </a:p>
        </p:txBody>
      </p:sp>
    </p:spTree>
    <p:extLst>
      <p:ext uri="{BB962C8B-B14F-4D97-AF65-F5344CB8AC3E}">
        <p14:creationId xmlns:p14="http://schemas.microsoft.com/office/powerpoint/2010/main" xmlns="" val="2604401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Experimental Study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Four Conditions: Three variations of the TA protocol and a control</a:t>
            </a:r>
          </a:p>
          <a:p>
            <a:pPr lvl="1"/>
            <a:r>
              <a:rPr lang="en-US" dirty="0" smtClean="0"/>
              <a:t>Traditional</a:t>
            </a:r>
          </a:p>
          <a:p>
            <a:pPr lvl="1"/>
            <a:r>
              <a:rPr lang="en-US" dirty="0" smtClean="0"/>
              <a:t>Speech communication</a:t>
            </a:r>
          </a:p>
          <a:p>
            <a:pPr lvl="1"/>
            <a:r>
              <a:rPr lang="en-US" dirty="0" smtClean="0"/>
              <a:t>Coaching</a:t>
            </a:r>
          </a:p>
          <a:p>
            <a:pPr lvl="1"/>
            <a:r>
              <a:rPr lang="en-US" dirty="0" smtClean="0"/>
              <a:t>Silent control</a:t>
            </a:r>
          </a:p>
          <a:p>
            <a:r>
              <a:rPr lang="en-US" dirty="0" smtClean="0"/>
              <a:t>Three outcome variables</a:t>
            </a:r>
          </a:p>
          <a:p>
            <a:pPr lvl="1"/>
            <a:r>
              <a:rPr lang="en-US" dirty="0" smtClean="0"/>
              <a:t>Task accuracy</a:t>
            </a:r>
          </a:p>
          <a:p>
            <a:pPr lvl="1"/>
            <a:r>
              <a:rPr lang="en-US" dirty="0" smtClean="0"/>
              <a:t>Task efficiency</a:t>
            </a:r>
          </a:p>
          <a:p>
            <a:pPr lvl="1"/>
            <a:r>
              <a:rPr lang="en-US" dirty="0" smtClean="0"/>
              <a:t>User satisfaction</a:t>
            </a:r>
            <a:endParaRPr lang="en-US" dirty="0"/>
          </a:p>
        </p:txBody>
      </p:sp>
    </p:spTree>
    <p:extLst>
      <p:ext uri="{BB962C8B-B14F-4D97-AF65-F5344CB8AC3E}">
        <p14:creationId xmlns:p14="http://schemas.microsoft.com/office/powerpoint/2010/main" xmlns="" val="27939554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1</a:t>
            </a:r>
            <a:endParaRPr lang="en-US" dirty="0"/>
          </a:p>
        </p:txBody>
      </p:sp>
      <p:sp>
        <p:nvSpPr>
          <p:cNvPr id="3" name="Content Placeholder 2"/>
          <p:cNvSpPr>
            <a:spLocks noGrp="1"/>
          </p:cNvSpPr>
          <p:nvPr>
            <p:ph idx="1"/>
          </p:nvPr>
        </p:nvSpPr>
        <p:spPr/>
        <p:txBody>
          <a:bodyPr/>
          <a:lstStyle/>
          <a:p>
            <a:r>
              <a:rPr lang="en-US" dirty="0" smtClean="0"/>
              <a:t>Is there a difference among the conditions with respect to user task performance (accuracy and efficiency?)</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solidFill>
                  <a:srgbClr val="000000"/>
                </a:solidFill>
              </a:rPr>
              <a:t>Hypothesis</a:t>
            </a:r>
            <a:r>
              <a:rPr lang="en-US" baseline="-25000" dirty="0" smtClean="0">
                <a:solidFill>
                  <a:srgbClr val="000000"/>
                </a:solidFill>
              </a:rPr>
              <a:t>1</a:t>
            </a:r>
            <a:r>
              <a:rPr lang="en-US" dirty="0">
                <a:solidFill>
                  <a:srgbClr val="000000"/>
                </a:solidFill>
              </a:rPr>
              <a:t>: Participants in coaching condition will be more accurate overall compared to the participants in the other conditions.</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rPr>
              <a:t>Hypothesis</a:t>
            </a:r>
            <a:r>
              <a:rPr lang="en-US" baseline="-25000" dirty="0">
                <a:solidFill>
                  <a:srgbClr val="000000"/>
                </a:solidFill>
              </a:rPr>
              <a:t>2</a:t>
            </a:r>
            <a:r>
              <a:rPr lang="en-US" dirty="0">
                <a:solidFill>
                  <a:srgbClr val="000000"/>
                </a:solidFill>
              </a:rPr>
              <a:t>: Participants in control condition will be more efficient compared to the participants in the other conditions</a:t>
            </a:r>
            <a:r>
              <a:rPr lang="en-US" dirty="0" smtClean="0">
                <a:solidFill>
                  <a:srgbClr val="000000"/>
                </a:solidFill>
              </a:rPr>
              <a:t>.</a:t>
            </a:r>
            <a:endParaRPr lang="en-US" dirty="0" smtClean="0"/>
          </a:p>
          <a:p>
            <a:pPr lvl="1"/>
            <a:endParaRPr lang="en-US" dirty="0"/>
          </a:p>
        </p:txBody>
      </p:sp>
    </p:spTree>
    <p:extLst>
      <p:ext uri="{BB962C8B-B14F-4D97-AF65-F5344CB8AC3E}">
        <p14:creationId xmlns:p14="http://schemas.microsoft.com/office/powerpoint/2010/main" xmlns="" val="20895760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2</a:t>
            </a:r>
            <a:endParaRPr lang="en-US" dirty="0"/>
          </a:p>
        </p:txBody>
      </p:sp>
      <p:sp>
        <p:nvSpPr>
          <p:cNvPr id="3" name="Content Placeholder 2"/>
          <p:cNvSpPr>
            <a:spLocks noGrp="1"/>
          </p:cNvSpPr>
          <p:nvPr>
            <p:ph idx="1"/>
          </p:nvPr>
        </p:nvSpPr>
        <p:spPr/>
        <p:txBody>
          <a:bodyPr/>
          <a:lstStyle/>
          <a:p>
            <a:r>
              <a:rPr lang="en-US" dirty="0" smtClean="0"/>
              <a:t>Is there a difference among the conditions with respect to user satisfaction?</a:t>
            </a:r>
          </a:p>
          <a:p>
            <a:pPr lvl="1"/>
            <a:r>
              <a:rPr lang="en-US" dirty="0">
                <a:solidFill>
                  <a:srgbClr val="000000"/>
                </a:solidFill>
              </a:rPr>
              <a:t>Hypothesis</a:t>
            </a:r>
            <a:r>
              <a:rPr lang="en-US" baseline="-25000" dirty="0">
                <a:solidFill>
                  <a:srgbClr val="000000"/>
                </a:solidFill>
              </a:rPr>
              <a:t>3</a:t>
            </a:r>
            <a:r>
              <a:rPr lang="en-US" dirty="0">
                <a:solidFill>
                  <a:srgbClr val="000000"/>
                </a:solidFill>
              </a:rPr>
              <a:t>: Participants in the coaching condition will be more satisfied with the Web site compared to the participants in the other conditions</a:t>
            </a:r>
            <a:r>
              <a:rPr lang="en-US" dirty="0"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xmlns="" val="16399947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Double-Blind Study</a:t>
            </a:r>
          </a:p>
        </p:txBody>
      </p:sp>
      <p:sp>
        <p:nvSpPr>
          <p:cNvPr id="22531" name="Content Placeholder 2"/>
          <p:cNvSpPr>
            <a:spLocks noGrp="1"/>
          </p:cNvSpPr>
          <p:nvPr>
            <p:ph idx="1"/>
          </p:nvPr>
        </p:nvSpPr>
        <p:spPr/>
        <p:txBody>
          <a:bodyPr/>
          <a:lstStyle/>
          <a:p>
            <a:pPr>
              <a:buFont typeface="Arial" charset="0"/>
              <a:buChar char="•"/>
            </a:pPr>
            <a:r>
              <a:rPr lang="en-US" dirty="0" smtClean="0"/>
              <a:t>In attempt to avoid experimenter bias</a:t>
            </a:r>
          </a:p>
          <a:p>
            <a:pPr lvl="1">
              <a:buFont typeface="Arial" charset="0"/>
              <a:buChar char="–"/>
            </a:pPr>
            <a:r>
              <a:rPr lang="en-US" dirty="0" smtClean="0"/>
              <a:t>Authors did not administer tests or code data</a:t>
            </a:r>
          </a:p>
          <a:p>
            <a:pPr lvl="1">
              <a:buFont typeface="Arial" charset="0"/>
              <a:buChar char="–"/>
            </a:pPr>
            <a:r>
              <a:rPr lang="en-US" dirty="0" smtClean="0"/>
              <a:t>Test administrators did not know true purpose of study</a:t>
            </a:r>
          </a:p>
          <a:p>
            <a:pPr lvl="1">
              <a:buFont typeface="Arial" charset="0"/>
              <a:buChar char="–"/>
            </a:pPr>
            <a:r>
              <a:rPr lang="en-US" dirty="0" smtClean="0"/>
              <a:t>Test administrators did not interact with other test administrators</a:t>
            </a:r>
          </a:p>
          <a:p>
            <a:pPr lvl="1">
              <a:buFont typeface="Arial" charset="0"/>
              <a:buChar char="–"/>
            </a:pPr>
            <a:r>
              <a:rPr lang="en-US" dirty="0" smtClean="0"/>
              <a:t>Test administrators did not know there were other conditions until conclusion of study	</a:t>
            </a:r>
          </a:p>
        </p:txBody>
      </p:sp>
    </p:spTree>
    <p:extLst>
      <p:ext uri="{BB962C8B-B14F-4D97-AF65-F5344CB8AC3E}">
        <p14:creationId xmlns:p14="http://schemas.microsoft.com/office/powerpoint/2010/main" xmlns="" val="33610901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Administrators</a:t>
            </a:r>
            <a:endParaRPr lang="en-US" dirty="0"/>
          </a:p>
        </p:txBody>
      </p:sp>
      <p:sp>
        <p:nvSpPr>
          <p:cNvPr id="3" name="Content Placeholder 2"/>
          <p:cNvSpPr>
            <a:spLocks noGrp="1"/>
          </p:cNvSpPr>
          <p:nvPr>
            <p:ph idx="1"/>
          </p:nvPr>
        </p:nvSpPr>
        <p:spPr/>
        <p:txBody>
          <a:bodyPr>
            <a:normAutofit/>
          </a:bodyPr>
          <a:lstStyle/>
          <a:p>
            <a:r>
              <a:rPr lang="en-US" dirty="0" smtClean="0"/>
              <a:t>4 different test administrators</a:t>
            </a:r>
          </a:p>
          <a:p>
            <a:pPr lvl="1"/>
            <a:r>
              <a:rPr lang="en-US" dirty="0" smtClean="0"/>
              <a:t>Backgrounds in psychology, computer science and/or human-computer interaction</a:t>
            </a:r>
          </a:p>
          <a:p>
            <a:pPr lvl="1"/>
            <a:r>
              <a:rPr lang="en-US" dirty="0" smtClean="0"/>
              <a:t>Given condition-specific training by first author</a:t>
            </a:r>
          </a:p>
          <a:p>
            <a:pPr lvl="2"/>
            <a:r>
              <a:rPr lang="en-US" dirty="0" smtClean="0"/>
              <a:t>Received one-on-one instruction</a:t>
            </a:r>
          </a:p>
          <a:p>
            <a:pPr lvl="2"/>
            <a:r>
              <a:rPr lang="en-US" dirty="0" smtClean="0"/>
              <a:t>Viewed a video</a:t>
            </a:r>
          </a:p>
          <a:p>
            <a:pPr lvl="2"/>
            <a:r>
              <a:rPr lang="en-US" dirty="0" smtClean="0"/>
              <a:t>Practiced and received feedback from the authors</a:t>
            </a:r>
          </a:p>
          <a:p>
            <a:pPr lvl="1"/>
            <a:r>
              <a:rPr lang="en-US" dirty="0" smtClean="0"/>
              <a:t>Administered only one condition</a:t>
            </a:r>
            <a:endParaRPr lang="en-US" dirty="0"/>
          </a:p>
        </p:txBody>
      </p:sp>
    </p:spTree>
    <p:extLst>
      <p:ext uri="{BB962C8B-B14F-4D97-AF65-F5344CB8AC3E}">
        <p14:creationId xmlns:p14="http://schemas.microsoft.com/office/powerpoint/2010/main" xmlns="" val="1457754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Concept of Thinking Aloud (TA)	</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When we do a usability test, we want to know what users are thinking</a:t>
            </a:r>
          </a:p>
          <a:p>
            <a:pPr lvl="1"/>
            <a:r>
              <a:rPr lang="en-US" dirty="0" smtClean="0"/>
              <a:t>Test Administrator cannot directly observe what a user is thinking</a:t>
            </a:r>
          </a:p>
          <a:p>
            <a:pPr lvl="1"/>
            <a:r>
              <a:rPr lang="en-US" dirty="0" smtClean="0"/>
              <a:t>Participant encouraged to “think aloud” while working on tasks</a:t>
            </a:r>
          </a:p>
          <a:p>
            <a:r>
              <a:rPr lang="en-US" dirty="0" smtClean="0"/>
              <a:t>Participant verbally articulates while working on tasks</a:t>
            </a:r>
          </a:p>
          <a:p>
            <a:pPr lvl="1"/>
            <a:r>
              <a:rPr lang="en-US" dirty="0" smtClean="0"/>
              <a:t>Running commentary of thought-action process</a:t>
            </a:r>
          </a:p>
          <a:p>
            <a:pPr lvl="1"/>
            <a:r>
              <a:rPr lang="en-US" dirty="0" smtClean="0"/>
              <a:t>Test administrator listens and watches</a:t>
            </a:r>
            <a:endParaRPr lang="en-US" dirty="0"/>
          </a:p>
        </p:txBody>
      </p:sp>
    </p:spTree>
    <p:extLst>
      <p:ext uri="{BB962C8B-B14F-4D97-AF65-F5344CB8AC3E}">
        <p14:creationId xmlns:p14="http://schemas.microsoft.com/office/powerpoint/2010/main" xmlns="" val="15110929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Participants</a:t>
            </a:r>
            <a:endParaRPr lang="en-US" dirty="0"/>
          </a:p>
        </p:txBody>
      </p:sp>
      <p:sp>
        <p:nvSpPr>
          <p:cNvPr id="3" name="Content Placeholder 2"/>
          <p:cNvSpPr>
            <a:spLocks noGrp="1"/>
          </p:cNvSpPr>
          <p:nvPr>
            <p:ph idx="1"/>
          </p:nvPr>
        </p:nvSpPr>
        <p:spPr/>
        <p:txBody>
          <a:bodyPr>
            <a:normAutofit fontScale="92500"/>
          </a:bodyPr>
          <a:lstStyle/>
          <a:p>
            <a:r>
              <a:rPr lang="en-US" dirty="0" smtClean="0"/>
              <a:t>80 participants (20 per condition) randomly drawn from Usability Lab database</a:t>
            </a:r>
          </a:p>
          <a:p>
            <a:r>
              <a:rPr lang="en-US" dirty="0" smtClean="0"/>
              <a:t>Database ~500 names</a:t>
            </a:r>
          </a:p>
          <a:p>
            <a:pPr lvl="1"/>
            <a:r>
              <a:rPr lang="en-US" dirty="0" smtClean="0"/>
              <a:t>Created over several years via electronic postings, paper flyers, free weekly newspaper ad</a:t>
            </a:r>
          </a:p>
          <a:p>
            <a:pPr lvl="1"/>
            <a:r>
              <a:rPr lang="en-US" dirty="0" smtClean="0"/>
              <a:t>People in Metro DC area</a:t>
            </a:r>
          </a:p>
          <a:p>
            <a:pPr lvl="1"/>
            <a:r>
              <a:rPr lang="en-US" dirty="0" smtClean="0"/>
              <a:t>One year of prior experience using Internet (self-reported)</a:t>
            </a:r>
          </a:p>
          <a:p>
            <a:pPr lvl="1"/>
            <a:r>
              <a:rPr lang="en-US" dirty="0" smtClean="0"/>
              <a:t>Reimbursed $40.00 for expenses</a:t>
            </a:r>
            <a:endParaRPr lang="en-US" dirty="0"/>
          </a:p>
        </p:txBody>
      </p:sp>
    </p:spTree>
    <p:extLst>
      <p:ext uri="{BB962C8B-B14F-4D97-AF65-F5344CB8AC3E}">
        <p14:creationId xmlns:p14="http://schemas.microsoft.com/office/powerpoint/2010/main" xmlns="" val="6044528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a:t>
            </a:r>
            <a:endParaRPr lang="en-US" dirty="0"/>
          </a:p>
        </p:txBody>
      </p:sp>
      <p:sp>
        <p:nvSpPr>
          <p:cNvPr id="3" name="Content Placeholder 2"/>
          <p:cNvSpPr>
            <a:spLocks noGrp="1"/>
          </p:cNvSpPr>
          <p:nvPr>
            <p:ph idx="1"/>
          </p:nvPr>
        </p:nvSpPr>
        <p:spPr/>
        <p:txBody>
          <a:bodyPr/>
          <a:lstStyle/>
          <a:p>
            <a:r>
              <a:rPr lang="en-US" dirty="0" smtClean="0"/>
              <a:t>Participants:</a:t>
            </a:r>
          </a:p>
          <a:p>
            <a:pPr lvl="1"/>
            <a:r>
              <a:rPr lang="en-US" dirty="0" smtClean="0"/>
              <a:t>Randomly pre-assigned to condition</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Given instruction by their test </a:t>
            </a:r>
            <a:r>
              <a:rPr lang="en-US" dirty="0">
                <a:solidFill>
                  <a:srgbClr val="000000"/>
                </a:solidFill>
                <a:latin typeface="Arial" pitchFamily="34" charset="0"/>
                <a:cs typeface="Arial" pitchFamily="34" charset="0"/>
              </a:rPr>
              <a:t>administrator on what they were supposed to do during session</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latin typeface="Arial" pitchFamily="34" charset="0"/>
                <a:cs typeface="Arial" pitchFamily="34" charset="0"/>
              </a:rPr>
              <a:t>If not in control, given a practice session for thinking aloud</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latin typeface="Arial" pitchFamily="34" charset="0"/>
                <a:cs typeface="Arial" pitchFamily="34" charset="0"/>
              </a:rPr>
              <a:t>Uninformed about the true purpose of study until session was finished</a:t>
            </a:r>
          </a:p>
          <a:p>
            <a:pPr marL="739775" lvl="1" indent="-282575">
              <a:lnSpc>
                <a:spcPts val="2575"/>
              </a:lnSpc>
              <a:spcBef>
                <a:spcPts val="600"/>
              </a:spcBef>
              <a:buClr>
                <a:srgbClr val="000000"/>
              </a:buClr>
              <a:buSzPct val="100000"/>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solidFill>
                  <a:srgbClr val="000000"/>
                </a:solidFill>
                <a:latin typeface="Arial" pitchFamily="34" charset="0"/>
                <a:cs typeface="Arial" pitchFamily="34" charset="0"/>
              </a:rPr>
              <a:t>Led to believe they were helping the Census Bureau evaluate our Web </a:t>
            </a:r>
            <a:r>
              <a:rPr lang="en-US" dirty="0" smtClean="0">
                <a:solidFill>
                  <a:srgbClr val="000000"/>
                </a:solidFill>
                <a:latin typeface="Arial" pitchFamily="34" charset="0"/>
                <a:cs typeface="Arial" pitchFamily="34" charset="0"/>
              </a:rPr>
              <a:t>site</a:t>
            </a:r>
            <a:endParaRPr lang="en-US"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xmlns="" val="1287423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a:t>
            </a:r>
            <a:endParaRPr lang="en-US" dirty="0"/>
          </a:p>
        </p:txBody>
      </p:sp>
      <p:sp>
        <p:nvSpPr>
          <p:cNvPr id="3" name="Content Placeholder 2"/>
          <p:cNvSpPr>
            <a:spLocks noGrp="1"/>
          </p:cNvSpPr>
          <p:nvPr>
            <p:ph idx="1"/>
          </p:nvPr>
        </p:nvSpPr>
        <p:spPr/>
        <p:txBody>
          <a:bodyPr>
            <a:normAutofit/>
          </a:bodyPr>
          <a:lstStyle/>
          <a:p>
            <a:pPr marL="339725"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Each condition had a different TA protocol</a:t>
            </a:r>
          </a:p>
          <a:p>
            <a:pPr marL="339725" lvl="0"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Each participant answered a final satisfaction questionnaire–a shortened version of QUIS </a:t>
            </a:r>
            <a:r>
              <a:rPr lang="en-US" sz="1400" dirty="0" smtClean="0">
                <a:solidFill>
                  <a:prstClr val="black"/>
                </a:solidFill>
              </a:rPr>
              <a:t>(Chin</a:t>
            </a:r>
            <a:r>
              <a:rPr lang="en-US" sz="1400" dirty="0">
                <a:solidFill>
                  <a:prstClr val="black"/>
                </a:solidFill>
              </a:rPr>
              <a:t>, J.P., Diehl, V., and Norman, K. L., 1988)</a:t>
            </a:r>
          </a:p>
          <a:p>
            <a:pPr marL="339725"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A fully functioning Web site</a:t>
            </a:r>
          </a:p>
          <a:p>
            <a:pPr marL="339725"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smtClean="0"/>
              <a:t>High-fidelity usability test with video taping</a:t>
            </a:r>
            <a:endParaRPr lang="en-US" dirty="0"/>
          </a:p>
        </p:txBody>
      </p:sp>
    </p:spTree>
    <p:extLst>
      <p:ext uri="{BB962C8B-B14F-4D97-AF65-F5344CB8AC3E}">
        <p14:creationId xmlns:p14="http://schemas.microsoft.com/office/powerpoint/2010/main" xmlns="" val="73036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3</a:t>
            </a:r>
            <a:endParaRPr lang="en-US" dirty="0"/>
          </a:p>
        </p:txBody>
      </p:sp>
      <p:sp>
        <p:nvSpPr>
          <p:cNvPr id="3" name="Content Placeholder 2"/>
          <p:cNvSpPr>
            <a:spLocks noGrp="1"/>
          </p:cNvSpPr>
          <p:nvPr>
            <p:ph idx="1"/>
          </p:nvPr>
        </p:nvSpPr>
        <p:spPr/>
        <p:txBody>
          <a:bodyPr/>
          <a:lstStyle/>
          <a:p>
            <a:pPr marL="457200" indent="-457200">
              <a:buFont typeface="Arial" pitchFamily="34" charset="0"/>
              <a:buChar char="•"/>
            </a:pPr>
            <a:r>
              <a:rPr lang="en-US" dirty="0" smtClean="0"/>
              <a:t>Test administrator gave instruction and then went to another room, to sit behind the one-way glass </a:t>
            </a:r>
          </a:p>
          <a:p>
            <a:pPr marL="457200" indent="-457200">
              <a:buFont typeface="Arial" pitchFamily="34" charset="0"/>
              <a:buChar char="•"/>
            </a:pPr>
            <a:r>
              <a:rPr lang="en-US" dirty="0" smtClean="0"/>
              <a:t>Test administrator and participant communicated by microphone</a:t>
            </a:r>
          </a:p>
          <a:p>
            <a:pPr marL="457200" indent="-457200">
              <a:buFont typeface="Arial" pitchFamily="34" charset="0"/>
              <a:buChar char="•"/>
            </a:pPr>
            <a:r>
              <a:rPr lang="en-US" dirty="0" smtClean="0"/>
              <a:t>Recorded data using picture-in-picture video</a:t>
            </a:r>
            <a:endParaRPr lang="en-US" dirty="0"/>
          </a:p>
        </p:txBody>
      </p:sp>
    </p:spTree>
    <p:extLst>
      <p:ext uri="{BB962C8B-B14F-4D97-AF65-F5344CB8AC3E}">
        <p14:creationId xmlns:p14="http://schemas.microsoft.com/office/powerpoint/2010/main" xmlns="" val="37744733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066800" y="5410200"/>
            <a:ext cx="7239000" cy="642938"/>
          </a:xfrm>
        </p:spPr>
        <p:txBody>
          <a:bodyPr/>
          <a:lstStyle/>
          <a:p>
            <a:r>
              <a:rPr lang="en-US" sz="1600" dirty="0"/>
              <a:t>C</a:t>
            </a:r>
            <a:r>
              <a:rPr lang="en-US" sz="1600" dirty="0" smtClean="0"/>
              <a:t>ensus </a:t>
            </a:r>
            <a:r>
              <a:rPr lang="en-US" sz="1600" dirty="0"/>
              <a:t>Web site: http//</a:t>
            </a:r>
            <a:r>
              <a:rPr lang="en-US" sz="1600" dirty="0" smtClean="0"/>
              <a:t>www.census.gov as it appeared in 2008 </a:t>
            </a:r>
          </a:p>
        </p:txBody>
      </p:sp>
      <p:sp>
        <p:nvSpPr>
          <p:cNvPr id="27651" name="Picture Placeholder 9"/>
          <p:cNvSpPr>
            <a:spLocks noGrp="1" noTextEdit="1"/>
          </p:cNvSpPr>
          <p:nvPr>
            <p:ph type="pic" idx="1"/>
          </p:nvPr>
        </p:nvSpPr>
        <p:spPr/>
      </p:sp>
      <p:pic>
        <p:nvPicPr>
          <p:cNvPr id="27652" name="Picture 4"/>
          <p:cNvPicPr>
            <a:picLocks noChangeAspect="1" noChangeArrowheads="1"/>
          </p:cNvPicPr>
          <p:nvPr/>
        </p:nvPicPr>
        <p:blipFill>
          <a:blip r:embed="rId3" cstate="print"/>
          <a:srcRect/>
          <a:stretch>
            <a:fillRect/>
          </a:stretch>
        </p:blipFill>
        <p:spPr bwMode="auto">
          <a:xfrm>
            <a:off x="533400" y="304800"/>
            <a:ext cx="7639494" cy="4876800"/>
          </a:xfrm>
          <a:prstGeom prst="rect">
            <a:avLst/>
          </a:prstGeom>
          <a:noFill/>
          <a:ln w="9525">
            <a:noFill/>
            <a:miter lim="800000"/>
            <a:headEnd/>
            <a:tailEnd/>
          </a:ln>
        </p:spPr>
      </p:pic>
    </p:spTree>
    <p:extLst>
      <p:ext uri="{BB962C8B-B14F-4D97-AF65-F5344CB8AC3E}">
        <p14:creationId xmlns:p14="http://schemas.microsoft.com/office/powerpoint/2010/main" xmlns="" val="42500881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Scenarios</a:t>
            </a:r>
            <a:endParaRPr lang="en-US" dirty="0"/>
          </a:p>
        </p:txBody>
      </p:sp>
      <p:sp>
        <p:nvSpPr>
          <p:cNvPr id="3" name="Content Placeholder 2"/>
          <p:cNvSpPr>
            <a:spLocks noGrp="1"/>
          </p:cNvSpPr>
          <p:nvPr>
            <p:ph idx="1"/>
          </p:nvPr>
        </p:nvSpPr>
        <p:spPr/>
        <p:txBody>
          <a:bodyPr>
            <a:normAutofit fontScale="92500"/>
          </a:bodyPr>
          <a:lstStyle/>
          <a:p>
            <a:r>
              <a:rPr lang="en-US" dirty="0" smtClean="0"/>
              <a:t>Eight simple “find” tasks of comparable difficulty</a:t>
            </a:r>
          </a:p>
          <a:p>
            <a:r>
              <a:rPr lang="en-US" dirty="0" smtClean="0">
                <a:solidFill>
                  <a:srgbClr val="000000"/>
                </a:solidFill>
                <a:latin typeface="Arial" pitchFamily="34" charset="0"/>
                <a:cs typeface="Arial" pitchFamily="34" charset="0"/>
              </a:rPr>
              <a:t>Tasks </a:t>
            </a:r>
            <a:r>
              <a:rPr lang="en-US" dirty="0">
                <a:solidFill>
                  <a:srgbClr val="000000"/>
                </a:solidFill>
                <a:latin typeface="Arial" pitchFamily="34" charset="0"/>
                <a:cs typeface="Arial" pitchFamily="34" charset="0"/>
              </a:rPr>
              <a:t>were common tasks that users perform on </a:t>
            </a:r>
            <a:r>
              <a:rPr lang="en-US" dirty="0" smtClean="0">
                <a:solidFill>
                  <a:srgbClr val="000000"/>
                </a:solidFill>
                <a:latin typeface="Arial" pitchFamily="34" charset="0"/>
                <a:cs typeface="Arial" pitchFamily="34" charset="0"/>
              </a:rPr>
              <a:t>site</a:t>
            </a:r>
            <a:endParaRPr lang="en-US" sz="1800" i="1" dirty="0" smtClean="0">
              <a:solidFill>
                <a:srgbClr val="000000"/>
              </a:solidFill>
              <a:latin typeface="Arial" pitchFamily="34" charset="0"/>
              <a:cs typeface="Arial" pitchFamily="34" charset="0"/>
            </a:endParaRPr>
          </a:p>
          <a:p>
            <a:r>
              <a:rPr lang="en-US" dirty="0" smtClean="0">
                <a:solidFill>
                  <a:srgbClr val="000000"/>
                </a:solidFill>
                <a:latin typeface="Arial" pitchFamily="34" charset="0"/>
                <a:cs typeface="Arial" pitchFamily="34" charset="0"/>
              </a:rPr>
              <a:t>Task </a:t>
            </a:r>
            <a:r>
              <a:rPr lang="en-US" dirty="0">
                <a:solidFill>
                  <a:srgbClr val="000000"/>
                </a:solidFill>
                <a:latin typeface="Arial" pitchFamily="34" charset="0"/>
                <a:cs typeface="Arial" pitchFamily="34" charset="0"/>
              </a:rPr>
              <a:t>order randomized to control for </a:t>
            </a:r>
            <a:r>
              <a:rPr lang="en-US" dirty="0" smtClean="0">
                <a:solidFill>
                  <a:srgbClr val="000000"/>
                </a:solidFill>
                <a:latin typeface="Arial" pitchFamily="34" charset="0"/>
                <a:cs typeface="Arial" pitchFamily="34" charset="0"/>
              </a:rPr>
              <a:t>learning</a:t>
            </a:r>
          </a:p>
          <a:p>
            <a:r>
              <a:rPr lang="en-US" dirty="0" smtClean="0">
                <a:latin typeface="Arial" pitchFamily="34" charset="0"/>
                <a:cs typeface="Arial" pitchFamily="34" charset="0"/>
              </a:rPr>
              <a:t>Example task</a:t>
            </a:r>
            <a:r>
              <a:rPr lang="en-US" dirty="0">
                <a:latin typeface="Arial" pitchFamily="34" charset="0"/>
                <a:cs typeface="Arial" pitchFamily="34" charset="0"/>
              </a:rPr>
              <a:t>: You know that there are many people in the U.S. but would like to know the actual number. What is the U.S. population?</a:t>
            </a:r>
          </a:p>
          <a:p>
            <a:endParaRPr lang="en-US" dirty="0"/>
          </a:p>
        </p:txBody>
      </p:sp>
    </p:spTree>
    <p:extLst>
      <p:ext uri="{BB962C8B-B14F-4D97-AF65-F5344CB8AC3E}">
        <p14:creationId xmlns:p14="http://schemas.microsoft.com/office/powerpoint/2010/main" xmlns="" val="42792696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066800" y="5410200"/>
            <a:ext cx="7239000" cy="642938"/>
          </a:xfrm>
        </p:spPr>
        <p:txBody>
          <a:bodyPr/>
          <a:lstStyle/>
          <a:p>
            <a:r>
              <a:rPr lang="en-US" sz="1600" dirty="0"/>
              <a:t>C</a:t>
            </a:r>
            <a:r>
              <a:rPr lang="en-US" sz="1600" dirty="0" smtClean="0"/>
              <a:t>ensus </a:t>
            </a:r>
            <a:r>
              <a:rPr lang="en-US" sz="1600" dirty="0"/>
              <a:t>Web site: http//</a:t>
            </a:r>
            <a:r>
              <a:rPr lang="en-US" sz="1600" dirty="0" smtClean="0"/>
              <a:t>www.census.gov as it appeared in 2008 </a:t>
            </a:r>
          </a:p>
        </p:txBody>
      </p:sp>
      <p:sp>
        <p:nvSpPr>
          <p:cNvPr id="27651" name="Picture Placeholder 9"/>
          <p:cNvSpPr>
            <a:spLocks noGrp="1" noTextEdit="1"/>
          </p:cNvSpPr>
          <p:nvPr>
            <p:ph type="pic" idx="1"/>
          </p:nvPr>
        </p:nvSpPr>
        <p:spPr/>
      </p:sp>
      <p:pic>
        <p:nvPicPr>
          <p:cNvPr id="27652" name="Picture 4"/>
          <p:cNvPicPr>
            <a:picLocks noChangeAspect="1" noChangeArrowheads="1"/>
          </p:cNvPicPr>
          <p:nvPr/>
        </p:nvPicPr>
        <p:blipFill>
          <a:blip r:embed="rId3" cstate="print"/>
          <a:srcRect/>
          <a:stretch>
            <a:fillRect/>
          </a:stretch>
        </p:blipFill>
        <p:spPr bwMode="auto">
          <a:xfrm>
            <a:off x="533400" y="304800"/>
            <a:ext cx="7639494" cy="4876800"/>
          </a:xfrm>
          <a:prstGeom prst="rect">
            <a:avLst/>
          </a:prstGeom>
          <a:noFill/>
          <a:ln w="9525">
            <a:noFill/>
            <a:miter lim="800000"/>
            <a:headEnd/>
            <a:tailEnd/>
          </a:ln>
        </p:spPr>
      </p:pic>
    </p:spTree>
    <p:extLst>
      <p:ext uri="{BB962C8B-B14F-4D97-AF65-F5344CB8AC3E}">
        <p14:creationId xmlns:p14="http://schemas.microsoft.com/office/powerpoint/2010/main" xmlns="" val="3924082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t>
            </a:r>
            <a:r>
              <a:rPr lang="en-US" dirty="0" smtClean="0"/>
              <a:t>Collection and Debriefing</a:t>
            </a:r>
            <a:endParaRPr lang="en-US" dirty="0"/>
          </a:p>
        </p:txBody>
      </p:sp>
      <p:sp>
        <p:nvSpPr>
          <p:cNvPr id="3" name="Content Placeholder 2"/>
          <p:cNvSpPr>
            <a:spLocks noGrp="1"/>
          </p:cNvSpPr>
          <p:nvPr>
            <p:ph idx="1"/>
          </p:nvPr>
        </p:nvSpPr>
        <p:spPr/>
        <p:txBody>
          <a:bodyPr>
            <a:normAutofit lnSpcReduction="10000"/>
          </a:bodyPr>
          <a:lstStyle/>
          <a:p>
            <a:pPr marL="457200" indent="-457200">
              <a:buFont typeface="Arial" pitchFamily="34" charset="0"/>
              <a:buChar char="•"/>
            </a:pPr>
            <a:r>
              <a:rPr lang="en-US" dirty="0" smtClean="0"/>
              <a:t>Test administrators ran participants  on the tasks</a:t>
            </a:r>
          </a:p>
          <a:p>
            <a:pPr marL="457200" indent="-457200">
              <a:buFont typeface="Arial" pitchFamily="34" charset="0"/>
              <a:buChar char="•"/>
            </a:pPr>
            <a:r>
              <a:rPr lang="en-US" dirty="0" smtClean="0"/>
              <a:t>Test administrators had participants rate the site using modified version of the QUIS</a:t>
            </a:r>
          </a:p>
          <a:p>
            <a:pPr marL="457200" indent="-457200">
              <a:buFont typeface="Arial" pitchFamily="34" charset="0"/>
              <a:buChar char="•"/>
            </a:pPr>
            <a:r>
              <a:rPr lang="en-US" dirty="0" smtClean="0"/>
              <a:t>Authors debriefed participants </a:t>
            </a:r>
          </a:p>
          <a:p>
            <a:pPr marL="857250" lvl="1" indent="-457200">
              <a:buFont typeface="Arial" pitchFamily="34" charset="0"/>
              <a:buChar char="–"/>
            </a:pPr>
            <a:r>
              <a:rPr lang="en-US" dirty="0" smtClean="0"/>
              <a:t>At the conclusion of the study, we explained to participants that they had assisted us in a study on think-aloud protocols.</a:t>
            </a:r>
            <a:endParaRPr lang="en-US" dirty="0"/>
          </a:p>
        </p:txBody>
      </p:sp>
    </p:spTree>
    <p:extLst>
      <p:ext uri="{BB962C8B-B14F-4D97-AF65-F5344CB8AC3E}">
        <p14:creationId xmlns:p14="http://schemas.microsoft.com/office/powerpoint/2010/main" xmlns="" val="8017769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Coding Videotapes</a:t>
            </a:r>
            <a:endParaRPr lang="en-US" dirty="0"/>
          </a:p>
        </p:txBody>
      </p:sp>
      <p:sp>
        <p:nvSpPr>
          <p:cNvPr id="3" name="Content Placeholder 2"/>
          <p:cNvSpPr>
            <a:spLocks noGrp="1"/>
          </p:cNvSpPr>
          <p:nvPr>
            <p:ph idx="1"/>
          </p:nvPr>
        </p:nvSpPr>
        <p:spPr/>
        <p:txBody>
          <a:bodyPr>
            <a:normAutofit/>
          </a:bodyPr>
          <a:lstStyle/>
          <a:p>
            <a:r>
              <a:rPr lang="en-US" dirty="0"/>
              <a:t>Transcribing and categorizing taped sessions using </a:t>
            </a:r>
            <a:r>
              <a:rPr lang="en-US" dirty="0" err="1" smtClean="0"/>
              <a:t>Noldus</a:t>
            </a:r>
            <a:r>
              <a:rPr lang="en-US" dirty="0"/>
              <a:t>, The Observer </a:t>
            </a:r>
            <a:r>
              <a:rPr lang="en-US" dirty="0" smtClean="0"/>
              <a:t>5.0</a:t>
            </a:r>
            <a:endParaRPr lang="en-US" dirty="0"/>
          </a:p>
          <a:p>
            <a:r>
              <a:rPr lang="en-US" sz="1900" dirty="0" smtClean="0"/>
              <a:t> </a:t>
            </a:r>
            <a:r>
              <a:rPr lang="en-US" dirty="0" smtClean="0"/>
              <a:t>Goal </a:t>
            </a:r>
            <a:r>
              <a:rPr lang="en-US" dirty="0"/>
              <a:t>= Valid results for accuracy and efficiency</a:t>
            </a:r>
          </a:p>
          <a:p>
            <a:pPr lvl="1"/>
            <a:r>
              <a:rPr lang="en-US" dirty="0"/>
              <a:t>2 different independent coders </a:t>
            </a:r>
            <a:r>
              <a:rPr lang="en-US" sz="1900" dirty="0"/>
              <a:t>(</a:t>
            </a:r>
            <a:r>
              <a:rPr lang="en-US" sz="1900" dirty="0" err="1"/>
              <a:t>UserWorks</a:t>
            </a:r>
            <a:r>
              <a:rPr lang="en-US" sz="1900" dirty="0"/>
              <a:t>, Inc.)</a:t>
            </a:r>
          </a:p>
          <a:p>
            <a:pPr lvl="1"/>
            <a:r>
              <a:rPr lang="en-US" dirty="0"/>
              <a:t>Each tape coded twice by two different people</a:t>
            </a:r>
          </a:p>
          <a:p>
            <a:pPr lvl="1"/>
            <a:r>
              <a:rPr lang="en-US" dirty="0"/>
              <a:t>Double blind = data coders did not know hypotheses or goals of </a:t>
            </a:r>
            <a:r>
              <a:rPr lang="en-US" dirty="0" smtClean="0"/>
              <a:t>study</a:t>
            </a:r>
            <a:endParaRPr lang="en-US" dirty="0"/>
          </a:p>
        </p:txBody>
      </p:sp>
    </p:spTree>
    <p:extLst>
      <p:ext uri="{BB962C8B-B14F-4D97-AF65-F5344CB8AC3E}">
        <p14:creationId xmlns:p14="http://schemas.microsoft.com/office/powerpoint/2010/main" xmlns="" val="20736442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for Task Outcomes</a:t>
            </a:r>
            <a:endParaRPr lang="en-US" dirty="0"/>
          </a:p>
        </p:txBody>
      </p:sp>
      <p:sp>
        <p:nvSpPr>
          <p:cNvPr id="3" name="Content Placeholder 2"/>
          <p:cNvSpPr>
            <a:spLocks noGrp="1"/>
          </p:cNvSpPr>
          <p:nvPr>
            <p:ph idx="1"/>
          </p:nvPr>
        </p:nvSpPr>
        <p:spPr/>
        <p:txBody>
          <a:bodyPr/>
          <a:lstStyle/>
          <a:p>
            <a:r>
              <a:rPr lang="en-US" dirty="0"/>
              <a:t>Pre-identified task outcomes</a:t>
            </a:r>
          </a:p>
          <a:p>
            <a:pPr lvl="1"/>
            <a:r>
              <a:rPr lang="en-US" dirty="0" err="1"/>
              <a:t>ss</a:t>
            </a:r>
            <a:r>
              <a:rPr lang="en-US" dirty="0"/>
              <a:t> = task success</a:t>
            </a:r>
          </a:p>
          <a:p>
            <a:pPr lvl="1"/>
            <a:r>
              <a:rPr lang="en-US" dirty="0" err="1"/>
              <a:t>ff</a:t>
            </a:r>
            <a:r>
              <a:rPr lang="en-US" dirty="0"/>
              <a:t> = task failure</a:t>
            </a:r>
          </a:p>
          <a:p>
            <a:r>
              <a:rPr lang="en-US" dirty="0"/>
              <a:t>Time stamps on each code =&gt; efficiency data</a:t>
            </a:r>
          </a:p>
          <a:p>
            <a:r>
              <a:rPr lang="en-US" dirty="0"/>
              <a:t>Satisfaction </a:t>
            </a:r>
            <a:r>
              <a:rPr lang="en-US" dirty="0" smtClean="0"/>
              <a:t>results</a:t>
            </a:r>
            <a:endParaRPr lang="en-US" dirty="0"/>
          </a:p>
        </p:txBody>
      </p:sp>
    </p:spTree>
    <p:extLst>
      <p:ext uri="{BB962C8B-B14F-4D97-AF65-F5344CB8AC3E}">
        <p14:creationId xmlns:p14="http://schemas.microsoft.com/office/powerpoint/2010/main" xmlns="" val="503562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Think-Aloud Protocols</a:t>
            </a:r>
            <a:endParaRPr lang="en-US" dirty="0"/>
          </a:p>
        </p:txBody>
      </p:sp>
      <p:sp>
        <p:nvSpPr>
          <p:cNvPr id="3" name="Content Placeholder 2"/>
          <p:cNvSpPr>
            <a:spLocks noGrp="1"/>
          </p:cNvSpPr>
          <p:nvPr>
            <p:ph idx="1"/>
          </p:nvPr>
        </p:nvSpPr>
        <p:spPr/>
        <p:txBody>
          <a:bodyPr>
            <a:normAutofit lnSpcReduction="10000"/>
          </a:bodyPr>
          <a:lstStyle/>
          <a:p>
            <a:r>
              <a:rPr lang="en-US" dirty="0" smtClean="0"/>
              <a:t>Primary technique used by usability professionals when conducting usability tests</a:t>
            </a:r>
          </a:p>
          <a:p>
            <a:r>
              <a:rPr lang="en-US" dirty="0" smtClean="0"/>
              <a:t>Usability professional (test administrator) identifies usability issues</a:t>
            </a:r>
          </a:p>
          <a:p>
            <a:r>
              <a:rPr lang="en-US" dirty="0" smtClean="0"/>
              <a:t>TA protocols help in identifying causes of problems that the user has</a:t>
            </a:r>
          </a:p>
          <a:p>
            <a:pPr lvl="1"/>
            <a:r>
              <a:rPr lang="en-US" dirty="0" smtClean="0"/>
              <a:t>Participants are not expected to identify causes of usability problems</a:t>
            </a:r>
            <a:endParaRPr lang="en-US" dirty="0"/>
          </a:p>
        </p:txBody>
      </p:sp>
    </p:spTree>
    <p:extLst>
      <p:ext uri="{BB962C8B-B14F-4D97-AF65-F5344CB8AC3E}">
        <p14:creationId xmlns:p14="http://schemas.microsoft.com/office/powerpoint/2010/main" xmlns="" val="35226764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lstStyle/>
          <a:p>
            <a:r>
              <a:rPr lang="en-US" dirty="0" smtClean="0"/>
              <a:t>Descriptive statistics</a:t>
            </a:r>
          </a:p>
          <a:p>
            <a:r>
              <a:rPr lang="en-US" dirty="0" smtClean="0"/>
              <a:t>Analysis of Variance</a:t>
            </a:r>
          </a:p>
        </p:txBody>
      </p:sp>
    </p:spTree>
    <p:extLst>
      <p:ext uri="{BB962C8B-B14F-4D97-AF65-F5344CB8AC3E}">
        <p14:creationId xmlns:p14="http://schemas.microsoft.com/office/powerpoint/2010/main" xmlns="" val="1562869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Results</a:t>
            </a:r>
            <a:endParaRPr lang="en-US" dirty="0"/>
          </a:p>
        </p:txBody>
      </p:sp>
      <p:sp>
        <p:nvSpPr>
          <p:cNvPr id="5" name="Content Placeholder 4"/>
          <p:cNvSpPr>
            <a:spLocks noGrp="1"/>
          </p:cNvSpPr>
          <p:nvPr>
            <p:ph idx="1"/>
          </p:nvPr>
        </p:nvSpPr>
        <p:spPr/>
        <p:txBody>
          <a:bodyPr/>
          <a:lstStyle/>
          <a:p>
            <a:r>
              <a:rPr lang="en-US" dirty="0" smtClean="0"/>
              <a:t>Task accuracy</a:t>
            </a:r>
          </a:p>
          <a:p>
            <a:r>
              <a:rPr lang="en-US" dirty="0" smtClean="0"/>
              <a:t>Task efficiency</a:t>
            </a:r>
          </a:p>
          <a:p>
            <a:r>
              <a:rPr lang="en-US" dirty="0" smtClean="0"/>
              <a:t>User satisfaction</a:t>
            </a:r>
            <a:endParaRPr lang="en-US" dirty="0"/>
          </a:p>
        </p:txBody>
      </p:sp>
    </p:spTree>
    <p:extLst>
      <p:ext uri="{BB962C8B-B14F-4D97-AF65-F5344CB8AC3E}">
        <p14:creationId xmlns:p14="http://schemas.microsoft.com/office/powerpoint/2010/main" xmlns="" val="23125720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437322"/>
            <a:ext cx="8229600" cy="980316"/>
          </a:xfrm>
        </p:spPr>
        <p:txBody>
          <a:bodyPr>
            <a:normAutofit fontScale="90000"/>
          </a:bodyPr>
          <a:lstStyle/>
          <a:p>
            <a:r>
              <a:rPr lang="en-US" dirty="0" smtClean="0">
                <a:solidFill>
                  <a:schemeClr val="tx1"/>
                </a:solidFill>
              </a:rPr>
              <a:t>Participants in coaching condition were more accurate than those in any other condition</a:t>
            </a:r>
            <a:endParaRPr lang="en-US"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790565357"/>
              </p:ext>
            </p:extLst>
          </p:nvPr>
        </p:nvGraphicFramePr>
        <p:xfrm>
          <a:off x="685800" y="1981200"/>
          <a:ext cx="7769225" cy="4111625"/>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bwMode="auto">
          <a:xfrm rot="5400000">
            <a:off x="1790700" y="3695700"/>
            <a:ext cx="228600" cy="158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bwMode="auto">
          <a:xfrm rot="5400000">
            <a:off x="3163094" y="4228306"/>
            <a:ext cx="228600" cy="158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xmlns="" val="31053395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290946"/>
            <a:ext cx="8229600" cy="1458480"/>
          </a:xfrm>
        </p:spPr>
        <p:txBody>
          <a:bodyPr>
            <a:normAutofit fontScale="90000"/>
          </a:bodyPr>
          <a:lstStyle/>
          <a:p>
            <a:r>
              <a:rPr lang="en-US" dirty="0" smtClean="0"/>
              <a:t>No differences between conditions for task completion time (efficiency)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65047408"/>
              </p:ext>
            </p:extLst>
          </p:nvPr>
        </p:nvGraphicFramePr>
        <p:xfrm>
          <a:off x="685800" y="1981200"/>
          <a:ext cx="7769225" cy="4111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1378914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Across all conditions, </a:t>
            </a:r>
            <a:br>
              <a:rPr lang="en-US" dirty="0" smtClean="0"/>
            </a:br>
            <a:r>
              <a:rPr lang="en-US" dirty="0" smtClean="0"/>
              <a:t>no difference in satisfaction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21179483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6" name="Straight Connector 15"/>
          <p:cNvSpPr/>
          <p:nvPr/>
        </p:nvSpPr>
        <p:spPr bwMode="auto">
          <a:xfrm rot="5400000">
            <a:off x="4116401" y="2255071"/>
            <a:ext cx="509594"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ln w="19050">
                <a:solidFill>
                  <a:schemeClr val="tx1"/>
                </a:solidFill>
              </a:ln>
            </a:endParaRPr>
          </a:p>
        </p:txBody>
      </p:sp>
      <p:sp>
        <p:nvSpPr>
          <p:cNvPr id="18" name="Straight Connector 17"/>
          <p:cNvSpPr/>
          <p:nvPr/>
        </p:nvSpPr>
        <p:spPr bwMode="auto">
          <a:xfrm rot="5400000">
            <a:off x="2649551" y="2814668"/>
            <a:ext cx="509594"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ln w="19050">
                <a:solidFill>
                  <a:schemeClr val="tx1"/>
                </a:solidFill>
              </a:ln>
            </a:endParaRPr>
          </a:p>
        </p:txBody>
      </p:sp>
      <p:sp>
        <p:nvSpPr>
          <p:cNvPr id="19" name="Straight Connector 18"/>
          <p:cNvSpPr/>
          <p:nvPr/>
        </p:nvSpPr>
        <p:spPr bwMode="auto">
          <a:xfrm rot="5400000">
            <a:off x="1297001" y="2893246"/>
            <a:ext cx="509594"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ln w="19050">
                <a:solidFill>
                  <a:schemeClr val="tx1"/>
                </a:solidFill>
              </a:ln>
            </a:endParaRPr>
          </a:p>
        </p:txBody>
      </p:sp>
      <p:sp>
        <p:nvSpPr>
          <p:cNvPr id="20" name="Straight Connector 19"/>
          <p:cNvSpPr/>
          <p:nvPr/>
        </p:nvSpPr>
        <p:spPr bwMode="auto">
          <a:xfrm rot="5400000">
            <a:off x="5516576" y="2588470"/>
            <a:ext cx="509594"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ln w="19050">
                <a:solidFill>
                  <a:schemeClr val="tx1"/>
                </a:solidFill>
              </a:ln>
            </a:endParaRPr>
          </a:p>
        </p:txBody>
      </p:sp>
    </p:spTree>
    <p:extLst>
      <p:ext uri="{BB962C8B-B14F-4D97-AF65-F5344CB8AC3E}">
        <p14:creationId xmlns:p14="http://schemas.microsoft.com/office/powerpoint/2010/main" xmlns="" val="24741301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04800" y="990600"/>
            <a:ext cx="8150225" cy="758825"/>
          </a:xfrm>
        </p:spPr>
        <p:txBody>
          <a:bodyPr>
            <a:normAutofit fontScale="90000"/>
          </a:bodyPr>
          <a:lstStyle/>
          <a:p>
            <a:r>
              <a:rPr lang="en-US" dirty="0" smtClean="0"/>
              <a:t>Participants in the coaching condition reported higher satisfaction with Web site</a:t>
            </a:r>
            <a:br>
              <a:rPr lang="en-US" dirty="0" smtClean="0"/>
            </a:br>
            <a:endParaRPr lang="en-US"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531391135"/>
              </p:ext>
            </p:extLst>
          </p:nvPr>
        </p:nvGraphicFramePr>
        <p:xfrm>
          <a:off x="419100" y="2000250"/>
          <a:ext cx="8035925" cy="4076701"/>
        </p:xfrm>
        <a:graphic>
          <a:graphicData uri="http://schemas.openxmlformats.org/drawingml/2006/chart">
            <c:chart xmlns:c="http://schemas.openxmlformats.org/drawingml/2006/chart" xmlns:r="http://schemas.openxmlformats.org/officeDocument/2006/relationships" r:id="rId3"/>
          </a:graphicData>
        </a:graphic>
      </p:graphicFrame>
      <p:sp>
        <p:nvSpPr>
          <p:cNvPr id="5" name="Straight Connector 4"/>
          <p:cNvSpPr/>
          <p:nvPr/>
        </p:nvSpPr>
        <p:spPr bwMode="auto">
          <a:xfrm rot="5400000">
            <a:off x="5699934" y="2628902"/>
            <a:ext cx="295277"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ln w="19050">
                <a:solidFill>
                  <a:schemeClr val="tx1"/>
                </a:solidFill>
              </a:ln>
            </a:endParaRPr>
          </a:p>
        </p:txBody>
      </p:sp>
      <p:sp>
        <p:nvSpPr>
          <p:cNvPr id="6" name="Straight Connector 5"/>
          <p:cNvSpPr/>
          <p:nvPr/>
        </p:nvSpPr>
        <p:spPr bwMode="auto">
          <a:xfrm rot="5400000">
            <a:off x="3680635" y="3171826"/>
            <a:ext cx="295275"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ln w="19050">
                <a:solidFill>
                  <a:schemeClr val="tx1"/>
                </a:solidFill>
              </a:ln>
            </a:endParaRPr>
          </a:p>
        </p:txBody>
      </p:sp>
      <p:sp>
        <p:nvSpPr>
          <p:cNvPr id="7" name="Straight Connector 6"/>
          <p:cNvSpPr/>
          <p:nvPr/>
        </p:nvSpPr>
        <p:spPr bwMode="auto">
          <a:xfrm rot="5400000">
            <a:off x="1823260" y="3167064"/>
            <a:ext cx="295275"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ln w="19050">
                <a:solidFill>
                  <a:schemeClr val="tx1"/>
                </a:solidFill>
              </a:ln>
            </a:endParaRPr>
          </a:p>
        </p:txBody>
      </p:sp>
    </p:spTree>
    <p:extLst>
      <p:ext uri="{BB962C8B-B14F-4D97-AF65-F5344CB8AC3E}">
        <p14:creationId xmlns:p14="http://schemas.microsoft.com/office/powerpoint/2010/main" xmlns="" val="10345042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Summary of Results</a:t>
            </a:r>
            <a:endParaRPr lang="en-US" dirty="0"/>
          </a:p>
        </p:txBody>
      </p:sp>
      <p:sp>
        <p:nvSpPr>
          <p:cNvPr id="5" name="Content Placeholder 4"/>
          <p:cNvSpPr>
            <a:spLocks noGrp="1"/>
          </p:cNvSpPr>
          <p:nvPr>
            <p:ph idx="1"/>
          </p:nvPr>
        </p:nvSpPr>
        <p:spPr/>
        <p:txBody>
          <a:bodyPr>
            <a:normAutofit fontScale="92500" lnSpcReduction="10000"/>
          </a:bodyPr>
          <a:lstStyle/>
          <a:p>
            <a:r>
              <a:rPr lang="en-US" u="sng" dirty="0"/>
              <a:t>Accuracy</a:t>
            </a:r>
            <a:r>
              <a:rPr lang="en-US" dirty="0"/>
              <a:t>: Participants in the coaching condition were more successful than participants in any other condition.</a:t>
            </a:r>
          </a:p>
          <a:p>
            <a:r>
              <a:rPr lang="en-US" u="sng" dirty="0"/>
              <a:t>Efficiency</a:t>
            </a:r>
            <a:r>
              <a:rPr lang="en-US" dirty="0"/>
              <a:t>: There was no difference among the conditions in task-completion time.</a:t>
            </a:r>
          </a:p>
          <a:p>
            <a:r>
              <a:rPr lang="en-US" u="sng" dirty="0"/>
              <a:t>Satisfaction</a:t>
            </a:r>
            <a:r>
              <a:rPr lang="en-US" dirty="0"/>
              <a:t>: Participants in the coaching condition reported being more satisfied with the Web site than participants in the traditional or speech-communication conditions</a:t>
            </a:r>
            <a:r>
              <a:rPr lang="en-US" dirty="0" smtClean="0"/>
              <a:t>.</a:t>
            </a:r>
            <a:endParaRPr lang="en-US" dirty="0"/>
          </a:p>
        </p:txBody>
      </p:sp>
    </p:spTree>
    <p:extLst>
      <p:ext uri="{BB962C8B-B14F-4D97-AF65-F5344CB8AC3E}">
        <p14:creationId xmlns:p14="http://schemas.microsoft.com/office/powerpoint/2010/main" xmlns="" val="34989901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Implications for Usability Practitioners and Test Sponsors</a:t>
            </a:r>
          </a:p>
        </p:txBody>
      </p:sp>
      <p:sp>
        <p:nvSpPr>
          <p:cNvPr id="3" name="Content Placeholder 2"/>
          <p:cNvSpPr>
            <a:spLocks noGrp="1"/>
          </p:cNvSpPr>
          <p:nvPr>
            <p:ph idx="1"/>
          </p:nvPr>
        </p:nvSpPr>
        <p:spPr/>
        <p:txBody>
          <a:bodyPr/>
          <a:lstStyle/>
          <a:p>
            <a:r>
              <a:rPr lang="en-US" dirty="0" smtClean="0"/>
              <a:t>TA coaching protocol leads to </a:t>
            </a:r>
          </a:p>
          <a:p>
            <a:pPr lvl="1"/>
            <a:r>
              <a:rPr lang="en-US" dirty="0" smtClean="0"/>
              <a:t>Inflated accuracy</a:t>
            </a:r>
          </a:p>
          <a:p>
            <a:pPr lvl="1"/>
            <a:r>
              <a:rPr lang="en-US" dirty="0" smtClean="0"/>
              <a:t>Inflated satisfaction</a:t>
            </a:r>
          </a:p>
          <a:p>
            <a:r>
              <a:rPr lang="en-US" dirty="0" smtClean="0"/>
              <a:t>Options if we want to know how participants perform out “in the field”</a:t>
            </a:r>
          </a:p>
          <a:p>
            <a:pPr lvl="1"/>
            <a:r>
              <a:rPr lang="en-US" dirty="0" smtClean="0"/>
              <a:t>Traditional TA protocol</a:t>
            </a:r>
          </a:p>
          <a:p>
            <a:pPr lvl="1"/>
            <a:r>
              <a:rPr lang="en-US" dirty="0" smtClean="0"/>
              <a:t>Speech-communication TA protocol</a:t>
            </a:r>
          </a:p>
          <a:p>
            <a:endParaRPr lang="en-US" dirty="0" smtClean="0"/>
          </a:p>
          <a:p>
            <a:pPr lvl="1"/>
            <a:endParaRPr lang="en-US" dirty="0"/>
          </a:p>
        </p:txBody>
      </p:sp>
    </p:spTree>
    <p:extLst>
      <p:ext uri="{BB962C8B-B14F-4D97-AF65-F5344CB8AC3E}">
        <p14:creationId xmlns:p14="http://schemas.microsoft.com/office/powerpoint/2010/main" xmlns="" val="31543646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Usability Practitioners and Test Sponsors</a:t>
            </a:r>
            <a:endParaRPr lang="en-US" dirty="0"/>
          </a:p>
        </p:txBody>
      </p:sp>
      <p:sp>
        <p:nvSpPr>
          <p:cNvPr id="3" name="Content Placeholder 2"/>
          <p:cNvSpPr>
            <a:spLocks noGrp="1"/>
          </p:cNvSpPr>
          <p:nvPr>
            <p:ph idx="1"/>
          </p:nvPr>
        </p:nvSpPr>
        <p:spPr/>
        <p:txBody>
          <a:bodyPr/>
          <a:lstStyle/>
          <a:p>
            <a:r>
              <a:rPr lang="en-US" dirty="0" smtClean="0"/>
              <a:t>Can collect time-on-task (efficiency) measures while having participants think aloud</a:t>
            </a:r>
          </a:p>
          <a:p>
            <a:r>
              <a:rPr lang="en-US" dirty="0" smtClean="0"/>
              <a:t>Sponsors/Clients of the usability reports need to be aware of the TA method used</a:t>
            </a:r>
            <a:endParaRPr lang="en-US" dirty="0"/>
          </a:p>
        </p:txBody>
      </p:sp>
    </p:spTree>
    <p:extLst>
      <p:ext uri="{BB962C8B-B14F-4D97-AF65-F5344CB8AC3E}">
        <p14:creationId xmlns:p14="http://schemas.microsoft.com/office/powerpoint/2010/main" xmlns="" val="41779423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Usability Practitioners</a:t>
            </a:r>
            <a:endParaRPr lang="en-US" dirty="0"/>
          </a:p>
        </p:txBody>
      </p:sp>
      <p:sp>
        <p:nvSpPr>
          <p:cNvPr id="3" name="Content Placeholder 2"/>
          <p:cNvSpPr>
            <a:spLocks noGrp="1"/>
          </p:cNvSpPr>
          <p:nvPr>
            <p:ph idx="1"/>
          </p:nvPr>
        </p:nvSpPr>
        <p:spPr/>
        <p:txBody>
          <a:bodyPr/>
          <a:lstStyle/>
          <a:p>
            <a:r>
              <a:rPr lang="en-US" dirty="0"/>
              <a:t>Practitioners need to thoroughly document the type of TA protocol they use</a:t>
            </a:r>
          </a:p>
          <a:p>
            <a:pPr lvl="1"/>
            <a:r>
              <a:rPr lang="en-US" dirty="0"/>
              <a:t>Instruction and practice TA before test begins</a:t>
            </a:r>
          </a:p>
          <a:p>
            <a:pPr lvl="1"/>
            <a:r>
              <a:rPr lang="en-US" dirty="0"/>
              <a:t>Kind &amp; frequency of probing</a:t>
            </a:r>
          </a:p>
          <a:p>
            <a:endParaRPr lang="en-US" dirty="0"/>
          </a:p>
        </p:txBody>
      </p:sp>
    </p:spTree>
    <p:extLst>
      <p:ext uri="{BB962C8B-B14F-4D97-AF65-F5344CB8AC3E}">
        <p14:creationId xmlns:p14="http://schemas.microsoft.com/office/powerpoint/2010/main" xmlns="" val="2380683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 &amp; Usability Practitioners</a:t>
            </a:r>
            <a:endParaRPr lang="en-US" dirty="0"/>
          </a:p>
        </p:txBody>
      </p:sp>
      <p:sp>
        <p:nvSpPr>
          <p:cNvPr id="3" name="Content Placeholder 2"/>
          <p:cNvSpPr>
            <a:spLocks noGrp="1"/>
          </p:cNvSpPr>
          <p:nvPr>
            <p:ph idx="1"/>
          </p:nvPr>
        </p:nvSpPr>
        <p:spPr/>
        <p:txBody>
          <a:bodyPr/>
          <a:lstStyle/>
          <a:p>
            <a:r>
              <a:rPr lang="en-US" dirty="0" smtClean="0"/>
              <a:t>Practitioners use many different approaches to thinking aloud</a:t>
            </a:r>
          </a:p>
          <a:p>
            <a:r>
              <a:rPr lang="en-US" dirty="0" smtClean="0"/>
              <a:t>Over time we have a sense of what we think works for us</a:t>
            </a:r>
          </a:p>
          <a:p>
            <a:r>
              <a:rPr lang="en-US" dirty="0" smtClean="0"/>
              <a:t>But, we have not looked at the TA protocol empirically.</a:t>
            </a:r>
          </a:p>
        </p:txBody>
      </p:sp>
    </p:spTree>
    <p:extLst>
      <p:ext uri="{BB962C8B-B14F-4D97-AF65-F5344CB8AC3E}">
        <p14:creationId xmlns:p14="http://schemas.microsoft.com/office/powerpoint/2010/main" xmlns="" val="36494392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Usability Community</a:t>
            </a:r>
            <a:endParaRPr lang="en-US" dirty="0"/>
          </a:p>
        </p:txBody>
      </p:sp>
      <p:sp>
        <p:nvSpPr>
          <p:cNvPr id="3" name="Content Placeholder 2"/>
          <p:cNvSpPr>
            <a:spLocks noGrp="1"/>
          </p:cNvSpPr>
          <p:nvPr>
            <p:ph idx="1"/>
          </p:nvPr>
        </p:nvSpPr>
        <p:spPr/>
        <p:txBody>
          <a:bodyPr/>
          <a:lstStyle/>
          <a:p>
            <a:r>
              <a:rPr lang="en-US" dirty="0" smtClean="0"/>
              <a:t>More accurate reporting of TA methods will support valid comparisons across studies</a:t>
            </a:r>
          </a:p>
          <a:p>
            <a:r>
              <a:rPr lang="en-US" dirty="0" smtClean="0"/>
              <a:t>A standard set of usability testing TA procedures across studies may become more common</a:t>
            </a:r>
            <a:endParaRPr lang="en-US" dirty="0"/>
          </a:p>
        </p:txBody>
      </p:sp>
    </p:spTree>
    <p:extLst>
      <p:ext uri="{BB962C8B-B14F-4D97-AF65-F5344CB8AC3E}">
        <p14:creationId xmlns:p14="http://schemas.microsoft.com/office/powerpoint/2010/main" xmlns="" val="12953456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Study</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Three thinking-aloud variants</a:t>
            </a:r>
          </a:p>
          <a:p>
            <a:r>
              <a:rPr lang="en-US" dirty="0"/>
              <a:t>Eight simple find tasks on a single data-dissemination Web site</a:t>
            </a:r>
          </a:p>
          <a:p>
            <a:r>
              <a:rPr lang="en-US" dirty="0"/>
              <a:t>One administrator per condition</a:t>
            </a:r>
          </a:p>
          <a:p>
            <a:r>
              <a:rPr lang="en-US" dirty="0"/>
              <a:t>Participants drawn from Metro DC area, who had indicated they would be interested in participating in a usability study</a:t>
            </a:r>
          </a:p>
          <a:p>
            <a:r>
              <a:rPr lang="en-US" dirty="0"/>
              <a:t>Study does not report on number of usability </a:t>
            </a:r>
            <a:r>
              <a:rPr lang="en-US" dirty="0" smtClean="0"/>
              <a:t>problems</a:t>
            </a:r>
            <a:endParaRPr lang="en-US" dirty="0"/>
          </a:p>
        </p:txBody>
      </p:sp>
    </p:spTree>
    <p:extLst>
      <p:ext uri="{BB962C8B-B14F-4D97-AF65-F5344CB8AC3E}">
        <p14:creationId xmlns:p14="http://schemas.microsoft.com/office/powerpoint/2010/main" xmlns="" val="34449133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1</a:t>
            </a:r>
            <a:endParaRPr lang="en-US" dirty="0"/>
          </a:p>
        </p:txBody>
      </p:sp>
      <p:sp>
        <p:nvSpPr>
          <p:cNvPr id="3" name="Content Placeholder 2"/>
          <p:cNvSpPr>
            <a:spLocks noGrp="1"/>
          </p:cNvSpPr>
          <p:nvPr>
            <p:ph idx="1"/>
          </p:nvPr>
        </p:nvSpPr>
        <p:spPr/>
        <p:txBody>
          <a:bodyPr/>
          <a:lstStyle/>
          <a:p>
            <a:r>
              <a:rPr lang="en-US" dirty="0"/>
              <a:t>Currently usability practitioners use variations of TA as primary way to identify usability problems.</a:t>
            </a:r>
          </a:p>
          <a:p>
            <a:r>
              <a:rPr lang="en-US" dirty="0"/>
              <a:t>Practice of TA varies and few research articles assess which method is more effective</a:t>
            </a:r>
            <a:r>
              <a:rPr lang="en-US" dirty="0" smtClean="0"/>
              <a:t>.</a:t>
            </a:r>
            <a:endParaRPr lang="en-US" dirty="0"/>
          </a:p>
        </p:txBody>
      </p:sp>
    </p:spTree>
    <p:extLst>
      <p:ext uri="{BB962C8B-B14F-4D97-AF65-F5344CB8AC3E}">
        <p14:creationId xmlns:p14="http://schemas.microsoft.com/office/powerpoint/2010/main" xmlns="" val="32255136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2</a:t>
            </a:r>
            <a:endParaRPr lang="en-US" dirty="0"/>
          </a:p>
        </p:txBody>
      </p:sp>
      <p:sp>
        <p:nvSpPr>
          <p:cNvPr id="3" name="Content Placeholder 2"/>
          <p:cNvSpPr>
            <a:spLocks noGrp="1"/>
          </p:cNvSpPr>
          <p:nvPr>
            <p:ph idx="1"/>
          </p:nvPr>
        </p:nvSpPr>
        <p:spPr>
          <a:xfrm>
            <a:off x="457200" y="1347281"/>
            <a:ext cx="8229600" cy="4525963"/>
          </a:xfrm>
        </p:spPr>
        <p:txBody>
          <a:bodyPr>
            <a:normAutofit fontScale="92500"/>
          </a:bodyPr>
          <a:lstStyle/>
          <a:p>
            <a:pPr marL="339725"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Our study </a:t>
            </a:r>
            <a:r>
              <a:rPr lang="en-US" sz="1400" dirty="0"/>
              <a:t>(Olmsted-Hawala, Murphy, Hawala &amp; Ashenfelter, 2010)</a:t>
            </a:r>
          </a:p>
          <a:p>
            <a:pPr marL="739775" lvl="1" indent="-28257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Indicates it’s better to avoid the coaching protocol as it skews the data in ways that we demonstrate</a:t>
            </a:r>
          </a:p>
          <a:p>
            <a:pPr marL="739775" lvl="1" indent="-28257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Supports previous work that shows some amount of coaching leads to higher accuracy rates compared to a control and/or traditional condition</a:t>
            </a:r>
          </a:p>
          <a:p>
            <a:pPr marL="739775" lvl="1" indent="-28257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Contradicts some of the current literature with respect to our efficiency measure; but supports findings of no efficiency differences  </a:t>
            </a:r>
            <a:r>
              <a:rPr lang="en-US" sz="1400" dirty="0"/>
              <a:t>(Bowers &amp; </a:t>
            </a:r>
            <a:r>
              <a:rPr lang="en-US" sz="1400" dirty="0" err="1"/>
              <a:t>Snyders</a:t>
            </a:r>
            <a:r>
              <a:rPr lang="en-US" sz="1400" dirty="0"/>
              <a:t>, 1990</a:t>
            </a:r>
            <a:r>
              <a:rPr lang="en-US" sz="1400" dirty="0" smtClean="0"/>
              <a:t>)</a:t>
            </a:r>
            <a:endParaRPr lang="en-US" sz="1400" dirty="0"/>
          </a:p>
        </p:txBody>
      </p:sp>
    </p:spTree>
    <p:extLst>
      <p:ext uri="{BB962C8B-B14F-4D97-AF65-F5344CB8AC3E}">
        <p14:creationId xmlns:p14="http://schemas.microsoft.com/office/powerpoint/2010/main" xmlns="" val="42644754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685800" y="0"/>
            <a:ext cx="8153400" cy="838200"/>
          </a:xfrm>
          <a:prstGeom prst="rect">
            <a:avLst/>
          </a:prstGeom>
          <a:noFill/>
          <a:ln w="9525">
            <a:noFill/>
            <a:round/>
            <a:headEnd/>
            <a:tailEnd/>
          </a:ln>
        </p:spPr>
        <p:txBody>
          <a:bodyPr anchor="ctr"/>
          <a:lstStyle/>
          <a:p>
            <a:pPr algn="ct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dirty="0">
                <a:solidFill>
                  <a:srgbClr val="000000"/>
                </a:solidFill>
                <a:latin typeface="Arial" pitchFamily="34" charset="0"/>
                <a:cs typeface="Arial" pitchFamily="34" charset="0"/>
              </a:rPr>
              <a:t>References from talk--see paper for full list</a:t>
            </a:r>
          </a:p>
        </p:txBody>
      </p:sp>
      <p:sp>
        <p:nvSpPr>
          <p:cNvPr id="43011" name="Text Box 2"/>
          <p:cNvSpPr txBox="1">
            <a:spLocks noChangeArrowheads="1"/>
          </p:cNvSpPr>
          <p:nvPr/>
        </p:nvSpPr>
        <p:spPr bwMode="auto">
          <a:xfrm>
            <a:off x="304800" y="990600"/>
            <a:ext cx="8305800" cy="4991100"/>
          </a:xfrm>
          <a:prstGeom prst="rect">
            <a:avLst/>
          </a:prstGeom>
          <a:noFill/>
          <a:ln w="9525">
            <a:noFill/>
            <a:round/>
            <a:headEnd/>
            <a:tailEnd/>
          </a:ln>
        </p:spPr>
        <p:txBody>
          <a:bodyPr/>
          <a:lstStyle/>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a:solidFill>
                  <a:srgbClr val="000000"/>
                </a:solidFill>
                <a:latin typeface="Arial" pitchFamily="34" charset="0"/>
                <a:cs typeface="Arial" pitchFamily="34" charset="0"/>
              </a:rPr>
              <a:t>Boren, T., and Ramey, J. Thinking aloud: Reconciling theory and practice. </a:t>
            </a:r>
            <a:r>
              <a:rPr lang="en-US" sz="1200" i="1" dirty="0">
                <a:solidFill>
                  <a:srgbClr val="000000"/>
                </a:solidFill>
                <a:latin typeface="Arial" pitchFamily="34" charset="0"/>
                <a:cs typeface="Arial" pitchFamily="34" charset="0"/>
              </a:rPr>
              <a:t>IEEE Transactions on Professional</a:t>
            </a:r>
            <a:r>
              <a:rPr lang="en-US" sz="1200" i="1" dirty="0" smtClean="0">
                <a:solidFill>
                  <a:srgbClr val="000000"/>
                </a:solidFill>
                <a:latin typeface="Arial" pitchFamily="34" charset="0"/>
                <a:cs typeface="Arial" pitchFamily="34" charset="0"/>
              </a:rPr>
              <a:t> Communication </a:t>
            </a:r>
            <a:r>
              <a:rPr lang="en-US" sz="1200" i="1" dirty="0">
                <a:solidFill>
                  <a:srgbClr val="000000"/>
                </a:solidFill>
                <a:latin typeface="Arial" pitchFamily="34" charset="0"/>
                <a:cs typeface="Arial" pitchFamily="34" charset="0"/>
              </a:rPr>
              <a:t>43</a:t>
            </a:r>
            <a:r>
              <a:rPr lang="en-US" sz="1200" dirty="0">
                <a:solidFill>
                  <a:srgbClr val="000000"/>
                </a:solidFill>
                <a:latin typeface="Arial" pitchFamily="34" charset="0"/>
                <a:cs typeface="Arial" pitchFamily="34" charset="0"/>
              </a:rPr>
              <a:t>, 3 (2000), 261-278.</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a:solidFill>
                <a:srgbClr val="000000"/>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a:solidFill>
                  <a:srgbClr val="000000"/>
                </a:solidFill>
                <a:latin typeface="Arial" pitchFamily="34" charset="0"/>
                <a:cs typeface="Arial" pitchFamily="34" charset="0"/>
              </a:rPr>
              <a:t>Bowers, V., and Snyder, H. Concurrent versus retrospective verbal protocol for comparing window usability.  In </a:t>
            </a:r>
            <a:r>
              <a:rPr lang="en-US" sz="1200" i="1" dirty="0">
                <a:solidFill>
                  <a:srgbClr val="000000"/>
                </a:solidFill>
                <a:latin typeface="Arial" pitchFamily="34" charset="0"/>
                <a:cs typeface="Arial" pitchFamily="34" charset="0"/>
              </a:rPr>
              <a:t>Proc</a:t>
            </a:r>
            <a:r>
              <a:rPr lang="en-US" sz="1200" i="1" dirty="0" smtClean="0">
                <a:solidFill>
                  <a:srgbClr val="000000"/>
                </a:solidFill>
                <a:latin typeface="Arial" pitchFamily="34" charset="0"/>
                <a:cs typeface="Arial" pitchFamily="34" charset="0"/>
              </a:rPr>
              <a:t> Human Factors </a:t>
            </a:r>
            <a:r>
              <a:rPr lang="en-US" sz="1200" i="1" dirty="0">
                <a:solidFill>
                  <a:srgbClr val="000000"/>
                </a:solidFill>
                <a:latin typeface="Arial" pitchFamily="34" charset="0"/>
                <a:cs typeface="Arial" pitchFamily="34" charset="0"/>
              </a:rPr>
              <a:t>Society 34</a:t>
            </a:r>
            <a:r>
              <a:rPr lang="en-US" sz="1200" i="1" baseline="30000" dirty="0">
                <a:solidFill>
                  <a:srgbClr val="000000"/>
                </a:solidFill>
                <a:latin typeface="Arial" pitchFamily="34" charset="0"/>
                <a:cs typeface="Arial" pitchFamily="34" charset="0"/>
              </a:rPr>
              <a:t>th</a:t>
            </a:r>
            <a:r>
              <a:rPr lang="en-US" sz="1200" i="1" dirty="0">
                <a:solidFill>
                  <a:srgbClr val="000000"/>
                </a:solidFill>
                <a:latin typeface="Arial" pitchFamily="34" charset="0"/>
                <a:cs typeface="Arial" pitchFamily="34" charset="0"/>
              </a:rPr>
              <a:t> Annual Meeting</a:t>
            </a:r>
            <a:r>
              <a:rPr lang="en-US" sz="1200" dirty="0">
                <a:solidFill>
                  <a:srgbClr val="000000"/>
                </a:solidFill>
                <a:latin typeface="Arial" pitchFamily="34" charset="0"/>
                <a:cs typeface="Arial" pitchFamily="34" charset="0"/>
              </a:rPr>
              <a:t>, (1990), 1270-1274.</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a:solidFill>
                <a:srgbClr val="000000"/>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a:solidFill>
                  <a:srgbClr val="000000"/>
                </a:solidFill>
                <a:latin typeface="Arial" pitchFamily="34" charset="0"/>
                <a:cs typeface="Arial" pitchFamily="34" charset="0"/>
              </a:rPr>
              <a:t>Dumas, J and Redish, J. </a:t>
            </a:r>
            <a:r>
              <a:rPr lang="en-US" sz="1200" i="1" dirty="0">
                <a:solidFill>
                  <a:srgbClr val="000000"/>
                </a:solidFill>
                <a:latin typeface="Arial" pitchFamily="34" charset="0"/>
                <a:cs typeface="Arial" pitchFamily="34" charset="0"/>
              </a:rPr>
              <a:t>A Practical Guide to Usability Testing</a:t>
            </a:r>
            <a:r>
              <a:rPr lang="en-US" sz="1200" dirty="0">
                <a:solidFill>
                  <a:srgbClr val="000000"/>
                </a:solidFill>
                <a:latin typeface="Arial" pitchFamily="34" charset="0"/>
                <a:cs typeface="Arial" pitchFamily="34" charset="0"/>
              </a:rPr>
              <a:t>. Intellect Press, Portland, OR, USA, 1999. </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a:solidFill>
                <a:srgbClr val="000000"/>
              </a:solidFill>
              <a:latin typeface="Arial" pitchFamily="34" charset="0"/>
              <a:cs typeface="Arial" pitchFamily="34" charset="0"/>
            </a:endParaRPr>
          </a:p>
          <a:p>
            <a:pPr lvl="0">
              <a:buClr>
                <a:srgbClr val="000000"/>
              </a:buClr>
              <a:buSzPct val="10000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smtClean="0">
                <a:solidFill>
                  <a:schemeClr val="tx1"/>
                </a:solidFill>
                <a:latin typeface="Arial" pitchFamily="34" charset="0"/>
                <a:cs typeface="Arial" pitchFamily="34" charset="0"/>
              </a:rPr>
              <a:t>Chin</a:t>
            </a:r>
            <a:r>
              <a:rPr lang="en-US" sz="1200" dirty="0">
                <a:solidFill>
                  <a:schemeClr val="tx1"/>
                </a:solidFill>
                <a:latin typeface="Arial" pitchFamily="34" charset="0"/>
                <a:cs typeface="Arial" pitchFamily="34" charset="0"/>
              </a:rPr>
              <a:t>, J.P., Diehl, V., and Norman, K. L. (1988). Development of an instrument measuring user satisfaction of the human-computer interface.  In </a:t>
            </a:r>
            <a:r>
              <a:rPr lang="en-US" sz="1200" i="1" dirty="0" err="1">
                <a:solidFill>
                  <a:schemeClr val="tx1"/>
                </a:solidFill>
                <a:latin typeface="Arial" pitchFamily="34" charset="0"/>
                <a:cs typeface="Arial" pitchFamily="34" charset="0"/>
              </a:rPr>
              <a:t>Proc</a:t>
            </a:r>
            <a:r>
              <a:rPr lang="en-US" sz="1200" i="1" dirty="0">
                <a:solidFill>
                  <a:schemeClr val="tx1"/>
                </a:solidFill>
                <a:latin typeface="Arial" pitchFamily="34" charset="0"/>
                <a:cs typeface="Arial" pitchFamily="34" charset="0"/>
              </a:rPr>
              <a:t> CHI 88, </a:t>
            </a:r>
            <a:r>
              <a:rPr lang="en-US" sz="1200" dirty="0">
                <a:solidFill>
                  <a:schemeClr val="tx1"/>
                </a:solidFill>
                <a:latin typeface="Arial" pitchFamily="34" charset="0"/>
                <a:cs typeface="Arial" pitchFamily="34" charset="0"/>
              </a:rPr>
              <a:t>ACM Press (1988), 213-218</a:t>
            </a:r>
            <a:r>
              <a:rPr lang="en-US" sz="1200" dirty="0" smtClean="0">
                <a:solidFill>
                  <a:schemeClr val="tx1"/>
                </a:solidFill>
                <a:latin typeface="Arial" pitchFamily="34" charset="0"/>
                <a:cs typeface="Arial" pitchFamily="34" charset="0"/>
              </a:rPr>
              <a:t>. (QUIS adapted and used with permission of the University of Maryland).</a:t>
            </a:r>
            <a:endParaRPr lang="en-US" sz="1200" dirty="0">
              <a:solidFill>
                <a:schemeClr val="tx1"/>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b="1" dirty="0" smtClean="0">
              <a:solidFill>
                <a:schemeClr val="tx1"/>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smtClean="0">
                <a:solidFill>
                  <a:srgbClr val="000000"/>
                </a:solidFill>
                <a:latin typeface="Arial" pitchFamily="34" charset="0"/>
                <a:cs typeface="Arial" pitchFamily="34" charset="0"/>
              </a:rPr>
              <a:t>Ericsson</a:t>
            </a:r>
            <a:r>
              <a:rPr lang="en-US" sz="1200" dirty="0">
                <a:solidFill>
                  <a:srgbClr val="000000"/>
                </a:solidFill>
                <a:latin typeface="Arial" pitchFamily="34" charset="0"/>
                <a:cs typeface="Arial" pitchFamily="34" charset="0"/>
              </a:rPr>
              <a:t>, K.A. and Simon, H.A. </a:t>
            </a:r>
            <a:r>
              <a:rPr lang="en-US" sz="1200" i="1" dirty="0">
                <a:solidFill>
                  <a:srgbClr val="000000"/>
                </a:solidFill>
                <a:latin typeface="Arial" pitchFamily="34" charset="0"/>
                <a:cs typeface="Arial" pitchFamily="34" charset="0"/>
              </a:rPr>
              <a:t>Protocol Analysis: Verbal Reports As Data</a:t>
            </a:r>
            <a:r>
              <a:rPr lang="en-US" sz="1200" dirty="0" smtClean="0">
                <a:solidFill>
                  <a:srgbClr val="000000"/>
                </a:solidFill>
                <a:latin typeface="Arial" pitchFamily="34" charset="0"/>
                <a:cs typeface="Arial" pitchFamily="34" charset="0"/>
              </a:rPr>
              <a:t>. (</a:t>
            </a:r>
            <a:r>
              <a:rPr lang="en-US" sz="1200" dirty="0">
                <a:solidFill>
                  <a:srgbClr val="000000"/>
                </a:solidFill>
                <a:latin typeface="Arial" pitchFamily="34" charset="0"/>
                <a:cs typeface="Arial" pitchFamily="34" charset="0"/>
              </a:rPr>
              <a:t>Revised ed.) MIT Press, Cambridge, MA, </a:t>
            </a:r>
            <a:r>
              <a:rPr lang="en-US" sz="1200" dirty="0" smtClean="0">
                <a:solidFill>
                  <a:srgbClr val="000000"/>
                </a:solidFill>
                <a:latin typeface="Arial" pitchFamily="34" charset="0"/>
                <a:cs typeface="Arial" pitchFamily="34" charset="0"/>
              </a:rPr>
              <a:t>USA, 1996</a:t>
            </a:r>
            <a:r>
              <a:rPr lang="en-US" sz="1200" dirty="0">
                <a:solidFill>
                  <a:srgbClr val="000000"/>
                </a:solidFill>
                <a:latin typeface="Arial" pitchFamily="34" charset="0"/>
                <a:cs typeface="Arial" pitchFamily="34" charset="0"/>
              </a:rPr>
              <a:t>.</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a:solidFill>
                <a:srgbClr val="000000"/>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err="1" smtClean="0">
                <a:solidFill>
                  <a:srgbClr val="000000"/>
                </a:solidFill>
                <a:latin typeface="Arial" pitchFamily="34" charset="0"/>
                <a:cs typeface="Arial" pitchFamily="34" charset="0"/>
              </a:rPr>
              <a:t>Hertzum</a:t>
            </a:r>
            <a:r>
              <a:rPr lang="en-US" sz="1200" dirty="0">
                <a:solidFill>
                  <a:srgbClr val="000000"/>
                </a:solidFill>
                <a:latin typeface="Arial" pitchFamily="34" charset="0"/>
                <a:cs typeface="Arial" pitchFamily="34" charset="0"/>
              </a:rPr>
              <a:t>, M, Hansen, K., and Anderson, H. </a:t>
            </a:r>
            <a:r>
              <a:rPr lang="en-US" sz="1200" dirty="0" smtClean="0">
                <a:solidFill>
                  <a:srgbClr val="000000"/>
                </a:solidFill>
                <a:latin typeface="Arial" pitchFamily="34" charset="0"/>
                <a:cs typeface="Arial" pitchFamily="34" charset="0"/>
              </a:rPr>
              <a:t>Scrutinizing </a:t>
            </a:r>
            <a:r>
              <a:rPr lang="en-US" sz="1200" dirty="0">
                <a:solidFill>
                  <a:srgbClr val="000000"/>
                </a:solidFill>
                <a:latin typeface="Arial" pitchFamily="34" charset="0"/>
                <a:cs typeface="Arial" pitchFamily="34" charset="0"/>
              </a:rPr>
              <a:t>usability evaluation: does thinking aloud affect </a:t>
            </a:r>
            <a:r>
              <a:rPr lang="en-US" sz="1200" dirty="0" err="1">
                <a:solidFill>
                  <a:srgbClr val="000000"/>
                </a:solidFill>
                <a:latin typeface="Arial" pitchFamily="34" charset="0"/>
                <a:cs typeface="Arial" pitchFamily="34" charset="0"/>
              </a:rPr>
              <a:t>behaviour</a:t>
            </a:r>
            <a:r>
              <a:rPr lang="en-US" sz="1200" dirty="0">
                <a:solidFill>
                  <a:srgbClr val="000000"/>
                </a:solidFill>
                <a:latin typeface="Arial" pitchFamily="34" charset="0"/>
                <a:cs typeface="Arial" pitchFamily="34" charset="0"/>
              </a:rPr>
              <a:t> and mental workload? </a:t>
            </a:r>
            <a:r>
              <a:rPr lang="en-US" sz="1200" dirty="0" err="1">
                <a:solidFill>
                  <a:srgbClr val="000000"/>
                </a:solidFill>
                <a:latin typeface="Arial" pitchFamily="34" charset="0"/>
                <a:cs typeface="Arial" pitchFamily="34" charset="0"/>
              </a:rPr>
              <a:t>Behaviour</a:t>
            </a:r>
            <a:r>
              <a:rPr lang="en-US" sz="1200" dirty="0">
                <a:solidFill>
                  <a:srgbClr val="000000"/>
                </a:solidFill>
                <a:latin typeface="Arial" pitchFamily="34" charset="0"/>
                <a:cs typeface="Arial" pitchFamily="34" charset="0"/>
              </a:rPr>
              <a:t> &amp; Information Technology 28, 2 (2009), 165-181.</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a:solidFill>
                <a:srgbClr val="000000"/>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err="1" smtClean="0">
                <a:solidFill>
                  <a:srgbClr val="000000"/>
                </a:solidFill>
                <a:latin typeface="Arial" pitchFamily="34" charset="0"/>
                <a:cs typeface="Arial" pitchFamily="34" charset="0"/>
              </a:rPr>
              <a:t>Krahmer</a:t>
            </a:r>
            <a:r>
              <a:rPr lang="en-US" sz="1200" dirty="0">
                <a:solidFill>
                  <a:srgbClr val="000000"/>
                </a:solidFill>
                <a:latin typeface="Arial" pitchFamily="34" charset="0"/>
                <a:cs typeface="Arial" pitchFamily="34" charset="0"/>
              </a:rPr>
              <a:t>, E., and </a:t>
            </a:r>
            <a:r>
              <a:rPr lang="en-US" sz="1200" dirty="0" err="1">
                <a:solidFill>
                  <a:srgbClr val="000000"/>
                </a:solidFill>
                <a:latin typeface="Arial" pitchFamily="34" charset="0"/>
                <a:cs typeface="Arial" pitchFamily="34" charset="0"/>
              </a:rPr>
              <a:t>Ummelen</a:t>
            </a:r>
            <a:r>
              <a:rPr lang="en-US" sz="1200" dirty="0">
                <a:solidFill>
                  <a:srgbClr val="000000"/>
                </a:solidFill>
                <a:latin typeface="Arial" pitchFamily="34" charset="0"/>
                <a:cs typeface="Arial" pitchFamily="34" charset="0"/>
              </a:rPr>
              <a:t>, N. Thinking about thinking aloud: A comparison of two verbal protocols for usability testing. </a:t>
            </a:r>
            <a:r>
              <a:rPr lang="en-US" sz="1200" i="1" dirty="0">
                <a:solidFill>
                  <a:srgbClr val="000000"/>
                </a:solidFill>
                <a:latin typeface="Arial" pitchFamily="34" charset="0"/>
                <a:cs typeface="Arial" pitchFamily="34" charset="0"/>
              </a:rPr>
              <a:t>IEEE</a:t>
            </a:r>
            <a:r>
              <a:rPr lang="en-US" sz="1200" i="1" dirty="0" smtClean="0">
                <a:solidFill>
                  <a:srgbClr val="000000"/>
                </a:solidFill>
                <a:latin typeface="Arial" pitchFamily="34" charset="0"/>
                <a:cs typeface="Arial" pitchFamily="34" charset="0"/>
              </a:rPr>
              <a:t> Transactions </a:t>
            </a:r>
            <a:r>
              <a:rPr lang="en-US" sz="1200" i="1" dirty="0">
                <a:solidFill>
                  <a:srgbClr val="000000"/>
                </a:solidFill>
                <a:latin typeface="Arial" pitchFamily="34" charset="0"/>
                <a:cs typeface="Arial" pitchFamily="34" charset="0"/>
              </a:rPr>
              <a:t>on Professional Communication 47</a:t>
            </a:r>
            <a:r>
              <a:rPr lang="en-US" sz="1200" dirty="0">
                <a:solidFill>
                  <a:srgbClr val="000000"/>
                </a:solidFill>
                <a:latin typeface="Arial" pitchFamily="34" charset="0"/>
                <a:cs typeface="Arial" pitchFamily="34" charset="0"/>
              </a:rPr>
              <a:t>, 2  (2004), 105-117.</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a:solidFill>
                  <a:srgbClr val="000000"/>
                </a:solidFill>
                <a:latin typeface="Arial" pitchFamily="34" charset="0"/>
                <a:cs typeface="Arial" pitchFamily="34" charset="0"/>
              </a:rPr>
              <a:t>Nielsen, J. </a:t>
            </a:r>
            <a:r>
              <a:rPr lang="en-US" sz="1200" i="1" dirty="0">
                <a:solidFill>
                  <a:srgbClr val="000000"/>
                </a:solidFill>
                <a:latin typeface="Arial" pitchFamily="34" charset="0"/>
                <a:cs typeface="Arial" pitchFamily="34" charset="0"/>
              </a:rPr>
              <a:t>Usability Engineering</a:t>
            </a:r>
            <a:r>
              <a:rPr lang="en-US" sz="1200" dirty="0">
                <a:solidFill>
                  <a:srgbClr val="000000"/>
                </a:solidFill>
                <a:latin typeface="Arial" pitchFamily="34" charset="0"/>
                <a:cs typeface="Arial" pitchFamily="34" charset="0"/>
              </a:rPr>
              <a:t>. Morgan Kaufmann, New York, NY, USA, 1993.</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a:solidFill>
                <a:srgbClr val="000000"/>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err="1" smtClean="0">
                <a:solidFill>
                  <a:srgbClr val="000000"/>
                </a:solidFill>
                <a:latin typeface="Arial" pitchFamily="34" charset="0"/>
                <a:cs typeface="Arial" pitchFamily="34" charset="0"/>
              </a:rPr>
              <a:t>Noldus</a:t>
            </a:r>
            <a:r>
              <a:rPr lang="en-US" sz="1200" dirty="0" smtClean="0">
                <a:solidFill>
                  <a:srgbClr val="000000"/>
                </a:solidFill>
                <a:latin typeface="Arial" pitchFamily="34" charset="0"/>
                <a:cs typeface="Arial" pitchFamily="34" charset="0"/>
              </a:rPr>
              <a:t> Information Technology, </a:t>
            </a:r>
            <a:r>
              <a:rPr lang="en-US" sz="1200" dirty="0" err="1" smtClean="0">
                <a:solidFill>
                  <a:srgbClr val="000000"/>
                </a:solidFill>
                <a:latin typeface="Arial" pitchFamily="34" charset="0"/>
                <a:cs typeface="Arial" pitchFamily="34" charset="0"/>
              </a:rPr>
              <a:t>Noldus</a:t>
            </a:r>
            <a:r>
              <a:rPr lang="en-US" sz="1200" dirty="0" smtClean="0">
                <a:solidFill>
                  <a:srgbClr val="000000"/>
                </a:solidFill>
                <a:latin typeface="Arial" pitchFamily="34" charset="0"/>
                <a:cs typeface="Arial" pitchFamily="34" charset="0"/>
              </a:rPr>
              <a:t> the Observer 5.0, http</a:t>
            </a:r>
            <a:r>
              <a:rPr lang="en-US" sz="1200" dirty="0">
                <a:solidFill>
                  <a:srgbClr val="000000"/>
                </a:solidFill>
                <a:latin typeface="Arial" pitchFamily="34" charset="0"/>
                <a:cs typeface="Arial" pitchFamily="34" charset="0"/>
              </a:rPr>
              <a:t>://www.noldus.com/human-behavior-research/products/the-observer-xt </a:t>
            </a:r>
            <a:endParaRPr lang="en-US" sz="1200" dirty="0" smtClean="0">
              <a:solidFill>
                <a:srgbClr val="000000"/>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a:solidFill>
                <a:srgbClr val="000000"/>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err="1" smtClean="0">
                <a:solidFill>
                  <a:srgbClr val="000000"/>
                </a:solidFill>
                <a:latin typeface="Arial" pitchFamily="34" charset="0"/>
                <a:cs typeface="Arial" pitchFamily="34" charset="0"/>
              </a:rPr>
              <a:t>Norgaard</a:t>
            </a:r>
            <a:r>
              <a:rPr lang="en-US" sz="1200" dirty="0">
                <a:solidFill>
                  <a:srgbClr val="000000"/>
                </a:solidFill>
                <a:latin typeface="Arial" pitchFamily="34" charset="0"/>
                <a:cs typeface="Arial" pitchFamily="34" charset="0"/>
              </a:rPr>
              <a:t>, M., and </a:t>
            </a:r>
            <a:r>
              <a:rPr lang="en-US" sz="1200" dirty="0" err="1">
                <a:solidFill>
                  <a:srgbClr val="000000"/>
                </a:solidFill>
                <a:latin typeface="Arial" pitchFamily="34" charset="0"/>
                <a:cs typeface="Arial" pitchFamily="34" charset="0"/>
              </a:rPr>
              <a:t>Hornbaek</a:t>
            </a:r>
            <a:r>
              <a:rPr lang="en-US" sz="1200" dirty="0">
                <a:solidFill>
                  <a:srgbClr val="000000"/>
                </a:solidFill>
                <a:latin typeface="Arial" pitchFamily="34" charset="0"/>
                <a:cs typeface="Arial" pitchFamily="34" charset="0"/>
              </a:rPr>
              <a:t>, K</a:t>
            </a:r>
            <a:r>
              <a:rPr lang="en-US" sz="1200" dirty="0" smtClean="0">
                <a:solidFill>
                  <a:srgbClr val="000000"/>
                </a:solidFill>
                <a:latin typeface="Arial" pitchFamily="34" charset="0"/>
                <a:cs typeface="Arial" pitchFamily="34" charset="0"/>
              </a:rPr>
              <a:t>. </a:t>
            </a:r>
            <a:r>
              <a:rPr lang="en-US" sz="1200" dirty="0">
                <a:solidFill>
                  <a:srgbClr val="000000"/>
                </a:solidFill>
                <a:latin typeface="Arial" pitchFamily="34" charset="0"/>
                <a:cs typeface="Arial" pitchFamily="34" charset="0"/>
              </a:rPr>
              <a:t>What do usability evaluators do in Practice? An explorative study of think-aloud testing. In </a:t>
            </a:r>
            <a:r>
              <a:rPr lang="en-US" sz="1200" i="1" dirty="0" smtClean="0">
                <a:solidFill>
                  <a:srgbClr val="000000"/>
                </a:solidFill>
                <a:latin typeface="Arial" pitchFamily="34" charset="0"/>
                <a:cs typeface="Arial" pitchFamily="34" charset="0"/>
              </a:rPr>
              <a:t>DIS 2006</a:t>
            </a:r>
            <a:r>
              <a:rPr lang="en-US" sz="1200" i="1" dirty="0">
                <a:solidFill>
                  <a:srgbClr val="000000"/>
                </a:solidFill>
                <a:latin typeface="Arial" pitchFamily="34" charset="0"/>
                <a:cs typeface="Arial" pitchFamily="34" charset="0"/>
              </a:rPr>
              <a:t>, </a:t>
            </a:r>
            <a:r>
              <a:rPr lang="en-US" sz="1200" dirty="0">
                <a:solidFill>
                  <a:srgbClr val="000000"/>
                </a:solidFill>
                <a:latin typeface="Arial" pitchFamily="34" charset="0"/>
                <a:cs typeface="Arial" pitchFamily="34" charset="0"/>
              </a:rPr>
              <a:t>ACM Press (2006),</a:t>
            </a:r>
            <a:r>
              <a:rPr lang="en-US" sz="1200" i="1" dirty="0">
                <a:solidFill>
                  <a:srgbClr val="000000"/>
                </a:solidFill>
                <a:latin typeface="Arial" pitchFamily="34" charset="0"/>
                <a:cs typeface="Arial" pitchFamily="34" charset="0"/>
              </a:rPr>
              <a:t> 209-219</a:t>
            </a:r>
            <a:r>
              <a:rPr lang="en-US" sz="1200" i="1" dirty="0" smtClean="0">
                <a:solidFill>
                  <a:srgbClr val="000000"/>
                </a:solidFill>
                <a:latin typeface="Arial" pitchFamily="34" charset="0"/>
                <a:cs typeface="Arial" pitchFamily="34" charset="0"/>
              </a:rPr>
              <a:t>.</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900" dirty="0" smtClean="0">
              <a:solidFill>
                <a:schemeClr val="tx1"/>
              </a:solidFill>
              <a:latin typeface="Arial" pitchFamily="34" charset="0"/>
              <a:cs typeface="Arial" pitchFamily="34" charset="0"/>
            </a:endParaRPr>
          </a:p>
        </p:txBody>
      </p:sp>
      <p:sp>
        <p:nvSpPr>
          <p:cNvPr id="43012" name="Text Box 3"/>
          <p:cNvSpPr txBox="1">
            <a:spLocks noChangeArrowheads="1"/>
          </p:cNvSpPr>
          <p:nvPr/>
        </p:nvSpPr>
        <p:spPr bwMode="auto">
          <a:xfrm>
            <a:off x="6934200" y="6248400"/>
            <a:ext cx="1905000" cy="457200"/>
          </a:xfrm>
          <a:prstGeom prst="rect">
            <a:avLst/>
          </a:prstGeom>
          <a:noFill/>
          <a:ln w="9525">
            <a:noFill/>
            <a:round/>
            <a:headEnd/>
            <a:tailEnd/>
          </a:ln>
        </p:spPr>
        <p:txBody>
          <a:bodyPr lIns="90000" tIns="46800" rIns="90000" bIns="46800"/>
          <a:lstStyle/>
          <a:p>
            <a:pPr algn="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8797218-53FB-493A-ADAF-EABA56CD3E0C}" type="slidenum">
              <a:rPr lang="en-US" sz="1400">
                <a:solidFill>
                  <a:srgbClr val="000000"/>
                </a:solidFill>
              </a:rPr>
              <a:pPr algn="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54</a:t>
            </a:fld>
            <a:endParaRPr lang="en-US" sz="1400">
              <a:solidFill>
                <a:srgbClr val="000000"/>
              </a:solidFill>
            </a:endParaRPr>
          </a:p>
        </p:txBody>
      </p:sp>
    </p:spTree>
    <p:extLst>
      <p:ext uri="{BB962C8B-B14F-4D97-AF65-F5344CB8AC3E}">
        <p14:creationId xmlns:p14="http://schemas.microsoft.com/office/powerpoint/2010/main" xmlns="" val="380584038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685800" y="0"/>
            <a:ext cx="8153400" cy="838200"/>
          </a:xfrm>
          <a:prstGeom prst="rect">
            <a:avLst/>
          </a:prstGeom>
          <a:noFill/>
          <a:ln w="9525">
            <a:noFill/>
            <a:round/>
            <a:headEnd/>
            <a:tailEnd/>
          </a:ln>
        </p:spPr>
        <p:txBody>
          <a:bodyPr anchor="ctr"/>
          <a:lstStyle/>
          <a:p>
            <a:pPr algn="ct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dirty="0">
                <a:solidFill>
                  <a:srgbClr val="000000"/>
                </a:solidFill>
                <a:latin typeface="Arial" pitchFamily="34" charset="0"/>
                <a:cs typeface="Arial" pitchFamily="34" charset="0"/>
              </a:rPr>
              <a:t>References from talk--see paper for full list</a:t>
            </a:r>
          </a:p>
        </p:txBody>
      </p:sp>
      <p:sp>
        <p:nvSpPr>
          <p:cNvPr id="43011" name="Text Box 2"/>
          <p:cNvSpPr txBox="1">
            <a:spLocks noChangeArrowheads="1"/>
          </p:cNvSpPr>
          <p:nvPr/>
        </p:nvSpPr>
        <p:spPr bwMode="auto">
          <a:xfrm>
            <a:off x="304800" y="990600"/>
            <a:ext cx="8305800" cy="4724400"/>
          </a:xfrm>
          <a:prstGeom prst="rect">
            <a:avLst/>
          </a:prstGeom>
          <a:noFill/>
          <a:ln w="9525">
            <a:noFill/>
            <a:round/>
            <a:headEnd/>
            <a:tailEnd/>
          </a:ln>
        </p:spPr>
        <p:txBody>
          <a:bodyPr/>
          <a:lstStyle/>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err="1" smtClean="0">
                <a:solidFill>
                  <a:srgbClr val="000000"/>
                </a:solidFill>
                <a:latin typeface="Arial" pitchFamily="34" charset="0"/>
                <a:cs typeface="Arial" pitchFamily="34" charset="0"/>
              </a:rPr>
              <a:t>Norgaard</a:t>
            </a:r>
            <a:r>
              <a:rPr lang="en-US" sz="1200" dirty="0">
                <a:solidFill>
                  <a:srgbClr val="000000"/>
                </a:solidFill>
                <a:latin typeface="Arial" pitchFamily="34" charset="0"/>
                <a:cs typeface="Arial" pitchFamily="34" charset="0"/>
              </a:rPr>
              <a:t>, M., and </a:t>
            </a:r>
            <a:r>
              <a:rPr lang="en-US" sz="1200" dirty="0" err="1">
                <a:solidFill>
                  <a:srgbClr val="000000"/>
                </a:solidFill>
                <a:latin typeface="Arial" pitchFamily="34" charset="0"/>
                <a:cs typeface="Arial" pitchFamily="34" charset="0"/>
              </a:rPr>
              <a:t>Hornbaek</a:t>
            </a:r>
            <a:r>
              <a:rPr lang="en-US" sz="1200" dirty="0">
                <a:solidFill>
                  <a:srgbClr val="000000"/>
                </a:solidFill>
                <a:latin typeface="Arial" pitchFamily="34" charset="0"/>
                <a:cs typeface="Arial" pitchFamily="34" charset="0"/>
              </a:rPr>
              <a:t>, K</a:t>
            </a:r>
            <a:r>
              <a:rPr lang="en-US" sz="1200" dirty="0" smtClean="0">
                <a:solidFill>
                  <a:srgbClr val="000000"/>
                </a:solidFill>
                <a:latin typeface="Arial" pitchFamily="34" charset="0"/>
                <a:cs typeface="Arial" pitchFamily="34" charset="0"/>
              </a:rPr>
              <a:t>. </a:t>
            </a:r>
            <a:r>
              <a:rPr lang="en-US" sz="1200" dirty="0">
                <a:solidFill>
                  <a:srgbClr val="000000"/>
                </a:solidFill>
                <a:latin typeface="Arial" pitchFamily="34" charset="0"/>
                <a:cs typeface="Arial" pitchFamily="34" charset="0"/>
              </a:rPr>
              <a:t>What do usability evaluators do in Practice? An explorative study of think-aloud testing. In </a:t>
            </a:r>
            <a:r>
              <a:rPr lang="en-US" sz="1200" i="1" dirty="0" smtClean="0">
                <a:solidFill>
                  <a:srgbClr val="000000"/>
                </a:solidFill>
                <a:latin typeface="Arial" pitchFamily="34" charset="0"/>
                <a:cs typeface="Arial" pitchFamily="34" charset="0"/>
              </a:rPr>
              <a:t>DIS 2006</a:t>
            </a:r>
            <a:r>
              <a:rPr lang="en-US" sz="1200" i="1" dirty="0">
                <a:solidFill>
                  <a:srgbClr val="000000"/>
                </a:solidFill>
                <a:latin typeface="Arial" pitchFamily="34" charset="0"/>
                <a:cs typeface="Arial" pitchFamily="34" charset="0"/>
              </a:rPr>
              <a:t>, </a:t>
            </a:r>
            <a:r>
              <a:rPr lang="en-US" sz="1200" dirty="0">
                <a:solidFill>
                  <a:srgbClr val="000000"/>
                </a:solidFill>
                <a:latin typeface="Arial" pitchFamily="34" charset="0"/>
                <a:cs typeface="Arial" pitchFamily="34" charset="0"/>
              </a:rPr>
              <a:t>ACM Press (2006),</a:t>
            </a:r>
            <a:r>
              <a:rPr lang="en-US" sz="1200" i="1" dirty="0">
                <a:solidFill>
                  <a:srgbClr val="000000"/>
                </a:solidFill>
                <a:latin typeface="Arial" pitchFamily="34" charset="0"/>
                <a:cs typeface="Arial" pitchFamily="34" charset="0"/>
              </a:rPr>
              <a:t> 209-219</a:t>
            </a:r>
            <a:r>
              <a:rPr lang="en-US" sz="1200" i="1" dirty="0" smtClean="0">
                <a:solidFill>
                  <a:srgbClr val="000000"/>
                </a:solidFill>
                <a:latin typeface="Arial" pitchFamily="34" charset="0"/>
                <a:cs typeface="Arial" pitchFamily="34" charset="0"/>
              </a:rPr>
              <a:t>.</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smtClean="0">
              <a:solidFill>
                <a:schemeClr val="tx1"/>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smtClean="0">
                <a:solidFill>
                  <a:schemeClr val="tx1"/>
                </a:solidFill>
                <a:latin typeface="Arial" pitchFamily="34" charset="0"/>
                <a:cs typeface="Arial" pitchFamily="34" charset="0"/>
              </a:rPr>
              <a:t>Olmsted-Hawala, E., Murphy, E., Hawala, S., &amp; Ashenfelter, K. Think-Aloud Protocols: A Comparison of Three Think-Aloud Protocols for use in Testing Data Dissemination Web Sites for Usability.” In </a:t>
            </a:r>
            <a:r>
              <a:rPr lang="en-US" sz="1200" i="1" dirty="0" smtClean="0">
                <a:solidFill>
                  <a:schemeClr val="tx1"/>
                </a:solidFill>
                <a:latin typeface="Arial" pitchFamily="34" charset="0"/>
                <a:cs typeface="Arial" pitchFamily="34" charset="0"/>
              </a:rPr>
              <a:t>Proceedings of CHI 2010, ACM Conference on Human Factors in Computing Systems</a:t>
            </a:r>
            <a:r>
              <a:rPr lang="en-US" sz="1200" dirty="0" smtClean="0">
                <a:solidFill>
                  <a:schemeClr val="tx1"/>
                </a:solidFill>
                <a:latin typeface="Arial" pitchFamily="34" charset="0"/>
                <a:cs typeface="Arial" pitchFamily="34" charset="0"/>
              </a:rPr>
              <a:t>. ACM Press, (2010), 2381-2390.</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i="1" dirty="0" smtClean="0">
              <a:solidFill>
                <a:srgbClr val="000000"/>
              </a:solidFill>
              <a:latin typeface="Arial" pitchFamily="34" charset="0"/>
              <a:cs typeface="Arial" pitchFamily="34" charset="0"/>
            </a:endParaRPr>
          </a:p>
          <a:p>
            <a:pPr>
              <a:buClr>
                <a:srgbClr val="000000"/>
              </a:buClr>
              <a:buSzPct val="10000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err="1" smtClean="0">
                <a:solidFill>
                  <a:schemeClr val="tx1"/>
                </a:solidFill>
                <a:latin typeface="Arial" pitchFamily="34" charset="0"/>
                <a:cs typeface="Arial" pitchFamily="34" charset="0"/>
              </a:rPr>
              <a:t>Rhenius</a:t>
            </a:r>
            <a:r>
              <a:rPr lang="en-US" sz="1200" dirty="0" smtClean="0">
                <a:solidFill>
                  <a:schemeClr val="tx1"/>
                </a:solidFill>
                <a:latin typeface="Arial" pitchFamily="34" charset="0"/>
                <a:cs typeface="Arial" pitchFamily="34" charset="0"/>
              </a:rPr>
              <a:t>, D., &amp; </a:t>
            </a:r>
            <a:r>
              <a:rPr lang="en-US" sz="1200" dirty="0" err="1" smtClean="0">
                <a:solidFill>
                  <a:schemeClr val="tx1"/>
                </a:solidFill>
                <a:latin typeface="Arial" pitchFamily="34" charset="0"/>
                <a:cs typeface="Arial" pitchFamily="34" charset="0"/>
              </a:rPr>
              <a:t>Deffner</a:t>
            </a:r>
            <a:r>
              <a:rPr lang="en-US" sz="1200" dirty="0" smtClean="0">
                <a:solidFill>
                  <a:schemeClr val="tx1"/>
                </a:solidFill>
                <a:latin typeface="Arial" pitchFamily="34" charset="0"/>
                <a:cs typeface="Arial" pitchFamily="34" charset="0"/>
              </a:rPr>
              <a:t>, G. (1990). Evaluation of concurrent thinking aloud using eye-tracking data. </a:t>
            </a:r>
            <a:r>
              <a:rPr lang="en-US" sz="1200" i="1" dirty="0" err="1" smtClean="0">
                <a:solidFill>
                  <a:schemeClr val="tx1"/>
                </a:solidFill>
                <a:latin typeface="Arial" pitchFamily="34" charset="0"/>
                <a:cs typeface="Arial" pitchFamily="34" charset="0"/>
              </a:rPr>
              <a:t>Proc</a:t>
            </a:r>
            <a:r>
              <a:rPr lang="en-US" sz="1200" i="1" dirty="0" smtClean="0">
                <a:solidFill>
                  <a:schemeClr val="tx1"/>
                </a:solidFill>
                <a:latin typeface="Arial" pitchFamily="34" charset="0"/>
                <a:cs typeface="Arial" pitchFamily="34" charset="0"/>
              </a:rPr>
              <a:t> Human Factors Society  34</a:t>
            </a:r>
            <a:r>
              <a:rPr lang="en-US" sz="1200" i="1" baseline="30000" dirty="0" smtClean="0">
                <a:solidFill>
                  <a:schemeClr val="tx1"/>
                </a:solidFill>
                <a:latin typeface="Arial" pitchFamily="34" charset="0"/>
                <a:cs typeface="Arial" pitchFamily="34" charset="0"/>
              </a:rPr>
              <a:t>th</a:t>
            </a:r>
            <a:r>
              <a:rPr lang="en-US" sz="1200" i="1" dirty="0" smtClean="0">
                <a:solidFill>
                  <a:schemeClr val="tx1"/>
                </a:solidFill>
                <a:latin typeface="Arial" pitchFamily="34" charset="0"/>
                <a:cs typeface="Arial" pitchFamily="34" charset="0"/>
              </a:rPr>
              <a:t> Annual Meeting</a:t>
            </a:r>
            <a:r>
              <a:rPr lang="en-US" sz="1200" dirty="0" smtClean="0">
                <a:solidFill>
                  <a:schemeClr val="tx1"/>
                </a:solidFill>
                <a:latin typeface="Arial" pitchFamily="34" charset="0"/>
                <a:cs typeface="Arial" pitchFamily="34" charset="0"/>
              </a:rPr>
              <a:t>, 1265-1269.</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i="1" dirty="0" smtClean="0">
              <a:solidFill>
                <a:schemeClr val="tx1"/>
              </a:solidFill>
              <a:latin typeface="Arial" pitchFamily="34" charset="0"/>
              <a:cs typeface="Arial" pitchFamily="34" charset="0"/>
            </a:endParaRP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smtClean="0">
                <a:solidFill>
                  <a:schemeClr val="tx1"/>
                </a:solidFill>
                <a:latin typeface="Arial" pitchFamily="34" charset="0"/>
                <a:cs typeface="Arial" pitchFamily="34" charset="0"/>
              </a:rPr>
              <a:t>R</a:t>
            </a:r>
            <a:r>
              <a:rPr lang="en-US" sz="1200" dirty="0" smtClean="0">
                <a:solidFill>
                  <a:srgbClr val="000000"/>
                </a:solidFill>
                <a:latin typeface="Arial" pitchFamily="34" charset="0"/>
                <a:cs typeface="Arial" pitchFamily="34" charset="0"/>
              </a:rPr>
              <a:t>ubin, J.  </a:t>
            </a:r>
            <a:r>
              <a:rPr lang="en-US" sz="1200" i="1" dirty="0" smtClean="0">
                <a:solidFill>
                  <a:srgbClr val="000000"/>
                </a:solidFill>
                <a:latin typeface="Arial" pitchFamily="34" charset="0"/>
                <a:cs typeface="Arial" pitchFamily="34" charset="0"/>
              </a:rPr>
              <a:t>Handbook of usability testing: How to plan, design, and conduct effective tests</a:t>
            </a:r>
            <a:r>
              <a:rPr lang="en-US" sz="1200" dirty="0" smtClean="0">
                <a:solidFill>
                  <a:srgbClr val="000000"/>
                </a:solidFill>
                <a:latin typeface="Arial" pitchFamily="34" charset="0"/>
                <a:cs typeface="Arial" pitchFamily="34" charset="0"/>
              </a:rPr>
              <a:t>. Wiley, New York: NY, USA, 1994.</a:t>
            </a:r>
          </a:p>
          <a:p>
            <a:pPr>
              <a:buClr>
                <a:srgbClr val="000000"/>
              </a:buClr>
              <a:buSzPct val="10000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smtClean="0">
              <a:solidFill>
                <a:schemeClr val="tx1"/>
              </a:solidFill>
              <a:latin typeface="Arial" pitchFamily="34" charset="0"/>
              <a:cs typeface="Arial" pitchFamily="34" charset="0"/>
            </a:endParaRPr>
          </a:p>
          <a:p>
            <a:pPr>
              <a:buClr>
                <a:srgbClr val="000000"/>
              </a:buClr>
              <a:buSzPct val="10000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smtClean="0">
                <a:solidFill>
                  <a:schemeClr val="tx1"/>
                </a:solidFill>
                <a:latin typeface="Arial" pitchFamily="34" charset="0"/>
                <a:cs typeface="Arial" pitchFamily="34" charset="0"/>
              </a:rPr>
              <a:t>Ramey, J., Boren, T., </a:t>
            </a:r>
            <a:r>
              <a:rPr lang="en-US" sz="1200" dirty="0" err="1" smtClean="0">
                <a:solidFill>
                  <a:schemeClr val="tx1"/>
                </a:solidFill>
                <a:latin typeface="Arial" pitchFamily="34" charset="0"/>
                <a:cs typeface="Arial" pitchFamily="34" charset="0"/>
              </a:rPr>
              <a:t>Cuddihy</a:t>
            </a:r>
            <a:r>
              <a:rPr lang="en-US" sz="1200" dirty="0" smtClean="0">
                <a:solidFill>
                  <a:schemeClr val="tx1"/>
                </a:solidFill>
                <a:latin typeface="Arial" pitchFamily="34" charset="0"/>
                <a:cs typeface="Arial" pitchFamily="34" charset="0"/>
              </a:rPr>
              <a:t>, E., Dumas, J., Guan, Z., van den </a:t>
            </a:r>
            <a:r>
              <a:rPr lang="en-US" sz="1200" dirty="0" err="1" smtClean="0">
                <a:solidFill>
                  <a:schemeClr val="tx1"/>
                </a:solidFill>
                <a:latin typeface="Arial" pitchFamily="34" charset="0"/>
                <a:cs typeface="Arial" pitchFamily="34" charset="0"/>
              </a:rPr>
              <a:t>Haak</a:t>
            </a:r>
            <a:r>
              <a:rPr lang="en-US" sz="1200" dirty="0" smtClean="0">
                <a:solidFill>
                  <a:schemeClr val="tx1"/>
                </a:solidFill>
                <a:latin typeface="Arial" pitchFamily="34" charset="0"/>
                <a:cs typeface="Arial" pitchFamily="34" charset="0"/>
              </a:rPr>
              <a:t>, M., &amp; de Jong, M.  Does Think  Aloud Work?  How do we know? In </a:t>
            </a:r>
            <a:r>
              <a:rPr lang="en-US" sz="1200" i="1" dirty="0" smtClean="0">
                <a:solidFill>
                  <a:schemeClr val="tx1"/>
                </a:solidFill>
                <a:latin typeface="Arial" pitchFamily="34" charset="0"/>
                <a:cs typeface="Arial" pitchFamily="34" charset="0"/>
              </a:rPr>
              <a:t>Panel proceedings at CHI 2006</a:t>
            </a:r>
            <a:r>
              <a:rPr lang="en-US" sz="1200" dirty="0" smtClean="0">
                <a:solidFill>
                  <a:schemeClr val="tx1"/>
                </a:solidFill>
                <a:latin typeface="Arial" pitchFamily="34" charset="0"/>
                <a:cs typeface="Arial" pitchFamily="34" charset="0"/>
              </a:rPr>
              <a:t>, (2006), 45-48.</a:t>
            </a:r>
          </a:p>
          <a:p>
            <a:pPr>
              <a:buClr>
                <a:srgbClr val="000000"/>
              </a:buClr>
              <a:buSzPct val="10000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smtClean="0">
              <a:solidFill>
                <a:schemeClr val="tx1"/>
              </a:solidFill>
              <a:latin typeface="Arial" pitchFamily="34" charset="0"/>
              <a:cs typeface="Arial" pitchFamily="34" charset="0"/>
            </a:endParaRPr>
          </a:p>
          <a:p>
            <a:pPr>
              <a:buClr>
                <a:srgbClr val="000000"/>
              </a:buClr>
              <a:buSzPct val="10000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smtClean="0">
                <a:solidFill>
                  <a:schemeClr val="tx1"/>
                </a:solidFill>
                <a:latin typeface="Arial" pitchFamily="34" charset="0"/>
                <a:cs typeface="Arial" pitchFamily="34" charset="0"/>
              </a:rPr>
              <a:t>Van Den </a:t>
            </a:r>
            <a:r>
              <a:rPr lang="en-US" sz="1200" dirty="0" err="1" smtClean="0">
                <a:solidFill>
                  <a:schemeClr val="tx1"/>
                </a:solidFill>
                <a:latin typeface="Arial" pitchFamily="34" charset="0"/>
                <a:cs typeface="Arial" pitchFamily="34" charset="0"/>
              </a:rPr>
              <a:t>Haak</a:t>
            </a:r>
            <a:r>
              <a:rPr lang="en-US" sz="1200" dirty="0" smtClean="0">
                <a:solidFill>
                  <a:schemeClr val="tx1"/>
                </a:solidFill>
                <a:latin typeface="Arial" pitchFamily="34" charset="0"/>
                <a:cs typeface="Arial" pitchFamily="34" charset="0"/>
              </a:rPr>
              <a:t>, M., De Jong, M., &amp; </a:t>
            </a:r>
            <a:r>
              <a:rPr lang="en-US" sz="1200" dirty="0" err="1" smtClean="0">
                <a:solidFill>
                  <a:schemeClr val="tx1"/>
                </a:solidFill>
                <a:latin typeface="Arial" pitchFamily="34" charset="0"/>
                <a:cs typeface="Arial" pitchFamily="34" charset="0"/>
              </a:rPr>
              <a:t>Schellens</a:t>
            </a:r>
            <a:r>
              <a:rPr lang="en-US" sz="1200" dirty="0" smtClean="0">
                <a:solidFill>
                  <a:schemeClr val="tx1"/>
                </a:solidFill>
                <a:latin typeface="Arial" pitchFamily="34" charset="0"/>
                <a:cs typeface="Arial" pitchFamily="34" charset="0"/>
              </a:rPr>
              <a:t>, P. (2003).  Retrospective vs. concurrent think-aloud protocols: Testing the  usability of an online library catalogue.  </a:t>
            </a:r>
            <a:r>
              <a:rPr lang="en-US" sz="1200" i="1" dirty="0" err="1" smtClean="0">
                <a:solidFill>
                  <a:schemeClr val="tx1"/>
                </a:solidFill>
                <a:latin typeface="Arial" pitchFamily="34" charset="0"/>
                <a:cs typeface="Arial" pitchFamily="34" charset="0"/>
              </a:rPr>
              <a:t>Behaviour</a:t>
            </a:r>
            <a:r>
              <a:rPr lang="en-US" sz="1200" i="1" dirty="0" smtClean="0">
                <a:solidFill>
                  <a:schemeClr val="tx1"/>
                </a:solidFill>
                <a:latin typeface="Arial" pitchFamily="34" charset="0"/>
                <a:cs typeface="Arial" pitchFamily="34" charset="0"/>
              </a:rPr>
              <a:t> &amp; Information Technology</a:t>
            </a:r>
            <a:r>
              <a:rPr lang="en-US" sz="1200" dirty="0" smtClean="0">
                <a:solidFill>
                  <a:schemeClr val="tx1"/>
                </a:solidFill>
                <a:latin typeface="Arial" pitchFamily="34" charset="0"/>
                <a:cs typeface="Arial" pitchFamily="34" charset="0"/>
              </a:rPr>
              <a:t>, 22(5), 339-351.</a:t>
            </a:r>
          </a:p>
          <a:p>
            <a:pPr>
              <a:buClr>
                <a:srgbClr val="000000"/>
              </a:buClr>
              <a:buSzPct val="100000"/>
              <a:buFont typeface="Times New Roman" pitchFamily="18" charset="0"/>
              <a:buNone/>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smtClean="0">
              <a:solidFill>
                <a:schemeClr val="tx1"/>
              </a:solidFill>
              <a:latin typeface="Arial" pitchFamily="34" charset="0"/>
              <a:cs typeface="Arial" pitchFamily="34" charset="0"/>
            </a:endParaRPr>
          </a:p>
          <a:p>
            <a:pPr>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smtClean="0">
                <a:solidFill>
                  <a:schemeClr val="tx1"/>
                </a:solidFill>
                <a:latin typeface="Arial" pitchFamily="34" charset="0"/>
                <a:cs typeface="Arial" pitchFamily="34" charset="0"/>
              </a:rPr>
              <a:t>Van Den </a:t>
            </a:r>
            <a:r>
              <a:rPr lang="en-US" sz="1200" dirty="0" err="1" smtClean="0">
                <a:solidFill>
                  <a:schemeClr val="tx1"/>
                </a:solidFill>
                <a:latin typeface="Arial" pitchFamily="34" charset="0"/>
                <a:cs typeface="Arial" pitchFamily="34" charset="0"/>
              </a:rPr>
              <a:t>Haak</a:t>
            </a:r>
            <a:r>
              <a:rPr lang="en-US" sz="1200" dirty="0" smtClean="0">
                <a:solidFill>
                  <a:schemeClr val="tx1"/>
                </a:solidFill>
                <a:latin typeface="Arial" pitchFamily="34" charset="0"/>
                <a:cs typeface="Arial" pitchFamily="34" charset="0"/>
              </a:rPr>
              <a:t>, M., De Jong, M., &amp; </a:t>
            </a:r>
            <a:r>
              <a:rPr lang="en-US" sz="1200" dirty="0" err="1" smtClean="0">
                <a:solidFill>
                  <a:schemeClr val="tx1"/>
                </a:solidFill>
                <a:latin typeface="Arial" pitchFamily="34" charset="0"/>
                <a:cs typeface="Arial" pitchFamily="34" charset="0"/>
              </a:rPr>
              <a:t>Schellens</a:t>
            </a:r>
            <a:r>
              <a:rPr lang="en-US" sz="1200" dirty="0" smtClean="0">
                <a:solidFill>
                  <a:schemeClr val="tx1"/>
                </a:solidFill>
                <a:latin typeface="Arial" pitchFamily="34" charset="0"/>
                <a:cs typeface="Arial" pitchFamily="34" charset="0"/>
              </a:rPr>
              <a:t>, P. (2004) Employing think-aloud protocols and constructive interaction to test the usability of online library catalogues: A methodological comparison. </a:t>
            </a:r>
            <a:r>
              <a:rPr lang="en-US" sz="1200" i="1" dirty="0" smtClean="0">
                <a:solidFill>
                  <a:schemeClr val="tx1"/>
                </a:solidFill>
                <a:latin typeface="Arial" pitchFamily="34" charset="0"/>
                <a:cs typeface="Arial" pitchFamily="34" charset="0"/>
              </a:rPr>
              <a:t>Interacting with Computers</a:t>
            </a:r>
            <a:r>
              <a:rPr lang="en-US" sz="1200" dirty="0" smtClean="0">
                <a:solidFill>
                  <a:schemeClr val="tx1"/>
                </a:solidFill>
                <a:latin typeface="Arial" pitchFamily="34" charset="0"/>
                <a:cs typeface="Arial" pitchFamily="34" charset="0"/>
              </a:rPr>
              <a:t>, 16(6), 1153-1170.</a:t>
            </a:r>
          </a:p>
          <a:p>
            <a:pPr>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endParaRPr lang="en-US" sz="1200" dirty="0" smtClean="0">
              <a:solidFill>
                <a:schemeClr val="tx1"/>
              </a:solidFill>
              <a:latin typeface="Arial" pitchFamily="34" charset="0"/>
              <a:cs typeface="Arial" pitchFamily="34" charset="0"/>
            </a:endParaRPr>
          </a:p>
          <a:p>
            <a:pPr>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lang="en-US" sz="1200" dirty="0" smtClean="0">
                <a:solidFill>
                  <a:schemeClr val="tx1"/>
                </a:solidFill>
                <a:latin typeface="Arial" pitchFamily="34" charset="0"/>
                <a:cs typeface="Arial" pitchFamily="34" charset="0"/>
              </a:rPr>
              <a:t>Van Den </a:t>
            </a:r>
            <a:r>
              <a:rPr lang="en-US" sz="1200" dirty="0" err="1" smtClean="0">
                <a:solidFill>
                  <a:schemeClr val="tx1"/>
                </a:solidFill>
                <a:latin typeface="Arial" pitchFamily="34" charset="0"/>
                <a:cs typeface="Arial" pitchFamily="34" charset="0"/>
              </a:rPr>
              <a:t>Haak</a:t>
            </a:r>
            <a:r>
              <a:rPr lang="en-US" sz="1200" dirty="0" smtClean="0">
                <a:solidFill>
                  <a:schemeClr val="tx1"/>
                </a:solidFill>
                <a:latin typeface="Arial" pitchFamily="34" charset="0"/>
                <a:cs typeface="Arial" pitchFamily="34" charset="0"/>
              </a:rPr>
              <a:t>, M., De Jong, M., &amp; </a:t>
            </a:r>
            <a:r>
              <a:rPr lang="en-US" sz="1200" dirty="0" err="1" smtClean="0">
                <a:solidFill>
                  <a:schemeClr val="tx1"/>
                </a:solidFill>
                <a:latin typeface="Arial" pitchFamily="34" charset="0"/>
                <a:cs typeface="Arial" pitchFamily="34" charset="0"/>
              </a:rPr>
              <a:t>Schellens</a:t>
            </a:r>
            <a:r>
              <a:rPr lang="en-US" sz="1200" dirty="0" smtClean="0">
                <a:solidFill>
                  <a:schemeClr val="tx1"/>
                </a:solidFill>
                <a:latin typeface="Arial" pitchFamily="34" charset="0"/>
                <a:cs typeface="Arial" pitchFamily="34" charset="0"/>
              </a:rPr>
              <a:t>, P. (2007).  Evaluation of an informational Web site: Three variants of the think-aloud method compared.  </a:t>
            </a:r>
            <a:r>
              <a:rPr lang="en-US" sz="1200" i="1" dirty="0" smtClean="0">
                <a:solidFill>
                  <a:schemeClr val="tx1"/>
                </a:solidFill>
                <a:latin typeface="Arial" pitchFamily="34" charset="0"/>
                <a:cs typeface="Arial" pitchFamily="34" charset="0"/>
              </a:rPr>
              <a:t>Technical Communication,</a:t>
            </a:r>
            <a:r>
              <a:rPr lang="en-US" sz="1200" dirty="0" smtClean="0">
                <a:solidFill>
                  <a:schemeClr val="tx1"/>
                </a:solidFill>
                <a:latin typeface="Arial" pitchFamily="34" charset="0"/>
                <a:cs typeface="Arial" pitchFamily="34" charset="0"/>
              </a:rPr>
              <a:t> 54(1), 58-71.</a:t>
            </a:r>
            <a:endParaRPr lang="en-US" sz="900" dirty="0">
              <a:solidFill>
                <a:srgbClr val="000000"/>
              </a:solidFill>
              <a:latin typeface="Arial" pitchFamily="34" charset="0"/>
              <a:cs typeface="Arial" pitchFamily="34" charset="0"/>
            </a:endParaRPr>
          </a:p>
        </p:txBody>
      </p:sp>
      <p:sp>
        <p:nvSpPr>
          <p:cNvPr id="43012" name="Text Box 3"/>
          <p:cNvSpPr txBox="1">
            <a:spLocks noChangeArrowheads="1"/>
          </p:cNvSpPr>
          <p:nvPr/>
        </p:nvSpPr>
        <p:spPr bwMode="auto">
          <a:xfrm>
            <a:off x="6934200" y="6248400"/>
            <a:ext cx="1905000" cy="457200"/>
          </a:xfrm>
          <a:prstGeom prst="rect">
            <a:avLst/>
          </a:prstGeom>
          <a:noFill/>
          <a:ln w="9525">
            <a:noFill/>
            <a:round/>
            <a:headEnd/>
            <a:tailEnd/>
          </a:ln>
        </p:spPr>
        <p:txBody>
          <a:bodyPr lIns="90000" tIns="46800" rIns="90000" bIns="46800"/>
          <a:lstStyle/>
          <a:p>
            <a:pPr algn="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8797218-53FB-493A-ADAF-EABA56CD3E0C}" type="slidenum">
              <a:rPr lang="en-US" sz="1400">
                <a:solidFill>
                  <a:srgbClr val="000000"/>
                </a:solidFill>
              </a:rPr>
              <a:pPr algn="r">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55</a:t>
            </a:fld>
            <a:endParaRPr lang="en-US" sz="1400">
              <a:solidFill>
                <a:srgbClr val="000000"/>
              </a:solidFill>
            </a:endParaRPr>
          </a:p>
        </p:txBody>
      </p:sp>
    </p:spTree>
    <p:extLst>
      <p:ext uri="{BB962C8B-B14F-4D97-AF65-F5344CB8AC3E}">
        <p14:creationId xmlns:p14="http://schemas.microsoft.com/office/powerpoint/2010/main" xmlns="" val="20692600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4800" y="609600"/>
            <a:ext cx="8150225" cy="1524000"/>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dirty="0" smtClean="0"/>
              <a:t>Thanks to everyone who helped make this research possible</a:t>
            </a:r>
          </a:p>
        </p:txBody>
      </p:sp>
      <p:sp>
        <p:nvSpPr>
          <p:cNvPr id="44035" name="Content Placeholder 2"/>
          <p:cNvSpPr>
            <a:spLocks noGrp="1"/>
          </p:cNvSpPr>
          <p:nvPr>
            <p:ph sz="half" idx="1"/>
          </p:nvPr>
        </p:nvSpPr>
        <p:spPr>
          <a:xfrm>
            <a:off x="304800" y="2362200"/>
            <a:ext cx="4800600" cy="3429000"/>
          </a:xfrm>
        </p:spPr>
        <p:txBody>
          <a:bodyPr>
            <a:normAutofit lnSpcReduction="10000"/>
          </a:bodyPr>
          <a:lstStyle/>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Kathy Ashenfelter, Sam Hawala</a:t>
            </a:r>
          </a:p>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Larry Malakhoff &amp; Temika </a:t>
            </a:r>
            <a:r>
              <a:rPr lang="en-US" sz="2400" dirty="0"/>
              <a:t>Holland </a:t>
            </a:r>
          </a:p>
          <a:p>
            <a:pPr marL="400050" lvl="1" indent="0">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000" dirty="0" smtClean="0"/>
              <a:t>U.S. Census Bureau</a:t>
            </a:r>
          </a:p>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Alex </a:t>
            </a:r>
            <a:r>
              <a:rPr lang="en-US" sz="2400" dirty="0" err="1"/>
              <a:t>Trofimovsky</a:t>
            </a:r>
            <a:r>
              <a:rPr lang="en-US" sz="2400" dirty="0"/>
              <a:t>, </a:t>
            </a:r>
            <a:r>
              <a:rPr lang="en-US" sz="2400" dirty="0" smtClean="0"/>
              <a:t>Allison Morgan,</a:t>
            </a:r>
          </a:p>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Jen Romano Bergstrom, Jenna</a:t>
            </a:r>
          </a:p>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Beck &amp; </a:t>
            </a:r>
            <a:r>
              <a:rPr lang="en-US" sz="2400" dirty="0"/>
              <a:t>Andy </a:t>
            </a:r>
            <a:r>
              <a:rPr lang="en-US" sz="2400" dirty="0" smtClean="0"/>
              <a:t>Su</a:t>
            </a:r>
          </a:p>
          <a:p>
            <a:pPr marL="0" indent="0">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	Former </a:t>
            </a:r>
            <a:r>
              <a:rPr lang="en-US" sz="2400" dirty="0"/>
              <a:t>Census Bureau </a:t>
            </a:r>
            <a:r>
              <a:rPr lang="en-US" sz="2400" dirty="0" smtClean="0"/>
              <a:t>interns</a:t>
            </a:r>
            <a:endParaRPr lang="en-US" sz="2400" dirty="0"/>
          </a:p>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US" sz="2400" dirty="0" smtClean="0"/>
          </a:p>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n-US" sz="2400" dirty="0" smtClean="0"/>
          </a:p>
        </p:txBody>
      </p:sp>
      <p:sp>
        <p:nvSpPr>
          <p:cNvPr id="44036" name="Content Placeholder 3"/>
          <p:cNvSpPr>
            <a:spLocks noGrp="1"/>
          </p:cNvSpPr>
          <p:nvPr>
            <p:ph sz="half" idx="2"/>
          </p:nvPr>
        </p:nvSpPr>
        <p:spPr>
          <a:xfrm>
            <a:off x="5334000" y="2362200"/>
            <a:ext cx="3429000" cy="3730625"/>
          </a:xfrm>
        </p:spPr>
        <p:txBody>
          <a:bodyPr>
            <a:normAutofit lnSpcReduction="10000"/>
          </a:bodyPr>
          <a:lstStyle/>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Dick Horst, Dana Douglas &amp;</a:t>
            </a:r>
          </a:p>
          <a:p>
            <a: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Mark Becker,</a:t>
            </a:r>
          </a:p>
          <a:p>
            <a:pPr marL="0" indent="0">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dirty="0" smtClean="0"/>
              <a:t>		</a:t>
            </a:r>
            <a:r>
              <a:rPr lang="en-US" sz="2400" dirty="0" err="1" smtClean="0"/>
              <a:t>UserWorks</a:t>
            </a:r>
            <a:r>
              <a:rPr lang="en-US" sz="2400" dirty="0" smtClean="0"/>
              <a:t>, Inc.</a:t>
            </a:r>
          </a:p>
        </p:txBody>
      </p:sp>
    </p:spTree>
    <p:extLst>
      <p:ext uri="{BB962C8B-B14F-4D97-AF65-F5344CB8AC3E}">
        <p14:creationId xmlns:p14="http://schemas.microsoft.com/office/powerpoint/2010/main" xmlns="" val="53867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Broad Research Question</a:t>
            </a:r>
            <a:endParaRPr lang="en-US" dirty="0"/>
          </a:p>
        </p:txBody>
      </p:sp>
      <p:sp>
        <p:nvSpPr>
          <p:cNvPr id="3" name="Content Placeholder 2"/>
          <p:cNvSpPr>
            <a:spLocks noGrp="1"/>
          </p:cNvSpPr>
          <p:nvPr>
            <p:ph idx="1"/>
          </p:nvPr>
        </p:nvSpPr>
        <p:spPr>
          <a:xfrm>
            <a:off x="685800" y="1981201"/>
            <a:ext cx="7769225" cy="1600200"/>
          </a:xfrm>
        </p:spPr>
        <p:txBody>
          <a:bodyPr>
            <a:normAutofit/>
          </a:bodyPr>
          <a:lstStyle/>
          <a:p>
            <a:pPr marL="339725" indent="-339725">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dirty="0"/>
              <a:t>Does the </a:t>
            </a:r>
            <a:r>
              <a:rPr lang="en-US" dirty="0" smtClean="0"/>
              <a:t>kind of TA </a:t>
            </a:r>
            <a:r>
              <a:rPr lang="en-US" dirty="0"/>
              <a:t>protocol matter?</a:t>
            </a:r>
          </a:p>
          <a:p>
            <a:pPr marL="0" indent="0">
              <a:buNone/>
            </a:pPr>
            <a:endParaRPr lang="en-US" dirty="0"/>
          </a:p>
        </p:txBody>
      </p:sp>
    </p:spTree>
    <p:extLst>
      <p:ext uri="{BB962C8B-B14F-4D97-AF65-F5344CB8AC3E}">
        <p14:creationId xmlns:p14="http://schemas.microsoft.com/office/powerpoint/2010/main" xmlns="" val="443568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Traditional TA Protocol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Verbal protocol developed by Ericsson &amp; Simon (E&amp;S) in 1984</a:t>
            </a:r>
          </a:p>
          <a:p>
            <a:r>
              <a:rPr lang="en-US" dirty="0" smtClean="0"/>
              <a:t>Usability professionals base their TA protocol on E&amp;S work</a:t>
            </a:r>
          </a:p>
          <a:p>
            <a:pPr lvl="1"/>
            <a:r>
              <a:rPr lang="en-US" dirty="0" smtClean="0"/>
              <a:t>Dumas &amp; </a:t>
            </a:r>
            <a:r>
              <a:rPr lang="en-US" dirty="0" err="1" smtClean="0"/>
              <a:t>Redish</a:t>
            </a:r>
            <a:r>
              <a:rPr lang="en-US" dirty="0" smtClean="0"/>
              <a:t>, 1999</a:t>
            </a:r>
          </a:p>
          <a:p>
            <a:pPr lvl="1"/>
            <a:r>
              <a:rPr lang="en-US" dirty="0" smtClean="0"/>
              <a:t>Nielsen, 1993</a:t>
            </a:r>
          </a:p>
          <a:p>
            <a:pPr lvl="1"/>
            <a:r>
              <a:rPr lang="en-US" dirty="0" smtClean="0"/>
              <a:t>Novotny &amp; </a:t>
            </a:r>
            <a:r>
              <a:rPr lang="en-US" dirty="0" err="1" smtClean="0"/>
              <a:t>Cahoy</a:t>
            </a:r>
            <a:r>
              <a:rPr lang="en-US" dirty="0" smtClean="0"/>
              <a:t>, 2006</a:t>
            </a:r>
          </a:p>
          <a:p>
            <a:pPr lvl="1"/>
            <a:r>
              <a:rPr lang="en-US" dirty="0" err="1" smtClean="0"/>
              <a:t>Rhenius</a:t>
            </a:r>
            <a:r>
              <a:rPr lang="en-US" dirty="0" smtClean="0"/>
              <a:t> &amp; </a:t>
            </a:r>
            <a:r>
              <a:rPr lang="en-US" dirty="0" err="1" smtClean="0"/>
              <a:t>Deffner</a:t>
            </a:r>
            <a:r>
              <a:rPr lang="en-US" dirty="0" smtClean="0"/>
              <a:t>, 1990</a:t>
            </a:r>
          </a:p>
          <a:p>
            <a:pPr lvl="1"/>
            <a:r>
              <a:rPr lang="en-US" dirty="0" smtClean="0"/>
              <a:t>Rubin, 1994</a:t>
            </a:r>
          </a:p>
          <a:p>
            <a:pPr lvl="1"/>
            <a:r>
              <a:rPr lang="en-US" dirty="0" smtClean="0"/>
              <a:t>Van Den </a:t>
            </a:r>
            <a:r>
              <a:rPr lang="en-US" dirty="0" err="1" smtClean="0"/>
              <a:t>Haak</a:t>
            </a:r>
            <a:r>
              <a:rPr lang="en-US" dirty="0" smtClean="0"/>
              <a:t> et al., 2003, 2004, 2007</a:t>
            </a:r>
            <a:endParaRPr lang="en-US" dirty="0"/>
          </a:p>
        </p:txBody>
      </p:sp>
    </p:spTree>
    <p:extLst>
      <p:ext uri="{BB962C8B-B14F-4D97-AF65-F5344CB8AC3E}">
        <p14:creationId xmlns:p14="http://schemas.microsoft.com/office/powerpoint/2010/main" xmlns="" val="897669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Theory: Traditional TA Protocol</a:t>
            </a:r>
            <a:endParaRPr lang="en-US" dirty="0"/>
          </a:p>
        </p:txBody>
      </p:sp>
      <p:sp>
        <p:nvSpPr>
          <p:cNvPr id="5" name="Content Placeholder 4"/>
          <p:cNvSpPr>
            <a:spLocks noGrp="1"/>
          </p:cNvSpPr>
          <p:nvPr>
            <p:ph idx="1"/>
          </p:nvPr>
        </p:nvSpPr>
        <p:spPr/>
        <p:txBody>
          <a:bodyPr>
            <a:normAutofit lnSpcReduction="10000"/>
          </a:bodyPr>
          <a:lstStyle/>
          <a:p>
            <a:r>
              <a:rPr lang="en-US" dirty="0" smtClean="0"/>
              <a:t>3 categories of verbalizations (via E&amp;S)</a:t>
            </a:r>
          </a:p>
          <a:p>
            <a:pPr lvl="1"/>
            <a:r>
              <a:rPr lang="en-US" dirty="0" smtClean="0"/>
              <a:t>Levels-1 and 2</a:t>
            </a:r>
          </a:p>
          <a:p>
            <a:pPr lvl="2"/>
            <a:r>
              <a:rPr lang="en-US" dirty="0" smtClean="0"/>
              <a:t> Both draw on participants’ short-term memory  =&gt; accurate data</a:t>
            </a:r>
          </a:p>
          <a:p>
            <a:pPr lvl="3"/>
            <a:r>
              <a:rPr lang="en-US" dirty="0" smtClean="0"/>
              <a:t>Level-1 (e.g., verbalizing a sequence of numbers)</a:t>
            </a:r>
          </a:p>
          <a:p>
            <a:pPr lvl="3"/>
            <a:r>
              <a:rPr lang="en-US" dirty="0" smtClean="0"/>
              <a:t>Level-2 (e.g., words representing images or abstract concepts)</a:t>
            </a:r>
          </a:p>
          <a:p>
            <a:pPr lvl="1"/>
            <a:r>
              <a:rPr lang="en-US" dirty="0" smtClean="0"/>
              <a:t>Level-3</a:t>
            </a:r>
          </a:p>
          <a:p>
            <a:pPr lvl="2"/>
            <a:r>
              <a:rPr lang="en-US" dirty="0" smtClean="0"/>
              <a:t>Draws on long-term memory =&gt; inaccurate data</a:t>
            </a:r>
          </a:p>
          <a:p>
            <a:pPr lvl="3"/>
            <a:r>
              <a:rPr lang="en-US" dirty="0" smtClean="0"/>
              <a:t>Level-3 (e.g., explanations, reasons why)</a:t>
            </a:r>
          </a:p>
          <a:p>
            <a:pPr lvl="3"/>
            <a:r>
              <a:rPr lang="en-US" dirty="0" smtClean="0"/>
              <a:t>E&amp;S consider Level-3 biased or contaminated</a:t>
            </a:r>
            <a:endParaRPr lang="en-US" dirty="0"/>
          </a:p>
        </p:txBody>
      </p:sp>
    </p:spTree>
    <p:extLst>
      <p:ext uri="{BB962C8B-B14F-4D97-AF65-F5344CB8AC3E}">
        <p14:creationId xmlns:p14="http://schemas.microsoft.com/office/powerpoint/2010/main" xmlns="" val="1057275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Theory: </a:t>
            </a:r>
            <a:r>
              <a:rPr lang="en-US" dirty="0" smtClean="0"/>
              <a:t>Traditional TA Protocol</a:t>
            </a:r>
            <a:endParaRPr lang="en-US" dirty="0"/>
          </a:p>
        </p:txBody>
      </p:sp>
      <p:sp>
        <p:nvSpPr>
          <p:cNvPr id="3" name="Content Placeholder 2"/>
          <p:cNvSpPr>
            <a:spLocks noGrp="1"/>
          </p:cNvSpPr>
          <p:nvPr>
            <p:ph idx="1"/>
          </p:nvPr>
        </p:nvSpPr>
        <p:spPr>
          <a:xfrm>
            <a:off x="381000" y="1669774"/>
            <a:ext cx="8305800" cy="4215461"/>
          </a:xfrm>
        </p:spPr>
        <p:txBody>
          <a:bodyPr>
            <a:normAutofit/>
          </a:bodyPr>
          <a:lstStyle/>
          <a:p>
            <a:pPr marL="457200" indent="-457200">
              <a:buFont typeface="Arial" pitchFamily="34" charset="0"/>
              <a:buChar char="•"/>
            </a:pPr>
            <a:r>
              <a:rPr lang="en-US" dirty="0" smtClean="0">
                <a:solidFill>
                  <a:schemeClr val="tx1"/>
                </a:solidFill>
              </a:rPr>
              <a:t>Example </a:t>
            </a:r>
            <a:r>
              <a:rPr lang="en-US" dirty="0">
                <a:solidFill>
                  <a:schemeClr val="tx1"/>
                </a:solidFill>
              </a:rPr>
              <a:t>of </a:t>
            </a:r>
            <a:r>
              <a:rPr lang="en-US" dirty="0" smtClean="0">
                <a:solidFill>
                  <a:schemeClr val="tx1"/>
                </a:solidFill>
              </a:rPr>
              <a:t>Levels-1 </a:t>
            </a:r>
            <a:r>
              <a:rPr lang="en-US" dirty="0">
                <a:solidFill>
                  <a:schemeClr val="tx1"/>
                </a:solidFill>
              </a:rPr>
              <a:t>and 2 </a:t>
            </a:r>
            <a:r>
              <a:rPr lang="en-US" dirty="0" smtClean="0">
                <a:solidFill>
                  <a:schemeClr val="tx1"/>
                </a:solidFill>
              </a:rPr>
              <a:t>interaction between user and test administrator</a:t>
            </a:r>
          </a:p>
          <a:p>
            <a:r>
              <a:rPr lang="en-US" sz="2400" dirty="0" smtClean="0">
                <a:solidFill>
                  <a:schemeClr val="tx1"/>
                </a:solidFill>
              </a:rPr>
              <a:t>User says: “I am looking for the word poverty and I don’t see it.</a:t>
            </a:r>
          </a:p>
          <a:p>
            <a:r>
              <a:rPr lang="en-US" sz="2400" i="1" dirty="0" smtClean="0">
                <a:solidFill>
                  <a:schemeClr val="tx1"/>
                </a:solidFill>
              </a:rPr>
              <a:t>[Pause, silence]</a:t>
            </a:r>
          </a:p>
          <a:p>
            <a:r>
              <a:rPr lang="en-US" sz="2400" dirty="0" smtClean="0">
                <a:solidFill>
                  <a:schemeClr val="tx1"/>
                </a:solidFill>
              </a:rPr>
              <a:t>Test administrator </a:t>
            </a:r>
            <a:r>
              <a:rPr lang="en-US" sz="2400" dirty="0">
                <a:solidFill>
                  <a:schemeClr val="tx1"/>
                </a:solidFill>
              </a:rPr>
              <a:t>s</a:t>
            </a:r>
            <a:r>
              <a:rPr lang="en-US" sz="2400" dirty="0" smtClean="0">
                <a:solidFill>
                  <a:schemeClr val="tx1"/>
                </a:solidFill>
              </a:rPr>
              <a:t>ays: “Keep talking”</a:t>
            </a:r>
            <a:endParaRPr lang="en-US" sz="2400" dirty="0">
              <a:solidFill>
                <a:schemeClr val="tx1"/>
              </a:solidFill>
            </a:endParaRPr>
          </a:p>
          <a:p>
            <a:r>
              <a:rPr lang="en-US" sz="2400" dirty="0" smtClean="0">
                <a:solidFill>
                  <a:schemeClr val="tx1"/>
                </a:solidFill>
              </a:rPr>
              <a:t>User says: “</a:t>
            </a:r>
            <a:r>
              <a:rPr lang="en-US" sz="2400" dirty="0" err="1" smtClean="0">
                <a:solidFill>
                  <a:schemeClr val="tx1"/>
                </a:solidFill>
              </a:rPr>
              <a:t>Ohhh</a:t>
            </a:r>
            <a:r>
              <a:rPr lang="en-US" sz="2400" dirty="0" smtClean="0">
                <a:solidFill>
                  <a:schemeClr val="tx1"/>
                </a:solidFill>
              </a:rPr>
              <a:t>… well maybe I’ll just click on this word income and see…”</a:t>
            </a:r>
          </a:p>
        </p:txBody>
      </p:sp>
    </p:spTree>
    <p:extLst>
      <p:ext uri="{BB962C8B-B14F-4D97-AF65-F5344CB8AC3E}">
        <p14:creationId xmlns:p14="http://schemas.microsoft.com/office/powerpoint/2010/main" xmlns="" val="1690514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General_Logo_new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General_Logo_new4</Template>
  <TotalTime>939</TotalTime>
  <Words>6039</Words>
  <Application>Microsoft Office PowerPoint</Application>
  <PresentationFormat>On-screen Show (4:3)</PresentationFormat>
  <Paragraphs>609</Paragraphs>
  <Slides>56</Slides>
  <Notes>56</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General_Logo_new4</vt:lpstr>
      <vt:lpstr>Slide 1</vt:lpstr>
      <vt:lpstr>Overview</vt:lpstr>
      <vt:lpstr>Concept of Thinking Aloud (TA) </vt:lpstr>
      <vt:lpstr>Think-Aloud Protocols</vt:lpstr>
      <vt:lpstr>TA &amp; Usability Practitioners</vt:lpstr>
      <vt:lpstr>The Broad Research Question</vt:lpstr>
      <vt:lpstr>Theory: Traditional TA Protocol</vt:lpstr>
      <vt:lpstr>Theory: Traditional TA Protocol</vt:lpstr>
      <vt:lpstr>Theory: Traditional TA Protocol</vt:lpstr>
      <vt:lpstr>Theory: Feedback Not Allowed in Traditional TA Protocol</vt:lpstr>
      <vt:lpstr>Theory: Traditional TA Protocol</vt:lpstr>
      <vt:lpstr>Theory: Traditional TA Protocol</vt:lpstr>
      <vt:lpstr>Theory: Traditional TA Protocol</vt:lpstr>
      <vt:lpstr>Theory Speech Communication TA</vt:lpstr>
      <vt:lpstr>Theory: Speech Communication</vt:lpstr>
      <vt:lpstr>Theory: Active Listening in Speech Communication</vt:lpstr>
      <vt:lpstr>Theory: Coaching TA</vt:lpstr>
      <vt:lpstr>Practice vs. Theory</vt:lpstr>
      <vt:lpstr>Practice: Practitioners Prefer  Level-3 Data </vt:lpstr>
      <vt:lpstr>Usability Implications of Using Level-3 Probes and Feedback</vt:lpstr>
      <vt:lpstr>Problems with TA in practice</vt:lpstr>
      <vt:lpstr>The Broad Research Questions</vt:lpstr>
      <vt:lpstr>Our Study</vt:lpstr>
      <vt:lpstr>TA Protocols Used in Our Study</vt:lpstr>
      <vt:lpstr>This Experimental Study</vt:lpstr>
      <vt:lpstr>Research Question 1</vt:lpstr>
      <vt:lpstr>Research Question 2</vt:lpstr>
      <vt:lpstr>Double-Blind Study</vt:lpstr>
      <vt:lpstr>Test Administrators</vt:lpstr>
      <vt:lpstr>Test Participants</vt:lpstr>
      <vt:lpstr>Procedure 1</vt:lpstr>
      <vt:lpstr>Procedure 2</vt:lpstr>
      <vt:lpstr>Procedure 3</vt:lpstr>
      <vt:lpstr>Census Web site: http//www.census.gov as it appeared in 2008 </vt:lpstr>
      <vt:lpstr>Task Scenarios</vt:lpstr>
      <vt:lpstr>Census Web site: http//www.census.gov as it appeared in 2008 </vt:lpstr>
      <vt:lpstr>Data Collection and Debriefing</vt:lpstr>
      <vt:lpstr>Data Coding Videotapes</vt:lpstr>
      <vt:lpstr>Coding for Task Outcomes</vt:lpstr>
      <vt:lpstr>Analysis</vt:lpstr>
      <vt:lpstr>Results</vt:lpstr>
      <vt:lpstr>Participants in coaching condition were more accurate than those in any other condition</vt:lpstr>
      <vt:lpstr>No differences between conditions for task completion time (efficiency)</vt:lpstr>
      <vt:lpstr>Across all conditions,  no difference in satisfaction</vt:lpstr>
      <vt:lpstr>Participants in the coaching condition reported higher satisfaction with Web site </vt:lpstr>
      <vt:lpstr>Summary of Results</vt:lpstr>
      <vt:lpstr>Implications for Usability Practitioners and Test Sponsors</vt:lpstr>
      <vt:lpstr>Implications for Usability Practitioners and Test Sponsors</vt:lpstr>
      <vt:lpstr>Implications for Usability Practitioners</vt:lpstr>
      <vt:lpstr>Implications for Usability Community</vt:lpstr>
      <vt:lpstr>Limitations of Study</vt:lpstr>
      <vt:lpstr>Conclusion 1</vt:lpstr>
      <vt:lpstr>Conclusion 2</vt:lpstr>
      <vt:lpstr>Slide 54</vt:lpstr>
      <vt:lpstr>Slide 55</vt:lpstr>
      <vt:lpstr>Thanks to everyone who helped make this research possible</vt:lpstr>
    </vt:vector>
  </TitlesOfParts>
  <Company>U.S. Department of Commerce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olmst001</dc:creator>
  <cp:lastModifiedBy>JanelleRThalls</cp:lastModifiedBy>
  <cp:revision>104</cp:revision>
  <cp:lastPrinted>2013-01-23T13:49:41Z</cp:lastPrinted>
  <dcterms:created xsi:type="dcterms:W3CDTF">2013-01-18T15:29:17Z</dcterms:created>
  <dcterms:modified xsi:type="dcterms:W3CDTF">2013-01-23T20:28:56Z</dcterms:modified>
</cp:coreProperties>
</file>